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ED85-1143-4ADE-AE17-B42DA22D44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23087-A2E0-4063-B4DB-E74492EB9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2C4F6-E161-4F4C-823D-975FC386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CDDC-CF87-49BB-BA6C-C20BC197DD6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035D7-1C78-4B03-BBC8-B6E370AA5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0C25-7829-4637-8AD4-8809AD7F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B1C-E5B4-496A-8CB8-DDE83183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8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9BB44-66B8-44FB-9038-A3FFE33A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3014B-B4A5-42F0-B8CA-7F03BA0F2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3B0A4-E7A6-40AE-B6AF-3AA29DE1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CDDC-CF87-49BB-BA6C-C20BC197DD6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A2CCB-2531-48D3-86C6-AA30CE7A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4DC81-6425-428E-AD1B-F637EE6D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B1C-E5B4-496A-8CB8-DDE83183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6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D3DCD-061F-4DD2-B315-2C058C267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5D768-AF73-4439-8029-11CDC83AD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3A906-1916-4011-8899-F0843653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CDDC-CF87-49BB-BA6C-C20BC197DD6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30A93-9DDE-47C6-85AB-707A17A3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971EC-C3A6-42ED-9584-EECCAEFD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B1C-E5B4-496A-8CB8-DDE83183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7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CA202-0353-4521-BB7F-33028414A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F97D-FAD0-4564-894B-DF593552A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CA42A-54E9-4C3E-A291-0D3E10C30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CDDC-CF87-49BB-BA6C-C20BC197DD6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D3C99-70C5-4BC5-B457-E85CB9AB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2A9C6-CC06-4F3A-B93F-442FE877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B1C-E5B4-496A-8CB8-DDE83183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98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46040-37B2-4BE9-86AF-5E1BBCB26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6D899-350B-4B57-A786-5BC017518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01EC-4589-45BC-B64F-96572695C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CDDC-CF87-49BB-BA6C-C20BC197DD6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8D7C5-A302-4BD6-B84A-70236210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4AAED-EE5A-483E-9D74-63A1CFBA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B1C-E5B4-496A-8CB8-DDE83183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680C-7298-44CE-88BB-F547855E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19597-9915-48BE-8205-4FC02CE277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F347D-17E5-443C-83BF-75C4FE32A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CA950-4102-4C70-975D-4717F1E4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CDDC-CF87-49BB-BA6C-C20BC197DD6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795B55-B99B-489E-B6BC-D10B5F2A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BD138-E929-4FF8-B002-E1228F9A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B1C-E5B4-496A-8CB8-DDE83183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3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74FA-9A3C-47F6-973C-FF9ACB40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CA7C2-58E9-4941-B914-F7F3B1587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95E946-B238-4800-AD36-9A8504C6C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B1CA18-A23D-49C0-A3F1-78E9F5DBA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64DD9E-A0F3-4016-A0CF-0CD353C5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59FA7-ED0D-4B95-93BB-5BD677A11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CDDC-CF87-49BB-BA6C-C20BC197DD6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0454E-5CC5-4750-8EA2-81128B52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A7A4D-1286-4AE1-B160-F1D33AE3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B1C-E5B4-496A-8CB8-DDE83183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58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E917-A029-49C3-9EB5-7A27962E4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DF090-B643-4964-9937-09C0255D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CDDC-CF87-49BB-BA6C-C20BC197DD6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609DA-D6A5-43BE-99B7-CBB022930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BE852-7ABE-4300-8451-DE684305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B1C-E5B4-496A-8CB8-DDE83183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6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445473-D0E2-4D28-BEDC-97248B02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CDDC-CF87-49BB-BA6C-C20BC197DD6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2995C-12EF-4D42-A3A5-54216CAE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8CD59-CCB2-4E42-A18A-3B19525B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B1C-E5B4-496A-8CB8-DDE83183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3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DDA8-FAAE-428F-8051-876B7573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1219-792F-4100-82C3-F47D3BFFC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58486A-3694-4F2C-89D6-9D31318B2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8540E-4ADF-4457-9705-CD393CBAE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CDDC-CF87-49BB-BA6C-C20BC197DD6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B3281-799B-4DB2-B417-F0AF6DC3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434D4-6A32-47D8-AD7A-955A28F5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B1C-E5B4-496A-8CB8-DDE83183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7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07716-898A-4B99-BEA8-F0C3514D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8E3539-F541-41B3-A364-9070E9EBA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BBA6A4-6667-4E18-8AC8-B65716C32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231AE-2F4B-42C1-8B98-1809FDBF3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7CDDC-CF87-49BB-BA6C-C20BC197DD6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59156-3CD2-4A38-9F9A-26711904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88D2A-C2FD-4CE8-BC37-D4505B82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68B1C-E5B4-496A-8CB8-DDE83183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48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CB7D8-6536-42B0-9FDB-A5A087BF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942B1-8FB5-4F1B-85DB-059B2C745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F0EEB-98A5-4DC9-A56C-00E310105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7CDDC-CF87-49BB-BA6C-C20BC197DD62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1F2F5-9D67-4591-9290-267DAAB1C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13C91-2873-4B53-8289-0502767D1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68B1C-E5B4-496A-8CB8-DDE831831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0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5DF69-8B76-4305-AC4E-A4E1DCADB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7516"/>
            <a:ext cx="8977162" cy="232931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EuclidSquare"/>
              </a:rPr>
              <a:t>Comment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EuclidSquare"/>
              </a:rPr>
              <a:t>fonctionne</a:t>
            </a:r>
            <a:r>
              <a:rPr lang="en-US" b="1" i="0" dirty="0">
                <a:solidFill>
                  <a:srgbClr val="000000"/>
                </a:solidFill>
                <a:effectLst/>
                <a:latin typeface="EuclidSquare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EuclidSquare"/>
              </a:rPr>
              <a:t>une</a:t>
            </a:r>
            <a:r>
              <a:rPr lang="en-US" b="1" i="0" dirty="0">
                <a:solidFill>
                  <a:srgbClr val="000000"/>
                </a:solidFill>
                <a:effectLst/>
                <a:latin typeface="EuclidSquare"/>
              </a:rPr>
              <a:t> blockchain ?</a:t>
            </a:r>
            <a:br>
              <a:rPr lang="en-US" b="1" i="0" dirty="0">
                <a:solidFill>
                  <a:srgbClr val="000000"/>
                </a:solidFill>
                <a:effectLst/>
                <a:latin typeface="EuclidSquare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CC23B8-857E-46F5-9DC0-C9A3A3EFB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978" y="3486752"/>
            <a:ext cx="3211630" cy="1181501"/>
          </a:xfrm>
        </p:spPr>
        <p:txBody>
          <a:bodyPr/>
          <a:lstStyle/>
          <a:p>
            <a:pPr algn="l"/>
            <a:r>
              <a:rPr lang="fr-FR" dirty="0"/>
              <a:t>Auteur: Mike Alladoum</a:t>
            </a:r>
          </a:p>
          <a:p>
            <a:pPr algn="l"/>
            <a:r>
              <a:rPr lang="en-US" dirty="0"/>
              <a:t>Date: </a:t>
            </a:r>
            <a:r>
              <a:rPr lang="en-US" dirty="0" err="1"/>
              <a:t>Septembre</a:t>
            </a:r>
            <a:r>
              <a:rPr lang="en-US" dirty="0"/>
              <a:t> 2025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97028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016A7-8CD4-4B3B-B32F-F4784208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Conclusion et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80AF0-EF82-4E21-A023-800466613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que tu sais maintenant : structure, sécurité, fonctionnement</a:t>
            </a:r>
          </a:p>
          <a:p>
            <a:r>
              <a:rPr lang="en-US" dirty="0"/>
              <a:t>A explorer : </a:t>
            </a:r>
            <a:r>
              <a:rPr lang="en-US" dirty="0" err="1"/>
              <a:t>testnets</a:t>
            </a:r>
            <a:r>
              <a:rPr lang="en-US" dirty="0"/>
              <a:t> (</a:t>
            </a:r>
            <a:r>
              <a:rPr lang="en-US" dirty="0" err="1"/>
              <a:t>Ropsten</a:t>
            </a:r>
            <a:r>
              <a:rPr lang="en-US" dirty="0"/>
              <a:t>, </a:t>
            </a:r>
            <a:r>
              <a:rPr lang="en-US" dirty="0" err="1"/>
              <a:t>Sepolia</a:t>
            </a:r>
            <a:r>
              <a:rPr lang="en-US" dirty="0"/>
              <a:t>), Remix IDE, </a:t>
            </a:r>
            <a:r>
              <a:rPr lang="en-US" dirty="0" err="1"/>
              <a:t>EtherScan</a:t>
            </a:r>
            <a:endParaRPr lang="en-US" dirty="0"/>
          </a:p>
          <a:p>
            <a:r>
              <a:rPr lang="fr-FR" dirty="0"/>
              <a:t>Tutos recommandés : </a:t>
            </a:r>
            <a:r>
              <a:rPr lang="fr-FR" dirty="0" err="1"/>
              <a:t>CryptoZombies</a:t>
            </a:r>
            <a:r>
              <a:rPr lang="fr-FR" dirty="0"/>
              <a:t>, Blockchain </a:t>
            </a:r>
            <a:r>
              <a:rPr lang="fr-FR" dirty="0" err="1"/>
              <a:t>Specialisation</a:t>
            </a:r>
            <a:r>
              <a:rPr lang="fr-FR" dirty="0"/>
              <a:t> at Buffalo, </a:t>
            </a:r>
            <a:r>
              <a:rPr lang="fr-FR" dirty="0" err="1"/>
              <a:t>Binance</a:t>
            </a:r>
            <a:r>
              <a:rPr lang="fr-FR" dirty="0"/>
              <a:t> </a:t>
            </a:r>
            <a:r>
              <a:rPr lang="fr-FR" dirty="0" err="1"/>
              <a:t>Academy,Metamask,Alyra</a:t>
            </a:r>
            <a:endParaRPr lang="fr-FR" dirty="0"/>
          </a:p>
          <a:p>
            <a:endParaRPr lang="fr-FR" dirty="0"/>
          </a:p>
          <a:p>
            <a:r>
              <a:rPr lang="en-US" b="1" dirty="0" err="1"/>
              <a:t>Annexe</a:t>
            </a:r>
            <a:endParaRPr lang="en-US" b="1" dirty="0"/>
          </a:p>
          <a:p>
            <a:r>
              <a:rPr lang="en-US" dirty="0" err="1"/>
              <a:t>Définitions</a:t>
            </a:r>
            <a:r>
              <a:rPr lang="en-US" dirty="0"/>
              <a:t> : hash, nonce, consensus</a:t>
            </a:r>
          </a:p>
          <a:p>
            <a:r>
              <a:rPr lang="en-US" dirty="0" err="1"/>
              <a:t>Ressources</a:t>
            </a:r>
            <a:r>
              <a:rPr lang="en-US" dirty="0"/>
              <a:t> :</a:t>
            </a:r>
            <a:r>
              <a:rPr lang="en-US" dirty="0" err="1"/>
              <a:t>Binance</a:t>
            </a:r>
            <a:r>
              <a:rPr lang="en-US" dirty="0"/>
              <a:t> </a:t>
            </a:r>
            <a:r>
              <a:rPr lang="en-US" dirty="0" err="1"/>
              <a:t>Academy,Remix</a:t>
            </a:r>
            <a:r>
              <a:rPr lang="en-US" dirty="0"/>
              <a:t> IDE ,Ethereum.org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39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A799B6-04BF-424A-9100-FFA0D1184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88" y="660968"/>
            <a:ext cx="10515600" cy="4351338"/>
          </a:xfrm>
        </p:spPr>
        <p:txBody>
          <a:bodyPr/>
          <a:lstStyle/>
          <a:p>
            <a:r>
              <a:rPr lang="en-US" b="1" dirty="0"/>
              <a:t>Contact / </a:t>
            </a:r>
            <a:r>
              <a:rPr lang="en-US" b="1" dirty="0" err="1"/>
              <a:t>Crédits</a:t>
            </a:r>
            <a:endParaRPr lang="en-US" b="1" dirty="0"/>
          </a:p>
          <a:p>
            <a:r>
              <a:rPr lang="en-US" dirty="0"/>
              <a:t>Auteur : Mike Alladoum</a:t>
            </a:r>
          </a:p>
          <a:p>
            <a:r>
              <a:rPr lang="en-US" dirty="0"/>
              <a:t>GitHub :https://github.com/</a:t>
            </a:r>
            <a:r>
              <a:rPr lang="en-US" dirty="0" err="1"/>
              <a:t>MikeAlladoum</a:t>
            </a:r>
            <a:endParaRPr lang="en-US" dirty="0"/>
          </a:p>
          <a:p>
            <a:r>
              <a:rPr lang="en-US" dirty="0"/>
              <a:t>LinkedIn :https://www.linkedin.com/in/mike-alladoum-a557102a1?</a:t>
            </a:r>
            <a:endParaRPr lang="en-US" b="1" dirty="0"/>
          </a:p>
          <a:p>
            <a:r>
              <a:rPr lang="en-US" dirty="0" err="1"/>
              <a:t>Outils</a:t>
            </a:r>
            <a:r>
              <a:rPr lang="en-US" dirty="0"/>
              <a:t> </a:t>
            </a:r>
            <a:r>
              <a:rPr lang="en-US" dirty="0" err="1"/>
              <a:t>utilisés</a:t>
            </a:r>
            <a:r>
              <a:rPr lang="en-US" dirty="0"/>
              <a:t> :PowerPoint, </a:t>
            </a:r>
            <a:r>
              <a:rPr lang="en-US" dirty="0" err="1"/>
              <a:t>Binance</a:t>
            </a:r>
            <a:r>
              <a:rPr lang="en-US" dirty="0"/>
              <a:t> Academy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609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28EE-00F2-4D0D-BF81-46FD3CFF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INTRODUCTION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6F642-142C-4495-9BDA-08DB301B8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97629" cy="3034051"/>
          </a:xfrm>
        </p:spPr>
        <p:txBody>
          <a:bodyPr/>
          <a:lstStyle/>
          <a:p>
            <a:pPr algn="just"/>
            <a:r>
              <a:rPr lang="fr-FR" dirty="0"/>
              <a:t>Une blockchain est une base de données distribuée, sécurisée par cryptographie, où chaque bloc est lié au précédent.</a:t>
            </a:r>
          </a:p>
          <a:p>
            <a:pPr algn="ctr"/>
            <a:r>
              <a:rPr lang="fr-FR" b="1" dirty="0"/>
              <a:t>POURQUOI C’EST IMPORTANT?</a:t>
            </a:r>
          </a:p>
          <a:p>
            <a:pPr algn="just"/>
            <a:r>
              <a:rPr lang="fr-FR" dirty="0"/>
              <a:t>Elle permet des échanges transparents, immuables et sans intermédiaire — base du Web3, des cryptomonnaies et des smart </a:t>
            </a:r>
            <a:r>
              <a:rPr lang="fr-FR" dirty="0" err="1"/>
              <a:t>contracts</a:t>
            </a:r>
            <a:r>
              <a:rPr lang="fr-FR" dirty="0"/>
              <a:t> et bien d’autres possessions numériques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8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82C2-1E62-424E-BF0C-6CEDBAAA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Concepts </a:t>
            </a:r>
            <a:r>
              <a:rPr lang="en-US" dirty="0" err="1">
                <a:solidFill>
                  <a:srgbClr val="FF0000"/>
                </a:solidFill>
              </a:rPr>
              <a:t>clés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E966B-68DF-4170-99A1-559ECFC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30853" cy="3198762"/>
          </a:xfrm>
        </p:spPr>
        <p:txBody>
          <a:bodyPr/>
          <a:lstStyle/>
          <a:p>
            <a:r>
              <a:rPr lang="en-US" b="1" dirty="0"/>
              <a:t>Bloc</a:t>
            </a:r>
            <a:r>
              <a:rPr lang="en-US" dirty="0"/>
              <a:t> :</a:t>
            </a:r>
            <a:r>
              <a:rPr lang="fr-FR" dirty="0"/>
              <a:t>Contient des données (transactions), un horodatage, et un hash</a:t>
            </a:r>
          </a:p>
          <a:p>
            <a:r>
              <a:rPr lang="en-US" b="1" dirty="0"/>
              <a:t>Hash</a:t>
            </a:r>
            <a:r>
              <a:rPr lang="en-US" dirty="0"/>
              <a:t> :</a:t>
            </a:r>
            <a:r>
              <a:rPr lang="fr-FR" dirty="0"/>
              <a:t>Empreinte cryptographique unique du contenu du bloc</a:t>
            </a:r>
          </a:p>
          <a:p>
            <a:r>
              <a:rPr lang="en-US" b="1" dirty="0" err="1"/>
              <a:t>Chaînage</a:t>
            </a:r>
            <a:r>
              <a:rPr lang="fr-FR" dirty="0"/>
              <a:t> :Chaque bloc contient le hash du précédent ( sécurité )</a:t>
            </a:r>
          </a:p>
          <a:p>
            <a:r>
              <a:rPr lang="en-US" b="1" dirty="0"/>
              <a:t>Consensus</a:t>
            </a:r>
            <a:r>
              <a:rPr lang="en-US" dirty="0"/>
              <a:t> :</a:t>
            </a:r>
            <a:r>
              <a:rPr lang="fr-FR" dirty="0"/>
              <a:t>Mécanisme pour que tous les nœuds valident les blocs (ex : Proof of Work)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6369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185D2-78D5-4A92-85D9-E1967D26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Schéma principal : Chaîne de blocs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4EA0D5-F899-4543-A157-D50D458FB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380" y="1908396"/>
            <a:ext cx="7563239" cy="154948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831F9BD-2903-43AD-8643-B1122887EE1E}"/>
              </a:ext>
            </a:extLst>
          </p:cNvPr>
          <p:cNvSpPr/>
          <p:nvPr/>
        </p:nvSpPr>
        <p:spPr>
          <a:xfrm>
            <a:off x="3465648" y="3602603"/>
            <a:ext cx="40286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enesis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block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12206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9B39-12D8-41ED-BECF-1EC18CBD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Zoom sur un hash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8AF258-94B9-4BC8-BF96-1629F9283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190" y="2169225"/>
            <a:ext cx="7207620" cy="3664138"/>
          </a:xfrm>
        </p:spPr>
      </p:pic>
    </p:spTree>
    <p:extLst>
      <p:ext uri="{BB962C8B-B14F-4D97-AF65-F5344CB8AC3E}">
        <p14:creationId xmlns:p14="http://schemas.microsoft.com/office/powerpoint/2010/main" val="135412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AB4C-0FC3-48E7-9373-1FE487957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Consensus : Proof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D2396-968C-4E38-8B6D-64E26FE87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fr-FR" b="1" dirty="0"/>
              <a:t>Proof of Work</a:t>
            </a:r>
            <a:r>
              <a:rPr lang="fr-FR" dirty="0"/>
              <a:t> est un mécanisme de sécurité utilisé dans certaines blockchains (comme Bitcoin) pour </a:t>
            </a:r>
            <a:r>
              <a:rPr lang="fr-FR" b="1" dirty="0"/>
              <a:t>valider les blocs</a:t>
            </a:r>
            <a:r>
              <a:rPr lang="fr-FR" dirty="0"/>
              <a:t> et </a:t>
            </a:r>
            <a:r>
              <a:rPr lang="fr-FR" b="1" dirty="0"/>
              <a:t>empêcher la falsification</a:t>
            </a:r>
            <a:r>
              <a:rPr lang="fr-FR" dirty="0"/>
              <a:t>.</a:t>
            </a:r>
          </a:p>
          <a:p>
            <a:pPr algn="ctr"/>
            <a:r>
              <a:rPr lang="fr-FR" b="1" dirty="0"/>
              <a:t>Comment ça fonctionne 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fr-FR" dirty="0"/>
              <a:t>Avant qu’un bloc soit ajouté à la blockchain, les mineurs doivent </a:t>
            </a:r>
            <a:r>
              <a:rPr lang="fr-FR" b="1" dirty="0"/>
              <a:t>résoudre un problème mathématique complexe</a:t>
            </a:r>
            <a:r>
              <a:rPr lang="fr-FR" dirty="0"/>
              <a:t>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fr-FR" dirty="0"/>
              <a:t>Ce problème consiste à </a:t>
            </a:r>
            <a:r>
              <a:rPr lang="fr-FR" b="1" dirty="0"/>
              <a:t>trouver un nonce</a:t>
            </a:r>
            <a:r>
              <a:rPr lang="fr-FR" dirty="0"/>
              <a:t> (un nombre aléatoire) qui, combiné aux données du bloc, produit un </a:t>
            </a:r>
            <a:r>
              <a:rPr lang="fr-FR" b="1" dirty="0"/>
              <a:t>hash</a:t>
            </a:r>
            <a:r>
              <a:rPr lang="fr-FR" dirty="0"/>
              <a:t> commençant par un certain nombre de zéros.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fr-FR" dirty="0"/>
              <a:t>Ce processus demande </a:t>
            </a:r>
            <a:r>
              <a:rPr lang="fr-FR" b="1" dirty="0"/>
              <a:t>beaucoup de calculs</a:t>
            </a:r>
            <a:r>
              <a:rPr lang="fr-FR" dirty="0"/>
              <a:t> → donc du </a:t>
            </a:r>
            <a:r>
              <a:rPr lang="fr-FR" b="1" dirty="0"/>
              <a:t>temps et de l’énergie</a:t>
            </a:r>
            <a:r>
              <a:rPr lang="fr-FR" dirty="0"/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7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BC6446-3F03-47CE-8D51-964DAF0E8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" y="571500"/>
            <a:ext cx="11460163" cy="6065838"/>
          </a:xfrm>
        </p:spPr>
        <p:txBody>
          <a:bodyPr/>
          <a:lstStyle/>
          <a:p>
            <a:r>
              <a:rPr lang="fr-FR" b="1" dirty="0"/>
              <a:t>Pourquoi c’est utile  le proof of </a:t>
            </a:r>
            <a:r>
              <a:rPr lang="fr-FR" b="1" dirty="0" err="1"/>
              <a:t>work</a:t>
            </a:r>
            <a:r>
              <a:rPr lang="fr-F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Cela rend la modification d’un bloc </a:t>
            </a:r>
            <a:r>
              <a:rPr lang="fr-FR" b="1" dirty="0"/>
              <a:t>extrêmement difficile</a:t>
            </a:r>
            <a:r>
              <a:rPr lang="fr-FR" dirty="0"/>
              <a:t>, car il faudrait </a:t>
            </a:r>
            <a:r>
              <a:rPr lang="fr-FR" b="1" dirty="0"/>
              <a:t>refaire le travail</a:t>
            </a:r>
            <a:r>
              <a:rPr lang="fr-FR" dirty="0"/>
              <a:t> pour tous les blocs suivants.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C’est ce qui garantit l’</a:t>
            </a:r>
            <a:r>
              <a:rPr lang="fr-FR" b="1" dirty="0"/>
              <a:t>intégrité</a:t>
            </a:r>
            <a:r>
              <a:rPr lang="fr-FR" dirty="0"/>
              <a:t> et la </a:t>
            </a:r>
            <a:r>
              <a:rPr lang="fr-FR" b="1" dirty="0"/>
              <a:t>sécurité</a:t>
            </a:r>
            <a:r>
              <a:rPr lang="fr-FR" dirty="0"/>
              <a:t> de la blockchain.</a:t>
            </a: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98BA0E-3307-44D5-847D-BB0A47191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92" y="3256848"/>
            <a:ext cx="9729187" cy="287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99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13F9-3BDD-45BF-98B1-F9BC3196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19172"/>
          </a:xfrm>
        </p:spPr>
        <p:txBody>
          <a:bodyPr>
            <a:normAutofit/>
          </a:bodyPr>
          <a:lstStyle/>
          <a:p>
            <a:r>
              <a:rPr lang="fr-FR" sz="28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Tous ces nœuds de ce réseau créent un </a:t>
            </a:r>
            <a:r>
              <a:rPr lang="fr-FR" sz="2800" b="1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consensus</a:t>
            </a:r>
            <a:r>
              <a:rPr lang="fr-FR" sz="2800" b="0" i="0" dirty="0">
                <a:solidFill>
                  <a:srgbClr val="222222"/>
                </a:solidFill>
                <a:effectLst/>
                <a:latin typeface="Source Sans Pro" panose="020B0604020202020204" pitchFamily="34" charset="0"/>
              </a:rPr>
              <a:t>. Ils s'accordent sur les blocs valides et ceux qui ne le sont pas. Les nœuds du réseau rejetteront les blocs falsifiés.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6BAEFC-3DCC-4FBD-A742-22490C4638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447" y="3069625"/>
            <a:ext cx="9973904" cy="3146240"/>
          </a:xfrm>
        </p:spPr>
      </p:pic>
    </p:spTree>
    <p:extLst>
      <p:ext uri="{BB962C8B-B14F-4D97-AF65-F5344CB8AC3E}">
        <p14:creationId xmlns:p14="http://schemas.microsoft.com/office/powerpoint/2010/main" val="239910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30959-738B-400B-8236-08682D00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332" y="0"/>
            <a:ext cx="10236468" cy="131866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Cas </a:t>
            </a:r>
            <a:r>
              <a:rPr lang="en-US" b="1" dirty="0" err="1">
                <a:solidFill>
                  <a:srgbClr val="FF0000"/>
                </a:solidFill>
              </a:rPr>
              <a:t>d’usage</a:t>
            </a:r>
            <a:r>
              <a:rPr lang="en-US" b="1" dirty="0">
                <a:solidFill>
                  <a:srgbClr val="FF0000"/>
                </a:solidFill>
              </a:rPr>
              <a:t> et </a:t>
            </a:r>
            <a:r>
              <a:rPr lang="en-US" b="1" dirty="0" err="1">
                <a:solidFill>
                  <a:srgbClr val="FF0000"/>
                </a:solidFill>
              </a:rPr>
              <a:t>limites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F3704-5F5C-4BBA-B4C1-27D1680D2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067" y="1318661"/>
            <a:ext cx="10413733" cy="5171941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Marchés</a:t>
            </a:r>
          </a:p>
          <a:p>
            <a:r>
              <a:rPr lang="fr-FR" dirty="0"/>
              <a:t>Secteur Gouvernemental</a:t>
            </a:r>
          </a:p>
          <a:p>
            <a:r>
              <a:rPr lang="fr-FR" dirty="0"/>
              <a:t>Santé</a:t>
            </a:r>
          </a:p>
          <a:p>
            <a:r>
              <a:rPr lang="fr-FR" dirty="0"/>
              <a:t>IDO</a:t>
            </a:r>
          </a:p>
          <a:p>
            <a:r>
              <a:rPr lang="fr-FR" dirty="0"/>
              <a:t>Sciences et Arts</a:t>
            </a:r>
          </a:p>
          <a:p>
            <a:r>
              <a:rPr lang="fr-FR" dirty="0"/>
              <a:t>Finance et comptabilité</a:t>
            </a:r>
          </a:p>
          <a:p>
            <a:endParaRPr lang="fr-FR" dirty="0"/>
          </a:p>
          <a:p>
            <a:r>
              <a:rPr lang="en-US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Coûts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plus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élevés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:</a:t>
            </a:r>
            <a:r>
              <a:rPr lang="en-US" dirty="0"/>
              <a:t>Proof of Work </a:t>
            </a:r>
            <a:r>
              <a:rPr lang="en-US" dirty="0" err="1"/>
              <a:t>consomme</a:t>
            </a:r>
            <a:r>
              <a:rPr lang="en-US" dirty="0"/>
              <a:t> beaucoup</a:t>
            </a: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Transactions plus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lentes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 : </a:t>
            </a:r>
            <a:r>
              <a:rPr lang="en-US" dirty="0" err="1"/>
              <a:t>si</a:t>
            </a:r>
            <a:r>
              <a:rPr lang="en-US" dirty="0"/>
              <a:t> trop de transactions se passe </a:t>
            </a:r>
            <a:r>
              <a:rPr lang="en-US" dirty="0" err="1"/>
              <a:t>en</a:t>
            </a:r>
            <a:r>
              <a:rPr lang="en-US" dirty="0"/>
              <a:t> meme temps</a:t>
            </a:r>
            <a:endParaRPr lang="en-US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Risque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d'erreur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 : </a:t>
            </a:r>
            <a:r>
              <a:rPr lang="fr-FR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Il y a toujours un risque d’erreur, tant que le facteur humain entre en jeu.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463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EuclidSquare</vt:lpstr>
      <vt:lpstr>Source Sans Pro</vt:lpstr>
      <vt:lpstr>Office Theme</vt:lpstr>
      <vt:lpstr>Comment fonctionne une blockchain ? </vt:lpstr>
      <vt:lpstr>INTRODUCTION</vt:lpstr>
      <vt:lpstr>Concepts clés</vt:lpstr>
      <vt:lpstr>Schéma principal : Chaîne de blocs</vt:lpstr>
      <vt:lpstr>Zoom sur un hash</vt:lpstr>
      <vt:lpstr>Consensus : Proof of Work</vt:lpstr>
      <vt:lpstr>PowerPoint Presentation</vt:lpstr>
      <vt:lpstr>Tous ces nœuds de ce réseau créent un consensus. Ils s'accordent sur les blocs valides et ceux qui ne le sont pas. Les nœuds du réseau rejetteront les blocs falsifiés.</vt:lpstr>
      <vt:lpstr>Cas d’usage et limites</vt:lpstr>
      <vt:lpstr>Conclusion et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Comment fonctionne une blockchain ? </dc:title>
  <dc:creator>MIKe Djekourman Alladoum</dc:creator>
  <cp:lastModifiedBy>MIKe Djekourman Alladoum</cp:lastModifiedBy>
  <cp:revision>2</cp:revision>
  <dcterms:created xsi:type="dcterms:W3CDTF">2025-09-29T00:14:38Z</dcterms:created>
  <dcterms:modified xsi:type="dcterms:W3CDTF">2025-09-29T02:25:12Z</dcterms:modified>
</cp:coreProperties>
</file>