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cap="none" dirty="0">
                <a:solidFill>
                  <a:schemeClr val="bg1"/>
                </a:solidFill>
              </a:rPr>
              <a:t>Challenge Week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7CEBFF"/>
                </a:solidFill>
              </a:rPr>
              <a:t>Michael Allport - </a:t>
            </a:r>
            <a:r>
              <a:rPr lang="en-GB" cap="none" dirty="0">
                <a:solidFill>
                  <a:srgbClr val="7CEBFF"/>
                </a:solidFill>
              </a:rPr>
              <a:t>Creating a 2.5d Tile-based Survival Game with custom Game Engine</a:t>
            </a:r>
            <a:endParaRPr lang="en-US" cap="none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A2F7-5FB7-45DE-A0CC-A708C94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Commits / links /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C511-7432-451A-A79A-C82E73393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4807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[1] b7de4b9f1fc1e8b7402f9a5949ca46b17c84863f , e532e0b3efc38f9334bf792158b250fff24f6a41</a:t>
            </a:r>
          </a:p>
          <a:p>
            <a:r>
              <a:rPr lang="en-GB" dirty="0"/>
              <a:t>[2] 006d9f6f36817139a0cb4101e76c39285a54b3d2, 2165f2a7b7e8124d590ad51844b7f44bce8f2020, 01179555de624d060fc5d731ca589723d7649fe7, f89cb8a4e1c93650b0de9d1925dd61b5fb050d46 </a:t>
            </a:r>
          </a:p>
          <a:p>
            <a:r>
              <a:rPr lang="en-GB" dirty="0"/>
              <a:t>[3] b0e7fe1001b3232ffe24c283c1aa59f72726b585</a:t>
            </a:r>
          </a:p>
          <a:p>
            <a:r>
              <a:rPr lang="en-GB" dirty="0"/>
              <a:t>[4] 9b7c479cbd8a5727ae55452952d8af2e11e2550c, 9a98e3b21829e7e0b63c6b98a188796791adb760, b0e7fe1001b3232ffe24c283c1aa59f72726b585</a:t>
            </a:r>
          </a:p>
          <a:p>
            <a:r>
              <a:rPr lang="en-GB" dirty="0"/>
              <a:t>[5] d219373ec92950dd51f746c9f7e3a4726e1b3df1 </a:t>
            </a:r>
          </a:p>
          <a:p>
            <a:r>
              <a:rPr lang="en-GB" dirty="0"/>
              <a:t>[6] c25a59d0a13485c891cf7d29694f91297daa5466, 8bd80769fe1a49ffcfc61b0d118101ca5a75e808, 8bd80769fe1a49ffcfc61b0d118101ca5a75e808, 181018b38d250534e34f91e01d7bfa77a6d31b44</a:t>
            </a:r>
          </a:p>
          <a:p>
            <a:r>
              <a:rPr lang="en-GB" dirty="0"/>
              <a:t>[7] 46ec08b79243762b10278cd0efa4401f62b2d7db</a:t>
            </a:r>
          </a:p>
          <a:p>
            <a:r>
              <a:rPr lang="en-GB" dirty="0"/>
              <a:t>[8] 57f6884292cbb30764d2f7af3f45a0f3ec758ac5, 9d8c1740f732f285e955b32661b4aa03e5741192, 107bdcc49d3a2c855d2692ef5b393a738b46a259, e8fcfe0d33cea855b7608781d3bb80b67fa9b671, 2ff609e678706af2bd3276dab22603c7b09ce496, 8bd80769fe1a49ffcfc61b0d118101ca5a75e808</a:t>
            </a:r>
          </a:p>
          <a:p>
            <a:r>
              <a:rPr lang="en-GB" dirty="0"/>
              <a:t>[9] 2c298cec97ce5a69ff9dce428c091802b82f4693</a:t>
            </a:r>
          </a:p>
          <a:p>
            <a:r>
              <a:rPr lang="en-GB" dirty="0"/>
              <a:t>[10] 922e936cc44cc17abe390bb8efa8cdb8e184ebcf, 369564366a482b586d65bdd8248c525eba14667e, 909571cdda7ec409554a8039fd6e290104f46062, 7c8fb04bac28ec02ca91306e7ea7871bf508b681, 381ded128083b5261b9ab594a41c703100d33354</a:t>
            </a:r>
          </a:p>
          <a:p>
            <a:r>
              <a:rPr lang="en-GB" dirty="0"/>
              <a:t>[11]"OpenGL Programming/Modern OpenGL Tutorial Text Rendering 02 - </a:t>
            </a:r>
            <a:r>
              <a:rPr lang="en-GB" dirty="0" err="1"/>
              <a:t>Wikibooks</a:t>
            </a:r>
            <a:r>
              <a:rPr lang="en-GB" dirty="0"/>
              <a:t>, open books for an open world", </a:t>
            </a:r>
            <a:r>
              <a:rPr lang="en-GB" i="1" dirty="0"/>
              <a:t>En.wikibooks.org</a:t>
            </a:r>
            <a:r>
              <a:rPr lang="en-GB" dirty="0"/>
              <a:t>, 2020. [Online]. Available: https://en.wikibooks.org/wiki/OpenGL_Programming/Modern_OpenGL_Tutorial_Text_Rendering_02. [Accessed: 15- Oct- 2020].</a:t>
            </a:r>
          </a:p>
        </p:txBody>
      </p:sp>
    </p:spTree>
    <p:extLst>
      <p:ext uri="{BB962C8B-B14F-4D97-AF65-F5344CB8AC3E}">
        <p14:creationId xmlns:p14="http://schemas.microsoft.com/office/powerpoint/2010/main" val="36551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D4E0-F661-4B08-A157-A913BAF5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A703-3BEA-4CBB-B7F9-F5DBCDA8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Summer work</a:t>
            </a:r>
          </a:p>
          <a:p>
            <a:r>
              <a:rPr lang="en-GB" dirty="0"/>
              <a:t>Challenge week work</a:t>
            </a:r>
          </a:p>
          <a:p>
            <a:r>
              <a:rPr lang="en-GB" dirty="0"/>
              <a:t>Background reading</a:t>
            </a:r>
          </a:p>
          <a:p>
            <a:r>
              <a:rPr lang="en-GB" dirty="0"/>
              <a:t>References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96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D4E0-F661-4B08-A157-A913BAF5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Summer Work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A703-3BEA-4CBB-B7F9-F5DBCDA8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~30+ Jira issues created with ~22 completion</a:t>
            </a:r>
          </a:p>
          <a:p>
            <a:r>
              <a:rPr lang="en-GB" dirty="0"/>
              <a:t>Project hierarchy created – Game Engine, Game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176CC-7346-4449-88DE-347BAACA2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25" y="2852835"/>
            <a:ext cx="6096000" cy="233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D4E0-F661-4B08-A157-A913BAF5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Summer work summaries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A703-3BEA-4CBB-B7F9-F5DBCDA8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063550"/>
          </a:xfrm>
        </p:spPr>
        <p:txBody>
          <a:bodyPr/>
          <a:lstStyle/>
          <a:p>
            <a:r>
              <a:rPr lang="en-GB" dirty="0"/>
              <a:t>Created initial project, and implementing logging subsystem </a:t>
            </a:r>
            <a:r>
              <a:rPr lang="en-GB" sz="1200" i="1" dirty="0"/>
              <a:t>(fig1) </a:t>
            </a:r>
            <a:r>
              <a:rPr lang="en-GB" sz="1200" i="1" baseline="-25000" dirty="0"/>
              <a:t>[1]</a:t>
            </a:r>
            <a:endParaRPr lang="en-GB" sz="1200" i="1" dirty="0"/>
          </a:p>
          <a:p>
            <a:r>
              <a:rPr lang="en-GB" dirty="0"/>
              <a:t>Created Event subsystem </a:t>
            </a:r>
            <a:r>
              <a:rPr lang="en-GB" sz="1200" i="1" dirty="0"/>
              <a:t>(fig 1) </a:t>
            </a:r>
            <a:r>
              <a:rPr lang="en-GB" sz="1200" i="1" baseline="-25000" dirty="0"/>
              <a:t>[2]</a:t>
            </a:r>
            <a:endParaRPr lang="en-GB" sz="1200" i="1" dirty="0"/>
          </a:p>
          <a:p>
            <a:r>
              <a:rPr lang="en-GB" dirty="0"/>
              <a:t>Rendered basic shapes in procedural programming </a:t>
            </a:r>
            <a:r>
              <a:rPr lang="en-GB" sz="1200" i="1" dirty="0"/>
              <a:t>(fig 2) </a:t>
            </a:r>
            <a:r>
              <a:rPr lang="en-GB" sz="1200" i="1" baseline="-25000" dirty="0"/>
              <a:t>[3]</a:t>
            </a:r>
            <a:endParaRPr lang="en-GB" sz="1200" i="1" dirty="0"/>
          </a:p>
          <a:p>
            <a:r>
              <a:rPr lang="en-GB" dirty="0"/>
              <a:t>Abstraction of rendering related methods into classes </a:t>
            </a:r>
            <a:r>
              <a:rPr lang="en-GB" sz="1200" i="1" baseline="-25000" dirty="0"/>
              <a:t>[4]</a:t>
            </a:r>
            <a:endParaRPr lang="en-GB" sz="1200" dirty="0"/>
          </a:p>
          <a:p>
            <a:r>
              <a:rPr lang="en-GB" dirty="0"/>
              <a:t>Created primitive classes, shape geometry</a:t>
            </a:r>
            <a:r>
              <a:rPr lang="en-GB" i="1" baseline="-25000" dirty="0"/>
              <a:t> </a:t>
            </a:r>
            <a:r>
              <a:rPr lang="en-GB" sz="1200" i="1" baseline="-25000" dirty="0"/>
              <a:t>[8]</a:t>
            </a:r>
            <a:endParaRPr lang="en-GB" sz="1200" dirty="0"/>
          </a:p>
          <a:p>
            <a:r>
              <a:rPr lang="en-GB" dirty="0"/>
              <a:t>Introduced testing environment – </a:t>
            </a:r>
            <a:r>
              <a:rPr lang="en-GB" dirty="0" err="1"/>
              <a:t>ImGui</a:t>
            </a:r>
            <a:r>
              <a:rPr lang="en-GB" dirty="0"/>
              <a:t> </a:t>
            </a:r>
            <a:r>
              <a:rPr lang="en-GB" sz="1200" i="1" dirty="0"/>
              <a:t>(fig 2) </a:t>
            </a:r>
            <a:r>
              <a:rPr lang="en-GB" sz="1200" i="1" baseline="-25000" dirty="0"/>
              <a:t>[7]</a:t>
            </a:r>
            <a:endParaRPr lang="en-GB" sz="1200" i="1" dirty="0"/>
          </a:p>
          <a:p>
            <a:r>
              <a:rPr lang="en-GB" dirty="0"/>
              <a:t>Created Camera classes, Orthographic &amp; Perspective projection </a:t>
            </a:r>
            <a:r>
              <a:rPr lang="en-GB" sz="1200" i="1" dirty="0"/>
              <a:t>(fig 2) </a:t>
            </a:r>
            <a:r>
              <a:rPr lang="en-GB" sz="1200" i="1" baseline="-25000" dirty="0"/>
              <a:t>[5] [6]</a:t>
            </a:r>
            <a:endParaRPr lang="en-GB" sz="1200" i="1" dirty="0"/>
          </a:p>
          <a:p>
            <a:r>
              <a:rPr lang="en-GB" dirty="0"/>
              <a:t>Optimized rendering cycle with batching and instancing </a:t>
            </a:r>
            <a:r>
              <a:rPr lang="en-GB" sz="1200" i="1" dirty="0"/>
              <a:t>(fig 2) </a:t>
            </a:r>
            <a:r>
              <a:rPr lang="en-GB" sz="1200" i="1" baseline="-25000" dirty="0"/>
              <a:t>[9]</a:t>
            </a:r>
            <a:endParaRPr lang="en-GB" sz="1200" i="1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D4A7636-7AC4-4392-82F6-53A8E5268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99" y="4353471"/>
            <a:ext cx="3477208" cy="1955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CE80F-615C-42FF-A559-1C478EB9B659}"/>
              </a:ext>
            </a:extLst>
          </p:cNvPr>
          <p:cNvSpPr txBox="1"/>
          <p:nvPr/>
        </p:nvSpPr>
        <p:spPr>
          <a:xfrm>
            <a:off x="8133599" y="624404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Fig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0ECC6E-ED83-4302-9855-029CF6A77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140" y="2115143"/>
            <a:ext cx="3542990" cy="1650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5119C3-40A2-4A58-BBBD-1FE50847C594}"/>
              </a:ext>
            </a:extLst>
          </p:cNvPr>
          <p:cNvSpPr txBox="1"/>
          <p:nvPr/>
        </p:nvSpPr>
        <p:spPr>
          <a:xfrm>
            <a:off x="8201140" y="3766796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Fig 1</a:t>
            </a:r>
          </a:p>
        </p:txBody>
      </p:sp>
    </p:spTree>
    <p:extLst>
      <p:ext uri="{BB962C8B-B14F-4D97-AF65-F5344CB8AC3E}">
        <p14:creationId xmlns:p14="http://schemas.microsoft.com/office/powerpoint/2010/main" val="277300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D4E0-F661-4B08-A157-A913BAF5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Week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A703-3BEA-4CBB-B7F9-F5DBCDA8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GB" dirty="0"/>
              <a:t>Created background reading document, 4h 20min spent</a:t>
            </a:r>
          </a:p>
          <a:p>
            <a:r>
              <a:rPr lang="en-GB" dirty="0"/>
              <a:t>Rendering text to screen, 15 hrs given, 20hrs 30min spent </a:t>
            </a:r>
            <a:r>
              <a:rPr lang="en-GB" i="1" baseline="-25000" dirty="0"/>
              <a:t>[10]</a:t>
            </a:r>
            <a:endParaRPr lang="en-GB" dirty="0"/>
          </a:p>
          <a:p>
            <a:r>
              <a:rPr lang="en-GB" dirty="0"/>
              <a:t>This, 2h spent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1FC90-4EC0-4B39-9218-10F8079B1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3" y="5123189"/>
            <a:ext cx="99536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D4E0-F661-4B08-A157-A913BAF5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Week Work – Rendering Font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A703-3BEA-4CBB-B7F9-F5DBCDA8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GB" dirty="0" err="1"/>
              <a:t>FreeType</a:t>
            </a:r>
            <a:r>
              <a:rPr lang="en-GB" dirty="0"/>
              <a:t> library used</a:t>
            </a:r>
          </a:p>
          <a:p>
            <a:pPr lvl="1"/>
            <a:r>
              <a:rPr lang="en-GB" dirty="0"/>
              <a:t>FFT font loaded</a:t>
            </a:r>
          </a:p>
          <a:p>
            <a:pPr lvl="1"/>
            <a:r>
              <a:rPr lang="en-GB" dirty="0"/>
              <a:t>Face containing character set</a:t>
            </a:r>
          </a:p>
          <a:p>
            <a:pPr lvl="1"/>
            <a:r>
              <a:rPr lang="en-GB" dirty="0"/>
              <a:t>Characters extracted to glyph’s </a:t>
            </a:r>
            <a:r>
              <a:rPr lang="en-GB" sz="1200" i="1" dirty="0"/>
              <a:t>(fig 1)</a:t>
            </a:r>
          </a:p>
          <a:p>
            <a:r>
              <a:rPr lang="en-GB" dirty="0" err="1"/>
              <a:t>FontLoader</a:t>
            </a:r>
            <a:r>
              <a:rPr lang="en-GB" dirty="0"/>
              <a:t> class instantiates </a:t>
            </a:r>
            <a:r>
              <a:rPr lang="en-GB" dirty="0" err="1"/>
              <a:t>GlyphAtlas</a:t>
            </a:r>
            <a:endParaRPr lang="en-GB" dirty="0"/>
          </a:p>
          <a:p>
            <a:r>
              <a:rPr lang="en-GB" dirty="0" err="1"/>
              <a:t>FontRenderer</a:t>
            </a:r>
            <a:r>
              <a:rPr lang="en-GB" dirty="0"/>
              <a:t> singleton state machine to setup atlas and </a:t>
            </a:r>
            <a:r>
              <a:rPr lang="en-GB" dirty="0" err="1"/>
              <a:t>color</a:t>
            </a:r>
            <a:endParaRPr lang="en-GB" dirty="0"/>
          </a:p>
          <a:p>
            <a:r>
              <a:rPr lang="en-GB" dirty="0" err="1"/>
              <a:t>FontRenderer.renderText</a:t>
            </a:r>
            <a:r>
              <a:rPr lang="en-GB" dirty="0"/>
              <a:t>(</a:t>
            </a:r>
            <a:r>
              <a:rPr lang="en-GB" dirty="0" err="1"/>
              <a:t>args</a:t>
            </a:r>
            <a:r>
              <a:rPr lang="en-GB" dirty="0"/>
              <a:t>…) to render text </a:t>
            </a:r>
            <a:r>
              <a:rPr lang="en-GB" sz="1200" i="1" dirty="0"/>
              <a:t>(fig 2)</a:t>
            </a:r>
          </a:p>
          <a:p>
            <a:r>
              <a:rPr lang="en-GB" dirty="0"/>
              <a:t>Namespace ‘GE::Graphics::Fonts’</a:t>
            </a:r>
          </a:p>
          <a:p>
            <a:endParaRPr lang="en-GB" dirty="0"/>
          </a:p>
        </p:txBody>
      </p:sp>
      <p:pic>
        <p:nvPicPr>
          <p:cNvPr id="3074" name="Picture 2" descr="Image of metrics of a Glyph as loaded by FreeType">
            <a:extLst>
              <a:ext uri="{FF2B5EF4-FFF2-40B4-BE49-F238E27FC236}">
                <a16:creationId xmlns:a16="http://schemas.microsoft.com/office/drawing/2014/main" id="{3E445058-7D8F-46A6-8BA0-ACCB31476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914" y="1813541"/>
            <a:ext cx="3017286" cy="196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EAB224-E95D-443B-BD53-A268AD95F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4" y="4142194"/>
            <a:ext cx="3017286" cy="20425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6B0F42-054F-486E-AA4A-8936D9312D5D}"/>
              </a:ext>
            </a:extLst>
          </p:cNvPr>
          <p:cNvSpPr txBox="1"/>
          <p:nvPr/>
        </p:nvSpPr>
        <p:spPr>
          <a:xfrm>
            <a:off x="8294914" y="3780998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Fig 1 [11]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36042-3DEF-4F2C-915B-E1F577CF9755}"/>
              </a:ext>
            </a:extLst>
          </p:cNvPr>
          <p:cNvSpPr txBox="1"/>
          <p:nvPr/>
        </p:nvSpPr>
        <p:spPr>
          <a:xfrm>
            <a:off x="8294914" y="619946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48502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D4E0-F661-4B08-A157-A913BAF5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Background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A703-3BEA-4CBB-B7F9-F5DBCDA8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618791" cy="367830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Git commit 9115b8f7f78694bbeac407ab4b6208fa2a2b0cf9</a:t>
            </a:r>
          </a:p>
          <a:p>
            <a:pPr marL="0" indent="0">
              <a:buNone/>
            </a:pPr>
            <a:r>
              <a:rPr lang="en-GB" dirty="0"/>
              <a:t>Location root/Assignment Related/Reading/Ma18533_1802882_CE301_Background_reading.docx</a:t>
            </a:r>
          </a:p>
        </p:txBody>
      </p:sp>
    </p:spTree>
    <p:extLst>
      <p:ext uri="{BB962C8B-B14F-4D97-AF65-F5344CB8AC3E}">
        <p14:creationId xmlns:p14="http://schemas.microsoft.com/office/powerpoint/2010/main" val="342074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33F7-CC40-4EFF-8172-B8113308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2D50-C83E-4C97-8C8B-7D07021D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3364"/>
            <a:ext cx="11029615" cy="4077477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/>
              <a:t>GameEngine</a:t>
            </a:r>
            <a:endParaRPr lang="en-GB" dirty="0"/>
          </a:p>
          <a:p>
            <a:pPr lvl="1"/>
            <a:r>
              <a:rPr lang="en-GB" dirty="0"/>
              <a:t>Text improvements</a:t>
            </a:r>
          </a:p>
          <a:p>
            <a:pPr lvl="2"/>
            <a:r>
              <a:rPr lang="en-GB" dirty="0"/>
              <a:t>Bounding box to automatically size text</a:t>
            </a:r>
          </a:p>
          <a:p>
            <a:pPr lvl="2"/>
            <a:r>
              <a:rPr lang="en-GB" dirty="0"/>
              <a:t>Fix bleeding</a:t>
            </a:r>
          </a:p>
          <a:p>
            <a:pPr lvl="1"/>
            <a:r>
              <a:rPr lang="en-GB" dirty="0"/>
              <a:t>Mouse coordinates - screen to world projection</a:t>
            </a:r>
          </a:p>
          <a:p>
            <a:pPr lvl="2"/>
            <a:r>
              <a:rPr lang="en-GB" dirty="0"/>
              <a:t>Could use framebuffer for detecting </a:t>
            </a:r>
            <a:r>
              <a:rPr lang="en-GB"/>
              <a:t>objects under mouse?</a:t>
            </a:r>
            <a:endParaRPr lang="en-GB" dirty="0"/>
          </a:p>
          <a:p>
            <a:pPr lvl="1"/>
            <a:r>
              <a:rPr lang="en-GB" dirty="0" err="1"/>
              <a:t>AudioController</a:t>
            </a:r>
            <a:r>
              <a:rPr lang="en-GB" dirty="0"/>
              <a:t> subsystem</a:t>
            </a:r>
          </a:p>
          <a:p>
            <a:pPr lvl="1"/>
            <a:r>
              <a:rPr lang="en-GB" dirty="0"/>
              <a:t>Layers/Panels</a:t>
            </a:r>
          </a:p>
          <a:p>
            <a:pPr lvl="1"/>
            <a:r>
              <a:rPr lang="en-GB" dirty="0"/>
              <a:t>Shading and lighting, including diffuse textures etc</a:t>
            </a:r>
          </a:p>
          <a:p>
            <a:pPr lvl="1"/>
            <a:r>
              <a:rPr lang="en-GB" dirty="0"/>
              <a:t>Refactoring/</a:t>
            </a:r>
            <a:r>
              <a:rPr lang="en-GB" dirty="0" err="1"/>
              <a:t>Cleanup</a:t>
            </a:r>
            <a:endParaRPr lang="en-GB" dirty="0"/>
          </a:p>
          <a:p>
            <a:pPr lvl="1"/>
            <a:r>
              <a:rPr lang="en-GB" dirty="0" err="1"/>
              <a:t>EntityController</a:t>
            </a:r>
            <a:r>
              <a:rPr lang="en-GB" dirty="0"/>
              <a:t>/Scene graph (may not implement)</a:t>
            </a:r>
          </a:p>
          <a:p>
            <a:pPr lvl="2"/>
            <a:r>
              <a:rPr lang="en-GB" dirty="0"/>
              <a:t>Cataloguing render-able objects </a:t>
            </a:r>
          </a:p>
          <a:p>
            <a:pPr lvl="2"/>
            <a:r>
              <a:rPr lang="en-GB" dirty="0"/>
              <a:t>spatial partitioning</a:t>
            </a:r>
          </a:p>
          <a:p>
            <a:pPr lvl="1"/>
            <a:endParaRPr lang="en-GB" dirty="0"/>
          </a:p>
          <a:p>
            <a:r>
              <a:rPr lang="en-GB" dirty="0"/>
              <a:t>Game!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68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Thank You!</a:t>
            </a:r>
            <a:br>
              <a:rPr lang="en-US" cap="none" dirty="0">
                <a:solidFill>
                  <a:srgbClr val="FFFFFF"/>
                </a:solidFill>
              </a:rPr>
            </a:br>
            <a:r>
              <a:rPr lang="en-US" cap="none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2"/>
                </a:solidFill>
              </a:rPr>
              <a:t>Michael Allport</a:t>
            </a:r>
          </a:p>
          <a:p>
            <a:r>
              <a:rPr lang="en-US" cap="none" dirty="0">
                <a:solidFill>
                  <a:schemeClr val="bg2"/>
                </a:solidFill>
              </a:rPr>
              <a:t>Ma18533</a:t>
            </a:r>
          </a:p>
          <a:p>
            <a:r>
              <a:rPr lang="en-US" cap="none" dirty="0">
                <a:solidFill>
                  <a:schemeClr val="bg2"/>
                </a:solidFill>
              </a:rPr>
              <a:t>1802882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496</Words>
  <Application>Microsoft Office PowerPoint</Application>
  <PresentationFormat>Widescreen</PresentationFormat>
  <Paragraphs>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Challenge Week Presentation</vt:lpstr>
      <vt:lpstr>Introduction</vt:lpstr>
      <vt:lpstr>Summer Work - Overview</vt:lpstr>
      <vt:lpstr>Summer work summaries</vt:lpstr>
      <vt:lpstr>Challenge Week Work</vt:lpstr>
      <vt:lpstr>Challenge Week Work – Rendering Font</vt:lpstr>
      <vt:lpstr>Queue Background Reading</vt:lpstr>
      <vt:lpstr>Where Next?</vt:lpstr>
      <vt:lpstr>Thank You! Questions?</vt:lpstr>
      <vt:lpstr>Git Commits / links /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2020-10-15T14:18:15Z</dcterms:created>
  <dcterms:modified xsi:type="dcterms:W3CDTF">2020-10-15T23:29:01Z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