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61" r:id="rId3"/>
    <p:sldId id="268" r:id="rId4"/>
    <p:sldId id="266" r:id="rId5"/>
    <p:sldId id="267" r:id="rId6"/>
    <p:sldId id="270" r:id="rId7"/>
    <p:sldId id="269" r:id="rId8"/>
    <p:sldId id="263" r:id="rId9"/>
    <p:sldId id="257" r:id="rId10"/>
    <p:sldId id="258" r:id="rId11"/>
    <p:sldId id="259" r:id="rId12"/>
    <p:sldId id="260" r:id="rId13"/>
    <p:sldId id="264" r:id="rId14"/>
    <p:sldId id="265" r:id="rId15"/>
    <p:sldId id="275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anason, Mark" initials="AM" lastIdx="2" clrIdx="0">
    <p:extLst>
      <p:ext uri="{19B8F6BF-5375-455C-9EA6-DF929625EA0E}">
        <p15:presenceInfo xmlns:p15="http://schemas.microsoft.com/office/powerpoint/2012/main" userId="Athanason,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8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081" y="1872513"/>
            <a:ext cx="11217244" cy="2421464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Social factors as a predictor of </a:t>
            </a:r>
            <a:r>
              <a:rPr lang="en-US" sz="6600"/>
              <a:t>crime outcome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599" y="4530698"/>
            <a:ext cx="5832564" cy="1405467"/>
          </a:xfrm>
        </p:spPr>
        <p:txBody>
          <a:bodyPr>
            <a:normAutofit/>
          </a:bodyPr>
          <a:lstStyle/>
          <a:p>
            <a:r>
              <a:rPr lang="en-US" sz="2000" dirty="0"/>
              <a:t>Mike Anderson, mark Athanason, Kelly brown, heather bell, Thomas stokes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9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BA125F-E696-244F-A7B8-698DD68A6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333" y="1460765"/>
            <a:ext cx="5918508" cy="394567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EF8E-BDFA-454D-AF68-4EBB3332C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3158" y="1460765"/>
            <a:ext cx="5918508" cy="394567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2D2587-E7A6-41A8-A075-60094C8C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34335"/>
              </p:ext>
            </p:extLst>
          </p:nvPr>
        </p:nvGraphicFramePr>
        <p:xfrm>
          <a:off x="2004841" y="5572324"/>
          <a:ext cx="8127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-37739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F27548-A89A-7C49-A73C-5099E9AAC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21" y="1362167"/>
            <a:ext cx="5887585" cy="3925056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46AA-1968-DD46-A7B7-591D2C8A0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0708" y="1362169"/>
            <a:ext cx="5887584" cy="392505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A75FF4-F92C-4D95-AB97-195DE9C3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17335"/>
              </p:ext>
            </p:extLst>
          </p:nvPr>
        </p:nvGraphicFramePr>
        <p:xfrm>
          <a:off x="2004841" y="5572324"/>
          <a:ext cx="8127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Poverty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0.161599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-334669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1D9034-3833-1642-A66E-568537C0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V="1">
            <a:off x="685800" y="5798754"/>
            <a:ext cx="46038" cy="30930"/>
          </a:xfrm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F0033EB-7B94-4929-9731-360983E86A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369369" y="922422"/>
            <a:ext cx="6873128" cy="4582085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1FD960-0E53-45CE-BE3C-76B3234D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07129"/>
              </p:ext>
            </p:extLst>
          </p:nvPr>
        </p:nvGraphicFramePr>
        <p:xfrm>
          <a:off x="2032000" y="5611548"/>
          <a:ext cx="8127999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Person’s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Graduation rate vs. 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1.8178 x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FCCFBC-E438-3142-81EC-28CC82B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Results by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2B59E-4E82-6F4A-A024-CC2C9592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Though high school graduation rates proved to have increased across the board, violent crime rate remained inconsistent and without pattern.</a:t>
            </a:r>
          </a:p>
          <a:p>
            <a:r>
              <a:rPr lang="en-US" sz="2400" dirty="0"/>
              <a:t>Though the level of poverty decreased rather significantly within the five Cities, violent crime rate remained inconsistent and without pattern.</a:t>
            </a:r>
          </a:p>
          <a:p>
            <a:r>
              <a:rPr lang="en-US" sz="2400" dirty="0"/>
              <a:t>Though the working class earned greater income, the violent crime rate remained inconsistent and without pattern. </a:t>
            </a:r>
          </a:p>
          <a:p>
            <a:r>
              <a:rPr lang="en-US" sz="2400" dirty="0"/>
              <a:t>The city’s high school graduation rate increased, so did the city’s median income. </a:t>
            </a:r>
          </a:p>
        </p:txBody>
      </p:sp>
    </p:spTree>
    <p:extLst>
      <p:ext uri="{BB962C8B-B14F-4D97-AF65-F5344CB8AC3E}">
        <p14:creationId xmlns:p14="http://schemas.microsoft.com/office/powerpoint/2010/main" val="239705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AF5C12-1D2A-E943-BE9F-8A8CDF0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Our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C58837-462A-D243-BBDE-EE0B175C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560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According to the data, there is no generalized relationship between violent crime rate and the societal factors examined. </a:t>
            </a:r>
          </a:p>
          <a:p>
            <a:r>
              <a:rPr lang="en-US" sz="2400" dirty="0"/>
              <a:t>The city variable has the strongest relationship of the other independent variables, according to the ANCOVA (F = 7.994, P = 0.00039). Crime rate largely depends on the city and can not be compared from one city to the next. </a:t>
            </a:r>
          </a:p>
          <a:p>
            <a:r>
              <a:rPr lang="en-US" sz="2400" dirty="0"/>
              <a:t>Unfortunately, graduation rate, median income, and poverty rate do not play large factors in the violent crime rate. </a:t>
            </a:r>
          </a:p>
        </p:txBody>
      </p:sp>
    </p:spTree>
    <p:extLst>
      <p:ext uri="{BB962C8B-B14F-4D97-AF65-F5344CB8AC3E}">
        <p14:creationId xmlns:p14="http://schemas.microsoft.com/office/powerpoint/2010/main" val="83125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AF5C12-1D2A-E943-BE9F-8A8CDF07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849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Improved study</a:t>
            </a:r>
          </a:p>
        </p:txBody>
      </p:sp>
    </p:spTree>
    <p:extLst>
      <p:ext uri="{BB962C8B-B14F-4D97-AF65-F5344CB8AC3E}">
        <p14:creationId xmlns:p14="http://schemas.microsoft.com/office/powerpoint/2010/main" val="247942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DC453D8-DBC0-48F9-8EA8-ADDBF2D8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" y="837046"/>
            <a:ext cx="11817790" cy="5875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C2954-6CFE-4953-B707-60ABA0AB0E5C}"/>
              </a:ext>
            </a:extLst>
          </p:cNvPr>
          <p:cNvSpPr txBox="1"/>
          <p:nvPr/>
        </p:nvSpPr>
        <p:spPr>
          <a:xfrm>
            <a:off x="10533530" y="6343134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*1000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7B803-CE02-4293-9363-380C45F8321A}"/>
              </a:ext>
            </a:extLst>
          </p:cNvPr>
          <p:cNvSpPr txBox="1"/>
          <p:nvPr/>
        </p:nvSpPr>
        <p:spPr>
          <a:xfrm>
            <a:off x="187106" y="0"/>
            <a:ext cx="691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Calls made to the police (2019 data)</a:t>
            </a:r>
          </a:p>
        </p:txBody>
      </p:sp>
    </p:spTree>
    <p:extLst>
      <p:ext uri="{BB962C8B-B14F-4D97-AF65-F5344CB8AC3E}">
        <p14:creationId xmlns:p14="http://schemas.microsoft.com/office/powerpoint/2010/main" val="13705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5FCDF6-9B51-4EDF-A9B4-1E50398A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2" y="2199992"/>
            <a:ext cx="6941155" cy="3473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EB3DB-77DF-4E0D-AB8F-1CF501D5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706" y="2199992"/>
            <a:ext cx="3599976" cy="3473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2A5B5B-FB7C-42AA-A293-9B0446DF351A}"/>
              </a:ext>
            </a:extLst>
          </p:cNvPr>
          <p:cNvSpPr txBox="1"/>
          <p:nvPr/>
        </p:nvSpPr>
        <p:spPr>
          <a:xfrm>
            <a:off x="8944824" y="1741862"/>
            <a:ext cx="21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Nashville school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485E3-C5B2-435C-AA7F-140B4916BEC6}"/>
              </a:ext>
            </a:extLst>
          </p:cNvPr>
          <p:cNvSpPr txBox="1"/>
          <p:nvPr/>
        </p:nvSpPr>
        <p:spPr>
          <a:xfrm>
            <a:off x="2560622" y="1741862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Nashville crime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CB38C-C59D-4B8C-8012-AA311D05C61D}"/>
              </a:ext>
            </a:extLst>
          </p:cNvPr>
          <p:cNvSpPr txBox="1"/>
          <p:nvPr/>
        </p:nvSpPr>
        <p:spPr>
          <a:xfrm>
            <a:off x="162962" y="476185"/>
            <a:ext cx="834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Closer look and interpretation of data…</a:t>
            </a:r>
          </a:p>
        </p:txBody>
      </p:sp>
    </p:spTree>
    <p:extLst>
      <p:ext uri="{BB962C8B-B14F-4D97-AF65-F5344CB8AC3E}">
        <p14:creationId xmlns:p14="http://schemas.microsoft.com/office/powerpoint/2010/main" val="50769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DC453D8-DBC0-48F9-8EA8-ADDBF2D8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" y="837046"/>
            <a:ext cx="11817790" cy="58754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7B803-CE02-4293-9363-380C45F8321A}"/>
              </a:ext>
            </a:extLst>
          </p:cNvPr>
          <p:cNvSpPr txBox="1"/>
          <p:nvPr/>
        </p:nvSpPr>
        <p:spPr>
          <a:xfrm>
            <a:off x="187106" y="0"/>
            <a:ext cx="691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Calls made to the police (2019 data)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F881FE-13D7-4EEA-A22B-70A6701984A5}"/>
              </a:ext>
            </a:extLst>
          </p:cNvPr>
          <p:cNvSpPr/>
          <p:nvPr/>
        </p:nvSpPr>
        <p:spPr>
          <a:xfrm>
            <a:off x="5658416" y="4238014"/>
            <a:ext cx="2480649" cy="1782940"/>
          </a:xfrm>
          <a:prstGeom prst="ellipse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“Worse” schools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4307F-D428-4034-A8BC-80957C056100}"/>
              </a:ext>
            </a:extLst>
          </p:cNvPr>
          <p:cNvSpPr/>
          <p:nvPr/>
        </p:nvSpPr>
        <p:spPr>
          <a:xfrm>
            <a:off x="2243751" y="968204"/>
            <a:ext cx="2480649" cy="1782940"/>
          </a:xfrm>
          <a:prstGeom prst="ellipse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“Worse” schools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3FEE2-8C82-45F2-81A1-9399EC1B246E}"/>
              </a:ext>
            </a:extLst>
          </p:cNvPr>
          <p:cNvSpPr/>
          <p:nvPr/>
        </p:nvSpPr>
        <p:spPr>
          <a:xfrm>
            <a:off x="4855676" y="1301673"/>
            <a:ext cx="1545124" cy="1449471"/>
          </a:xfrm>
          <a:prstGeom prst="ellipse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“Worse” schools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4FC2E2-F991-4684-8B7C-CAD52F12DB98}"/>
              </a:ext>
            </a:extLst>
          </p:cNvPr>
          <p:cNvSpPr/>
          <p:nvPr/>
        </p:nvSpPr>
        <p:spPr>
          <a:xfrm>
            <a:off x="2062681" y="3346544"/>
            <a:ext cx="2480649" cy="1782940"/>
          </a:xfrm>
          <a:prstGeom prst="ellipse">
            <a:avLst/>
          </a:prstGeom>
          <a:solidFill>
            <a:schemeClr val="bg2">
              <a:lumMod val="60000"/>
              <a:lumOff val="40000"/>
              <a:alpha val="16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“Better” schools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042BB-A77E-4325-83DE-CF55A89C39A6}"/>
              </a:ext>
            </a:extLst>
          </p:cNvPr>
          <p:cNvSpPr/>
          <p:nvPr/>
        </p:nvSpPr>
        <p:spPr>
          <a:xfrm>
            <a:off x="3303005" y="4929526"/>
            <a:ext cx="2480649" cy="1782940"/>
          </a:xfrm>
          <a:prstGeom prst="ellipse">
            <a:avLst/>
          </a:prstGeom>
          <a:solidFill>
            <a:schemeClr val="bg2">
              <a:lumMod val="40000"/>
              <a:lumOff val="60000"/>
              <a:alpha val="16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“Better” schools</a:t>
            </a:r>
          </a:p>
        </p:txBody>
      </p:sp>
    </p:spTree>
    <p:extLst>
      <p:ext uri="{BB962C8B-B14F-4D97-AF65-F5344CB8AC3E}">
        <p14:creationId xmlns:p14="http://schemas.microsoft.com/office/powerpoint/2010/main" val="40771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607295" y="2717180"/>
            <a:ext cx="9339184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531-EC30-4407-B3B2-86173AD8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684F-CA20-46E7-ADA9-C10D43E9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155316" cy="36491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/>
              <a:t>Assess if the longitudinal average trends in social indicators, including:</a:t>
            </a:r>
          </a:p>
          <a:p>
            <a:pPr lvl="1"/>
            <a:r>
              <a:rPr lang="en-US" sz="3400" dirty="0"/>
              <a:t>Graduation Rates</a:t>
            </a:r>
          </a:p>
          <a:p>
            <a:pPr lvl="1"/>
            <a:r>
              <a:rPr lang="en-US" sz="3400" dirty="0"/>
              <a:t>Poverty </a:t>
            </a:r>
          </a:p>
          <a:p>
            <a:pPr lvl="1"/>
            <a:r>
              <a:rPr lang="en-US" sz="3400" dirty="0"/>
              <a:t>Income </a:t>
            </a:r>
            <a:endParaRPr lang="en-US" sz="3600" dirty="0"/>
          </a:p>
          <a:p>
            <a:pPr algn="just"/>
            <a:r>
              <a:rPr lang="en-US" sz="3600" dirty="0"/>
              <a:t>Correlate in the expected manner with the incidence of </a:t>
            </a:r>
            <a:r>
              <a:rPr lang="en-US" sz="3600" u="sng" dirty="0"/>
              <a:t>violent crime</a:t>
            </a:r>
            <a:r>
              <a:rPr lang="en-US" sz="3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960C5-8C84-414F-8CD0-ADB39A6EDD92}"/>
              </a:ext>
            </a:extLst>
          </p:cNvPr>
          <p:cNvSpPr txBox="1"/>
          <p:nvPr/>
        </p:nvSpPr>
        <p:spPr>
          <a:xfrm>
            <a:off x="9141812" y="6097371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acquired from:</a:t>
            </a:r>
          </a:p>
          <a:p>
            <a:r>
              <a:rPr lang="en-US" dirty="0"/>
              <a:t>www.opendatanetwork.com</a:t>
            </a:r>
          </a:p>
        </p:txBody>
      </p:sp>
    </p:spTree>
    <p:extLst>
      <p:ext uri="{BB962C8B-B14F-4D97-AF65-F5344CB8AC3E}">
        <p14:creationId xmlns:p14="http://schemas.microsoft.com/office/powerpoint/2010/main" val="28166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A9229-8B03-4861-8199-8EF57970C8A6}"/>
              </a:ext>
            </a:extLst>
          </p:cNvPr>
          <p:cNvGrpSpPr/>
          <p:nvPr/>
        </p:nvGrpSpPr>
        <p:grpSpPr>
          <a:xfrm>
            <a:off x="1419721" y="234244"/>
            <a:ext cx="10349784" cy="5828204"/>
            <a:chOff x="2491531" y="844569"/>
            <a:chExt cx="7542842" cy="4247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759172-B7B7-453D-B86F-A291450FE0EC}"/>
                </a:ext>
              </a:extLst>
            </p:cNvPr>
            <p:cNvSpPr/>
            <p:nvPr/>
          </p:nvSpPr>
          <p:spPr>
            <a:xfrm>
              <a:off x="2491531" y="844569"/>
              <a:ext cx="184558" cy="42475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19C7C6-D3B9-45FE-B185-952D3A10943B}"/>
                </a:ext>
              </a:extLst>
            </p:cNvPr>
            <p:cNvSpPr/>
            <p:nvPr/>
          </p:nvSpPr>
          <p:spPr>
            <a:xfrm rot="5400000">
              <a:off x="6170673" y="1228418"/>
              <a:ext cx="184558" cy="75428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A9127DE-AB73-4ADC-97B1-86603DF3F820}"/>
                </a:ext>
              </a:extLst>
            </p:cNvPr>
            <p:cNvSpPr/>
            <p:nvPr/>
          </p:nvSpPr>
          <p:spPr>
            <a:xfrm rot="1800000">
              <a:off x="2986481" y="3025797"/>
              <a:ext cx="5587069" cy="352337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88C90E-469D-41A1-8BBF-74B22297852E}"/>
                </a:ext>
              </a:extLst>
            </p:cNvPr>
            <p:cNvSpPr txBox="1"/>
            <p:nvPr/>
          </p:nvSpPr>
          <p:spPr>
            <a:xfrm rot="1764181">
              <a:off x="6649244" y="4212124"/>
              <a:ext cx="14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Violent crime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66CDDA9-002B-4BDD-B6ED-692CAD670ECC}"/>
                </a:ext>
              </a:extLst>
            </p:cNvPr>
            <p:cNvSpPr/>
            <p:nvPr/>
          </p:nvSpPr>
          <p:spPr>
            <a:xfrm rot="1800000">
              <a:off x="3340582" y="2508460"/>
              <a:ext cx="5587069" cy="352337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8E32B9C0-8F14-401D-A390-D825EDBF7F0D}"/>
                </a:ext>
              </a:extLst>
            </p:cNvPr>
            <p:cNvSpPr/>
            <p:nvPr/>
          </p:nvSpPr>
          <p:spPr>
            <a:xfrm rot="20244336">
              <a:off x="3151828" y="2744159"/>
              <a:ext cx="5587069" cy="352337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2077293-2631-4B59-BB4E-237BD1A70CAD}"/>
                </a:ext>
              </a:extLst>
            </p:cNvPr>
            <p:cNvSpPr/>
            <p:nvPr/>
          </p:nvSpPr>
          <p:spPr>
            <a:xfrm rot="20244336">
              <a:off x="3138880" y="2195063"/>
              <a:ext cx="5587069" cy="352337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18DCE7-7808-4DD5-B332-BDFC4A1D6C67}"/>
                </a:ext>
              </a:extLst>
            </p:cNvPr>
            <p:cNvSpPr txBox="1"/>
            <p:nvPr/>
          </p:nvSpPr>
          <p:spPr>
            <a:xfrm rot="1764181">
              <a:off x="7102631" y="3578762"/>
              <a:ext cx="89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Poverty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571801-2A9B-4EF0-818C-B7DDCF17A385}"/>
                </a:ext>
              </a:extLst>
            </p:cNvPr>
            <p:cNvSpPr txBox="1"/>
            <p:nvPr/>
          </p:nvSpPr>
          <p:spPr>
            <a:xfrm rot="20242955">
              <a:off x="3612961" y="3353341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Income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A6B9E8-C9B9-466B-9123-AF4551754520}"/>
                </a:ext>
              </a:extLst>
            </p:cNvPr>
            <p:cNvSpPr txBox="1"/>
            <p:nvPr/>
          </p:nvSpPr>
          <p:spPr>
            <a:xfrm rot="20242955">
              <a:off x="3371495" y="2856906"/>
              <a:ext cx="1114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Education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E29F90-119B-48AF-8289-7535092AFF09}"/>
              </a:ext>
            </a:extLst>
          </p:cNvPr>
          <p:cNvSpPr txBox="1"/>
          <p:nvPr/>
        </p:nvSpPr>
        <p:spPr>
          <a:xfrm rot="16200000">
            <a:off x="-140911" y="281069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Average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AB10B1-1A1E-4000-871D-6FFFC165384D}"/>
              </a:ext>
            </a:extLst>
          </p:cNvPr>
          <p:cNvSpPr txBox="1"/>
          <p:nvPr/>
        </p:nvSpPr>
        <p:spPr>
          <a:xfrm>
            <a:off x="5646485" y="6247977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F5BB3-779A-499A-B246-0175B3260512}"/>
              </a:ext>
            </a:extLst>
          </p:cNvPr>
          <p:cNvSpPr txBox="1"/>
          <p:nvPr/>
        </p:nvSpPr>
        <p:spPr>
          <a:xfrm>
            <a:off x="5519285" y="326882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ANCOVA Analysis</a:t>
            </a:r>
          </a:p>
        </p:txBody>
      </p:sp>
    </p:spTree>
    <p:extLst>
      <p:ext uri="{BB962C8B-B14F-4D97-AF65-F5344CB8AC3E}">
        <p14:creationId xmlns:p14="http://schemas.microsoft.com/office/powerpoint/2010/main" val="22889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487F-A013-5B4D-A058-6AF3A7BE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Questions based on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112B-5A8C-AD49-A7F1-0065D077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4195"/>
            <a:ext cx="10131425" cy="4605454"/>
          </a:xfrm>
        </p:spPr>
        <p:txBody>
          <a:bodyPr>
            <a:noAutofit/>
          </a:bodyPr>
          <a:lstStyle/>
          <a:p>
            <a:pPr algn="just"/>
            <a:r>
              <a:rPr lang="en-US" sz="1900" dirty="0"/>
              <a:t>1.    It is often assumed that violent crime is associated with a lack of education, causing perpetrators to venture outside of normal social and legal constructs and inflict harm on others. Is there a direct longitudinal correlation between violent crime rate and high school graduation rate?</a:t>
            </a:r>
          </a:p>
          <a:p>
            <a:pPr algn="just"/>
            <a:r>
              <a:rPr lang="en-US" sz="1900" dirty="0"/>
              <a:t>2.    There has also been a school of thought that perhaps offenders commit violent crimes because jobs and access to income are limited or altogether out of reach. Does higher income yield lower violent crime?</a:t>
            </a:r>
          </a:p>
          <a:p>
            <a:pPr algn="just"/>
            <a:r>
              <a:rPr lang="en-US" sz="1900" dirty="0"/>
              <a:t>3.    Now surely, we all have heard that the higher the poverty rate, the higher the crime rate. How accurate is the hearsay? Is high poverty in a city associated with high violent crime rate? If the poverty level decreases, can we show that violent crime rate does as well?</a:t>
            </a:r>
          </a:p>
          <a:p>
            <a:pPr algn="just"/>
            <a:r>
              <a:rPr lang="en-US" sz="1900" dirty="0"/>
              <a:t>4. Can we find other expected correlations, such as graduation rates and household median income despite the consistency of violent crime in the observed areas? </a:t>
            </a:r>
          </a:p>
        </p:txBody>
      </p:sp>
    </p:spTree>
    <p:extLst>
      <p:ext uri="{BB962C8B-B14F-4D97-AF65-F5344CB8AC3E}">
        <p14:creationId xmlns:p14="http://schemas.microsoft.com/office/powerpoint/2010/main" val="123047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BEFC-1A97-9A49-8506-F3F5A944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66" y="2155971"/>
            <a:ext cx="10748726" cy="2902058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Our hypothesis: Rates of violent crime will correlate negatively with income, poverty rates and/or graduation rates per city. If a city’s violent crime rate is high, this will correlate with decreased average income and graduation rates while the average amount individuals beneath the poverty line rates will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38155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5700" dirty="0"/>
              <a:t>Average violent crime</a:t>
            </a:r>
            <a:br>
              <a:rPr lang="en-US" sz="5700" dirty="0"/>
            </a:br>
            <a:r>
              <a:rPr lang="en-US" sz="5700" dirty="0"/>
              <a:t>2010 - 2017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1D9034-3833-1642-A66E-568537C0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V="1">
            <a:off x="685800" y="5798754"/>
            <a:ext cx="46038" cy="30930"/>
          </a:xfrm>
        </p:spPr>
      </p:pic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81820C24-D2DE-4E6D-B050-70CA8D4BC8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82523" y="1591519"/>
            <a:ext cx="7537980" cy="5025320"/>
          </a:xfrm>
        </p:spPr>
      </p:pic>
    </p:spTree>
    <p:extLst>
      <p:ext uri="{BB962C8B-B14F-4D97-AF65-F5344CB8AC3E}">
        <p14:creationId xmlns:p14="http://schemas.microsoft.com/office/powerpoint/2010/main" val="18524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FDB-4C25-8747-8A87-90822F2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Locations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332-91BB-FA48-8B40-A79CD618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Chicago</a:t>
            </a:r>
          </a:p>
          <a:p>
            <a:r>
              <a:rPr lang="en-US" sz="2800" dirty="0"/>
              <a:t>Los Angeles</a:t>
            </a:r>
          </a:p>
          <a:p>
            <a:r>
              <a:rPr lang="en-US" sz="2800" dirty="0"/>
              <a:t>New York</a:t>
            </a:r>
          </a:p>
          <a:p>
            <a:r>
              <a:rPr lang="en-US" sz="2800" dirty="0"/>
              <a:t>Tampa </a:t>
            </a:r>
          </a:p>
          <a:p>
            <a:r>
              <a:rPr lang="en-US" sz="2800" dirty="0"/>
              <a:t>Washington, DC</a:t>
            </a:r>
          </a:p>
          <a:p>
            <a:r>
              <a:rPr lang="en-US" sz="2800" dirty="0"/>
              <a:t>National averages for overall </a:t>
            </a:r>
            <a:r>
              <a:rPr lang="en-US" sz="2800" dirty="0" err="1"/>
              <a:t>comparision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3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39232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617161-7059-F548-BEFC-BEBC2203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9073" y="1404488"/>
            <a:ext cx="6126547" cy="38163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BADF47-899B-F743-847B-484F21B017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6380" y="1408245"/>
            <a:ext cx="5718881" cy="3812587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A8B1F8-08AD-4034-96E7-F19994D33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87446"/>
              </p:ext>
            </p:extLst>
          </p:nvPr>
        </p:nvGraphicFramePr>
        <p:xfrm>
          <a:off x="2032000" y="5355040"/>
          <a:ext cx="8127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Graduation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2141</TotalTime>
  <Words>635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Social factors as a predictor of crime outcome</vt:lpstr>
      <vt:lpstr>When a man is denied the right to live the life he believes in, he has no choice but to become an outlaw.</vt:lpstr>
      <vt:lpstr>Objective</vt:lpstr>
      <vt:lpstr>PowerPoint Presentation</vt:lpstr>
      <vt:lpstr>Questions based on assumption</vt:lpstr>
      <vt:lpstr>PowerPoint Presentation</vt:lpstr>
      <vt:lpstr>Average violent crime 2010 - 2017</vt:lpstr>
      <vt:lpstr>Locations used for comparison</vt:lpstr>
      <vt:lpstr>Violent crime vs. graduation rates</vt:lpstr>
      <vt:lpstr>Violent crime vs. income</vt:lpstr>
      <vt:lpstr>Violent crime vs. poverty rate</vt:lpstr>
      <vt:lpstr>Graduation rates vs. income</vt:lpstr>
      <vt:lpstr>Results by comparison</vt:lpstr>
      <vt:lpstr>Our conclusion</vt:lpstr>
      <vt:lpstr>Improved study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Mark Athanason</cp:lastModifiedBy>
  <cp:revision>49</cp:revision>
  <dcterms:created xsi:type="dcterms:W3CDTF">2019-07-17T01:20:19Z</dcterms:created>
  <dcterms:modified xsi:type="dcterms:W3CDTF">2019-07-20T13:06:47Z</dcterms:modified>
</cp:coreProperties>
</file>