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2" r:id="rId1"/>
  </p:sldMasterIdLst>
  <p:sldIdLst>
    <p:sldId id="256" r:id="rId2"/>
    <p:sldId id="261" r:id="rId3"/>
    <p:sldId id="262" r:id="rId4"/>
    <p:sldId id="263" r:id="rId5"/>
    <p:sldId id="266" r:id="rId6"/>
    <p:sldId id="267" r:id="rId7"/>
    <p:sldId id="257" r:id="rId8"/>
    <p:sldId id="258" r:id="rId9"/>
    <p:sldId id="259" r:id="rId10"/>
    <p:sldId id="260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4"/>
    <p:restoredTop sz="94673"/>
  </p:normalViewPr>
  <p:slideViewPr>
    <p:cSldViewPr snapToGrid="0" snapToObjects="1">
      <p:cViewPr varScale="1">
        <p:scale>
          <a:sx n="99" d="100"/>
          <a:sy n="99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1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0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93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1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1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9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8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3" r:id="rId1"/>
    <p:sldLayoutId id="2147484564" r:id="rId2"/>
    <p:sldLayoutId id="2147484565" r:id="rId3"/>
    <p:sldLayoutId id="2147484566" r:id="rId4"/>
    <p:sldLayoutId id="2147484567" r:id="rId5"/>
    <p:sldLayoutId id="2147484568" r:id="rId6"/>
    <p:sldLayoutId id="2147484569" r:id="rId7"/>
    <p:sldLayoutId id="2147484570" r:id="rId8"/>
    <p:sldLayoutId id="2147484571" r:id="rId9"/>
    <p:sldLayoutId id="2147484572" r:id="rId10"/>
    <p:sldLayoutId id="2147484573" r:id="rId11"/>
    <p:sldLayoutId id="2147484574" r:id="rId12"/>
    <p:sldLayoutId id="2147484575" r:id="rId13"/>
    <p:sldLayoutId id="2147484576" r:id="rId14"/>
    <p:sldLayoutId id="2147484577" r:id="rId15"/>
    <p:sldLayoutId id="2147484578" r:id="rId16"/>
    <p:sldLayoutId id="21474845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C2FD-217F-2C47-8053-5E86E9A8E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5437" y="1841603"/>
            <a:ext cx="7197726" cy="2421464"/>
          </a:xfrm>
        </p:spPr>
        <p:txBody>
          <a:bodyPr>
            <a:normAutofit/>
          </a:bodyPr>
          <a:lstStyle/>
          <a:p>
            <a:r>
              <a:rPr lang="en-US" sz="6600" dirty="0"/>
              <a:t>Crime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5E7BD-4076-FB4D-82E6-395A6F6B6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5437" y="4530698"/>
            <a:ext cx="7197726" cy="1405467"/>
          </a:xfrm>
        </p:spPr>
        <p:txBody>
          <a:bodyPr>
            <a:normAutofit/>
          </a:bodyPr>
          <a:lstStyle/>
          <a:p>
            <a:r>
              <a:rPr lang="en-US" sz="2000" dirty="0"/>
              <a:t>a statistical comparison of crime data and population information to argue for or against their correlations</a:t>
            </a:r>
          </a:p>
        </p:txBody>
      </p:sp>
    </p:spTree>
    <p:extLst>
      <p:ext uri="{BB962C8B-B14F-4D97-AF65-F5344CB8AC3E}">
        <p14:creationId xmlns:p14="http://schemas.microsoft.com/office/powerpoint/2010/main" val="307945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4A45-2AA5-2E43-98C4-7BCAC470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700" dirty="0"/>
              <a:t>Graduation rates vs. income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1D9034-3833-1642-A66E-568537C0A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flipV="1">
            <a:off x="685800" y="5798754"/>
            <a:ext cx="46038" cy="3093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120AB-0E31-7043-9837-3CF5655A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63121" y="2065867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4148AB-E5AF-6F49-9004-7FCEB6BDCA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655492" y="2793444"/>
            <a:ext cx="5612180" cy="3770489"/>
          </a:xfrm>
        </p:spPr>
      </p:pic>
    </p:spTree>
    <p:extLst>
      <p:ext uri="{BB962C8B-B14F-4D97-AF65-F5344CB8AC3E}">
        <p14:creationId xmlns:p14="http://schemas.microsoft.com/office/powerpoint/2010/main" val="405657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FCCFBC-E438-3142-81EC-28CC82B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Results by comparison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B2B59E-4E82-6F4A-A024-CC2C9592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25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BE22256-8CEE-A444-9597-C0543286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42" y="609601"/>
            <a:ext cx="9550399" cy="2743199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When a man is denied the right to live the life he believes in, he has no choice but to become an outlaw.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689B5D3-9F9A-924B-8D8E-1CD046390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9607295" y="2717180"/>
            <a:ext cx="9339184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89239F1-9199-AA4C-BE85-83D458AB0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- Nelson Mandela</a:t>
            </a:r>
          </a:p>
        </p:txBody>
      </p:sp>
    </p:spTree>
    <p:extLst>
      <p:ext uri="{BB962C8B-B14F-4D97-AF65-F5344CB8AC3E}">
        <p14:creationId xmlns:p14="http://schemas.microsoft.com/office/powerpoint/2010/main" val="69759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1F1AB1-4D76-4543-A8AC-2DC2CF56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information used for comparison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493F5D-6FE1-7D4E-9D10-7C631B65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Violent Crime</a:t>
            </a:r>
          </a:p>
          <a:p>
            <a:r>
              <a:rPr lang="en-US" sz="3600" dirty="0">
                <a:latin typeface="+mj-lt"/>
              </a:rPr>
              <a:t>Graduation Rates</a:t>
            </a:r>
          </a:p>
          <a:p>
            <a:r>
              <a:rPr lang="en-US" sz="3600" dirty="0">
                <a:latin typeface="+mj-lt"/>
              </a:rPr>
              <a:t>Poverty Rates</a:t>
            </a:r>
          </a:p>
          <a:p>
            <a:r>
              <a:rPr lang="en-US" sz="3600" dirty="0">
                <a:latin typeface="+mj-lt"/>
              </a:rPr>
              <a:t>Income </a:t>
            </a:r>
          </a:p>
        </p:txBody>
      </p:sp>
    </p:spTree>
    <p:extLst>
      <p:ext uri="{BB962C8B-B14F-4D97-AF65-F5344CB8AC3E}">
        <p14:creationId xmlns:p14="http://schemas.microsoft.com/office/powerpoint/2010/main" val="313812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0FDB-4C25-8747-8A87-90822F25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/>
              <a:t>Locations used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3332-91BB-FA48-8B40-A79CD6180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Chicago</a:t>
            </a:r>
          </a:p>
          <a:p>
            <a:r>
              <a:rPr lang="en-US" sz="2800" dirty="0"/>
              <a:t>Los Angeles</a:t>
            </a:r>
          </a:p>
          <a:p>
            <a:r>
              <a:rPr lang="en-US" sz="2800" dirty="0"/>
              <a:t>New York</a:t>
            </a:r>
          </a:p>
          <a:p>
            <a:r>
              <a:rPr lang="en-US" sz="2800" dirty="0"/>
              <a:t>Tampa </a:t>
            </a:r>
          </a:p>
          <a:p>
            <a:r>
              <a:rPr lang="en-US" sz="2800" dirty="0"/>
              <a:t>Washington, DC</a:t>
            </a:r>
          </a:p>
          <a:p>
            <a:r>
              <a:rPr lang="en-US" sz="2800" dirty="0"/>
              <a:t>United States used for comparison data</a:t>
            </a:r>
          </a:p>
        </p:txBody>
      </p:sp>
    </p:spTree>
    <p:extLst>
      <p:ext uri="{BB962C8B-B14F-4D97-AF65-F5344CB8AC3E}">
        <p14:creationId xmlns:p14="http://schemas.microsoft.com/office/powerpoint/2010/main" val="25973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10D5-151E-094D-81C2-3C411AB6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Hypothesis and Null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BEFC-1A97-9A49-8506-F3F5A944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city’s violent crime rate increases, there will be an inevitable drastic and economically devastating crash in population growth, graduation rate, and median income and a heart-wrenching increase in the city’s overall poverty level, widening the chasm that keeps us all from experiencing the utopian world peace that is so desperately desired. </a:t>
            </a:r>
          </a:p>
          <a:p>
            <a:pPr lvl="1"/>
            <a:r>
              <a:rPr lang="en-US" dirty="0"/>
              <a:t>However, if the violent crime rates plummet, then surely there is hope for us all! We will compare all results for each factor against violent crime rates with the national averages.</a:t>
            </a:r>
          </a:p>
          <a:p>
            <a:r>
              <a:rPr lang="en-US" dirty="0"/>
              <a:t>Our null hypothesis is as follows: Violent crime is not statistically related to an increase or decrease in factors like graduation rates, income, or poverty rate. </a:t>
            </a:r>
          </a:p>
        </p:txBody>
      </p:sp>
    </p:spTree>
    <p:extLst>
      <p:ext uri="{BB962C8B-B14F-4D97-AF65-F5344CB8AC3E}">
        <p14:creationId xmlns:p14="http://schemas.microsoft.com/office/powerpoint/2010/main" val="228898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487F-A013-5B4D-A058-6AF3A7BE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/>
              <a:t>discoverables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112B-5A8C-AD49-A7F1-0065D077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4195"/>
            <a:ext cx="10131425" cy="4605454"/>
          </a:xfrm>
        </p:spPr>
        <p:txBody>
          <a:bodyPr>
            <a:noAutofit/>
          </a:bodyPr>
          <a:lstStyle/>
          <a:p>
            <a:r>
              <a:rPr lang="en-US" sz="1900" dirty="0"/>
              <a:t>1.    It is often assumed that violent crime is associated with a lack of education, causing perpetrators to venture outside of normal social and legal constructs and inflict harm on others. Is there a direct correlation between violent crime rate and high school graduation rate over the span of so many years?</a:t>
            </a:r>
          </a:p>
          <a:p>
            <a:r>
              <a:rPr lang="en-US" sz="1900" dirty="0"/>
              <a:t>2.    There has also been a school of thought that perhaps offenders commit violent crimes because jobs and access to income are limited or altogether out of reach. Does higher income yield lower violent crime?</a:t>
            </a:r>
          </a:p>
          <a:p>
            <a:r>
              <a:rPr lang="en-US" sz="1900" dirty="0"/>
              <a:t>3.    Now surely we all have heard that the higher the poverty rate, the higher the crime rate. How accurate is the hearsay? Is high poverty in a city associated with high violent crime rate? If the poverty level decreases, can we prove that violent crime rate does as well?</a:t>
            </a:r>
          </a:p>
          <a:p>
            <a:r>
              <a:rPr lang="en-US" sz="1900" dirty="0"/>
              <a:t>4.    Well, clearly, crime stands on its own and perpetrators are not swayed by any of the aforementioned factors. Can we find consolation in a correlation between graduation rates and household median income despite the consistency of violent crime in the observed areas? </a:t>
            </a:r>
          </a:p>
        </p:txBody>
      </p:sp>
    </p:spTree>
    <p:extLst>
      <p:ext uri="{BB962C8B-B14F-4D97-AF65-F5344CB8AC3E}">
        <p14:creationId xmlns:p14="http://schemas.microsoft.com/office/powerpoint/2010/main" val="123047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BD7B4-6983-EF4C-B4F5-B947D4DF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2" y="609600"/>
            <a:ext cx="11954108" cy="145626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Violent crime vs. graduation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11B6A-4626-5943-A021-0502CBD9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Bar Graph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7617161-7059-F548-BEFC-BEBC2203DE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9604" y="2870199"/>
            <a:ext cx="4689211" cy="29210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06AB4-69C0-D045-9164-755662199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5748" y="2226734"/>
            <a:ext cx="4996921" cy="576262"/>
          </a:xfrm>
        </p:spPr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BADF47-899B-F743-847B-484F21B017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992981" y="2870200"/>
            <a:ext cx="4381500" cy="2921000"/>
          </a:xfrm>
        </p:spPr>
      </p:pic>
    </p:spTree>
    <p:extLst>
      <p:ext uri="{BB962C8B-B14F-4D97-AF65-F5344CB8AC3E}">
        <p14:creationId xmlns:p14="http://schemas.microsoft.com/office/powerpoint/2010/main" val="33957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486A7C-B574-B042-9558-E0ADE929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700" dirty="0"/>
              <a:t>Violent crime vs. income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D8EF65-A711-5E46-B796-6E848113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pPr algn="ctr"/>
            <a:r>
              <a:rPr lang="en-US" dirty="0"/>
              <a:t>Bar Graph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DBA125F-E696-244F-A7B8-698DD68A65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3775" y="2870200"/>
            <a:ext cx="4381500" cy="2921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608162-3589-0443-8F9E-25DD4E6A5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5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4EF8E-BDFA-454D-AF68-4EBB3332C8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0131" y="2870200"/>
            <a:ext cx="4381500" cy="2921000"/>
          </a:xfrm>
        </p:spPr>
      </p:pic>
    </p:spTree>
    <p:extLst>
      <p:ext uri="{BB962C8B-B14F-4D97-AF65-F5344CB8AC3E}">
        <p14:creationId xmlns:p14="http://schemas.microsoft.com/office/powerpoint/2010/main" val="143413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B64E99-7914-7B43-A072-BB76A48C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Violent crime vs. poverty rate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659551-F6F2-394F-8562-4235BFA49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pPr algn="ctr"/>
            <a:r>
              <a:rPr lang="en-US" dirty="0"/>
              <a:t>Bar Graph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FF27548-A89A-7C49-A73C-5099E9AAC9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3775" y="2870200"/>
            <a:ext cx="4381500" cy="2921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D49F98-4661-3B4E-99A4-A6391DCDE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5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346AA-1968-DD46-A7B7-591D2C8A01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0131" y="2870200"/>
            <a:ext cx="4381500" cy="2921000"/>
          </a:xfrm>
        </p:spPr>
      </p:pic>
    </p:spTree>
    <p:extLst>
      <p:ext uri="{BB962C8B-B14F-4D97-AF65-F5344CB8AC3E}">
        <p14:creationId xmlns:p14="http://schemas.microsoft.com/office/powerpoint/2010/main" val="1760039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{EF71C848-8086-0144-840A-2EDD3E130EF0}tf10001058</Template>
  <TotalTime>537</TotalTime>
  <Words>444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Crime by city</vt:lpstr>
      <vt:lpstr>When a man is denied the right to live the life he believes in, he has no choice but to become an outlaw.</vt:lpstr>
      <vt:lpstr>information used for comparison</vt:lpstr>
      <vt:lpstr>Locations used for comparison</vt:lpstr>
      <vt:lpstr>Our Hypothesis and Null Hypothesis</vt:lpstr>
      <vt:lpstr>discoverables</vt:lpstr>
      <vt:lpstr>Violent crime vs. graduation rates</vt:lpstr>
      <vt:lpstr>Violent crime vs. income</vt:lpstr>
      <vt:lpstr>Violent crime vs. poverty rate</vt:lpstr>
      <vt:lpstr>Graduation rates vs. income</vt:lpstr>
      <vt:lpstr>Results by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by city</dc:title>
  <dc:creator>heather holt-bell</dc:creator>
  <cp:lastModifiedBy>heather holt-bell</cp:lastModifiedBy>
  <cp:revision>29</cp:revision>
  <dcterms:created xsi:type="dcterms:W3CDTF">2019-07-17T01:20:19Z</dcterms:created>
  <dcterms:modified xsi:type="dcterms:W3CDTF">2019-07-19T02:47:46Z</dcterms:modified>
</cp:coreProperties>
</file>