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62" r:id="rId1"/>
  </p:sldMasterIdLst>
  <p:sldIdLst>
    <p:sldId id="256" r:id="rId2"/>
    <p:sldId id="261" r:id="rId3"/>
    <p:sldId id="262" r:id="rId4"/>
    <p:sldId id="263" r:id="rId5"/>
    <p:sldId id="266" r:id="rId6"/>
    <p:sldId id="267" r:id="rId7"/>
    <p:sldId id="257" r:id="rId8"/>
    <p:sldId id="258" r:id="rId9"/>
    <p:sldId id="259" r:id="rId10"/>
    <p:sldId id="260"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58"/>
    <p:restoredTop sz="94673"/>
  </p:normalViewPr>
  <p:slideViewPr>
    <p:cSldViewPr snapToGrid="0" snapToObjects="1">
      <p:cViewPr varScale="1">
        <p:scale>
          <a:sx n="88" d="100"/>
          <a:sy n="88" d="100"/>
        </p:scale>
        <p:origin x="20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4003027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BA7E2-AC3E-4841-AE2A-F8BE025DCFAB}"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76808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728180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505925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441214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836358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775840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170293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370151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1822374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BA7E2-AC3E-4841-AE2A-F8BE025DCFAB}"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57060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4BA7E2-AC3E-4841-AE2A-F8BE025DCFAB}"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381589112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4BA7E2-AC3E-4841-AE2A-F8BE025DCFAB}" type="datetimeFigureOut">
              <a:rPr lang="en-US" smtClean="0"/>
              <a:t>7/18/19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6975897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4BA7E2-AC3E-4841-AE2A-F8BE025DCFAB}" type="datetimeFigureOut">
              <a:rPr lang="en-US" smtClean="0"/>
              <a:t>7/18/19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279221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24BA7E2-AC3E-4841-AE2A-F8BE025DCFAB}" type="datetimeFigureOut">
              <a:rPr lang="en-US" smtClean="0"/>
              <a:t>7/18/19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331679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BA7E2-AC3E-4841-AE2A-F8BE025DCFAB}"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1233617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BA7E2-AC3E-4841-AE2A-F8BE025DCFAB}"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E91F217-8F65-7B47-8B66-0C30D4ACAB2D}" type="slidenum">
              <a:rPr lang="en-US" smtClean="0"/>
              <a:t>‹#›</a:t>
            </a:fld>
            <a:endParaRPr lang="en-US"/>
          </a:p>
        </p:txBody>
      </p:sp>
    </p:spTree>
    <p:extLst>
      <p:ext uri="{BB962C8B-B14F-4D97-AF65-F5344CB8AC3E}">
        <p14:creationId xmlns:p14="http://schemas.microsoft.com/office/powerpoint/2010/main" val="18990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24BA7E2-AC3E-4841-AE2A-F8BE025DCFAB}" type="datetimeFigureOut">
              <a:rPr lang="en-US" smtClean="0"/>
              <a:t>7/18/19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91F217-8F65-7B47-8B66-0C30D4ACAB2D}" type="slidenum">
              <a:rPr lang="en-US" smtClean="0"/>
              <a:t>‹#›</a:t>
            </a:fld>
            <a:endParaRPr lang="en-US"/>
          </a:p>
        </p:txBody>
      </p:sp>
    </p:spTree>
    <p:extLst>
      <p:ext uri="{BB962C8B-B14F-4D97-AF65-F5344CB8AC3E}">
        <p14:creationId xmlns:p14="http://schemas.microsoft.com/office/powerpoint/2010/main" val="2289858612"/>
      </p:ext>
    </p:extLst>
  </p:cSld>
  <p:clrMap bg1="dk1" tx1="lt1" bg2="dk2" tx2="lt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 id="2147484574" r:id="rId12"/>
    <p:sldLayoutId id="2147484575" r:id="rId13"/>
    <p:sldLayoutId id="2147484576" r:id="rId14"/>
    <p:sldLayoutId id="2147484577" r:id="rId15"/>
    <p:sldLayoutId id="2147484578" r:id="rId16"/>
    <p:sldLayoutId id="21474845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C2FD-217F-2C47-8053-5E86E9A8EB02}"/>
              </a:ext>
            </a:extLst>
          </p:cNvPr>
          <p:cNvSpPr>
            <a:spLocks noGrp="1"/>
          </p:cNvSpPr>
          <p:nvPr>
            <p:ph type="ctrTitle"/>
          </p:nvPr>
        </p:nvSpPr>
        <p:spPr>
          <a:xfrm>
            <a:off x="3985437" y="1841603"/>
            <a:ext cx="7197726" cy="2421464"/>
          </a:xfrm>
        </p:spPr>
        <p:txBody>
          <a:bodyPr>
            <a:normAutofit/>
          </a:bodyPr>
          <a:lstStyle/>
          <a:p>
            <a:r>
              <a:rPr lang="en-US" sz="6600" dirty="0"/>
              <a:t>Crime by city</a:t>
            </a:r>
          </a:p>
        </p:txBody>
      </p:sp>
      <p:sp>
        <p:nvSpPr>
          <p:cNvPr id="3" name="Subtitle 2">
            <a:extLst>
              <a:ext uri="{FF2B5EF4-FFF2-40B4-BE49-F238E27FC236}">
                <a16:creationId xmlns:a16="http://schemas.microsoft.com/office/drawing/2014/main" id="{4645E7BD-4076-FB4D-82E6-395A6F6B6BBC}"/>
              </a:ext>
            </a:extLst>
          </p:cNvPr>
          <p:cNvSpPr>
            <a:spLocks noGrp="1"/>
          </p:cNvSpPr>
          <p:nvPr>
            <p:ph type="subTitle" idx="1"/>
          </p:nvPr>
        </p:nvSpPr>
        <p:spPr>
          <a:xfrm>
            <a:off x="3985437" y="4530698"/>
            <a:ext cx="7197726" cy="1405467"/>
          </a:xfrm>
        </p:spPr>
        <p:txBody>
          <a:bodyPr>
            <a:normAutofit/>
          </a:bodyPr>
          <a:lstStyle/>
          <a:p>
            <a:r>
              <a:rPr lang="en-US" sz="2000" dirty="0"/>
              <a:t>a statistical comparison of crime data and population information to argue for or against their correlations</a:t>
            </a:r>
          </a:p>
        </p:txBody>
      </p:sp>
    </p:spTree>
    <p:extLst>
      <p:ext uri="{BB962C8B-B14F-4D97-AF65-F5344CB8AC3E}">
        <p14:creationId xmlns:p14="http://schemas.microsoft.com/office/powerpoint/2010/main" val="3079455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4A45-2AA5-2E43-98C4-7BCAC4708C25}"/>
              </a:ext>
            </a:extLst>
          </p:cNvPr>
          <p:cNvSpPr>
            <a:spLocks noGrp="1"/>
          </p:cNvSpPr>
          <p:nvPr>
            <p:ph type="title"/>
          </p:nvPr>
        </p:nvSpPr>
        <p:spPr/>
        <p:txBody>
          <a:bodyPr>
            <a:noAutofit/>
          </a:bodyPr>
          <a:lstStyle/>
          <a:p>
            <a:pPr algn="ctr"/>
            <a:r>
              <a:rPr lang="en-US" sz="5700" dirty="0"/>
              <a:t>Graduation rates vs. income</a:t>
            </a:r>
          </a:p>
        </p:txBody>
      </p:sp>
      <p:pic>
        <p:nvPicPr>
          <p:cNvPr id="8" name="Content Placeholder 7">
            <a:extLst>
              <a:ext uri="{FF2B5EF4-FFF2-40B4-BE49-F238E27FC236}">
                <a16:creationId xmlns:a16="http://schemas.microsoft.com/office/drawing/2014/main" id="{341D9034-3833-1642-A66E-568537C0A6A9}"/>
              </a:ext>
            </a:extLst>
          </p:cNvPr>
          <p:cNvPicPr>
            <a:picLocks noGrp="1" noChangeAspect="1"/>
          </p:cNvPicPr>
          <p:nvPr>
            <p:ph sz="half" idx="2"/>
          </p:nvPr>
        </p:nvPicPr>
        <p:blipFill>
          <a:blip r:embed="rId2"/>
          <a:stretch>
            <a:fillRect/>
          </a:stretch>
        </p:blipFill>
        <p:spPr>
          <a:xfrm flipV="1">
            <a:off x="685800" y="5798754"/>
            <a:ext cx="46038" cy="30930"/>
          </a:xfrm>
        </p:spPr>
      </p:pic>
      <p:sp>
        <p:nvSpPr>
          <p:cNvPr id="5" name="Text Placeholder 4">
            <a:extLst>
              <a:ext uri="{FF2B5EF4-FFF2-40B4-BE49-F238E27FC236}">
                <a16:creationId xmlns:a16="http://schemas.microsoft.com/office/drawing/2014/main" id="{214120AB-0E31-7043-9837-3CF5655AA99D}"/>
              </a:ext>
            </a:extLst>
          </p:cNvPr>
          <p:cNvSpPr>
            <a:spLocks noGrp="1"/>
          </p:cNvSpPr>
          <p:nvPr>
            <p:ph type="body" sz="quarter" idx="3"/>
          </p:nvPr>
        </p:nvSpPr>
        <p:spPr>
          <a:xfrm>
            <a:off x="2963121" y="2065867"/>
            <a:ext cx="4996922" cy="576262"/>
          </a:xfrm>
        </p:spPr>
        <p:txBody>
          <a:bodyPr/>
          <a:lstStyle/>
          <a:p>
            <a:pPr algn="ctr"/>
            <a:r>
              <a:rPr lang="en-US" dirty="0"/>
              <a:t>Scatter Plot</a:t>
            </a:r>
          </a:p>
        </p:txBody>
      </p:sp>
      <p:pic>
        <p:nvPicPr>
          <p:cNvPr id="10" name="Content Placeholder 9">
            <a:extLst>
              <a:ext uri="{FF2B5EF4-FFF2-40B4-BE49-F238E27FC236}">
                <a16:creationId xmlns:a16="http://schemas.microsoft.com/office/drawing/2014/main" id="{DC4148AB-E5AF-6F49-9004-7FCEB6BDCAB6}"/>
              </a:ext>
            </a:extLst>
          </p:cNvPr>
          <p:cNvPicPr>
            <a:picLocks noGrp="1" noChangeAspect="1"/>
          </p:cNvPicPr>
          <p:nvPr>
            <p:ph sz="quarter" idx="4"/>
          </p:nvPr>
        </p:nvPicPr>
        <p:blipFill>
          <a:blip r:embed="rId2"/>
          <a:stretch>
            <a:fillRect/>
          </a:stretch>
        </p:blipFill>
        <p:spPr>
          <a:xfrm>
            <a:off x="2655492" y="2793444"/>
            <a:ext cx="5612180" cy="3770489"/>
          </a:xfrm>
        </p:spPr>
      </p:pic>
    </p:spTree>
    <p:extLst>
      <p:ext uri="{BB962C8B-B14F-4D97-AF65-F5344CB8AC3E}">
        <p14:creationId xmlns:p14="http://schemas.microsoft.com/office/powerpoint/2010/main" val="405657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FCCFBC-E438-3142-81EC-28CC82BE95DF}"/>
              </a:ext>
            </a:extLst>
          </p:cNvPr>
          <p:cNvSpPr>
            <a:spLocks noGrp="1"/>
          </p:cNvSpPr>
          <p:nvPr>
            <p:ph type="title"/>
          </p:nvPr>
        </p:nvSpPr>
        <p:spPr/>
        <p:txBody>
          <a:bodyPr>
            <a:normAutofit/>
          </a:bodyPr>
          <a:lstStyle/>
          <a:p>
            <a:pPr algn="ctr"/>
            <a:r>
              <a:rPr lang="en-US" sz="5400" dirty="0"/>
              <a:t>Results by comparison</a:t>
            </a:r>
          </a:p>
        </p:txBody>
      </p:sp>
      <p:sp>
        <p:nvSpPr>
          <p:cNvPr id="10" name="Content Placeholder 9">
            <a:extLst>
              <a:ext uri="{FF2B5EF4-FFF2-40B4-BE49-F238E27FC236}">
                <a16:creationId xmlns:a16="http://schemas.microsoft.com/office/drawing/2014/main" id="{4CB2B59E-4E82-6F4A-A024-CC2C95926476}"/>
              </a:ext>
            </a:extLst>
          </p:cNvPr>
          <p:cNvSpPr>
            <a:spLocks noGrp="1"/>
          </p:cNvSpPr>
          <p:nvPr>
            <p:ph idx="1"/>
          </p:nvPr>
        </p:nvSpPr>
        <p:spPr/>
        <p:txBody>
          <a:bodyPr>
            <a:normAutofit/>
          </a:bodyPr>
          <a:lstStyle/>
          <a:p>
            <a:r>
              <a:rPr lang="en-US" sz="2400" dirty="0"/>
              <a:t>Though high school graduation rates proved to have increased across the board, violent crime rate remained inconsistent and without pattern.</a:t>
            </a:r>
          </a:p>
          <a:p>
            <a:r>
              <a:rPr lang="en-US" sz="2400" dirty="0"/>
              <a:t>Though the level of poverty decreased rather significantly within the Five Cities, violent crime rate remained inconsistent and without pattern.</a:t>
            </a:r>
          </a:p>
          <a:p>
            <a:r>
              <a:rPr lang="en-US" sz="2400" dirty="0"/>
              <a:t>Though the working class earned greater income, the violent crime rate remained inconsistent and without pattern. </a:t>
            </a:r>
          </a:p>
          <a:p>
            <a:r>
              <a:rPr lang="en-US" sz="2400" dirty="0"/>
              <a:t>It is crystal clear that as the city’s high school graduation rate increased, so did the city’s median income. </a:t>
            </a:r>
          </a:p>
        </p:txBody>
      </p:sp>
    </p:spTree>
    <p:extLst>
      <p:ext uri="{BB962C8B-B14F-4D97-AF65-F5344CB8AC3E}">
        <p14:creationId xmlns:p14="http://schemas.microsoft.com/office/powerpoint/2010/main" val="239705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AF5C12-1D2A-E943-BE9F-8A8CDF0793DC}"/>
              </a:ext>
            </a:extLst>
          </p:cNvPr>
          <p:cNvSpPr>
            <a:spLocks noGrp="1"/>
          </p:cNvSpPr>
          <p:nvPr>
            <p:ph type="title"/>
          </p:nvPr>
        </p:nvSpPr>
        <p:spPr/>
        <p:txBody>
          <a:bodyPr>
            <a:normAutofit/>
          </a:bodyPr>
          <a:lstStyle/>
          <a:p>
            <a:pPr algn="ctr"/>
            <a:r>
              <a:rPr lang="en-US" sz="5400" dirty="0"/>
              <a:t>Our conclusion</a:t>
            </a:r>
          </a:p>
        </p:txBody>
      </p:sp>
      <p:sp>
        <p:nvSpPr>
          <p:cNvPr id="8" name="Content Placeholder 7">
            <a:extLst>
              <a:ext uri="{FF2B5EF4-FFF2-40B4-BE49-F238E27FC236}">
                <a16:creationId xmlns:a16="http://schemas.microsoft.com/office/drawing/2014/main" id="{DCC58837-462A-D243-BBDE-EE0B175CF560}"/>
              </a:ext>
            </a:extLst>
          </p:cNvPr>
          <p:cNvSpPr>
            <a:spLocks noGrp="1"/>
          </p:cNvSpPr>
          <p:nvPr>
            <p:ph idx="1"/>
          </p:nvPr>
        </p:nvSpPr>
        <p:spPr/>
        <p:txBody>
          <a:bodyPr>
            <a:normAutofit/>
          </a:bodyPr>
          <a:lstStyle/>
          <a:p>
            <a:r>
              <a:rPr lang="en-US" sz="2400" dirty="0"/>
              <a:t>According to the data, there is no generalized relationship between violent crime rate and the societal factors examined. </a:t>
            </a:r>
          </a:p>
          <a:p>
            <a:r>
              <a:rPr lang="en-US" sz="2400" dirty="0"/>
              <a:t>The city variable has the strongest relationship of the other independent variables, according to the ANCOVA. Crime rate largely depends on the city and can not be compared from one city to the next. </a:t>
            </a:r>
          </a:p>
          <a:p>
            <a:r>
              <a:rPr lang="en-US" sz="2400" dirty="0"/>
              <a:t>Unfortunately, graduation rate, median income, and poverty rate do not play large factors in the violent crime rate. </a:t>
            </a:r>
          </a:p>
        </p:txBody>
      </p:sp>
    </p:spTree>
    <p:extLst>
      <p:ext uri="{BB962C8B-B14F-4D97-AF65-F5344CB8AC3E}">
        <p14:creationId xmlns:p14="http://schemas.microsoft.com/office/powerpoint/2010/main" val="83125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BE22256-8CEE-A444-9597-C054328667EC}"/>
              </a:ext>
            </a:extLst>
          </p:cNvPr>
          <p:cNvSpPr>
            <a:spLocks noGrp="1"/>
          </p:cNvSpPr>
          <p:nvPr>
            <p:ph type="title"/>
          </p:nvPr>
        </p:nvSpPr>
        <p:spPr>
          <a:xfrm>
            <a:off x="769242" y="609601"/>
            <a:ext cx="9550399" cy="2743199"/>
          </a:xfrm>
        </p:spPr>
        <p:txBody>
          <a:bodyPr>
            <a:normAutofit/>
          </a:bodyPr>
          <a:lstStyle/>
          <a:p>
            <a:pPr algn="r"/>
            <a:r>
              <a:rPr lang="en-US" sz="4000" dirty="0"/>
              <a:t>When a man is denied the right to live the life he believes in, he has no choice but to become an outlaw.</a:t>
            </a:r>
          </a:p>
        </p:txBody>
      </p:sp>
      <p:sp>
        <p:nvSpPr>
          <p:cNvPr id="19" name="Text Placeholder 18">
            <a:extLst>
              <a:ext uri="{FF2B5EF4-FFF2-40B4-BE49-F238E27FC236}">
                <a16:creationId xmlns:a16="http://schemas.microsoft.com/office/drawing/2014/main" id="{6689B5D3-9F9A-924B-8D8E-1CD0463901D8}"/>
              </a:ext>
            </a:extLst>
          </p:cNvPr>
          <p:cNvSpPr>
            <a:spLocks noGrp="1"/>
          </p:cNvSpPr>
          <p:nvPr>
            <p:ph type="body" sz="quarter" idx="13"/>
          </p:nvPr>
        </p:nvSpPr>
        <p:spPr>
          <a:xfrm>
            <a:off x="-9607295" y="2717180"/>
            <a:ext cx="9339184" cy="381000"/>
          </a:xfrm>
        </p:spPr>
        <p:txBody>
          <a:bodyPr/>
          <a:lstStyle/>
          <a:p>
            <a:endParaRPr lang="en-US" dirty="0"/>
          </a:p>
        </p:txBody>
      </p:sp>
      <p:sp>
        <p:nvSpPr>
          <p:cNvPr id="18" name="Text Placeholder 17">
            <a:extLst>
              <a:ext uri="{FF2B5EF4-FFF2-40B4-BE49-F238E27FC236}">
                <a16:creationId xmlns:a16="http://schemas.microsoft.com/office/drawing/2014/main" id="{189239F1-9199-AA4C-BE85-83D458AB0303}"/>
              </a:ext>
            </a:extLst>
          </p:cNvPr>
          <p:cNvSpPr>
            <a:spLocks noGrp="1"/>
          </p:cNvSpPr>
          <p:nvPr>
            <p:ph type="body" idx="1"/>
          </p:nvPr>
        </p:nvSpPr>
        <p:spPr/>
        <p:txBody>
          <a:bodyPr>
            <a:normAutofit/>
          </a:bodyPr>
          <a:lstStyle/>
          <a:p>
            <a:pPr algn="r"/>
            <a:r>
              <a:rPr lang="en-US" sz="4400" dirty="0"/>
              <a:t>- Nelson Mandela</a:t>
            </a:r>
          </a:p>
        </p:txBody>
      </p:sp>
    </p:spTree>
    <p:extLst>
      <p:ext uri="{BB962C8B-B14F-4D97-AF65-F5344CB8AC3E}">
        <p14:creationId xmlns:p14="http://schemas.microsoft.com/office/powerpoint/2010/main" val="69759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1F1AB1-4D76-4543-A8AC-2DC2CF563838}"/>
              </a:ext>
            </a:extLst>
          </p:cNvPr>
          <p:cNvSpPr>
            <a:spLocks noGrp="1"/>
          </p:cNvSpPr>
          <p:nvPr>
            <p:ph type="title"/>
          </p:nvPr>
        </p:nvSpPr>
        <p:spPr/>
        <p:txBody>
          <a:bodyPr>
            <a:noAutofit/>
          </a:bodyPr>
          <a:lstStyle/>
          <a:p>
            <a:r>
              <a:rPr lang="en-US" sz="4800" dirty="0"/>
              <a:t>information used for comparison</a:t>
            </a:r>
          </a:p>
        </p:txBody>
      </p:sp>
      <p:sp>
        <p:nvSpPr>
          <p:cNvPr id="8" name="Content Placeholder 7">
            <a:extLst>
              <a:ext uri="{FF2B5EF4-FFF2-40B4-BE49-F238E27FC236}">
                <a16:creationId xmlns:a16="http://schemas.microsoft.com/office/drawing/2014/main" id="{5D493F5D-6FE1-7D4E-9D10-7C631B655F64}"/>
              </a:ext>
            </a:extLst>
          </p:cNvPr>
          <p:cNvSpPr>
            <a:spLocks noGrp="1"/>
          </p:cNvSpPr>
          <p:nvPr>
            <p:ph idx="1"/>
          </p:nvPr>
        </p:nvSpPr>
        <p:spPr/>
        <p:txBody>
          <a:bodyPr>
            <a:normAutofit/>
          </a:bodyPr>
          <a:lstStyle/>
          <a:p>
            <a:r>
              <a:rPr lang="en-US" sz="3600" dirty="0">
                <a:latin typeface="+mj-lt"/>
              </a:rPr>
              <a:t>Violent Crime</a:t>
            </a:r>
          </a:p>
          <a:p>
            <a:r>
              <a:rPr lang="en-US" sz="3600" dirty="0">
                <a:latin typeface="+mj-lt"/>
              </a:rPr>
              <a:t>Graduation Rates</a:t>
            </a:r>
          </a:p>
          <a:p>
            <a:r>
              <a:rPr lang="en-US" sz="3600" dirty="0">
                <a:latin typeface="+mj-lt"/>
              </a:rPr>
              <a:t>Poverty Rates</a:t>
            </a:r>
          </a:p>
          <a:p>
            <a:r>
              <a:rPr lang="en-US" sz="3600" dirty="0">
                <a:latin typeface="+mj-lt"/>
              </a:rPr>
              <a:t>Income </a:t>
            </a:r>
          </a:p>
        </p:txBody>
      </p:sp>
    </p:spTree>
    <p:extLst>
      <p:ext uri="{BB962C8B-B14F-4D97-AF65-F5344CB8AC3E}">
        <p14:creationId xmlns:p14="http://schemas.microsoft.com/office/powerpoint/2010/main" val="313812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0FDB-4C25-8747-8A87-90822F258E4F}"/>
              </a:ext>
            </a:extLst>
          </p:cNvPr>
          <p:cNvSpPr>
            <a:spLocks noGrp="1"/>
          </p:cNvSpPr>
          <p:nvPr>
            <p:ph type="title"/>
          </p:nvPr>
        </p:nvSpPr>
        <p:spPr/>
        <p:txBody>
          <a:bodyPr>
            <a:normAutofit/>
          </a:bodyPr>
          <a:lstStyle/>
          <a:p>
            <a:pPr algn="ctr"/>
            <a:r>
              <a:rPr lang="en-US" sz="5000" dirty="0"/>
              <a:t>Locations used for comparison</a:t>
            </a:r>
          </a:p>
        </p:txBody>
      </p:sp>
      <p:sp>
        <p:nvSpPr>
          <p:cNvPr id="3" name="Content Placeholder 2">
            <a:extLst>
              <a:ext uri="{FF2B5EF4-FFF2-40B4-BE49-F238E27FC236}">
                <a16:creationId xmlns:a16="http://schemas.microsoft.com/office/drawing/2014/main" id="{7C773332-91BB-FA48-8B40-A79CD6180A2A}"/>
              </a:ext>
            </a:extLst>
          </p:cNvPr>
          <p:cNvSpPr>
            <a:spLocks noGrp="1"/>
          </p:cNvSpPr>
          <p:nvPr>
            <p:ph idx="1"/>
          </p:nvPr>
        </p:nvSpPr>
        <p:spPr/>
        <p:txBody>
          <a:bodyPr>
            <a:noAutofit/>
          </a:bodyPr>
          <a:lstStyle/>
          <a:p>
            <a:r>
              <a:rPr lang="en-US" sz="2800" dirty="0"/>
              <a:t>Chicago</a:t>
            </a:r>
          </a:p>
          <a:p>
            <a:r>
              <a:rPr lang="en-US" sz="2800" dirty="0"/>
              <a:t>Los Angeles</a:t>
            </a:r>
          </a:p>
          <a:p>
            <a:r>
              <a:rPr lang="en-US" sz="2800" dirty="0"/>
              <a:t>New York</a:t>
            </a:r>
          </a:p>
          <a:p>
            <a:r>
              <a:rPr lang="en-US" sz="2800" dirty="0"/>
              <a:t>Tampa </a:t>
            </a:r>
          </a:p>
          <a:p>
            <a:r>
              <a:rPr lang="en-US" sz="2800" dirty="0"/>
              <a:t>Washington, DC</a:t>
            </a:r>
          </a:p>
          <a:p>
            <a:r>
              <a:rPr lang="en-US" sz="2800" dirty="0"/>
              <a:t>United States used for comparison data</a:t>
            </a:r>
          </a:p>
        </p:txBody>
      </p:sp>
    </p:spTree>
    <p:extLst>
      <p:ext uri="{BB962C8B-B14F-4D97-AF65-F5344CB8AC3E}">
        <p14:creationId xmlns:p14="http://schemas.microsoft.com/office/powerpoint/2010/main" val="259730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10D5-151E-094D-81C2-3C411AB6685A}"/>
              </a:ext>
            </a:extLst>
          </p:cNvPr>
          <p:cNvSpPr>
            <a:spLocks noGrp="1"/>
          </p:cNvSpPr>
          <p:nvPr>
            <p:ph type="title"/>
          </p:nvPr>
        </p:nvSpPr>
        <p:spPr/>
        <p:txBody>
          <a:bodyPr>
            <a:normAutofit/>
          </a:bodyPr>
          <a:lstStyle/>
          <a:p>
            <a:pPr algn="ctr"/>
            <a:r>
              <a:rPr lang="en-US" sz="4400" dirty="0"/>
              <a:t>Our Hypothesis and Null Hypothesis</a:t>
            </a:r>
          </a:p>
        </p:txBody>
      </p:sp>
      <p:sp>
        <p:nvSpPr>
          <p:cNvPr id="3" name="Content Placeholder 2">
            <a:extLst>
              <a:ext uri="{FF2B5EF4-FFF2-40B4-BE49-F238E27FC236}">
                <a16:creationId xmlns:a16="http://schemas.microsoft.com/office/drawing/2014/main" id="{66AFBEFC-1A97-9A49-8506-F3F5A94498BE}"/>
              </a:ext>
            </a:extLst>
          </p:cNvPr>
          <p:cNvSpPr>
            <a:spLocks noGrp="1"/>
          </p:cNvSpPr>
          <p:nvPr>
            <p:ph idx="1"/>
          </p:nvPr>
        </p:nvSpPr>
        <p:spPr>
          <a:xfrm>
            <a:off x="685801" y="2142067"/>
            <a:ext cx="10131425" cy="3939419"/>
          </a:xfrm>
        </p:spPr>
        <p:txBody>
          <a:bodyPr>
            <a:noAutofit/>
          </a:bodyPr>
          <a:lstStyle/>
          <a:p>
            <a:r>
              <a:rPr lang="en-US" sz="2400" dirty="0"/>
              <a:t>Our hypothesis: Rates of violent crime can be correlated with income, poverty rates and/or graduation rates in our cities. If a city’s violent crime rate is high, this will also mean the income is lower, poverty rates higher and graduation rates lower than the national average.</a:t>
            </a:r>
          </a:p>
          <a:p>
            <a:r>
              <a:rPr lang="en-US" sz="2400" dirty="0"/>
              <a:t>Our null hypothesis is as follows: Violent crime is not statistically related to an increase or decrease in factors like graduation rates, income, or poverty rate. </a:t>
            </a:r>
          </a:p>
        </p:txBody>
      </p:sp>
    </p:spTree>
    <p:extLst>
      <p:ext uri="{BB962C8B-B14F-4D97-AF65-F5344CB8AC3E}">
        <p14:creationId xmlns:p14="http://schemas.microsoft.com/office/powerpoint/2010/main" val="228898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487F-A013-5B4D-A058-6AF3A7BE2F22}"/>
              </a:ext>
            </a:extLst>
          </p:cNvPr>
          <p:cNvSpPr>
            <a:spLocks noGrp="1"/>
          </p:cNvSpPr>
          <p:nvPr>
            <p:ph type="title"/>
          </p:nvPr>
        </p:nvSpPr>
        <p:spPr/>
        <p:txBody>
          <a:bodyPr>
            <a:normAutofit/>
          </a:bodyPr>
          <a:lstStyle/>
          <a:p>
            <a:pPr algn="ctr"/>
            <a:r>
              <a:rPr lang="en-US" sz="4400" dirty="0" err="1"/>
              <a:t>discoverables</a:t>
            </a:r>
            <a:endParaRPr lang="en-US" sz="4400" dirty="0"/>
          </a:p>
        </p:txBody>
      </p:sp>
      <p:sp>
        <p:nvSpPr>
          <p:cNvPr id="3" name="Content Placeholder 2">
            <a:extLst>
              <a:ext uri="{FF2B5EF4-FFF2-40B4-BE49-F238E27FC236}">
                <a16:creationId xmlns:a16="http://schemas.microsoft.com/office/drawing/2014/main" id="{DD69112B-5A8C-AD49-A7F1-0065D077833D}"/>
              </a:ext>
            </a:extLst>
          </p:cNvPr>
          <p:cNvSpPr>
            <a:spLocks noGrp="1"/>
          </p:cNvSpPr>
          <p:nvPr>
            <p:ph idx="1"/>
          </p:nvPr>
        </p:nvSpPr>
        <p:spPr>
          <a:xfrm>
            <a:off x="685801" y="1784195"/>
            <a:ext cx="10131425" cy="4605454"/>
          </a:xfrm>
        </p:spPr>
        <p:txBody>
          <a:bodyPr>
            <a:noAutofit/>
          </a:bodyPr>
          <a:lstStyle/>
          <a:p>
            <a:r>
              <a:rPr lang="en-US" sz="1900" dirty="0"/>
              <a:t>1.    It is often assumed that violent crime is associated with a lack of education, causing perpetrators to venture outside of normal social and legal constructs and inflict harm on others. Is there a direct correlation between violent crime rate and high school graduation rate over the span of so many years?</a:t>
            </a:r>
          </a:p>
          <a:p>
            <a:r>
              <a:rPr lang="en-US" sz="1900" dirty="0"/>
              <a:t>2.    There has also been a school of thought that perhaps offenders commit violent crimes because jobs and access to income are limited or altogether out of reach. Does higher income yield lower violent crime?</a:t>
            </a:r>
          </a:p>
          <a:p>
            <a:r>
              <a:rPr lang="en-US" sz="1900" dirty="0"/>
              <a:t>3.    Now surely we all have heard that the higher the poverty rate, the higher the crime rate. How accurate is the hearsay? Is high poverty in a city associated with high violent crime rate? If the poverty level decreases, can we prove that violent crime rate does as well?</a:t>
            </a:r>
          </a:p>
          <a:p>
            <a:r>
              <a:rPr lang="en-US" sz="1900" dirty="0"/>
              <a:t>4.    Well, clearly, crime stands on its own and perpetrators are not swayed by any of the aforementioned factors. Can we find consolation in a correlation between graduation rates and household median income despite the consistency of violent crime in the observed areas? </a:t>
            </a:r>
          </a:p>
        </p:txBody>
      </p:sp>
    </p:spTree>
    <p:extLst>
      <p:ext uri="{BB962C8B-B14F-4D97-AF65-F5344CB8AC3E}">
        <p14:creationId xmlns:p14="http://schemas.microsoft.com/office/powerpoint/2010/main" val="123047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4BD7B4-6983-EF4C-B4F5-B947D4DF35AF}"/>
              </a:ext>
            </a:extLst>
          </p:cNvPr>
          <p:cNvSpPr>
            <a:spLocks noGrp="1"/>
          </p:cNvSpPr>
          <p:nvPr>
            <p:ph type="title"/>
          </p:nvPr>
        </p:nvSpPr>
        <p:spPr>
          <a:xfrm>
            <a:off x="111512" y="609600"/>
            <a:ext cx="11954108" cy="1456267"/>
          </a:xfrm>
        </p:spPr>
        <p:txBody>
          <a:bodyPr>
            <a:noAutofit/>
          </a:bodyPr>
          <a:lstStyle/>
          <a:p>
            <a:pPr algn="ctr"/>
            <a:r>
              <a:rPr lang="en-US" sz="5400" dirty="0"/>
              <a:t>Violent crime vs. graduation rates</a:t>
            </a:r>
          </a:p>
        </p:txBody>
      </p:sp>
      <p:sp>
        <p:nvSpPr>
          <p:cNvPr id="5" name="Text Placeholder 4">
            <a:extLst>
              <a:ext uri="{FF2B5EF4-FFF2-40B4-BE49-F238E27FC236}">
                <a16:creationId xmlns:a16="http://schemas.microsoft.com/office/drawing/2014/main" id="{81811B6A-4626-5943-A021-0502CBD9B0E2}"/>
              </a:ext>
            </a:extLst>
          </p:cNvPr>
          <p:cNvSpPr>
            <a:spLocks noGrp="1"/>
          </p:cNvSpPr>
          <p:nvPr>
            <p:ph type="body" idx="1"/>
          </p:nvPr>
        </p:nvSpPr>
        <p:spPr>
          <a:xfrm>
            <a:off x="685801" y="2226734"/>
            <a:ext cx="4996922" cy="576262"/>
          </a:xfrm>
        </p:spPr>
        <p:txBody>
          <a:bodyPr/>
          <a:lstStyle/>
          <a:p>
            <a:pPr algn="ctr"/>
            <a:r>
              <a:rPr lang="en-US" dirty="0"/>
              <a:t>Bar Graph</a:t>
            </a:r>
          </a:p>
        </p:txBody>
      </p:sp>
      <p:pic>
        <p:nvPicPr>
          <p:cNvPr id="3" name="Content Placeholder 2">
            <a:extLst>
              <a:ext uri="{FF2B5EF4-FFF2-40B4-BE49-F238E27FC236}">
                <a16:creationId xmlns:a16="http://schemas.microsoft.com/office/drawing/2014/main" id="{77617161-7059-F548-BEFC-BEBC2203DE97}"/>
              </a:ext>
            </a:extLst>
          </p:cNvPr>
          <p:cNvPicPr>
            <a:picLocks noGrp="1" noChangeAspect="1"/>
          </p:cNvPicPr>
          <p:nvPr>
            <p:ph sz="half" idx="2"/>
          </p:nvPr>
        </p:nvPicPr>
        <p:blipFill>
          <a:blip r:embed="rId2"/>
          <a:stretch>
            <a:fillRect/>
          </a:stretch>
        </p:blipFill>
        <p:spPr>
          <a:xfrm>
            <a:off x="6129604" y="2870199"/>
            <a:ext cx="4689211" cy="2921000"/>
          </a:xfrm>
        </p:spPr>
      </p:pic>
      <p:sp>
        <p:nvSpPr>
          <p:cNvPr id="7" name="Text Placeholder 6">
            <a:extLst>
              <a:ext uri="{FF2B5EF4-FFF2-40B4-BE49-F238E27FC236}">
                <a16:creationId xmlns:a16="http://schemas.microsoft.com/office/drawing/2014/main" id="{99E06AB4-69C0-D045-9164-7556621997F6}"/>
              </a:ext>
            </a:extLst>
          </p:cNvPr>
          <p:cNvSpPr>
            <a:spLocks noGrp="1"/>
          </p:cNvSpPr>
          <p:nvPr>
            <p:ph type="body" sz="quarter" idx="3"/>
          </p:nvPr>
        </p:nvSpPr>
        <p:spPr>
          <a:xfrm>
            <a:off x="5975748" y="2226734"/>
            <a:ext cx="4996921" cy="576262"/>
          </a:xfrm>
        </p:spPr>
        <p:txBody>
          <a:bodyPr/>
          <a:lstStyle/>
          <a:p>
            <a:pPr algn="ctr"/>
            <a:r>
              <a:rPr lang="en-US" dirty="0"/>
              <a:t>Scatter Plot</a:t>
            </a:r>
          </a:p>
        </p:txBody>
      </p:sp>
      <p:pic>
        <p:nvPicPr>
          <p:cNvPr id="10" name="Content Placeholder 9">
            <a:extLst>
              <a:ext uri="{FF2B5EF4-FFF2-40B4-BE49-F238E27FC236}">
                <a16:creationId xmlns:a16="http://schemas.microsoft.com/office/drawing/2014/main" id="{77BADF47-899B-F743-847B-484F21B0176F}"/>
              </a:ext>
            </a:extLst>
          </p:cNvPr>
          <p:cNvPicPr>
            <a:picLocks noGrp="1" noChangeAspect="1"/>
          </p:cNvPicPr>
          <p:nvPr>
            <p:ph sz="quarter" idx="4"/>
          </p:nvPr>
        </p:nvPicPr>
        <p:blipFill>
          <a:blip r:embed="rId3"/>
          <a:stretch>
            <a:fillRect/>
          </a:stretch>
        </p:blipFill>
        <p:spPr>
          <a:xfrm>
            <a:off x="992981" y="2870200"/>
            <a:ext cx="4381500" cy="2921000"/>
          </a:xfrm>
        </p:spPr>
      </p:pic>
    </p:spTree>
    <p:extLst>
      <p:ext uri="{BB962C8B-B14F-4D97-AF65-F5344CB8AC3E}">
        <p14:creationId xmlns:p14="http://schemas.microsoft.com/office/powerpoint/2010/main" val="33957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E486A7C-B574-B042-9558-E0ADE929AE84}"/>
              </a:ext>
            </a:extLst>
          </p:cNvPr>
          <p:cNvSpPr>
            <a:spLocks noGrp="1"/>
          </p:cNvSpPr>
          <p:nvPr>
            <p:ph type="title"/>
          </p:nvPr>
        </p:nvSpPr>
        <p:spPr/>
        <p:txBody>
          <a:bodyPr>
            <a:normAutofit/>
          </a:bodyPr>
          <a:lstStyle/>
          <a:p>
            <a:pPr algn="ctr"/>
            <a:r>
              <a:rPr lang="en-US" sz="5700" dirty="0"/>
              <a:t>Violent crime vs. income</a:t>
            </a:r>
          </a:p>
        </p:txBody>
      </p:sp>
      <p:sp>
        <p:nvSpPr>
          <p:cNvPr id="8" name="Text Placeholder 7">
            <a:extLst>
              <a:ext uri="{FF2B5EF4-FFF2-40B4-BE49-F238E27FC236}">
                <a16:creationId xmlns:a16="http://schemas.microsoft.com/office/drawing/2014/main" id="{85D8EF65-A711-5E46-B796-6E848113B855}"/>
              </a:ext>
            </a:extLst>
          </p:cNvPr>
          <p:cNvSpPr>
            <a:spLocks noGrp="1"/>
          </p:cNvSpPr>
          <p:nvPr>
            <p:ph type="body" idx="1"/>
          </p:nvPr>
        </p:nvSpPr>
        <p:spPr>
          <a:xfrm>
            <a:off x="685801" y="2218267"/>
            <a:ext cx="4996923" cy="576262"/>
          </a:xfrm>
        </p:spPr>
        <p:txBody>
          <a:bodyPr/>
          <a:lstStyle/>
          <a:p>
            <a:pPr algn="ctr"/>
            <a:r>
              <a:rPr lang="en-US" dirty="0"/>
              <a:t>Bar Graph</a:t>
            </a:r>
          </a:p>
        </p:txBody>
      </p:sp>
      <p:pic>
        <p:nvPicPr>
          <p:cNvPr id="3" name="Content Placeholder 2">
            <a:extLst>
              <a:ext uri="{FF2B5EF4-FFF2-40B4-BE49-F238E27FC236}">
                <a16:creationId xmlns:a16="http://schemas.microsoft.com/office/drawing/2014/main" id="{6DBA125F-E696-244F-A7B8-698DD68A65E7}"/>
              </a:ext>
            </a:extLst>
          </p:cNvPr>
          <p:cNvPicPr>
            <a:picLocks noGrp="1" noChangeAspect="1"/>
          </p:cNvPicPr>
          <p:nvPr>
            <p:ph sz="half" idx="2"/>
          </p:nvPr>
        </p:nvPicPr>
        <p:blipFill>
          <a:blip r:embed="rId2"/>
          <a:stretch>
            <a:fillRect/>
          </a:stretch>
        </p:blipFill>
        <p:spPr>
          <a:xfrm>
            <a:off x="993775" y="2870200"/>
            <a:ext cx="4381500" cy="2921000"/>
          </a:xfrm>
        </p:spPr>
      </p:pic>
      <p:sp>
        <p:nvSpPr>
          <p:cNvPr id="10" name="Text Placeholder 9">
            <a:extLst>
              <a:ext uri="{FF2B5EF4-FFF2-40B4-BE49-F238E27FC236}">
                <a16:creationId xmlns:a16="http://schemas.microsoft.com/office/drawing/2014/main" id="{5B608162-3589-0443-8F9E-25DD4E6A5BC8}"/>
              </a:ext>
            </a:extLst>
          </p:cNvPr>
          <p:cNvSpPr>
            <a:spLocks noGrp="1"/>
          </p:cNvSpPr>
          <p:nvPr>
            <p:ph type="body" sz="quarter" idx="3"/>
          </p:nvPr>
        </p:nvSpPr>
        <p:spPr>
          <a:xfrm>
            <a:off x="5821895" y="2226734"/>
            <a:ext cx="4996922" cy="576262"/>
          </a:xfrm>
        </p:spPr>
        <p:txBody>
          <a:bodyPr/>
          <a:lstStyle/>
          <a:p>
            <a:pPr algn="ctr"/>
            <a:r>
              <a:rPr lang="en-US" dirty="0"/>
              <a:t>Scatter Plot</a:t>
            </a:r>
          </a:p>
        </p:txBody>
      </p:sp>
      <p:pic>
        <p:nvPicPr>
          <p:cNvPr id="5" name="Content Placeholder 4">
            <a:extLst>
              <a:ext uri="{FF2B5EF4-FFF2-40B4-BE49-F238E27FC236}">
                <a16:creationId xmlns:a16="http://schemas.microsoft.com/office/drawing/2014/main" id="{E554EF8E-BDFA-454D-AF68-4EBB3332C83C}"/>
              </a:ext>
            </a:extLst>
          </p:cNvPr>
          <p:cNvPicPr>
            <a:picLocks noGrp="1" noChangeAspect="1"/>
          </p:cNvPicPr>
          <p:nvPr>
            <p:ph sz="quarter" idx="4"/>
          </p:nvPr>
        </p:nvPicPr>
        <p:blipFill>
          <a:blip r:embed="rId3"/>
          <a:stretch>
            <a:fillRect/>
          </a:stretch>
        </p:blipFill>
        <p:spPr>
          <a:xfrm>
            <a:off x="6130131" y="2870200"/>
            <a:ext cx="4381500" cy="2921000"/>
          </a:xfrm>
        </p:spPr>
      </p:pic>
    </p:spTree>
    <p:extLst>
      <p:ext uri="{BB962C8B-B14F-4D97-AF65-F5344CB8AC3E}">
        <p14:creationId xmlns:p14="http://schemas.microsoft.com/office/powerpoint/2010/main" val="143413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B64E99-7914-7B43-A072-BB76A48C595C}"/>
              </a:ext>
            </a:extLst>
          </p:cNvPr>
          <p:cNvSpPr>
            <a:spLocks noGrp="1"/>
          </p:cNvSpPr>
          <p:nvPr>
            <p:ph type="title"/>
          </p:nvPr>
        </p:nvSpPr>
        <p:spPr/>
        <p:txBody>
          <a:bodyPr>
            <a:normAutofit/>
          </a:bodyPr>
          <a:lstStyle/>
          <a:p>
            <a:pPr algn="ctr"/>
            <a:r>
              <a:rPr lang="en-US" sz="5400" dirty="0"/>
              <a:t>Violent crime vs. poverty rate</a:t>
            </a:r>
          </a:p>
        </p:txBody>
      </p:sp>
      <p:sp>
        <p:nvSpPr>
          <p:cNvPr id="8" name="Text Placeholder 7">
            <a:extLst>
              <a:ext uri="{FF2B5EF4-FFF2-40B4-BE49-F238E27FC236}">
                <a16:creationId xmlns:a16="http://schemas.microsoft.com/office/drawing/2014/main" id="{57659551-F6F2-394F-8562-4235BFA49B8E}"/>
              </a:ext>
            </a:extLst>
          </p:cNvPr>
          <p:cNvSpPr>
            <a:spLocks noGrp="1"/>
          </p:cNvSpPr>
          <p:nvPr>
            <p:ph type="body" idx="1"/>
          </p:nvPr>
        </p:nvSpPr>
        <p:spPr>
          <a:xfrm>
            <a:off x="685801" y="2218267"/>
            <a:ext cx="4996923" cy="576262"/>
          </a:xfrm>
        </p:spPr>
        <p:txBody>
          <a:bodyPr/>
          <a:lstStyle/>
          <a:p>
            <a:pPr algn="ctr"/>
            <a:r>
              <a:rPr lang="en-US" dirty="0"/>
              <a:t>Bar Graph</a:t>
            </a:r>
          </a:p>
        </p:txBody>
      </p:sp>
      <p:pic>
        <p:nvPicPr>
          <p:cNvPr id="3" name="Content Placeholder 2">
            <a:extLst>
              <a:ext uri="{FF2B5EF4-FFF2-40B4-BE49-F238E27FC236}">
                <a16:creationId xmlns:a16="http://schemas.microsoft.com/office/drawing/2014/main" id="{AFF27548-A89A-7C49-A73C-5099E9AAC92E}"/>
              </a:ext>
            </a:extLst>
          </p:cNvPr>
          <p:cNvPicPr>
            <a:picLocks noGrp="1" noChangeAspect="1"/>
          </p:cNvPicPr>
          <p:nvPr>
            <p:ph sz="half" idx="2"/>
          </p:nvPr>
        </p:nvPicPr>
        <p:blipFill>
          <a:blip r:embed="rId2"/>
          <a:stretch>
            <a:fillRect/>
          </a:stretch>
        </p:blipFill>
        <p:spPr>
          <a:xfrm>
            <a:off x="993775" y="2870200"/>
            <a:ext cx="4381500" cy="2921000"/>
          </a:xfrm>
        </p:spPr>
      </p:pic>
      <p:sp>
        <p:nvSpPr>
          <p:cNvPr id="10" name="Text Placeholder 9">
            <a:extLst>
              <a:ext uri="{FF2B5EF4-FFF2-40B4-BE49-F238E27FC236}">
                <a16:creationId xmlns:a16="http://schemas.microsoft.com/office/drawing/2014/main" id="{B8D49F98-4661-3B4E-99A4-A6391DCDE49F}"/>
              </a:ext>
            </a:extLst>
          </p:cNvPr>
          <p:cNvSpPr>
            <a:spLocks noGrp="1"/>
          </p:cNvSpPr>
          <p:nvPr>
            <p:ph type="body" sz="quarter" idx="3"/>
          </p:nvPr>
        </p:nvSpPr>
        <p:spPr>
          <a:xfrm>
            <a:off x="5821895" y="2226734"/>
            <a:ext cx="4996922" cy="576262"/>
          </a:xfrm>
        </p:spPr>
        <p:txBody>
          <a:bodyPr/>
          <a:lstStyle/>
          <a:p>
            <a:pPr algn="ctr"/>
            <a:r>
              <a:rPr lang="en-US" dirty="0"/>
              <a:t>Scatter Plot</a:t>
            </a:r>
          </a:p>
        </p:txBody>
      </p:sp>
      <p:pic>
        <p:nvPicPr>
          <p:cNvPr id="5" name="Content Placeholder 4">
            <a:extLst>
              <a:ext uri="{FF2B5EF4-FFF2-40B4-BE49-F238E27FC236}">
                <a16:creationId xmlns:a16="http://schemas.microsoft.com/office/drawing/2014/main" id="{997346AA-1968-DD46-A7B7-591D2C8A012C}"/>
              </a:ext>
            </a:extLst>
          </p:cNvPr>
          <p:cNvPicPr>
            <a:picLocks noGrp="1" noChangeAspect="1"/>
          </p:cNvPicPr>
          <p:nvPr>
            <p:ph sz="quarter" idx="4"/>
          </p:nvPr>
        </p:nvPicPr>
        <p:blipFill>
          <a:blip r:embed="rId3"/>
          <a:stretch>
            <a:fillRect/>
          </a:stretch>
        </p:blipFill>
        <p:spPr>
          <a:xfrm>
            <a:off x="6130131" y="2870200"/>
            <a:ext cx="4381500" cy="2921000"/>
          </a:xfrm>
        </p:spPr>
      </p:pic>
    </p:spTree>
    <p:extLst>
      <p:ext uri="{BB962C8B-B14F-4D97-AF65-F5344CB8AC3E}">
        <p14:creationId xmlns:p14="http://schemas.microsoft.com/office/powerpoint/2010/main" val="1760039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{EF71C848-8086-0144-840A-2EDD3E130EF0}tf10001058</Template>
  <TotalTime>2052</TotalTime>
  <Words>569</Words>
  <Application>Microsoft Macintosh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Crime by city</vt:lpstr>
      <vt:lpstr>When a man is denied the right to live the life he believes in, he has no choice but to become an outlaw.</vt:lpstr>
      <vt:lpstr>information used for comparison</vt:lpstr>
      <vt:lpstr>Locations used for comparison</vt:lpstr>
      <vt:lpstr>Our Hypothesis and Null Hypothesis</vt:lpstr>
      <vt:lpstr>discoverables</vt:lpstr>
      <vt:lpstr>Violent crime vs. graduation rates</vt:lpstr>
      <vt:lpstr>Violent crime vs. income</vt:lpstr>
      <vt:lpstr>Violent crime vs. poverty rate</vt:lpstr>
      <vt:lpstr>Graduation rates vs. income</vt:lpstr>
      <vt:lpstr>Results by comparison</vt:lpstr>
      <vt:lpstr>Our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by city</dc:title>
  <dc:creator>heather holt-bell</dc:creator>
  <cp:lastModifiedBy>heather holt-bell</cp:lastModifiedBy>
  <cp:revision>38</cp:revision>
  <dcterms:created xsi:type="dcterms:W3CDTF">2019-07-17T01:20:19Z</dcterms:created>
  <dcterms:modified xsi:type="dcterms:W3CDTF">2019-07-20T04:02:04Z</dcterms:modified>
</cp:coreProperties>
</file>