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A671-A37B-4B2A-AB01-14C8859505E3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6986-C5B5-4C20-82B0-5D1C5772A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17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A671-A37B-4B2A-AB01-14C8859505E3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6986-C5B5-4C20-82B0-5D1C5772A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66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A671-A37B-4B2A-AB01-14C8859505E3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6986-C5B5-4C20-82B0-5D1C5772ACB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8653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A671-A37B-4B2A-AB01-14C8859505E3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6986-C5B5-4C20-82B0-5D1C5772A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547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A671-A37B-4B2A-AB01-14C8859505E3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6986-C5B5-4C20-82B0-5D1C5772ACB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0135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A671-A37B-4B2A-AB01-14C8859505E3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6986-C5B5-4C20-82B0-5D1C5772A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319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A671-A37B-4B2A-AB01-14C8859505E3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6986-C5B5-4C20-82B0-5D1C5772A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520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A671-A37B-4B2A-AB01-14C8859505E3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6986-C5B5-4C20-82B0-5D1C5772A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3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A671-A37B-4B2A-AB01-14C8859505E3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6986-C5B5-4C20-82B0-5D1C5772A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80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A671-A37B-4B2A-AB01-14C8859505E3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6986-C5B5-4C20-82B0-5D1C5772A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88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A671-A37B-4B2A-AB01-14C8859505E3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6986-C5B5-4C20-82B0-5D1C5772A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2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A671-A37B-4B2A-AB01-14C8859505E3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6986-C5B5-4C20-82B0-5D1C5772A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20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A671-A37B-4B2A-AB01-14C8859505E3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6986-C5B5-4C20-82B0-5D1C5772A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54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A671-A37B-4B2A-AB01-14C8859505E3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6986-C5B5-4C20-82B0-5D1C5772A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54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A671-A37B-4B2A-AB01-14C8859505E3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6986-C5B5-4C20-82B0-5D1C5772A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36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A671-A37B-4B2A-AB01-14C8859505E3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6986-C5B5-4C20-82B0-5D1C5772A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00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6A671-A37B-4B2A-AB01-14C8859505E3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496986-C5B5-4C20-82B0-5D1C5772A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72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9287" y="554181"/>
            <a:ext cx="9144000" cy="1306945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«Разработка политики информационной безопасности издательства»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9287" y="3181003"/>
            <a:ext cx="10058400" cy="11430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Цель: приобретение практических навыков разработки и внедрения эффективной политики информационной безопасности организации или учреждения.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0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01876"/>
            <a:ext cx="10058400" cy="1450757"/>
          </a:xfrm>
        </p:spPr>
        <p:txBody>
          <a:bodyPr/>
          <a:lstStyle/>
          <a:p>
            <a:r>
              <a:rPr lang="ru-RU" dirty="0" smtClean="0"/>
              <a:t>Меры защиты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510752"/>
            <a:ext cx="10058400" cy="4023360"/>
          </a:xfrm>
        </p:spPr>
        <p:txBody>
          <a:bodyPr/>
          <a:lstStyle/>
          <a:p>
            <a:r>
              <a:rPr lang="ru-RU" sz="2400" dirty="0"/>
              <a:t>Э</a:t>
            </a:r>
            <a:r>
              <a:rPr lang="ru-RU" sz="2400" dirty="0" smtClean="0"/>
              <a:t>то </a:t>
            </a:r>
            <a:r>
              <a:rPr lang="ru-RU" sz="2400" dirty="0"/>
              <a:t>меры, вводимые руководством, для обеспечения безопасности информации. К мерам защиты относят разработку административных руководящих документов, установку аппаратных устройств или дополнительных программ, основной целью которых является предотвращение преступлений и злоупотреблений.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95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ru-RU" dirty="0" smtClean="0"/>
              <a:t>К основным мерам защиты относят: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ru-RU" dirty="0" smtClean="0"/>
              <a:t>Аутентификация пользователей</a:t>
            </a:r>
            <a:r>
              <a:rPr lang="en-US" dirty="0" smtClean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ru-RU" dirty="0" smtClean="0"/>
              <a:t>Защита пароля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ru-RU" dirty="0" smtClean="0"/>
              <a:t>Процедуры авторизации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ru-RU" dirty="0" smtClean="0"/>
              <a:t>Физическая безопасность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ru-RU" dirty="0" smtClean="0"/>
              <a:t>Защита </a:t>
            </a:r>
            <a:r>
              <a:rPr lang="ru-RU" dirty="0"/>
              <a:t>носителей информации (исходных документов, лент, картриджей, дисков, </a:t>
            </a:r>
            <a:r>
              <a:rPr lang="ru-RU" dirty="0" smtClean="0"/>
              <a:t>распечаток)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защита </a:t>
            </a:r>
            <a:r>
              <a:rPr lang="ru-RU" dirty="0"/>
              <a:t>помещений (кабинетов) и объектов от несанкционированного доступа;</a:t>
            </a:r>
            <a:endParaRPr lang="ru-RU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ru-RU" dirty="0" smtClean="0"/>
              <a:t>Разработка </a:t>
            </a:r>
            <a:r>
              <a:rPr lang="ru-RU" dirty="0"/>
              <a:t>адекватных планов обеспечения непрерывной работы и </a:t>
            </a:r>
            <a:r>
              <a:rPr lang="ru-RU" dirty="0" smtClean="0"/>
              <a:t>восстановления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ru-RU" dirty="0" smtClean="0"/>
              <a:t>Резервное </a:t>
            </a:r>
            <a:r>
              <a:rPr lang="ru-RU" dirty="0" smtClean="0"/>
              <a:t>копирование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обеспечение </a:t>
            </a:r>
            <a:r>
              <a:rPr lang="ru-RU" dirty="0"/>
              <a:t>информационной безопасности при использовании ресурсов </a:t>
            </a:r>
            <a:r>
              <a:rPr lang="ru-RU" dirty="0" err="1" smtClean="0"/>
              <a:t>Internet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316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4930"/>
            <a:ext cx="10058400" cy="1450757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82679"/>
            <a:ext cx="1005840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Приведенные меры по защите информации являются примерными. В реальности, следует провести комплексную оценку с привлечением специализированных людей, которые являются экспертами в вопросах обеспечения информационной безопасности для проведения специальных тестов и экспериментов.</a:t>
            </a:r>
          </a:p>
          <a:p>
            <a:pPr marL="0" indent="0">
              <a:buNone/>
            </a:pPr>
            <a:r>
              <a:rPr lang="ru-RU" sz="1600" dirty="0"/>
              <a:t>В теоретической части работы приведены следующие рекомендательные меры, соблюдение которых поможет снизить ущерб при возникновении атаки: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1600" dirty="0"/>
              <a:t>четкая и строгая иерархия должностей и полномочий в </a:t>
            </a:r>
            <a:r>
              <a:rPr lang="ru-RU" sz="1600" dirty="0" smtClean="0"/>
              <a:t>поликлинике</a:t>
            </a:r>
            <a:r>
              <a:rPr lang="ru-RU" sz="1600" dirty="0" smtClean="0"/>
              <a:t>. </a:t>
            </a:r>
            <a:r>
              <a:rPr lang="ru-RU" sz="1600" dirty="0"/>
              <a:t>Наличие четких прописанных регламентов обязанностей для каждой должности;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1600" dirty="0"/>
              <a:t>подписание договоров о неразглашении информации с сотрудниками, имеющими доступ к клиентским базам данных и </a:t>
            </a:r>
            <a:r>
              <a:rPr lang="ru-RU" sz="1600" dirty="0" smtClean="0"/>
              <a:t>данным поликлиники; </a:t>
            </a:r>
            <a:endParaRPr lang="ru-RU" sz="16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1600" dirty="0" smtClean="0"/>
              <a:t>защита </a:t>
            </a:r>
            <a:r>
              <a:rPr lang="ru-RU" sz="1600" dirty="0"/>
              <a:t>главных баз данных </a:t>
            </a:r>
            <a:r>
              <a:rPr lang="ru-RU" sz="1600" dirty="0" smtClean="0"/>
              <a:t>поликлиники</a:t>
            </a:r>
            <a:r>
              <a:rPr lang="ru-RU" sz="1600" dirty="0" smtClean="0"/>
              <a:t> </a:t>
            </a:r>
            <a:r>
              <a:rPr lang="ru-RU" sz="1600" dirty="0"/>
              <a:t>и важной корпоративной почты;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1600" dirty="0"/>
              <a:t>использование новейших средств защиты (антивирусные продукты, файерволы) персональных компьютеров сотрудников, использование лицензионных продуктов;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1600" dirty="0"/>
              <a:t>проведение регулярных бесед и инструктажей с сотрудниками;</a:t>
            </a:r>
          </a:p>
        </p:txBody>
      </p:sp>
    </p:spTree>
    <p:extLst>
      <p:ext uri="{BB962C8B-B14F-4D97-AF65-F5344CB8AC3E}">
        <p14:creationId xmlns:p14="http://schemas.microsoft.com/office/powerpoint/2010/main" val="44576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831273"/>
            <a:ext cx="10058400" cy="869142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Политика безопасности организации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326025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Основной целью политики ИБ компании является защищенность информации и связанных с ней ресурсов.</a:t>
            </a:r>
            <a:br>
              <a:rPr lang="ru-RU" sz="3200" dirty="0" smtClean="0"/>
            </a:br>
            <a:r>
              <a:rPr lang="ru-RU" sz="3200" dirty="0"/>
              <a:t>Задачи: нужно выделить объект защиты, выявить основные угрозы и их источники, оценить угрозы и риски, разработать меры и методы для обеспечения требуемого уровня защищенности информационных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137657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Цели </a:t>
            </a:r>
            <a:r>
              <a:rPr lang="ru-RU" sz="4000" dirty="0" smtClean="0"/>
              <a:t>политики безопасности </a:t>
            </a:r>
            <a:r>
              <a:rPr lang="ru-RU" sz="4000" dirty="0"/>
              <a:t>относятся к </a:t>
            </a:r>
            <a:r>
              <a:rPr lang="ru-RU" sz="4000" dirty="0" smtClean="0"/>
              <a:t>следующим категориям: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534662"/>
            <a:ext cx="8596668" cy="3880773"/>
          </a:xfrm>
        </p:spPr>
        <p:txBody>
          <a:bodyPr/>
          <a:lstStyle/>
          <a:p>
            <a:pPr marL="109728" indent="0" algn="just">
              <a:buNone/>
            </a:pPr>
            <a:r>
              <a:rPr lang="ru-RU" sz="2400" dirty="0"/>
              <a:t>Политика информационной безопасности описывает обязанности пользователя, такие как защита конфиденциальной информации и создание нетривиальных паролей. Также политика безопасности должна описывать, кто и как будет следить за эффективностью и своевременным выполнением мер безопасности.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73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Основными задачами политики </a:t>
            </a:r>
            <a:r>
              <a:rPr lang="ru-RU" dirty="0" smtClean="0"/>
              <a:t>ИБ </a:t>
            </a:r>
            <a:r>
              <a:rPr lang="ru-RU" dirty="0" smtClean="0"/>
              <a:t>поликлиники</a:t>
            </a:r>
            <a:r>
              <a:rPr lang="ru-RU" dirty="0" smtClean="0"/>
              <a:t> </a:t>
            </a:r>
            <a:r>
              <a:rPr lang="ru-RU" dirty="0"/>
              <a:t>являются: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разработка </a:t>
            </a:r>
            <a:r>
              <a:rPr lang="ru-RU" dirty="0"/>
              <a:t>требований по обеспечению </a:t>
            </a:r>
            <a:r>
              <a:rPr lang="ru-RU" dirty="0" smtClean="0"/>
              <a:t>ИБ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контроль </a:t>
            </a:r>
            <a:r>
              <a:rPr lang="ru-RU" dirty="0"/>
              <a:t>выполнения установленных требований по обеспечению </a:t>
            </a:r>
            <a:r>
              <a:rPr lang="ru-RU" dirty="0" smtClean="0"/>
              <a:t>ИБ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повышение </a:t>
            </a:r>
            <a:r>
              <a:rPr lang="ru-RU" dirty="0"/>
              <a:t>эффективности, непрерывности, контролируемости мероприятий по обеспечению и поддержанию </a:t>
            </a:r>
            <a:r>
              <a:rPr lang="ru-RU" dirty="0" smtClean="0"/>
              <a:t>ИБ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разработка </a:t>
            </a:r>
            <a:r>
              <a:rPr lang="ru-RU" dirty="0"/>
              <a:t>нормативных документов для обеспечения ИБ </a:t>
            </a:r>
            <a:r>
              <a:rPr lang="ru-RU" dirty="0" smtClean="0"/>
              <a:t>поликлиники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выявление</a:t>
            </a:r>
            <a:r>
              <a:rPr lang="ru-RU" dirty="0"/>
              <a:t>, оценка, прогнозирование и предотвращение реализации угроз </a:t>
            </a:r>
            <a:r>
              <a:rPr lang="ru-RU" dirty="0" smtClean="0"/>
              <a:t>ИБ </a:t>
            </a:r>
            <a:r>
              <a:rPr lang="ru-RU" dirty="0" smtClean="0"/>
              <a:t>поликлиники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организация </a:t>
            </a:r>
            <a:r>
              <a:rPr lang="ru-RU" dirty="0"/>
              <a:t>антивирусной защиты информационных ресурсов </a:t>
            </a:r>
            <a:r>
              <a:rPr lang="ru-RU" dirty="0" smtClean="0"/>
              <a:t>поликлиники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защита </a:t>
            </a:r>
            <a:r>
              <a:rPr lang="ru-RU" dirty="0"/>
              <a:t>информации </a:t>
            </a:r>
            <a:r>
              <a:rPr lang="ru-RU" dirty="0" smtClean="0"/>
              <a:t>поликлиники</a:t>
            </a:r>
            <a:r>
              <a:rPr lang="ru-RU" dirty="0" smtClean="0"/>
              <a:t> </a:t>
            </a:r>
            <a:r>
              <a:rPr lang="ru-RU" dirty="0"/>
              <a:t>от несанкционированного доступа </a:t>
            </a:r>
            <a:r>
              <a:rPr lang="ru-RU" dirty="0" smtClean="0"/>
              <a:t>и </a:t>
            </a:r>
            <a:r>
              <a:rPr lang="ru-RU" dirty="0"/>
              <a:t>утечки по техническим каналам </a:t>
            </a:r>
            <a:r>
              <a:rPr lang="ru-RU" dirty="0" smtClean="0"/>
              <a:t>связи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05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29584"/>
            <a:ext cx="10058400" cy="1450757"/>
          </a:xfrm>
        </p:spPr>
        <p:txBody>
          <a:bodyPr/>
          <a:lstStyle/>
          <a:p>
            <a:r>
              <a:rPr lang="ru-RU" dirty="0"/>
              <a:t>Оценка угроз, рисков и уязвимостей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Цель оценивания рисков состоит в определении характеристик рисков для информационной системы и ее ресурсов. На основе таких данных могут быть выбраны необходимые средства управления ИБ.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При оценивании рисков учитывается: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/>
              <a:t>ценность ресурсов;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/>
              <a:t>оценка </a:t>
            </a:r>
            <a:r>
              <a:rPr lang="ru-RU" dirty="0" smtClean="0"/>
              <a:t>экономических угроз</a:t>
            </a:r>
            <a:r>
              <a:rPr lang="ru-RU" dirty="0" smtClean="0"/>
              <a:t>;</a:t>
            </a:r>
            <a:endParaRPr lang="ru-RU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/>
              <a:t>эффективность существующих и планируемых средств защиты.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Показатели ресурсов или потенциальное негативное воздействие на деятельность организации можно определить несколькими способами: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/>
              <a:t>количественными (например, стоимостными);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/>
              <a:t>качественными (могут быть построены на использовании таких понятий, как, умеренный или чрезвычайно опасный);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/>
              <a:t>их комбинацией.</a:t>
            </a:r>
          </a:p>
        </p:txBody>
      </p:sp>
    </p:spTree>
    <p:extLst>
      <p:ext uri="{BB962C8B-B14F-4D97-AF65-F5344CB8AC3E}">
        <p14:creationId xmlns:p14="http://schemas.microsoft.com/office/powerpoint/2010/main" val="409281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4167"/>
            <a:ext cx="10058400" cy="1450757"/>
          </a:xfrm>
        </p:spPr>
        <p:txBody>
          <a:bodyPr>
            <a:normAutofit/>
          </a:bodyPr>
          <a:lstStyle/>
          <a:p>
            <a:r>
              <a:rPr lang="ru-RU" sz="3200" dirty="0"/>
              <a:t>Ч</a:t>
            </a:r>
            <a:r>
              <a:rPr lang="ru-RU" sz="3200" dirty="0" smtClean="0"/>
              <a:t>исленная шкала </a:t>
            </a:r>
            <a:r>
              <a:rPr lang="ru-RU" sz="3200" dirty="0"/>
              <a:t>для оценки рисков от несанкционированного доступа </a:t>
            </a:r>
            <a:r>
              <a:rPr lang="ru-RU" sz="3200" dirty="0" smtClean="0"/>
              <a:t>в </a:t>
            </a:r>
            <a:r>
              <a:rPr lang="ru-RU" sz="3200" dirty="0" smtClean="0"/>
              <a:t>поликлинике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962310"/>
              </p:ext>
            </p:extLst>
          </p:nvPr>
        </p:nvGraphicFramePr>
        <p:xfrm>
          <a:off x="1263534" y="1357745"/>
          <a:ext cx="8767156" cy="42529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1704">
                  <a:extLst>
                    <a:ext uri="{9D8B030D-6E8A-4147-A177-3AD203B41FA5}">
                      <a16:colId xmlns:a16="http://schemas.microsoft.com/office/drawing/2014/main" xmlns="" val="1076516305"/>
                    </a:ext>
                  </a:extLst>
                </a:gridCol>
                <a:gridCol w="6805452">
                  <a:extLst>
                    <a:ext uri="{9D8B030D-6E8A-4147-A177-3AD203B41FA5}">
                      <a16:colId xmlns:a16="http://schemas.microsoft.com/office/drawing/2014/main" xmlns="" val="1341613491"/>
                    </a:ext>
                  </a:extLst>
                </a:gridCol>
              </a:tblGrid>
              <a:tr h="736208"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Величина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 smtClean="0">
                          <a:effectLst/>
                        </a:rPr>
                        <a:t>                 ущерба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Описание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31657185"/>
                  </a:ext>
                </a:extLst>
              </a:tr>
              <a:tr h="736208"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Раскрытие информации принесет ничтожный моральный и финансовый ущерб поликлинике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23845570"/>
                  </a:ext>
                </a:extLst>
              </a:tr>
              <a:tr h="736208"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Ущерб от атаки есть, но незначительны, основные финансовые операции и положение издательства на рынке не затронуты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43417591"/>
                  </a:ext>
                </a:extLst>
              </a:tr>
              <a:tr h="736208"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Финансовые 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операции не ведутся в течение некоторого времени, за это время поликлиника терпит убытки, но количество пациентов и статус изменяются минимально</a:t>
                      </a:r>
                      <a:endParaRPr lang="ru-RU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77690988"/>
                  </a:ext>
                </a:extLst>
              </a:tr>
              <a:tr h="948296"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Потери очень значительны, поликлиника теряет статус (на срок до 2 лет). Для восстановления статус и положения в медицинской области требуются финансовые средства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92463556"/>
                  </a:ext>
                </a:extLst>
              </a:tr>
              <a:tr h="359779"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Поликлиника </a:t>
                      </a:r>
                      <a:r>
                        <a:rPr lang="ru-RU" sz="1400" dirty="0">
                          <a:effectLst/>
                        </a:rPr>
                        <a:t>прекращает существование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12214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58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03476"/>
            <a:ext cx="10058400" cy="1450757"/>
          </a:xfrm>
        </p:spPr>
        <p:txBody>
          <a:bodyPr>
            <a:normAutofit/>
          </a:bodyPr>
          <a:lstStyle/>
          <a:p>
            <a:r>
              <a:rPr lang="ru-RU" sz="3600" dirty="0"/>
              <a:t>Вероятностно-временная шкала реализации </a:t>
            </a:r>
            <a:r>
              <a:rPr lang="ru-RU" sz="3600" dirty="0" smtClean="0"/>
              <a:t>НСД к </a:t>
            </a:r>
            <a:r>
              <a:rPr lang="ru-RU" sz="3600" dirty="0"/>
              <a:t>информационным ресурсам </a:t>
            </a:r>
            <a:r>
              <a:rPr lang="ru-RU" sz="3600" dirty="0" smtClean="0"/>
              <a:t>компании</a:t>
            </a:r>
            <a:endParaRPr lang="ru-RU" sz="36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125180"/>
              </p:ext>
            </p:extLst>
          </p:nvPr>
        </p:nvGraphicFramePr>
        <p:xfrm>
          <a:off x="1477817" y="1446415"/>
          <a:ext cx="8372764" cy="46218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78980">
                  <a:extLst>
                    <a:ext uri="{9D8B030D-6E8A-4147-A177-3AD203B41FA5}">
                      <a16:colId xmlns:a16="http://schemas.microsoft.com/office/drawing/2014/main" xmlns="" val="2015467818"/>
                    </a:ext>
                  </a:extLst>
                </a:gridCol>
                <a:gridCol w="6193784">
                  <a:extLst>
                    <a:ext uri="{9D8B030D-6E8A-4147-A177-3AD203B41FA5}">
                      <a16:colId xmlns:a16="http://schemas.microsoft.com/office/drawing/2014/main" xmlns="" val="646439570"/>
                    </a:ext>
                  </a:extLst>
                </a:gridCol>
              </a:tblGrid>
              <a:tr h="1175406"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Вероятность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 smtClean="0">
                          <a:effectLst/>
                        </a:rPr>
                        <a:t>                  события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Средняя частота события (НСД)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15958297"/>
                  </a:ext>
                </a:extLst>
              </a:tr>
              <a:tr h="574412"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Данный вид атаки 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00853741"/>
                  </a:ext>
                </a:extLst>
              </a:tr>
              <a:tr h="574412"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Реже, чем раз в год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01390136"/>
                  </a:ext>
                </a:extLst>
              </a:tr>
              <a:tr h="574412"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Около 1 раза в год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05572553"/>
                  </a:ext>
                </a:extLst>
              </a:tr>
              <a:tr h="574412"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Около 1 раза в месяц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30178826"/>
                  </a:ext>
                </a:extLst>
              </a:tr>
              <a:tr h="574412"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Около 1 раза в неделю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27244312"/>
                  </a:ext>
                </a:extLst>
              </a:tr>
              <a:tr h="574412"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Практически ежедневно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51645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59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ru-RU" dirty="0" smtClean="0"/>
              <a:t>Оценка рисков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295726"/>
              </p:ext>
            </p:extLst>
          </p:nvPr>
        </p:nvGraphicFramePr>
        <p:xfrm>
          <a:off x="1753062" y="886690"/>
          <a:ext cx="8000539" cy="475577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45195">
                  <a:extLst>
                    <a:ext uri="{9D8B030D-6E8A-4147-A177-3AD203B41FA5}">
                      <a16:colId xmlns:a16="http://schemas.microsoft.com/office/drawing/2014/main" xmlns="" val="2591066640"/>
                    </a:ext>
                  </a:extLst>
                </a:gridCol>
                <a:gridCol w="1510045">
                  <a:extLst>
                    <a:ext uri="{9D8B030D-6E8A-4147-A177-3AD203B41FA5}">
                      <a16:colId xmlns:a16="http://schemas.microsoft.com/office/drawing/2014/main" xmlns="" val="3413502839"/>
                    </a:ext>
                  </a:extLst>
                </a:gridCol>
                <a:gridCol w="1497873">
                  <a:extLst>
                    <a:ext uri="{9D8B030D-6E8A-4147-A177-3AD203B41FA5}">
                      <a16:colId xmlns:a16="http://schemas.microsoft.com/office/drawing/2014/main" xmlns="" val="2559386392"/>
                    </a:ext>
                  </a:extLst>
                </a:gridCol>
                <a:gridCol w="1547426">
                  <a:extLst>
                    <a:ext uri="{9D8B030D-6E8A-4147-A177-3AD203B41FA5}">
                      <a16:colId xmlns:a16="http://schemas.microsoft.com/office/drawing/2014/main" xmlns="" val="3218650126"/>
                    </a:ext>
                  </a:extLst>
                </a:gridCol>
              </a:tblGrid>
              <a:tr h="3477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Описание атаки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Ущерб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Вероятность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Риск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90245860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Кражи, взломы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09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09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09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0,3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96398954"/>
                  </a:ext>
                </a:extLst>
              </a:tr>
              <a:tr h="711677"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Отключение</a:t>
                      </a:r>
                      <a:r>
                        <a:rPr lang="ru-RU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электропитания на длительное время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09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09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0,2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09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10184534"/>
                  </a:ext>
                </a:extLst>
              </a:tr>
              <a:tr h="1075561"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Отказ</a:t>
                      </a:r>
                      <a:r>
                        <a:rPr lang="ru-RU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и неисправность техники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09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09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0,3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09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0,6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33744152"/>
                  </a:ext>
                </a:extLst>
              </a:tr>
              <a:tr h="1075561"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Заражение</a:t>
                      </a:r>
                      <a:r>
                        <a:rPr lang="ru-RU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информационной системы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09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09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0,2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09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0,8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13842393"/>
                  </a:ext>
                </a:extLst>
              </a:tr>
              <a:tr h="1075561"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DDOS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09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09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0,</a:t>
                      </a:r>
                      <a:r>
                        <a:rPr lang="en-US" sz="1400" dirty="0" smtClean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09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0,</a:t>
                      </a:r>
                      <a:r>
                        <a:rPr lang="en-US" sz="1400" dirty="0" smtClean="0">
                          <a:effectLst/>
                        </a:rPr>
                        <a:t>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94771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9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11112"/>
            <a:ext cx="10058400" cy="1450757"/>
          </a:xfrm>
        </p:spPr>
        <p:txBody>
          <a:bodyPr/>
          <a:lstStyle/>
          <a:p>
            <a:r>
              <a:rPr lang="ru-RU" dirty="0" smtClean="0"/>
              <a:t>Оценка рисков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651580"/>
              </p:ext>
            </p:extLst>
          </p:nvPr>
        </p:nvGraphicFramePr>
        <p:xfrm>
          <a:off x="1988588" y="1459808"/>
          <a:ext cx="7861993" cy="39406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85535">
                  <a:extLst>
                    <a:ext uri="{9D8B030D-6E8A-4147-A177-3AD203B41FA5}">
                      <a16:colId xmlns:a16="http://schemas.microsoft.com/office/drawing/2014/main" xmlns="" val="374313048"/>
                    </a:ext>
                  </a:extLst>
                </a:gridCol>
                <a:gridCol w="1483895">
                  <a:extLst>
                    <a:ext uri="{9D8B030D-6E8A-4147-A177-3AD203B41FA5}">
                      <a16:colId xmlns:a16="http://schemas.microsoft.com/office/drawing/2014/main" xmlns="" val="9094532"/>
                    </a:ext>
                  </a:extLst>
                </a:gridCol>
                <a:gridCol w="1471934">
                  <a:extLst>
                    <a:ext uri="{9D8B030D-6E8A-4147-A177-3AD203B41FA5}">
                      <a16:colId xmlns:a16="http://schemas.microsoft.com/office/drawing/2014/main" xmlns="" val="1669027475"/>
                    </a:ext>
                  </a:extLst>
                </a:gridCol>
                <a:gridCol w="1520629">
                  <a:extLst>
                    <a:ext uri="{9D8B030D-6E8A-4147-A177-3AD203B41FA5}">
                      <a16:colId xmlns:a16="http://schemas.microsoft.com/office/drawing/2014/main" xmlns="" val="3352989476"/>
                    </a:ext>
                  </a:extLst>
                </a:gridCol>
              </a:tblGrid>
              <a:tr h="503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Описание атаки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1" marR="36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Ущерб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1" marR="36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Вероятность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1" marR="36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Риск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1" marR="36621" marT="0" marB="0"/>
                </a:tc>
                <a:extLst>
                  <a:ext uri="{0D108BD9-81ED-4DB2-BD59-A6C34878D82A}">
                    <a16:rowId xmlns:a16="http://schemas.microsoft.com/office/drawing/2014/main" xmlns="" val="1276212263"/>
                  </a:ext>
                </a:extLst>
              </a:tr>
              <a:tr h="1258497"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Потеря</a:t>
                      </a:r>
                      <a:r>
                        <a:rPr lang="ru-RU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данных в результате несанкционированного доступа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1" marR="36621" marT="0" marB="0"/>
                </a:tc>
                <a:tc>
                  <a:txBody>
                    <a:bodyPr/>
                    <a:lstStyle/>
                    <a:p>
                      <a:pPr marL="0" marR="0" indent="209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1" marR="36621" marT="0" marB="0"/>
                </a:tc>
                <a:tc>
                  <a:txBody>
                    <a:bodyPr/>
                    <a:lstStyle/>
                    <a:p>
                      <a:pPr marL="0" marR="0" indent="209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0,2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1" marR="36621" marT="0" marB="0"/>
                </a:tc>
                <a:tc>
                  <a:txBody>
                    <a:bodyPr/>
                    <a:lstStyle/>
                    <a:p>
                      <a:pPr marL="0" marR="0" indent="209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0,6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1" marR="36621" marT="0" marB="0"/>
                </a:tc>
                <a:extLst>
                  <a:ext uri="{0D108BD9-81ED-4DB2-BD59-A6C34878D82A}">
                    <a16:rowId xmlns:a16="http://schemas.microsoft.com/office/drawing/2014/main" xmlns="" val="370604913"/>
                  </a:ext>
                </a:extLst>
              </a:tr>
              <a:tr h="934841"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Атаки</a:t>
                      </a:r>
                      <a:r>
                        <a:rPr lang="ru-RU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типа 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man-in-the-middle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1" marR="36621" marT="0" marB="0"/>
                </a:tc>
                <a:tc>
                  <a:txBody>
                    <a:bodyPr/>
                    <a:lstStyle/>
                    <a:p>
                      <a:pPr marL="0" marR="0" indent="209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1" marR="36621" marT="0" marB="0"/>
                </a:tc>
                <a:tc>
                  <a:txBody>
                    <a:bodyPr/>
                    <a:lstStyle/>
                    <a:p>
                      <a:pPr marL="0" marR="0" indent="209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0,</a:t>
                      </a:r>
                      <a:r>
                        <a:rPr lang="en-US" sz="1200" dirty="0" smtClean="0">
                          <a:effectLst/>
                        </a:rPr>
                        <a:t>3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1" marR="36621" marT="0" marB="0"/>
                </a:tc>
                <a:tc>
                  <a:txBody>
                    <a:bodyPr/>
                    <a:lstStyle/>
                    <a:p>
                      <a:pPr marL="0" marR="0" indent="209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1" marR="36621" marT="0" marB="0"/>
                </a:tc>
                <a:extLst>
                  <a:ext uri="{0D108BD9-81ED-4DB2-BD59-A6C34878D82A}">
                    <a16:rowId xmlns:a16="http://schemas.microsoft.com/office/drawing/2014/main" xmlns="" val="812950289"/>
                  </a:ext>
                </a:extLst>
              </a:tr>
              <a:tr h="969818">
                <a:tc>
                  <a:txBody>
                    <a:bodyPr/>
                    <a:lstStyle/>
                    <a:p>
                      <a:pPr marL="0" marR="0" indent="45021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Спам(переполнение</a:t>
                      </a:r>
                      <a:r>
                        <a:rPr lang="ru-RU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почтового ящика)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1" marR="36621" marT="0" marB="0"/>
                </a:tc>
                <a:tc>
                  <a:txBody>
                    <a:bodyPr/>
                    <a:lstStyle/>
                    <a:p>
                      <a:pPr marL="0" marR="0" indent="209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1" marR="36621" marT="0" marB="0"/>
                </a:tc>
                <a:tc>
                  <a:txBody>
                    <a:bodyPr/>
                    <a:lstStyle/>
                    <a:p>
                      <a:pPr marL="0" marR="0" indent="209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0,4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1" marR="36621" marT="0" marB="0"/>
                </a:tc>
                <a:tc>
                  <a:txBody>
                    <a:bodyPr/>
                    <a:lstStyle/>
                    <a:p>
                      <a:pPr marL="0" marR="0" indent="209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0,4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1" marR="36621" marT="0" marB="0"/>
                </a:tc>
                <a:extLst>
                  <a:ext uri="{0D108BD9-81ED-4DB2-BD59-A6C34878D82A}">
                    <a16:rowId xmlns:a16="http://schemas.microsoft.com/office/drawing/2014/main" xmlns="" val="77727845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endParaRPr lang="ru-RU" dirty="0"/>
                    </a:p>
                  </a:txBody>
                  <a:tcPr marL="36621" marR="36621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36621" marR="3662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36621" marR="36621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36621" marR="36621" marT="0" marB="0"/>
                </a:tc>
                <a:extLst>
                  <a:ext uri="{0D108BD9-81ED-4DB2-BD59-A6C34878D82A}">
                    <a16:rowId xmlns:a16="http://schemas.microsoft.com/office/drawing/2014/main" xmlns="" val="2379801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49251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694</Words>
  <Application>Microsoft Office PowerPoint</Application>
  <PresentationFormat>Произвольный</PresentationFormat>
  <Paragraphs>114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Аспект</vt:lpstr>
      <vt:lpstr>«Разработка политики информационной безопасности издательства»</vt:lpstr>
      <vt:lpstr>Политика безопасности организации</vt:lpstr>
      <vt:lpstr>Цели политики безопасности относятся к следующим категориям:</vt:lpstr>
      <vt:lpstr>Основными задачами политики ИБ поликлиники являются:</vt:lpstr>
      <vt:lpstr>Оценка угроз, рисков и уязвимостей</vt:lpstr>
      <vt:lpstr>Численная шкала для оценки рисков от несанкционированного доступа в поликлинике</vt:lpstr>
      <vt:lpstr>Вероятностно-временная шкала реализации НСД к информационным ресурсам компании</vt:lpstr>
      <vt:lpstr>Оценка рисков</vt:lpstr>
      <vt:lpstr>Оценка рисков</vt:lpstr>
      <vt:lpstr>Меры защиты</vt:lpstr>
      <vt:lpstr>К основным мерам защиты относят:</vt:lpstr>
      <vt:lpstr>Выводы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политики информационной безопасности издательства»</dc:title>
  <dc:creator>Пользователь Windows</dc:creator>
  <cp:lastModifiedBy>mihail14312@mail.ru</cp:lastModifiedBy>
  <cp:revision>26</cp:revision>
  <dcterms:created xsi:type="dcterms:W3CDTF">2020-02-25T05:18:30Z</dcterms:created>
  <dcterms:modified xsi:type="dcterms:W3CDTF">2021-02-10T18:23:10Z</dcterms:modified>
</cp:coreProperties>
</file>