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Shape 11"/>
          <p:cNvSpPr txBox="1"/>
          <p:nvPr>
            <p:ph type="title"/>
          </p:nvPr>
        </p:nvSpPr>
        <p:spPr>
          <a:xfrm>
            <a:off x="1778000" y="2298700"/>
            <a:ext cx="20828000" cy="4648200"/>
          </a:xfrm>
          <a:prstGeom prst="rect">
            <a:avLst/>
          </a:prstGeom>
        </p:spPr>
        <p:txBody>
          <a:bodyPr anchor="b"/>
          <a:lstStyle/>
          <a:p>
            <a:pPr/>
            <a:r>
              <a:t>Title Text</a:t>
            </a:r>
          </a:p>
        </p:txBody>
      </p:sp>
      <p:sp>
        <p:nvSpPr>
          <p:cNvPr id="12" name="Shape 12"/>
          <p:cNvSpPr txBox="1"/>
          <p:nvPr>
            <p:ph type="body" sz="quarter" idx="1"/>
          </p:nvPr>
        </p:nvSpPr>
        <p:spPr>
          <a:xfrm>
            <a:off x="1778000" y="7073900"/>
            <a:ext cx="20828000" cy="1587500"/>
          </a:xfrm>
          <a:prstGeom prst="rect">
            <a:avLst/>
          </a:prstGeom>
        </p:spPr>
        <p:txBody>
          <a:bodyPr anchor="t"/>
          <a:lstStyle>
            <a:lvl1pPr marL="0" indent="0" algn="ctr">
              <a:spcBef>
                <a:spcPts val="0"/>
              </a:spcBef>
              <a:buClrTx/>
              <a:buSzTx/>
              <a:buNone/>
              <a:defRPr sz="5400"/>
            </a:lvl1pPr>
            <a:lvl2pPr marL="0" indent="0" algn="ctr">
              <a:spcBef>
                <a:spcPts val="0"/>
              </a:spcBef>
              <a:buClrTx/>
              <a:buSzTx/>
              <a:buNone/>
              <a:defRPr sz="5400"/>
            </a:lvl2pPr>
            <a:lvl3pPr marL="0" indent="0" algn="ctr">
              <a:spcBef>
                <a:spcPts val="0"/>
              </a:spcBef>
              <a:buClrTx/>
              <a:buSzTx/>
              <a:buNone/>
              <a:defRPr sz="5400"/>
            </a:lvl3pPr>
            <a:lvl4pPr marL="0" indent="0" algn="ctr">
              <a:spcBef>
                <a:spcPts val="0"/>
              </a:spcBef>
              <a:buClrTx/>
              <a:buSzTx/>
              <a:buNone/>
              <a:defRPr sz="5400"/>
            </a:lvl4pPr>
            <a:lvl5pPr marL="0" indent="0" algn="ctr">
              <a:spcBef>
                <a:spcPts val="0"/>
              </a:spcBef>
              <a:buClrTx/>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Shape 93"/>
          <p:cNvSpPr txBox="1"/>
          <p:nvPr>
            <p:ph type="body" sz="quarter" idx="13"/>
          </p:nvPr>
        </p:nvSpPr>
        <p:spPr>
          <a:xfrm>
            <a:off x="2387600" y="8953500"/>
            <a:ext cx="19621500" cy="585521"/>
          </a:xfrm>
          <a:prstGeom prst="rect">
            <a:avLst/>
          </a:prstGeom>
        </p:spPr>
        <p:txBody>
          <a:bodyPr anchor="t">
            <a:spAutoFit/>
          </a:bodyPr>
          <a:lstStyle>
            <a:lvl1pPr marL="0" indent="0" algn="ctr">
              <a:spcBef>
                <a:spcPts val="0"/>
              </a:spcBef>
              <a:buClrTx/>
              <a:buSzTx/>
              <a:buNone/>
              <a:defRPr i="1" sz="3200"/>
            </a:lvl1pPr>
          </a:lstStyle>
          <a:p>
            <a:pPr/>
            <a:r>
              <a:t>–Johnny Appleseed</a:t>
            </a:r>
          </a:p>
        </p:txBody>
      </p:sp>
      <p:sp>
        <p:nvSpPr>
          <p:cNvPr id="94" name="Shape 94"/>
          <p:cNvSpPr txBox="1"/>
          <p:nvPr>
            <p:ph type="body" sz="quarter" idx="14"/>
          </p:nvPr>
        </p:nvSpPr>
        <p:spPr>
          <a:xfrm>
            <a:off x="2387600" y="6076950"/>
            <a:ext cx="19621500" cy="825500"/>
          </a:xfrm>
          <a:prstGeom prst="rect">
            <a:avLst/>
          </a:prstGeom>
        </p:spPr>
        <p:txBody>
          <a:bodyPr>
            <a:spAutoFit/>
          </a:bodyPr>
          <a:lstStyle>
            <a:lvl1pPr marL="0" indent="0" algn="ctr">
              <a:spcBef>
                <a:spcPts val="0"/>
              </a:spcBef>
              <a:buClrTx/>
              <a:buSzTx/>
              <a:buNone/>
              <a:defRPr>
                <a:latin typeface="+mn-lt"/>
                <a:ea typeface="+mn-ea"/>
                <a:cs typeface="+mn-cs"/>
                <a:sym typeface="Helvetica Neue Medium"/>
              </a:defRPr>
            </a:lvl1pPr>
          </a:lstStyle>
          <a:p>
            <a:pPr/>
            <a:r>
              <a:t>“Type a quote here.” </a:t>
            </a:r>
          </a:p>
        </p:txBody>
      </p:sp>
      <p:sp>
        <p:nvSpPr>
          <p:cNvPr id="95" name="Shape 95"/>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1291579"/>
            <a:ext cx="29260800" cy="19507201"/>
          </a:xfrm>
          <a:prstGeom prst="rect">
            <a:avLst/>
          </a:prstGeom>
        </p:spPr>
        <p:txBody>
          <a:bodyPr lIns="91439" tIns="45719" rIns="91439" bIns="45719" anchor="t">
            <a:noAutofit/>
          </a:bodyPr>
          <a:lstStyle/>
          <a:p>
            <a:pPr/>
          </a:p>
        </p:txBody>
      </p:sp>
      <p:sp>
        <p:nvSpPr>
          <p:cNvPr id="103" name="Shape 103"/>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hape 110"/>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2921000" y="330200"/>
            <a:ext cx="18542000" cy="9207501"/>
          </a:xfrm>
          <a:prstGeom prst="rect">
            <a:avLst/>
          </a:prstGeom>
        </p:spPr>
        <p:txBody>
          <a:bodyPr lIns="91439" tIns="45719" rIns="91439" bIns="45719" anchor="t">
            <a:noAutofit/>
          </a:bodyPr>
          <a:lstStyle/>
          <a:p>
            <a:pPr/>
          </a:p>
        </p:txBody>
      </p:sp>
      <p:sp>
        <p:nvSpPr>
          <p:cNvPr id="21" name="Shape 21"/>
          <p:cNvSpPr txBox="1"/>
          <p:nvPr>
            <p:ph type="title"/>
          </p:nvPr>
        </p:nvSpPr>
        <p:spPr>
          <a:xfrm>
            <a:off x="635000" y="9512300"/>
            <a:ext cx="23114000" cy="2006600"/>
          </a:xfrm>
          <a:prstGeom prst="rect">
            <a:avLst/>
          </a:prstGeom>
        </p:spPr>
        <p:txBody>
          <a:bodyPr/>
          <a:lstStyle/>
          <a:p>
            <a:pPr/>
            <a:r>
              <a:t>Title Text</a:t>
            </a:r>
          </a:p>
        </p:txBody>
      </p:sp>
      <p:sp>
        <p:nvSpPr>
          <p:cNvPr id="22" name="Shape 22"/>
          <p:cNvSpPr txBox="1"/>
          <p:nvPr>
            <p:ph type="body" sz="quarter" idx="1"/>
          </p:nvPr>
        </p:nvSpPr>
        <p:spPr>
          <a:xfrm>
            <a:off x="635000" y="11442700"/>
            <a:ext cx="23114000" cy="1587500"/>
          </a:xfrm>
          <a:prstGeom prst="rect">
            <a:avLst/>
          </a:prstGeom>
        </p:spPr>
        <p:txBody>
          <a:bodyPr anchor="t"/>
          <a:lstStyle>
            <a:lvl1pPr marL="0" indent="0" algn="ctr">
              <a:spcBef>
                <a:spcPts val="0"/>
              </a:spcBef>
              <a:buClrTx/>
              <a:buSzTx/>
              <a:buNone/>
              <a:defRPr sz="5400"/>
            </a:lvl1pPr>
            <a:lvl2pPr marL="0" indent="0" algn="ctr">
              <a:spcBef>
                <a:spcPts val="0"/>
              </a:spcBef>
              <a:buClrTx/>
              <a:buSzTx/>
              <a:buNone/>
              <a:defRPr sz="5400"/>
            </a:lvl2pPr>
            <a:lvl3pPr marL="0" indent="0" algn="ctr">
              <a:spcBef>
                <a:spcPts val="0"/>
              </a:spcBef>
              <a:buClrTx/>
              <a:buSzTx/>
              <a:buNone/>
              <a:defRPr sz="5400"/>
            </a:lvl3pPr>
            <a:lvl4pPr marL="0" indent="0" algn="ctr">
              <a:spcBef>
                <a:spcPts val="0"/>
              </a:spcBef>
              <a:buClrTx/>
              <a:buSzTx/>
              <a:buNone/>
              <a:defRPr sz="5400"/>
            </a:lvl4pPr>
            <a:lvl5pPr marL="0" indent="0" algn="ctr">
              <a:spcBef>
                <a:spcPts val="0"/>
              </a:spcBef>
              <a:buClrTx/>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Shape 30"/>
          <p:cNvSpPr txBox="1"/>
          <p:nvPr>
            <p:ph type="title"/>
          </p:nvPr>
        </p:nvSpPr>
        <p:spPr>
          <a:xfrm>
            <a:off x="1778000" y="4533900"/>
            <a:ext cx="20828000" cy="4648200"/>
          </a:xfrm>
          <a:prstGeom prst="rect">
            <a:avLst/>
          </a:prstGeom>
        </p:spPr>
        <p:txBody>
          <a:bodyPr/>
          <a:lstStyle/>
          <a:p>
            <a:pPr/>
            <a:r>
              <a:t>Title Text</a:t>
            </a:r>
          </a:p>
        </p:txBody>
      </p:sp>
      <p:sp>
        <p:nvSpPr>
          <p:cNvPr id="31" name="Shape 3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idx="13"/>
          </p:nvPr>
        </p:nvSpPr>
        <p:spPr>
          <a:xfrm>
            <a:off x="8016875" y="-63500"/>
            <a:ext cx="19831050" cy="13220701"/>
          </a:xfrm>
          <a:prstGeom prst="rect">
            <a:avLst/>
          </a:prstGeom>
        </p:spPr>
        <p:txBody>
          <a:bodyPr lIns="91439" tIns="45719" rIns="91439" bIns="45719" anchor="t">
            <a:noAutofit/>
          </a:bodyPr>
          <a:lstStyle/>
          <a:p>
            <a:pPr/>
          </a:p>
        </p:txBody>
      </p:sp>
      <p:sp>
        <p:nvSpPr>
          <p:cNvPr id="39" name="Shape 39"/>
          <p:cNvSpPr txBox="1"/>
          <p:nvPr>
            <p:ph type="title"/>
          </p:nvPr>
        </p:nvSpPr>
        <p:spPr>
          <a:xfrm>
            <a:off x="1651000" y="952500"/>
            <a:ext cx="10223500" cy="5549900"/>
          </a:xfrm>
          <a:prstGeom prst="rect">
            <a:avLst/>
          </a:prstGeom>
        </p:spPr>
        <p:txBody>
          <a:bodyPr anchor="b"/>
          <a:lstStyle>
            <a:lvl1pPr>
              <a:defRPr sz="8400"/>
            </a:lvl1pPr>
          </a:lstStyle>
          <a:p>
            <a:pPr/>
            <a:r>
              <a:t>Title Text</a:t>
            </a:r>
          </a:p>
        </p:txBody>
      </p:sp>
      <p:sp>
        <p:nvSpPr>
          <p:cNvPr id="40" name="Shape 40"/>
          <p:cNvSpPr txBox="1"/>
          <p:nvPr>
            <p:ph type="body" sz="quarter" idx="1"/>
          </p:nvPr>
        </p:nvSpPr>
        <p:spPr>
          <a:xfrm>
            <a:off x="1651000" y="6527800"/>
            <a:ext cx="10223500" cy="5727700"/>
          </a:xfrm>
          <a:prstGeom prst="rect">
            <a:avLst/>
          </a:prstGeom>
        </p:spPr>
        <p:txBody>
          <a:bodyPr anchor="t"/>
          <a:lstStyle>
            <a:lvl1pPr marL="0" indent="0" algn="ctr">
              <a:spcBef>
                <a:spcPts val="0"/>
              </a:spcBef>
              <a:buClrTx/>
              <a:buSzTx/>
              <a:buNone/>
              <a:defRPr sz="5400"/>
            </a:lvl1pPr>
            <a:lvl2pPr marL="0" indent="0" algn="ctr">
              <a:spcBef>
                <a:spcPts val="0"/>
              </a:spcBef>
              <a:buClrTx/>
              <a:buSzTx/>
              <a:buNone/>
              <a:defRPr sz="5400"/>
            </a:lvl2pPr>
            <a:lvl3pPr marL="0" indent="0" algn="ctr">
              <a:spcBef>
                <a:spcPts val="0"/>
              </a:spcBef>
              <a:buClrTx/>
              <a:buSzTx/>
              <a:buNone/>
              <a:defRPr sz="5400"/>
            </a:lvl3pPr>
            <a:lvl4pPr marL="0" indent="0" algn="ctr">
              <a:spcBef>
                <a:spcPts val="0"/>
              </a:spcBef>
              <a:buClrTx/>
              <a:buSzTx/>
              <a:buNone/>
              <a:defRPr sz="5400"/>
            </a:lvl4pPr>
            <a:lvl5pPr marL="0" indent="0" algn="ctr">
              <a:spcBef>
                <a:spcPts val="0"/>
              </a:spcBef>
              <a:buClrTx/>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Shape 48"/>
          <p:cNvSpPr txBox="1"/>
          <p:nvPr>
            <p:ph type="title"/>
          </p:nvPr>
        </p:nvSpPr>
        <p:spPr>
          <a:prstGeom prst="rect">
            <a:avLst/>
          </a:prstGeom>
        </p:spPr>
        <p:txBody>
          <a:bodyPr/>
          <a:lstStyle/>
          <a:p>
            <a:pPr/>
            <a:r>
              <a:t>Title Text</a:t>
            </a:r>
          </a:p>
        </p:txBody>
      </p:sp>
      <p:sp>
        <p:nvSpPr>
          <p:cNvPr id="49" name="Shape 49"/>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Shape 56"/>
          <p:cNvSpPr txBox="1"/>
          <p:nvPr>
            <p:ph type="title"/>
          </p:nvPr>
        </p:nvSpPr>
        <p:spPr>
          <a:prstGeom prst="rect">
            <a:avLst/>
          </a:prstGeom>
        </p:spPr>
        <p:txBody>
          <a:bodyPr/>
          <a:lstStyle/>
          <a:p>
            <a:pPr/>
            <a:r>
              <a:t>Title Text</a:t>
            </a:r>
          </a:p>
        </p:txBody>
      </p:sp>
      <p:sp>
        <p:nvSpPr>
          <p:cNvPr id="57" name="Shape 57"/>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58" name="Shape 58"/>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idx="13"/>
          </p:nvPr>
        </p:nvSpPr>
        <p:spPr>
          <a:xfrm>
            <a:off x="9972675" y="2125132"/>
            <a:ext cx="16402050" cy="10934701"/>
          </a:xfrm>
          <a:prstGeom prst="rect">
            <a:avLst/>
          </a:prstGeom>
        </p:spPr>
        <p:txBody>
          <a:bodyPr lIns="91439" tIns="45719" rIns="91439" bIns="45719" anchor="t">
            <a:noAutofit/>
          </a:bodyPr>
          <a:lstStyle/>
          <a:p>
            <a:pPr/>
          </a:p>
        </p:txBody>
      </p:sp>
      <p:sp>
        <p:nvSpPr>
          <p:cNvPr id="66" name="Shape 66"/>
          <p:cNvSpPr txBox="1"/>
          <p:nvPr>
            <p:ph type="title"/>
          </p:nvPr>
        </p:nvSpPr>
        <p:spPr>
          <a:prstGeom prst="rect">
            <a:avLst/>
          </a:prstGeom>
        </p:spPr>
        <p:txBody>
          <a:bodyPr/>
          <a:lstStyle/>
          <a:p>
            <a:pPr/>
            <a:r>
              <a:t>Title Text</a:t>
            </a:r>
          </a:p>
        </p:txBody>
      </p:sp>
      <p:sp>
        <p:nvSpPr>
          <p:cNvPr id="67" name="Shape 67"/>
          <p:cNvSpPr txBox="1"/>
          <p:nvPr>
            <p:ph type="body" sz="half" idx="1"/>
          </p:nvPr>
        </p:nvSpPr>
        <p:spPr>
          <a:xfrm>
            <a:off x="1689100" y="3149600"/>
            <a:ext cx="10223500" cy="9296400"/>
          </a:xfrm>
          <a:prstGeom prst="rect">
            <a:avLst/>
          </a:prstGeom>
        </p:spPr>
        <p:txBody>
          <a:bodyPr/>
          <a:lstStyle>
            <a:lvl1pPr marL="558800" indent="-558800">
              <a:spcBef>
                <a:spcPts val="4500"/>
              </a:spcBef>
              <a:buClrTx/>
              <a:defRPr sz="3800"/>
            </a:lvl1pPr>
            <a:lvl2pPr marL="1117600" indent="-558800">
              <a:spcBef>
                <a:spcPts val="4500"/>
              </a:spcBef>
              <a:buClrTx/>
              <a:defRPr sz="3800"/>
            </a:lvl2pPr>
            <a:lvl3pPr marL="1676400" indent="-558800">
              <a:spcBef>
                <a:spcPts val="4500"/>
              </a:spcBef>
              <a:buClrTx/>
              <a:defRPr sz="3800"/>
            </a:lvl3pPr>
            <a:lvl4pPr marL="2235200" indent="-558800">
              <a:spcBef>
                <a:spcPts val="4500"/>
              </a:spcBef>
              <a:buClrTx/>
              <a:defRPr sz="3800"/>
            </a:lvl4pPr>
            <a:lvl5pPr marL="2794000" indent="-558800">
              <a:spcBef>
                <a:spcPts val="4500"/>
              </a:spcBef>
              <a:buClrTx/>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Shape 75"/>
          <p:cNvSpPr txBox="1"/>
          <p:nvPr>
            <p:ph type="body" idx="1"/>
          </p:nvPr>
        </p:nvSpPr>
        <p:spPr>
          <a:xfrm>
            <a:off x="1689100" y="1778000"/>
            <a:ext cx="21005800" cy="10160000"/>
          </a:xfrm>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76" name="Shape 76"/>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15290800" y="6870700"/>
            <a:ext cx="8343900" cy="5562600"/>
          </a:xfrm>
          <a:prstGeom prst="rect">
            <a:avLst/>
          </a:prstGeom>
        </p:spPr>
        <p:txBody>
          <a:bodyPr lIns="91439" tIns="45719" rIns="91439" bIns="45719" anchor="t">
            <a:noAutofit/>
          </a:bodyPr>
          <a:lstStyle/>
          <a:p>
            <a:pPr/>
          </a:p>
        </p:txBody>
      </p:sp>
      <p:sp>
        <p:nvSpPr>
          <p:cNvPr id="84" name="Shape 84"/>
          <p:cNvSpPr/>
          <p:nvPr>
            <p:ph type="pic" sz="quarter" idx="14"/>
          </p:nvPr>
        </p:nvSpPr>
        <p:spPr>
          <a:xfrm>
            <a:off x="15316200" y="952500"/>
            <a:ext cx="8305800" cy="5537200"/>
          </a:xfrm>
          <a:prstGeom prst="rect">
            <a:avLst/>
          </a:prstGeom>
        </p:spPr>
        <p:txBody>
          <a:bodyPr lIns="91439" tIns="45719" rIns="91439" bIns="45719" anchor="t">
            <a:noAutofit/>
          </a:bodyPr>
          <a:lstStyle/>
          <a:p>
            <a:pPr/>
          </a:p>
        </p:txBody>
      </p:sp>
      <p:sp>
        <p:nvSpPr>
          <p:cNvPr id="85" name="Shape 85"/>
          <p:cNvSpPr/>
          <p:nvPr>
            <p:ph type="pic" idx="15"/>
          </p:nvPr>
        </p:nvSpPr>
        <p:spPr>
          <a:xfrm>
            <a:off x="-1739900" y="-258233"/>
            <a:ext cx="20065999" cy="13377332"/>
          </a:xfrm>
          <a:prstGeom prst="rect">
            <a:avLst/>
          </a:prstGeom>
        </p:spPr>
        <p:txBody>
          <a:bodyPr lIns="91439" tIns="45719" rIns="91439" bIns="45719" anchor="t">
            <a:noAutofit/>
          </a:bodyPr>
          <a:lstStyle/>
          <a:p>
            <a:pPr/>
          </a:p>
        </p:txBody>
      </p:sp>
      <p:sp>
        <p:nvSpPr>
          <p:cNvPr id="86" name="Shape 86"/>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Shape 2"/>
          <p:cNvSpPr txBox="1"/>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txBox="1"/>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txBox="1"/>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b="0" sz="24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9pPr>
    </p:titleStyle>
    <p:bodyStyle>
      <a:lvl1pPr marL="635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1pPr>
      <a:lvl2pPr marL="1270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2pPr>
      <a:lvl3pPr marL="1905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3pPr>
      <a:lvl4pPr marL="2540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4pPr>
      <a:lvl5pPr marL="3175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5pPr>
      <a:lvl6pPr marL="3810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6pPr>
      <a:lvl7pPr marL="4445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7pPr>
      <a:lvl8pPr marL="5080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8pPr>
      <a:lvl9pPr marL="5715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www.python.org/downloads/" TargetMode="External"/><Relationship Id="rId3" Type="http://schemas.openxmlformats.org/officeDocument/2006/relationships/hyperlink" Target="https://pip.pypa.io/en/stable/installing/" TargetMode="External"/><Relationship Id="rId4" Type="http://schemas.openxmlformats.org/officeDocument/2006/relationships/hyperlink" Target="https://github.com/MikeBahs/ResearchProject/trunk/data"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hyperlink" Target="http://pythoncheatsheet.org/"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Shape 119"/>
          <p:cNvSpPr txBox="1"/>
          <p:nvPr>
            <p:ph type="ctrTitle"/>
          </p:nvPr>
        </p:nvSpPr>
        <p:spPr>
          <a:prstGeom prst="rect">
            <a:avLst/>
          </a:prstGeom>
        </p:spPr>
        <p:txBody>
          <a:bodyPr/>
          <a:lstStyle/>
          <a:p>
            <a:pPr/>
            <a:r>
              <a:t>Python - Big Data Analysis</a:t>
            </a:r>
          </a:p>
        </p:txBody>
      </p:sp>
      <p:sp>
        <p:nvSpPr>
          <p:cNvPr id="120" name="Shape 120"/>
          <p:cNvSpPr txBox="1"/>
          <p:nvPr>
            <p:ph type="subTitle" sz="quarter" idx="1"/>
          </p:nvPr>
        </p:nvSpPr>
        <p:spPr>
          <a:prstGeom prst="rect">
            <a:avLst/>
          </a:prstGeom>
        </p:spPr>
        <p:txBody>
          <a:bodyPr/>
          <a:lstStyle/>
          <a:p>
            <a:pPr/>
            <a:r>
              <a:t>by team El Numero Uno</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Shape 149"/>
          <p:cNvSpPr txBox="1"/>
          <p:nvPr>
            <p:ph type="title"/>
          </p:nvPr>
        </p:nvSpPr>
        <p:spPr>
          <a:prstGeom prst="rect">
            <a:avLst/>
          </a:prstGeom>
        </p:spPr>
        <p:txBody>
          <a:bodyPr/>
          <a:lstStyle>
            <a:lvl1pPr defTabSz="685165">
              <a:defRPr sz="9296"/>
            </a:lvl1pPr>
          </a:lstStyle>
          <a:p>
            <a:pPr/>
            <a:r>
              <a:t>Loading and Saving Data with Pandas</a:t>
            </a:r>
          </a:p>
        </p:txBody>
      </p:sp>
      <p:sp>
        <p:nvSpPr>
          <p:cNvPr id="150" name="Shape 150"/>
          <p:cNvSpPr txBox="1"/>
          <p:nvPr>
            <p:ph type="body" idx="1"/>
          </p:nvPr>
        </p:nvSpPr>
        <p:spPr>
          <a:prstGeom prst="rect">
            <a:avLst/>
          </a:prstGeom>
        </p:spPr>
        <p:txBody>
          <a:bodyPr/>
          <a:lstStyle/>
          <a:p>
            <a:pPr marL="0" indent="0">
              <a:buSzTx/>
              <a:buNone/>
            </a:pPr>
            <a:r>
              <a:t>When you want to use Pandas for data analysis, you’ll usually use it in one of three different ways:</a:t>
            </a:r>
          </a:p>
          <a:p>
            <a:pPr/>
            <a:r>
              <a:t>Convert a Python’s list, dictionary or Numpy array to a Pandas data frame</a:t>
            </a:r>
          </a:p>
          <a:p>
            <a:pPr lvl="1">
              <a:defRPr b="1"/>
            </a:pPr>
            <a:r>
              <a:t>use pd.DataFrame() method</a:t>
            </a:r>
          </a:p>
          <a:p>
            <a:pPr/>
            <a:r>
              <a:t>Open a local file using Pandas, usually a CSV file, but could also be a delimited text file (like TSV), Excel, etc</a:t>
            </a:r>
          </a:p>
          <a:p>
            <a:pPr lvl="1">
              <a:defRPr b="1"/>
            </a:pPr>
            <a:r>
              <a:t>use pd.read_[filetypename](), example pd.read_csv()</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Shape 152"/>
          <p:cNvSpPr txBox="1"/>
          <p:nvPr>
            <p:ph type="title"/>
          </p:nvPr>
        </p:nvSpPr>
        <p:spPr>
          <a:prstGeom prst="rect">
            <a:avLst/>
          </a:prstGeom>
        </p:spPr>
        <p:txBody>
          <a:bodyPr/>
          <a:lstStyle/>
          <a:p>
            <a:pPr/>
            <a:r>
              <a:t>Viewing and Inspecting Data</a:t>
            </a:r>
          </a:p>
        </p:txBody>
      </p:sp>
      <p:sp>
        <p:nvSpPr>
          <p:cNvPr id="153" name="Shape 153"/>
          <p:cNvSpPr txBox="1"/>
          <p:nvPr>
            <p:ph type="body" idx="1"/>
          </p:nvPr>
        </p:nvSpPr>
        <p:spPr>
          <a:prstGeom prst="rect">
            <a:avLst/>
          </a:prstGeom>
        </p:spPr>
        <p:txBody>
          <a:bodyPr/>
          <a:lstStyle/>
          <a:p>
            <a:pPr marL="0" indent="0">
              <a:buSzTx/>
              <a:buNone/>
              <a:defRPr b="1"/>
            </a:pPr>
            <a:r>
              <a:t>Basic Methods</a:t>
            </a:r>
          </a:p>
          <a:p>
            <a:pPr lvl="1"/>
            <a:r>
              <a:rPr i="1">
                <a:latin typeface="Helvetica Neue Light"/>
                <a:ea typeface="Helvetica Neue Light"/>
                <a:cs typeface="Helvetica Neue Light"/>
                <a:sym typeface="Helvetica Neue Light"/>
              </a:rPr>
              <a:t>df.head(n)</a:t>
            </a:r>
            <a:r>
              <a:t> - get the first n rows</a:t>
            </a:r>
          </a:p>
          <a:p>
            <a:pPr lvl="1"/>
            <a:r>
              <a:rPr i="1">
                <a:latin typeface="Helvetica Neue Light"/>
                <a:ea typeface="Helvetica Neue Light"/>
                <a:cs typeface="Helvetica Neue Light"/>
                <a:sym typeface="Helvetica Neue Light"/>
              </a:rPr>
              <a:t>df.tail(n)</a:t>
            </a:r>
            <a:r>
              <a:t> - get the last n rows</a:t>
            </a:r>
          </a:p>
          <a:p>
            <a:pPr lvl="1"/>
            <a:r>
              <a:rPr i="1">
                <a:latin typeface="Helvetica Neue Light"/>
                <a:ea typeface="Helvetica Neue Light"/>
                <a:cs typeface="Helvetica Neue Light"/>
                <a:sym typeface="Helvetica Neue Light"/>
              </a:rPr>
              <a:t>df.shape()</a:t>
            </a:r>
            <a:r>
              <a:t> - get the number of rows and columns</a:t>
            </a:r>
          </a:p>
          <a:p>
            <a:pPr lvl="1"/>
            <a:r>
              <a:rPr i="1">
                <a:latin typeface="Helvetica Neue Light"/>
                <a:ea typeface="Helvetica Neue Light"/>
                <a:cs typeface="Helvetica Neue Light"/>
                <a:sym typeface="Helvetica Neue Light"/>
              </a:rPr>
              <a:t>df.info()</a:t>
            </a:r>
            <a:r>
              <a:t> - get the index, datatype and memory information</a:t>
            </a:r>
          </a:p>
          <a:p>
            <a:pPr lvl="1"/>
            <a:r>
              <a:rPr i="1">
                <a:latin typeface="Helvetica Neue Light"/>
                <a:ea typeface="Helvetica Neue Light"/>
                <a:cs typeface="Helvetica Neue Light"/>
                <a:sym typeface="Helvetica Neue Light"/>
              </a:rPr>
              <a:t>df.describe()</a:t>
            </a:r>
            <a:r>
              <a:t> - get summary statistics for numerical columns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Shape 155"/>
          <p:cNvSpPr txBox="1"/>
          <p:nvPr>
            <p:ph type="body" idx="1"/>
          </p:nvPr>
        </p:nvSpPr>
        <p:spPr>
          <a:xfrm>
            <a:off x="1689100" y="2209800"/>
            <a:ext cx="21005800" cy="9296400"/>
          </a:xfrm>
          <a:prstGeom prst="rect">
            <a:avLst/>
          </a:prstGeom>
        </p:spPr>
        <p:txBody>
          <a:bodyPr/>
          <a:lstStyle/>
          <a:p>
            <a:pPr marL="527050" indent="-527050" defTabSz="685165">
              <a:spcBef>
                <a:spcPts val="4800"/>
              </a:spcBef>
              <a:defRPr sz="3984"/>
            </a:pPr>
            <a:r>
              <a:t>Get </a:t>
            </a:r>
            <a:r>
              <a:rPr b="1"/>
              <a:t>statistics </a:t>
            </a:r>
            <a:r>
              <a:t>on the entire data frame or a series (a column etc):</a:t>
            </a:r>
          </a:p>
          <a:p>
            <a:pPr lvl="1" marL="1054100" indent="-527050" defTabSz="685165">
              <a:spcBef>
                <a:spcPts val="4800"/>
              </a:spcBef>
              <a:defRPr sz="3984"/>
            </a:pPr>
            <a:r>
              <a:rPr i="1">
                <a:latin typeface="Helvetica Neue Light"/>
                <a:ea typeface="Helvetica Neue Light"/>
                <a:cs typeface="Helvetica Neue Light"/>
                <a:sym typeface="Helvetica Neue Light"/>
              </a:rPr>
              <a:t>df.mean()</a:t>
            </a:r>
            <a:r>
              <a:t> - Returns the mean of all columns</a:t>
            </a:r>
          </a:p>
          <a:p>
            <a:pPr lvl="1" marL="1054100" indent="-527050" defTabSz="685165">
              <a:spcBef>
                <a:spcPts val="4800"/>
              </a:spcBef>
              <a:defRPr sz="3984"/>
            </a:pPr>
            <a:r>
              <a:rPr i="1">
                <a:latin typeface="Helvetica Neue Light"/>
                <a:ea typeface="Helvetica Neue Light"/>
                <a:cs typeface="Helvetica Neue Light"/>
                <a:sym typeface="Helvetica Neue Light"/>
              </a:rPr>
              <a:t>df.corr()</a:t>
            </a:r>
            <a:r>
              <a:t> - Returns the correlation between columns in a data frame</a:t>
            </a:r>
          </a:p>
          <a:p>
            <a:pPr lvl="1" marL="1054100" indent="-527050" defTabSz="685165">
              <a:spcBef>
                <a:spcPts val="4800"/>
              </a:spcBef>
              <a:defRPr sz="3984"/>
            </a:pPr>
            <a:r>
              <a:rPr i="1">
                <a:latin typeface="Helvetica Neue Light"/>
                <a:ea typeface="Helvetica Neue Light"/>
                <a:cs typeface="Helvetica Neue Light"/>
                <a:sym typeface="Helvetica Neue Light"/>
              </a:rPr>
              <a:t>df.count()</a:t>
            </a:r>
            <a:r>
              <a:t> - Returns the number of non-null values in each data frame column</a:t>
            </a:r>
          </a:p>
          <a:p>
            <a:pPr lvl="1" marL="1054100" indent="-527050" defTabSz="685165">
              <a:spcBef>
                <a:spcPts val="4800"/>
              </a:spcBef>
              <a:defRPr sz="3984"/>
            </a:pPr>
            <a:r>
              <a:rPr i="1">
                <a:latin typeface="Helvetica Neue Light"/>
                <a:ea typeface="Helvetica Neue Light"/>
                <a:cs typeface="Helvetica Neue Light"/>
                <a:sym typeface="Helvetica Neue Light"/>
              </a:rPr>
              <a:t>df.max()</a:t>
            </a:r>
            <a:r>
              <a:t> - Returns the highest value in each column</a:t>
            </a:r>
          </a:p>
          <a:p>
            <a:pPr lvl="1" marL="1054100" indent="-527050" defTabSz="685165">
              <a:spcBef>
                <a:spcPts val="4800"/>
              </a:spcBef>
              <a:defRPr sz="3984"/>
            </a:pPr>
            <a:r>
              <a:rPr i="1">
                <a:latin typeface="Helvetica Neue Light"/>
                <a:ea typeface="Helvetica Neue Light"/>
                <a:cs typeface="Helvetica Neue Light"/>
                <a:sym typeface="Helvetica Neue Light"/>
              </a:rPr>
              <a:t>df.min()</a:t>
            </a:r>
            <a:r>
              <a:t> - Returns the lowest value in each column</a:t>
            </a:r>
          </a:p>
          <a:p>
            <a:pPr lvl="1" marL="1054100" indent="-527050" defTabSz="685165">
              <a:spcBef>
                <a:spcPts val="4800"/>
              </a:spcBef>
              <a:defRPr sz="3984"/>
            </a:pPr>
            <a:r>
              <a:rPr i="1">
                <a:latin typeface="Helvetica Neue Light"/>
                <a:ea typeface="Helvetica Neue Light"/>
                <a:cs typeface="Helvetica Neue Light"/>
                <a:sym typeface="Helvetica Neue Light"/>
              </a:rPr>
              <a:t>df.median()</a:t>
            </a:r>
            <a:r>
              <a:t> - Returns the median of each column</a:t>
            </a:r>
          </a:p>
          <a:p>
            <a:pPr lvl="1" marL="1054100" indent="-527050" defTabSz="685165">
              <a:spcBef>
                <a:spcPts val="4800"/>
              </a:spcBef>
              <a:defRPr sz="3984"/>
            </a:pPr>
            <a:r>
              <a:rPr i="1">
                <a:latin typeface="Helvetica Neue Light"/>
                <a:ea typeface="Helvetica Neue Light"/>
                <a:cs typeface="Helvetica Neue Light"/>
                <a:sym typeface="Helvetica Neue Light"/>
              </a:rPr>
              <a:t>df.std()</a:t>
            </a:r>
            <a:r>
              <a:t> - Returns the standard deviation of each column</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Shape 157"/>
          <p:cNvSpPr txBox="1"/>
          <p:nvPr>
            <p:ph type="title"/>
          </p:nvPr>
        </p:nvSpPr>
        <p:spPr>
          <a:prstGeom prst="rect">
            <a:avLst/>
          </a:prstGeom>
        </p:spPr>
        <p:txBody>
          <a:bodyPr/>
          <a:lstStyle/>
          <a:p>
            <a:pPr/>
            <a:r>
              <a:t>Selection of Data</a:t>
            </a:r>
          </a:p>
        </p:txBody>
      </p:sp>
      <p:sp>
        <p:nvSpPr>
          <p:cNvPr id="158" name="Shape 158"/>
          <p:cNvSpPr txBox="1"/>
          <p:nvPr>
            <p:ph type="body" idx="1"/>
          </p:nvPr>
        </p:nvSpPr>
        <p:spPr>
          <a:prstGeom prst="rect">
            <a:avLst/>
          </a:prstGeom>
        </p:spPr>
        <p:txBody>
          <a:bodyPr/>
          <a:lstStyle/>
          <a:p>
            <a:pPr marL="0" indent="0">
              <a:buSzTx/>
              <a:buNone/>
            </a:pPr>
            <a:r>
              <a:t>One of the things that is so much easier in Pandas is selecting the data you want in comparison to selecting a value from a list or a dictionary. </a:t>
            </a:r>
          </a:p>
          <a:p>
            <a:pPr marL="0" indent="0">
              <a:buSzTx/>
              <a:buNone/>
            </a:pPr>
            <a:r>
              <a:t>You can select a column </a:t>
            </a:r>
            <a:r>
              <a:rPr i="1">
                <a:latin typeface="Helvetica Neue Light"/>
                <a:ea typeface="Helvetica Neue Light"/>
                <a:cs typeface="Helvetica Neue Light"/>
                <a:sym typeface="Helvetica Neue Light"/>
              </a:rPr>
              <a:t>(df[col])</a:t>
            </a:r>
            <a:r>
              <a:t> and return column with label col as Series or a few columns </a:t>
            </a:r>
            <a:r>
              <a:rPr i="1">
                <a:latin typeface="Helvetica Neue Light"/>
                <a:ea typeface="Helvetica Neue Light"/>
                <a:cs typeface="Helvetica Neue Light"/>
                <a:sym typeface="Helvetica Neue Light"/>
              </a:rPr>
              <a:t>(df[[col1, col2]])</a:t>
            </a:r>
            <a:r>
              <a:t> and returns columns as a new DataFrame. </a:t>
            </a:r>
          </a:p>
          <a:p>
            <a:pPr marL="0" indent="0">
              <a:buSzTx/>
              <a:buNone/>
            </a:pPr>
            <a:r>
              <a:t>You can select by position </a:t>
            </a:r>
            <a:r>
              <a:rPr i="1">
                <a:latin typeface="Helvetica Neue Light"/>
                <a:ea typeface="Helvetica Neue Light"/>
                <a:cs typeface="Helvetica Neue Light"/>
                <a:sym typeface="Helvetica Neue Light"/>
              </a:rPr>
              <a:t>(s.iloc[0])</a:t>
            </a:r>
            <a:r>
              <a:t>, or by index</a:t>
            </a:r>
            <a:r>
              <a:rPr i="1">
                <a:latin typeface="Helvetica Neue Light"/>
                <a:ea typeface="Helvetica Neue Light"/>
                <a:cs typeface="Helvetica Neue Light"/>
                <a:sym typeface="Helvetica Neue Light"/>
              </a:rPr>
              <a:t> (s.loc['index_one'])</a:t>
            </a:r>
            <a:r>
              <a:t> . </a:t>
            </a:r>
          </a:p>
          <a:p>
            <a:pPr marL="0" indent="0">
              <a:buSzTx/>
              <a:buNone/>
            </a:pPr>
            <a:r>
              <a:t>In order to select the first row you can use </a:t>
            </a:r>
            <a:r>
              <a:rPr i="1">
                <a:latin typeface="Helvetica Neue Light"/>
                <a:ea typeface="Helvetica Neue Light"/>
                <a:cs typeface="Helvetica Neue Light"/>
                <a:sym typeface="Helvetica Neue Light"/>
              </a:rPr>
              <a:t>df.iloc[0,:]</a:t>
            </a:r>
            <a:r>
              <a:t> and in order to select the first element of the first column you would run </a:t>
            </a:r>
            <a:r>
              <a:rPr i="1">
                <a:latin typeface="Helvetica Neue Light"/>
                <a:ea typeface="Helvetica Neue Light"/>
                <a:cs typeface="Helvetica Neue Light"/>
                <a:sym typeface="Helvetica Neue Light"/>
              </a:rPr>
              <a:t>df.iloc[0,0]</a:t>
            </a:r>
            <a:r>
              <a:t>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Shape 160"/>
          <p:cNvSpPr txBox="1"/>
          <p:nvPr>
            <p:ph type="title"/>
          </p:nvPr>
        </p:nvSpPr>
        <p:spPr>
          <a:prstGeom prst="rect">
            <a:avLst/>
          </a:prstGeom>
        </p:spPr>
        <p:txBody>
          <a:bodyPr/>
          <a:lstStyle/>
          <a:p>
            <a:pPr/>
            <a:r>
              <a:t>Filter, Sort and Groupby</a:t>
            </a:r>
          </a:p>
        </p:txBody>
      </p:sp>
      <p:sp>
        <p:nvSpPr>
          <p:cNvPr id="161" name="Shape 161"/>
          <p:cNvSpPr txBox="1"/>
          <p:nvPr>
            <p:ph type="body" idx="1"/>
          </p:nvPr>
        </p:nvSpPr>
        <p:spPr>
          <a:prstGeom prst="rect">
            <a:avLst/>
          </a:prstGeom>
        </p:spPr>
        <p:txBody>
          <a:bodyPr/>
          <a:lstStyle/>
          <a:p>
            <a:pPr marL="514350" indent="-514350" defTabSz="668655">
              <a:spcBef>
                <a:spcPts val="4700"/>
              </a:spcBef>
              <a:defRPr sz="3888"/>
            </a:pPr>
            <a:r>
              <a:t>You can use different conditions to filter columns. </a:t>
            </a:r>
          </a:p>
          <a:p>
            <a:pPr lvl="1" marL="1028700" indent="-514350" defTabSz="668655">
              <a:spcBef>
                <a:spcPts val="4700"/>
              </a:spcBef>
              <a:defRPr sz="3888"/>
            </a:pPr>
            <a:r>
              <a:t>For example, </a:t>
            </a:r>
            <a:r>
              <a:rPr i="1">
                <a:latin typeface="Helvetica Neue Light"/>
                <a:ea typeface="Helvetica Neue Light"/>
                <a:cs typeface="Helvetica Neue Light"/>
                <a:sym typeface="Helvetica Neue Light"/>
              </a:rPr>
              <a:t>df[df[year] &gt; 1984]</a:t>
            </a:r>
            <a:r>
              <a:t> would give you only the column year is greater than 1984. </a:t>
            </a:r>
          </a:p>
          <a:p>
            <a:pPr lvl="1" marL="1028700" indent="-514350" defTabSz="668655">
              <a:spcBef>
                <a:spcPts val="4700"/>
              </a:spcBef>
              <a:defRPr sz="3888"/>
            </a:pPr>
            <a:r>
              <a:t>You can use </a:t>
            </a:r>
            <a:r>
              <a:rPr i="1">
                <a:latin typeface="Helvetica Neue Light"/>
                <a:ea typeface="Helvetica Neue Light"/>
                <a:cs typeface="Helvetica Neue Light"/>
                <a:sym typeface="Helvetica Neue Light"/>
              </a:rPr>
              <a:t>&amp; (and) or | (or</a:t>
            </a:r>
            <a:r>
              <a:t>) to add different conditions to your filtering. This is also called boolean filtering.</a:t>
            </a:r>
          </a:p>
          <a:p>
            <a:pPr marL="514350" indent="-514350" defTabSz="668655">
              <a:spcBef>
                <a:spcPts val="4700"/>
              </a:spcBef>
              <a:defRPr sz="3888"/>
            </a:pPr>
            <a:r>
              <a:t>It is possible to sort values in a certain column </a:t>
            </a:r>
          </a:p>
          <a:p>
            <a:pPr lvl="1" marL="1028700" indent="-514350" defTabSz="668655">
              <a:spcBef>
                <a:spcPts val="4700"/>
              </a:spcBef>
              <a:defRPr sz="3888"/>
            </a:pPr>
            <a:r>
              <a:t>in an ascending order using </a:t>
            </a:r>
            <a:r>
              <a:rPr i="1">
                <a:latin typeface="Helvetica Neue Light"/>
                <a:ea typeface="Helvetica Neue Light"/>
                <a:cs typeface="Helvetica Neue Light"/>
                <a:sym typeface="Helvetica Neue Light"/>
              </a:rPr>
              <a:t>df.sort_values(col1)</a:t>
            </a:r>
          </a:p>
          <a:p>
            <a:pPr lvl="1" marL="1028700" indent="-514350" defTabSz="668655">
              <a:spcBef>
                <a:spcPts val="4700"/>
              </a:spcBef>
              <a:defRPr sz="3888"/>
            </a:pPr>
            <a:r>
              <a:t>in a descending order using </a:t>
            </a:r>
            <a:r>
              <a:rPr i="1">
                <a:latin typeface="Helvetica Neue Light"/>
                <a:ea typeface="Helvetica Neue Light"/>
                <a:cs typeface="Helvetica Neue Light"/>
                <a:sym typeface="Helvetica Neue Light"/>
              </a:rPr>
              <a:t>df.sort_values(col2,ascending=False)</a:t>
            </a:r>
          </a:p>
          <a:p>
            <a:pPr marL="514350" indent="-514350" defTabSz="668655">
              <a:spcBef>
                <a:spcPts val="4700"/>
              </a:spcBef>
              <a:defRPr sz="3888"/>
            </a:pPr>
            <a:r>
              <a:t>Furthermore, it’s possible to sort values by col1 in ascending order then col2 in descending order by using </a:t>
            </a:r>
            <a:r>
              <a:rPr i="1">
                <a:latin typeface="Helvetica Neue Light"/>
                <a:ea typeface="Helvetica Neue Light"/>
                <a:cs typeface="Helvetica Neue Light"/>
                <a:sym typeface="Helvetica Neue Light"/>
              </a:rPr>
              <a:t>df.sort_values([col1,col2],ascending=[True,False])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Shape 163"/>
          <p:cNvSpPr txBox="1"/>
          <p:nvPr>
            <p:ph type="title"/>
          </p:nvPr>
        </p:nvSpPr>
        <p:spPr>
          <a:prstGeom prst="rect">
            <a:avLst/>
          </a:prstGeom>
        </p:spPr>
        <p:txBody>
          <a:bodyPr/>
          <a:lstStyle/>
          <a:p>
            <a:pPr/>
            <a:r>
              <a:t>Setup</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Shape 165"/>
          <p:cNvSpPr txBox="1"/>
          <p:nvPr>
            <p:ph type="body" idx="1"/>
          </p:nvPr>
        </p:nvSpPr>
        <p:spPr>
          <a:prstGeom prst="rect">
            <a:avLst/>
          </a:prstGeom>
        </p:spPr>
        <p:txBody>
          <a:bodyPr/>
          <a:lstStyle/>
          <a:p>
            <a:pPr marL="640080" indent="-640080" defTabSz="594360">
              <a:spcBef>
                <a:spcPts val="4200"/>
              </a:spcBef>
              <a:buSzPct val="100000"/>
              <a:buAutoNum type="arabicPeriod" startAt="1"/>
              <a:defRPr sz="3456"/>
            </a:pPr>
            <a:r>
              <a:t>Go to </a:t>
            </a:r>
            <a:r>
              <a:rPr u="sng">
                <a:hlinkClick r:id="rId2" invalidUrl="" action="" tgtFrame="" tooltip="" history="1" highlightClick="0" endSnd="0"/>
              </a:rPr>
              <a:t>https://www.python.org/downloads/</a:t>
            </a:r>
            <a:r>
              <a:t> and download the latest version of Python</a:t>
            </a:r>
          </a:p>
          <a:p>
            <a:pPr marL="640080" indent="-640080" defTabSz="594360">
              <a:spcBef>
                <a:spcPts val="4200"/>
              </a:spcBef>
              <a:buSzPct val="100000"/>
              <a:buAutoNum type="arabicPeriod" startAt="1"/>
              <a:defRPr sz="3456"/>
            </a:pPr>
            <a:r>
              <a:t>Go to </a:t>
            </a:r>
            <a:r>
              <a:rPr u="sng">
                <a:hlinkClick r:id="rId3" invalidUrl="" action="" tgtFrame="" tooltip="" history="1" highlightClick="0" endSnd="0"/>
              </a:rPr>
              <a:t>https://pip.pypa.io/en/stable/installing/</a:t>
            </a:r>
            <a:r>
              <a:t> and install Pip</a:t>
            </a:r>
          </a:p>
          <a:p>
            <a:pPr marL="640080" indent="-640080" defTabSz="594360">
              <a:spcBef>
                <a:spcPts val="4200"/>
              </a:spcBef>
              <a:buSzPct val="100000"/>
              <a:buAutoNum type="arabicPeriod" startAt="1"/>
              <a:defRPr sz="3456"/>
            </a:pPr>
            <a:r>
              <a:t>Run the following commands to install required libraries</a:t>
            </a:r>
          </a:p>
          <a:p>
            <a:pPr lvl="1" marL="914400" indent="-457200" defTabSz="594360">
              <a:spcBef>
                <a:spcPts val="4200"/>
              </a:spcBef>
              <a:defRPr sz="3456"/>
            </a:pPr>
            <a:r>
              <a:t>pip install pandas</a:t>
            </a:r>
          </a:p>
          <a:p>
            <a:pPr lvl="1" marL="914400" indent="-457200" defTabSz="594360">
              <a:spcBef>
                <a:spcPts val="4200"/>
              </a:spcBef>
              <a:defRPr sz="3456"/>
            </a:pPr>
            <a:r>
              <a:t>pip install matplotlib</a:t>
            </a:r>
          </a:p>
          <a:p>
            <a:pPr lvl="1" marL="914400" indent="-457200" defTabSz="594360">
              <a:spcBef>
                <a:spcPts val="4200"/>
              </a:spcBef>
              <a:defRPr sz="3456"/>
            </a:pPr>
            <a:r>
              <a:t>pip install plotly</a:t>
            </a:r>
          </a:p>
          <a:p>
            <a:pPr lvl="1" marL="914400" indent="-457200" defTabSz="594360">
              <a:spcBef>
                <a:spcPts val="4200"/>
              </a:spcBef>
              <a:defRPr sz="3456"/>
            </a:pPr>
            <a:r>
              <a:t>pip install numpy</a:t>
            </a:r>
          </a:p>
          <a:p>
            <a:pPr marL="640080" indent="-640080" defTabSz="594360">
              <a:spcBef>
                <a:spcPts val="4200"/>
              </a:spcBef>
              <a:buSzPct val="100000"/>
              <a:buAutoNum type="arabicPeriod" startAt="1"/>
              <a:defRPr sz="3456"/>
            </a:pPr>
            <a:r>
              <a:t>Create a new directory for the next project</a:t>
            </a:r>
          </a:p>
          <a:p>
            <a:pPr marL="640080" indent="-640080" defTabSz="594360">
              <a:spcBef>
                <a:spcPts val="4200"/>
              </a:spcBef>
              <a:buSzPct val="100000"/>
              <a:buAutoNum type="arabicPeriod" startAt="1"/>
              <a:defRPr sz="3456"/>
            </a:pPr>
            <a:r>
              <a:t>Run the following command in terminal in that directory</a:t>
            </a:r>
          </a:p>
          <a:p>
            <a:pPr lvl="1" marL="914400" indent="-457200" defTabSz="594360">
              <a:spcBef>
                <a:spcPts val="4200"/>
              </a:spcBef>
              <a:defRPr sz="3456"/>
            </a:pPr>
            <a:r>
              <a:t>svn checkout </a:t>
            </a:r>
            <a:r>
              <a:rPr u="sng">
                <a:hlinkClick r:id="rId4" invalidUrl="" action="" tgtFrame="" tooltip="" history="1" highlightClick="0" endSnd="0"/>
              </a:rPr>
              <a:t>https://github.com/MikeBahs/ResearchProject/trunk/data</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Shape 122"/>
          <p:cNvSpPr txBox="1"/>
          <p:nvPr>
            <p:ph type="title"/>
          </p:nvPr>
        </p:nvSpPr>
        <p:spPr>
          <a:prstGeom prst="rect">
            <a:avLst/>
          </a:prstGeom>
        </p:spPr>
        <p:txBody>
          <a:bodyPr/>
          <a:lstStyle/>
          <a:p>
            <a:pPr/>
            <a:r>
              <a:t>What is python?</a:t>
            </a:r>
          </a:p>
        </p:txBody>
      </p:sp>
      <p:sp>
        <p:nvSpPr>
          <p:cNvPr id="123" name="Shape 123"/>
          <p:cNvSpPr txBox="1"/>
          <p:nvPr>
            <p:ph type="body" idx="1"/>
          </p:nvPr>
        </p:nvSpPr>
        <p:spPr>
          <a:prstGeom prst="rect">
            <a:avLst/>
          </a:prstGeom>
        </p:spPr>
        <p:txBody>
          <a:bodyPr/>
          <a:lstStyle/>
          <a:p>
            <a:pPr/>
            <a:r>
              <a:t>Multi-purpose (Web, GUI, Scripting, etc.)</a:t>
            </a:r>
          </a:p>
          <a:p>
            <a:pPr/>
            <a:r>
              <a:t>Object Oriented</a:t>
            </a:r>
          </a:p>
          <a:p>
            <a:pPr/>
            <a:r>
              <a:t>Interpreted</a:t>
            </a:r>
          </a:p>
          <a:p>
            <a:pPr/>
            <a:r>
              <a:t>Strongly typed and Dynamically typed</a:t>
            </a:r>
          </a:p>
          <a:p>
            <a:pPr/>
            <a:r>
              <a:t>Focus on readability and productivity</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Shape 125"/>
          <p:cNvSpPr txBox="1"/>
          <p:nvPr>
            <p:ph type="title"/>
          </p:nvPr>
        </p:nvSpPr>
        <p:spPr>
          <a:prstGeom prst="rect">
            <a:avLst/>
          </a:prstGeom>
        </p:spPr>
        <p:txBody>
          <a:bodyPr/>
          <a:lstStyle/>
          <a:p>
            <a:pPr/>
            <a:r>
              <a:t>Why python?</a:t>
            </a:r>
          </a:p>
        </p:txBody>
      </p:sp>
      <p:sp>
        <p:nvSpPr>
          <p:cNvPr id="126" name="Shape 126"/>
          <p:cNvSpPr txBox="1"/>
          <p:nvPr>
            <p:ph type="body" idx="1"/>
          </p:nvPr>
        </p:nvSpPr>
        <p:spPr>
          <a:prstGeom prst="rect">
            <a:avLst/>
          </a:prstGeom>
        </p:spPr>
        <p:txBody>
          <a:bodyPr/>
          <a:lstStyle/>
          <a:p>
            <a:pPr marL="527050" indent="-527050" defTabSz="685165">
              <a:spcBef>
                <a:spcPts val="4800"/>
              </a:spcBef>
              <a:defRPr sz="3984"/>
            </a:pPr>
            <a:r>
              <a:t>Designed to be easy to learn and master</a:t>
            </a:r>
          </a:p>
          <a:p>
            <a:pPr lvl="1" marL="1054100" indent="-527050" defTabSz="685165">
              <a:spcBef>
                <a:spcPts val="4800"/>
              </a:spcBef>
              <a:defRPr sz="3984"/>
            </a:pPr>
            <a:r>
              <a:t>Clean, clear syntax</a:t>
            </a:r>
          </a:p>
          <a:p>
            <a:pPr lvl="1" marL="1054100" indent="-527050" defTabSz="685165">
              <a:spcBef>
                <a:spcPts val="4800"/>
              </a:spcBef>
              <a:defRPr sz="3984"/>
            </a:pPr>
            <a:r>
              <a:t>Very few keywords</a:t>
            </a:r>
          </a:p>
          <a:p>
            <a:pPr marL="527050" indent="-527050" defTabSz="685165">
              <a:spcBef>
                <a:spcPts val="4800"/>
              </a:spcBef>
              <a:defRPr sz="3984"/>
            </a:pPr>
            <a:r>
              <a:t>Highly portable</a:t>
            </a:r>
          </a:p>
          <a:p>
            <a:pPr lvl="1" marL="1054100" indent="-527050" defTabSz="685165">
              <a:spcBef>
                <a:spcPts val="4800"/>
              </a:spcBef>
              <a:defRPr sz="3984"/>
            </a:pPr>
            <a:r>
              <a:t>Runs almost anywhere</a:t>
            </a:r>
          </a:p>
          <a:p>
            <a:pPr lvl="1" marL="1054100" indent="-527050" defTabSz="685165">
              <a:spcBef>
                <a:spcPts val="4800"/>
              </a:spcBef>
              <a:defRPr sz="3984"/>
            </a:pPr>
            <a:r>
              <a:t>Uses machine independent byte-codes</a:t>
            </a:r>
          </a:p>
          <a:p>
            <a:pPr marL="527050" indent="-527050" defTabSz="685165">
              <a:spcBef>
                <a:spcPts val="4800"/>
              </a:spcBef>
              <a:defRPr sz="3984"/>
            </a:pPr>
            <a:r>
              <a:t>Extensible</a:t>
            </a:r>
          </a:p>
          <a:p>
            <a:pPr lvl="1" marL="1054100" indent="-527050" defTabSz="685165">
              <a:spcBef>
                <a:spcPts val="4800"/>
              </a:spcBef>
              <a:defRPr sz="3984"/>
            </a:pPr>
            <a:r>
              <a:t>Designed to be extensible using C/C++, allowing access to many external libraries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Shape 128"/>
          <p:cNvSpPr txBox="1"/>
          <p:nvPr>
            <p:ph type="title"/>
          </p:nvPr>
        </p:nvSpPr>
        <p:spPr>
          <a:prstGeom prst="rect">
            <a:avLst/>
          </a:prstGeom>
        </p:spPr>
        <p:txBody>
          <a:bodyPr/>
          <a:lstStyle/>
          <a:p>
            <a:pPr/>
            <a:r>
              <a:t>More of the Features</a:t>
            </a:r>
          </a:p>
        </p:txBody>
      </p:sp>
      <p:sp>
        <p:nvSpPr>
          <p:cNvPr id="129" name="Shape 129"/>
          <p:cNvSpPr txBox="1"/>
          <p:nvPr>
            <p:ph type="body" idx="1"/>
          </p:nvPr>
        </p:nvSpPr>
        <p:spPr>
          <a:prstGeom prst="rect">
            <a:avLst/>
          </a:prstGeom>
        </p:spPr>
        <p:txBody>
          <a:bodyPr/>
          <a:lstStyle/>
          <a:p>
            <a:pPr/>
            <a:r>
              <a:t>Everything is an object</a:t>
            </a:r>
          </a:p>
          <a:p>
            <a:pPr/>
            <a:r>
              <a:t>Interactive Shell</a:t>
            </a:r>
          </a:p>
          <a:p>
            <a:pPr/>
            <a:r>
              <a:t>Strongly typed and Dynamically typed</a:t>
            </a:r>
          </a:p>
          <a:p>
            <a:pPr/>
            <a:r>
              <a:t>Variables do not need declaration</a:t>
            </a:r>
          </a:p>
          <a:p>
            <a:pPr lvl="1"/>
            <a:r>
              <a:t>But not a type-less language</a:t>
            </a:r>
          </a:p>
          <a:p>
            <a:pPr/>
            <a:r>
              <a:t>Uses white-space to delimit blocks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Shape 131"/>
          <p:cNvSpPr txBox="1"/>
          <p:nvPr>
            <p:ph type="title"/>
          </p:nvPr>
        </p:nvSpPr>
        <p:spPr>
          <a:xfrm>
            <a:off x="787400" y="889000"/>
            <a:ext cx="23114000" cy="2006600"/>
          </a:xfrm>
          <a:prstGeom prst="rect">
            <a:avLst/>
          </a:prstGeom>
        </p:spPr>
        <p:txBody>
          <a:bodyPr/>
          <a:lstStyle/>
          <a:p>
            <a:pPr/>
            <a:r>
              <a:t>Syntax </a:t>
            </a:r>
            <a:r>
              <a:rPr i="1">
                <a:latin typeface="Helvetica Neue UltraLight"/>
                <a:ea typeface="Helvetica Neue UltraLight"/>
                <a:cs typeface="Helvetica Neue UltraLight"/>
                <a:sym typeface="Helvetica Neue UltraLight"/>
              </a:rPr>
              <a:t>is simple</a:t>
            </a:r>
          </a:p>
        </p:txBody>
      </p:sp>
      <p:pic>
        <p:nvPicPr>
          <p:cNvPr id="132" name="Screen Shot 2020-03-11 at 2.15.38 PM.png"/>
          <p:cNvPicPr>
            <a:picLocks noChangeAspect="1"/>
          </p:cNvPicPr>
          <p:nvPr/>
        </p:nvPicPr>
        <p:blipFill>
          <a:blip r:embed="rId2">
            <a:extLst/>
          </a:blip>
          <a:stretch>
            <a:fillRect/>
          </a:stretch>
        </p:blipFill>
        <p:spPr>
          <a:xfrm>
            <a:off x="317500" y="3615010"/>
            <a:ext cx="10782300" cy="2099990"/>
          </a:xfrm>
          <a:prstGeom prst="rect">
            <a:avLst/>
          </a:prstGeom>
          <a:ln w="12700">
            <a:miter lim="400000"/>
          </a:ln>
        </p:spPr>
      </p:pic>
      <p:pic>
        <p:nvPicPr>
          <p:cNvPr id="133" name="Screen Shot 2020-03-11 at 2.15.51 PM.png"/>
          <p:cNvPicPr>
            <a:picLocks noChangeAspect="1"/>
          </p:cNvPicPr>
          <p:nvPr/>
        </p:nvPicPr>
        <p:blipFill>
          <a:blip r:embed="rId3">
            <a:extLst/>
          </a:blip>
          <a:stretch>
            <a:fillRect/>
          </a:stretch>
        </p:blipFill>
        <p:spPr>
          <a:xfrm>
            <a:off x="11671300" y="9080500"/>
            <a:ext cx="11963400" cy="3718886"/>
          </a:xfrm>
          <a:prstGeom prst="rect">
            <a:avLst/>
          </a:prstGeom>
          <a:ln w="12700">
            <a:miter lim="400000"/>
          </a:ln>
        </p:spPr>
      </p:pic>
      <p:pic>
        <p:nvPicPr>
          <p:cNvPr id="134" name="Screen Shot 2020-03-11 at 2.15.58 PM.png"/>
          <p:cNvPicPr>
            <a:picLocks noChangeAspect="1"/>
          </p:cNvPicPr>
          <p:nvPr/>
        </p:nvPicPr>
        <p:blipFill>
          <a:blip r:embed="rId4">
            <a:extLst/>
          </a:blip>
          <a:stretch>
            <a:fillRect/>
          </a:stretch>
        </p:blipFill>
        <p:spPr>
          <a:xfrm>
            <a:off x="546100" y="6858000"/>
            <a:ext cx="9880711" cy="3733800"/>
          </a:xfrm>
          <a:prstGeom prst="rect">
            <a:avLst/>
          </a:prstGeom>
          <a:ln w="12700">
            <a:miter lim="400000"/>
          </a:ln>
        </p:spPr>
      </p:pic>
      <p:pic>
        <p:nvPicPr>
          <p:cNvPr id="135" name="Screen Shot 2020-03-11 at 2.16.17 PM.png"/>
          <p:cNvPicPr>
            <a:picLocks noChangeAspect="1"/>
          </p:cNvPicPr>
          <p:nvPr/>
        </p:nvPicPr>
        <p:blipFill>
          <a:blip r:embed="rId5">
            <a:extLst/>
          </a:blip>
          <a:stretch>
            <a:fillRect/>
          </a:stretch>
        </p:blipFill>
        <p:spPr>
          <a:xfrm>
            <a:off x="11899900" y="3365500"/>
            <a:ext cx="11967812" cy="1866900"/>
          </a:xfrm>
          <a:prstGeom prst="rect">
            <a:avLst/>
          </a:prstGeom>
          <a:ln w="12700">
            <a:miter lim="400000"/>
          </a:ln>
        </p:spPr>
      </p:pic>
      <p:pic>
        <p:nvPicPr>
          <p:cNvPr id="136" name="Screen Shot 2020-03-11 at 2.16.21 PM.png"/>
          <p:cNvPicPr>
            <a:picLocks noChangeAspect="1"/>
          </p:cNvPicPr>
          <p:nvPr/>
        </p:nvPicPr>
        <p:blipFill>
          <a:blip r:embed="rId6">
            <a:extLst/>
          </a:blip>
          <a:stretch>
            <a:fillRect/>
          </a:stretch>
        </p:blipFill>
        <p:spPr>
          <a:xfrm>
            <a:off x="12357100" y="5715000"/>
            <a:ext cx="10599216" cy="2806700"/>
          </a:xfrm>
          <a:prstGeom prst="rect">
            <a:avLst/>
          </a:prstGeom>
          <a:ln w="12700">
            <a:miter lim="400000"/>
          </a:ln>
        </p:spPr>
      </p:pic>
      <p:sp>
        <p:nvSpPr>
          <p:cNvPr id="137" name="Shape 137"/>
          <p:cNvSpPr txBox="1"/>
          <p:nvPr/>
        </p:nvSpPr>
        <p:spPr>
          <a:xfrm>
            <a:off x="1235710" y="11735817"/>
            <a:ext cx="7561581" cy="7091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u="sng">
                <a:hlinkClick r:id="rId7" invalidUrl="" action="" tgtFrame="" tooltip="" history="1" highlightClick="0" endSnd="0"/>
              </a:defRPr>
            </a:lvl1pPr>
          </a:lstStyle>
          <a:p>
            <a:pPr>
              <a:defRPr u="none"/>
            </a:pPr>
            <a:r>
              <a:rPr u="sng">
                <a:hlinkClick r:id="rId7" invalidUrl="" action="" tgtFrame="" tooltip="" history="1" highlightClick="0" endSnd="0"/>
              </a:rPr>
              <a:t>More on pythoncheatsheet.org</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Shape 139"/>
          <p:cNvSpPr txBox="1"/>
          <p:nvPr>
            <p:ph type="title"/>
          </p:nvPr>
        </p:nvSpPr>
        <p:spPr>
          <a:xfrm>
            <a:off x="1689100" y="5715000"/>
            <a:ext cx="21005800" cy="2286000"/>
          </a:xfrm>
          <a:prstGeom prst="rect">
            <a:avLst/>
          </a:prstGeom>
        </p:spPr>
        <p:txBody>
          <a:bodyPr/>
          <a:lstStyle/>
          <a:p>
            <a:pPr/>
            <a:r>
              <a:t>Python and Big Data</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Shape 141"/>
          <p:cNvSpPr txBox="1"/>
          <p:nvPr>
            <p:ph type="title"/>
          </p:nvPr>
        </p:nvSpPr>
        <p:spPr>
          <a:prstGeom prst="rect">
            <a:avLst/>
          </a:prstGeom>
        </p:spPr>
        <p:txBody>
          <a:bodyPr/>
          <a:lstStyle/>
          <a:p>
            <a:pPr defTabSz="520065">
              <a:defRPr sz="7056"/>
            </a:pPr>
            <a:r>
              <a:t>5 Reasons why you Should Choose </a:t>
            </a:r>
          </a:p>
          <a:p>
            <a:pPr defTabSz="520065">
              <a:defRPr sz="7056"/>
            </a:pPr>
            <a:r>
              <a:t>Python for Big Data</a:t>
            </a:r>
          </a:p>
        </p:txBody>
      </p:sp>
      <p:sp>
        <p:nvSpPr>
          <p:cNvPr id="142" name="Shape 142"/>
          <p:cNvSpPr txBox="1"/>
          <p:nvPr>
            <p:ph type="body" idx="1"/>
          </p:nvPr>
        </p:nvSpPr>
        <p:spPr>
          <a:prstGeom prst="rect">
            <a:avLst/>
          </a:prstGeom>
        </p:spPr>
        <p:txBody>
          <a:bodyPr/>
          <a:lstStyle/>
          <a:p>
            <a:pPr marL="438150" indent="-438150" defTabSz="569594">
              <a:spcBef>
                <a:spcPts val="4000"/>
              </a:spcBef>
              <a:defRPr b="1" sz="3312"/>
            </a:pPr>
            <a:r>
              <a:t>It’s a bag of powerful scientific packages</a:t>
            </a:r>
          </a:p>
          <a:p>
            <a:pPr lvl="1" marL="876300" indent="-438150" defTabSz="569594">
              <a:spcBef>
                <a:spcPts val="4000"/>
              </a:spcBef>
              <a:defRPr sz="3312"/>
            </a:pPr>
            <a:r>
              <a:t>Python big data combination is backed by its robust library packages which fulfill analytical and data science needs and makes it a popular choice in big data applications.</a:t>
            </a:r>
          </a:p>
          <a:p>
            <a:pPr lvl="1" marL="876300" indent="-438150" defTabSz="569594">
              <a:spcBef>
                <a:spcPts val="4000"/>
              </a:spcBef>
              <a:defRPr sz="3312"/>
            </a:pPr>
            <a:r>
              <a:t>Some of its popular libraries which make Python and big data useful together are:</a:t>
            </a:r>
          </a:p>
          <a:p>
            <a:pPr lvl="1" marL="876300" indent="-438150" defTabSz="569594">
              <a:spcBef>
                <a:spcPts val="4000"/>
              </a:spcBef>
              <a:defRPr sz="3312"/>
            </a:pPr>
            <a:r>
              <a:t>Pandas</a:t>
            </a:r>
          </a:p>
          <a:p>
            <a:pPr lvl="2" marL="1314450" indent="-438150" defTabSz="569594">
              <a:spcBef>
                <a:spcPts val="4000"/>
              </a:spcBef>
              <a:defRPr sz="3312"/>
            </a:pPr>
            <a:r>
              <a:t>Pandas is a library which helps in data analysis. Besides that, it provides the required data structure and operations for data manipulation on time series and numerical tables.</a:t>
            </a:r>
          </a:p>
          <a:p>
            <a:pPr lvl="1" marL="876300" indent="-438150" defTabSz="569594">
              <a:spcBef>
                <a:spcPts val="4000"/>
              </a:spcBef>
              <a:defRPr sz="3312"/>
            </a:pPr>
            <a:r>
              <a:t>NumPy</a:t>
            </a:r>
          </a:p>
          <a:p>
            <a:pPr lvl="2" marL="1314450" indent="-438150" defTabSz="569594">
              <a:spcBef>
                <a:spcPts val="4000"/>
              </a:spcBef>
              <a:defRPr sz="3312"/>
            </a:pPr>
            <a:r>
              <a:t>NumPy is the fundamental package of Python which makes possible scientific computing. It provides the support for linear algebra, random number crunching, Fourier transforms. Also, it supports multi-dimensional arrays, matrices with its extensive library of high-level mathematical functions.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Shape 144"/>
          <p:cNvSpPr txBox="1"/>
          <p:nvPr>
            <p:ph type="body" idx="1"/>
          </p:nvPr>
        </p:nvSpPr>
        <p:spPr>
          <a:xfrm>
            <a:off x="1689100" y="1270000"/>
            <a:ext cx="21005800" cy="11176000"/>
          </a:xfrm>
          <a:prstGeom prst="rect">
            <a:avLst/>
          </a:prstGeom>
        </p:spPr>
        <p:txBody>
          <a:bodyPr/>
          <a:lstStyle/>
          <a:p>
            <a:pPr marL="381000" indent="-381000" defTabSz="495300">
              <a:spcBef>
                <a:spcPts val="3500"/>
              </a:spcBef>
              <a:defRPr b="1" sz="2880"/>
            </a:pPr>
            <a:r>
              <a:t>Compatible with Hadoop</a:t>
            </a:r>
          </a:p>
          <a:p>
            <a:pPr lvl="1" marL="762000" indent="-381000" defTabSz="495300">
              <a:spcBef>
                <a:spcPts val="3500"/>
              </a:spcBef>
              <a:defRPr sz="2880"/>
            </a:pPr>
            <a:r>
              <a:t>As Python big data is compatible, similarly Hadoop and big data are synonymous with each other. Hence, Python has been made inherently compatible with Hadoop to work with big data. Python consists of Pydoop package which helps in accessing HDFS API and also writing Hadoop MapReduce programming. Besides that Pydoop enables MapReduce programming to solve complex big data problems with minimal effort.</a:t>
            </a:r>
          </a:p>
          <a:p>
            <a:pPr marL="381000" indent="-381000" defTabSz="495300">
              <a:spcBef>
                <a:spcPts val="3500"/>
              </a:spcBef>
              <a:defRPr b="1" sz="2880"/>
            </a:pPr>
            <a:r>
              <a:t>Easy to Learn</a:t>
            </a:r>
          </a:p>
          <a:p>
            <a:pPr lvl="1" marL="762000" indent="-381000" defTabSz="495300">
              <a:spcBef>
                <a:spcPts val="3500"/>
              </a:spcBef>
              <a:defRPr sz="2880"/>
            </a:pPr>
            <a:r>
              <a:t>Python is easy to learn as it abstracts many things with its features. As a result, user needs to code fewer lines of code. Besides that it has scripting feature as well. Python is coupled with user-friendly features like code readability, simple syntax, auto identification and association of data types and easy implementation.</a:t>
            </a:r>
          </a:p>
          <a:p>
            <a:pPr marL="381000" indent="-381000" defTabSz="495300">
              <a:spcBef>
                <a:spcPts val="3500"/>
              </a:spcBef>
              <a:defRPr b="1" sz="2880"/>
            </a:pPr>
            <a:r>
              <a:t>Scalability</a:t>
            </a:r>
          </a:p>
          <a:p>
            <a:pPr lvl="1" marL="762000" indent="-381000" defTabSz="495300">
              <a:spcBef>
                <a:spcPts val="3500"/>
              </a:spcBef>
              <a:defRPr sz="2880"/>
            </a:pPr>
            <a:r>
              <a:t>Scalability matters a lot when you are dealing with massive data. Unlike other data science languages like R, MatLab or Stata, Python is much faster. Though there was initial complain about its speed, however, with Anaconda its speed performance has enhanced a lot. This makes Python and big data compatible with each other with a greater scale of flexibility.</a:t>
            </a:r>
          </a:p>
          <a:p>
            <a:pPr marL="381000" indent="-381000" defTabSz="495300">
              <a:spcBef>
                <a:spcPts val="3500"/>
              </a:spcBef>
              <a:defRPr b="1" sz="2880"/>
            </a:pPr>
            <a:r>
              <a:t>Large Community Support</a:t>
            </a:r>
          </a:p>
          <a:p>
            <a:pPr lvl="1" marL="762000" indent="-381000" defTabSz="495300">
              <a:spcBef>
                <a:spcPts val="3500"/>
              </a:spcBef>
              <a:defRPr sz="2880"/>
            </a:pPr>
            <a:r>
              <a:t>Big data analysis often deals with complex problems which need community support for solutions. Python as a language has a large and active community which helps data scientist and programmer with expert support on coding related issues.This is another reason for its popularity.</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Shape 146"/>
          <p:cNvSpPr txBox="1"/>
          <p:nvPr>
            <p:ph type="ctrTitle"/>
          </p:nvPr>
        </p:nvSpPr>
        <p:spPr>
          <a:prstGeom prst="rect">
            <a:avLst/>
          </a:prstGeom>
        </p:spPr>
        <p:txBody>
          <a:bodyPr/>
          <a:lstStyle/>
          <a:p>
            <a:pPr/>
            <a:r>
              <a:t>Pandas</a:t>
            </a:r>
          </a:p>
        </p:txBody>
      </p:sp>
      <p:sp>
        <p:nvSpPr>
          <p:cNvPr id="147" name="Shape 147"/>
          <p:cNvSpPr txBox="1"/>
          <p:nvPr>
            <p:ph type="subTitle" sz="quarter" idx="1"/>
          </p:nvPr>
        </p:nvSpPr>
        <p:spPr>
          <a:prstGeom prst="rect">
            <a:avLst/>
          </a:prstGeom>
        </p:spPr>
        <p:txBody>
          <a:bodyPr/>
          <a:lstStyle/>
          <a:p>
            <a:pPr/>
            <a:r>
              <a:t>That's what are we going to use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