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6" r:id="rId9"/>
    <p:sldId id="263" r:id="rId10"/>
    <p:sldId id="264" r:id="rId11"/>
    <p:sldId id="265" r:id="rId12"/>
    <p:sldId id="267" r:id="rId13"/>
    <p:sldId id="268" r:id="rId14"/>
    <p:sldId id="283" r:id="rId15"/>
    <p:sldId id="270" r:id="rId16"/>
    <p:sldId id="276" r:id="rId17"/>
    <p:sldId id="274" r:id="rId18"/>
    <p:sldId id="277" r:id="rId19"/>
    <p:sldId id="278" r:id="rId20"/>
    <p:sldId id="271" r:id="rId21"/>
    <p:sldId id="279" r:id="rId22"/>
    <p:sldId id="281" r:id="rId23"/>
    <p:sldId id="285" r:id="rId24"/>
    <p:sldId id="284" r:id="rId25"/>
    <p:sldId id="282" r:id="rId26"/>
    <p:sldId id="272" r:id="rId27"/>
    <p:sldId id="275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1741F-04DF-4EA5-B979-4FE2CC110245}">
          <p14:sldIdLst>
            <p14:sldId id="256"/>
            <p14:sldId id="257"/>
            <p14:sldId id="261"/>
            <p14:sldId id="262"/>
            <p14:sldId id="258"/>
            <p14:sldId id="259"/>
            <p14:sldId id="260"/>
            <p14:sldId id="266"/>
            <p14:sldId id="263"/>
            <p14:sldId id="264"/>
            <p14:sldId id="265"/>
          </p14:sldIdLst>
        </p14:section>
        <p14:section name="Update" id="{1B02BA7F-28F0-42E5-B845-4D4E21736C3F}">
          <p14:sldIdLst>
            <p14:sldId id="267"/>
            <p14:sldId id="268"/>
            <p14:sldId id="283"/>
            <p14:sldId id="270"/>
            <p14:sldId id="276"/>
            <p14:sldId id="274"/>
            <p14:sldId id="277"/>
            <p14:sldId id="278"/>
            <p14:sldId id="271"/>
            <p14:sldId id="279"/>
            <p14:sldId id="281"/>
            <p14:sldId id="285"/>
            <p14:sldId id="284"/>
            <p14:sldId id="282"/>
            <p14:sldId id="272"/>
            <p14:sldId id="27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84D"/>
    <a:srgbClr val="723FB5"/>
    <a:srgbClr val="DDBAF8"/>
    <a:srgbClr val="971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10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B0660-699F-412E-8591-6AE1F3924C9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4C33A-4B6A-4067-BA16-5E8FE38F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Median</a:t>
            </a:r>
            <a:r>
              <a:rPr lang="en-US" baseline="0" dirty="0" smtClean="0"/>
              <a:t>: 333.5: Mean: 487.5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4C33A-4B6A-4067-BA16-5E8FE38FC0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Median</a:t>
            </a:r>
            <a:r>
              <a:rPr lang="en-US" baseline="0" dirty="0" smtClean="0"/>
              <a:t>: 333.5: Mean: 487.5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4C33A-4B6A-4067-BA16-5E8FE38FC0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r>
              <a:rPr lang="en-US" baseline="0" dirty="0" smtClean="0"/>
              <a:t>: 333.5: Mean: 487.5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4C33A-4B6A-4067-BA16-5E8FE38FC0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2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8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832C-1136-4FFE-AB9A-9338C2CA9F8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C3AF-476C-4284-87FF-A2823E48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rwin21/amazon_resear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irrors.nics.utk.edu/cran/bin/linux/ubuntu%20trusty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bloggers.com/instructions-for-installing-using-r-on-amazon-ec2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rwin21/amazon_resear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Review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Erwin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Reviews (count)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796" y="1323350"/>
            <a:ext cx="10438407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Review Research: Update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Erwin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Due to Amazon’s throttling restrictions, I restructured the organization of the project</a:t>
            </a:r>
          </a:p>
          <a:p>
            <a:r>
              <a:rPr lang="en-US" dirty="0" smtClean="0"/>
              <a:t>I’ve restricted the components to scrape</a:t>
            </a:r>
          </a:p>
          <a:p>
            <a:pPr lvl="1"/>
            <a:r>
              <a:rPr lang="en-US" dirty="0" smtClean="0"/>
              <a:t>Time permitting, I’m going to use their API to grab product information </a:t>
            </a:r>
          </a:p>
          <a:p>
            <a:pPr lvl="2"/>
            <a:r>
              <a:rPr lang="en-US" dirty="0" smtClean="0"/>
              <a:t>Product Advertising API</a:t>
            </a:r>
          </a:p>
          <a:p>
            <a:pPr lvl="2"/>
            <a:r>
              <a:rPr lang="en-US" dirty="0" err="1" smtClean="0"/>
              <a:t>ItemLookup</a:t>
            </a:r>
            <a:endParaRPr lang="en-US" dirty="0" smtClean="0"/>
          </a:p>
          <a:p>
            <a:pPr lvl="1"/>
            <a:r>
              <a:rPr lang="en-US" dirty="0" smtClean="0"/>
              <a:t>If the original plan were to be implemented, I still need: Price, Category, size, etc.</a:t>
            </a:r>
          </a:p>
          <a:p>
            <a:r>
              <a:rPr lang="en-US" dirty="0" smtClean="0"/>
              <a:t>You can follow the evolution of the </a:t>
            </a:r>
            <a:r>
              <a:rPr lang="en-US" dirty="0"/>
              <a:t>project code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github.com/rerwin21/amazon_research</a:t>
            </a:r>
            <a:endParaRPr lang="en-US" dirty="0" smtClean="0"/>
          </a:p>
          <a:p>
            <a:r>
              <a:rPr lang="en-US" dirty="0" smtClean="0"/>
              <a:t>New tools include AWS, </a:t>
            </a:r>
            <a:r>
              <a:rPr lang="en-US" dirty="0" err="1" smtClean="0"/>
              <a:t>WinSCP</a:t>
            </a:r>
            <a:r>
              <a:rPr lang="en-US" dirty="0" smtClean="0"/>
              <a:t>, and </a:t>
            </a:r>
            <a:r>
              <a:rPr lang="en-US" dirty="0" err="1" smtClean="0"/>
              <a:t>PuTTY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Update Cont’d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64923"/>
              </p:ext>
            </p:extLst>
          </p:nvPr>
        </p:nvGraphicFramePr>
        <p:xfrm>
          <a:off x="1700012" y="2408351"/>
          <a:ext cx="7830355" cy="3074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055"/>
                <a:gridCol w="1577055"/>
                <a:gridCol w="1757516"/>
                <a:gridCol w="2918729"/>
              </a:tblGrid>
              <a:tr h="320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sng" strike="noStrike" dirty="0">
                          <a:effectLst/>
                        </a:rPr>
                        <a:t>Lines</a:t>
                      </a:r>
                      <a:endParaRPr 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sng" strike="noStrike">
                          <a:effectLst/>
                        </a:rPr>
                        <a:t>Words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sng" strike="noStrike">
                          <a:effectLst/>
                        </a:rPr>
                        <a:t>Characters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sng" strike="noStrike" dirty="0">
                          <a:effectLst/>
                        </a:rPr>
                        <a:t>File</a:t>
                      </a:r>
                      <a:endParaRPr 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20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           486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        1,342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        13,160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call_last_step.R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20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           322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           779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          7,488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data_last_step.R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93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           144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           380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          3,651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reviewers.R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404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              52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           117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          1,128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reviewers_script.R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99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              57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           154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          1,457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rvest_vs_RCurl.R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            175 </a:t>
                      </a:r>
                      <a:endParaRPr lang="en-US" sz="24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>
                          <a:effectLst/>
                        </a:rPr>
                        <a:t>            455 </a:t>
                      </a:r>
                      <a:endParaRPr lang="en-US" sz="24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</a:rPr>
                        <a:t>           4,663 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</a:rPr>
                        <a:t>text_mining.R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20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         1,236 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         3,227 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         31,547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Total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2519"/>
            <a:ext cx="10844010" cy="55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smtClean="0"/>
              <a:t>AWS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4471"/>
            <a:ext cx="4067743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09" y="2720034"/>
            <a:ext cx="4220164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40" y="1394471"/>
            <a:ext cx="4563112" cy="320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70" y="3808920"/>
            <a:ext cx="5849166" cy="3000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err="1"/>
              <a:t>aws</a:t>
            </a:r>
            <a:r>
              <a:rPr lang="en-US" dirty="0"/>
              <a:t> ec2 run-instances --image-id ami-cfe39eaa --count 20 --instance-type t2.micro --key-name micro --security-groups </a:t>
            </a:r>
            <a:r>
              <a:rPr lang="en-US" dirty="0" err="1"/>
              <a:t>ipython</a:t>
            </a:r>
            <a:r>
              <a:rPr lang="en-US" dirty="0"/>
              <a:t>  --query 'Instances[0].</a:t>
            </a:r>
            <a:r>
              <a:rPr lang="en-US" dirty="0" err="1" smtClean="0"/>
              <a:t>InstanceId</a:t>
            </a:r>
            <a:r>
              <a:rPr lang="en-US" dirty="0" smtClean="0"/>
              <a:t>‘</a:t>
            </a:r>
          </a:p>
          <a:p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~/.</a:t>
            </a:r>
            <a:r>
              <a:rPr lang="en-US" dirty="0" err="1"/>
              <a:t>ssh</a:t>
            </a:r>
            <a:r>
              <a:rPr lang="en-US" dirty="0"/>
              <a:t>/micro </a:t>
            </a:r>
            <a:r>
              <a:rPr lang="en-US" dirty="0" err="1"/>
              <a:t>ubuntu@ip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docker</a:t>
            </a:r>
            <a:endParaRPr lang="en-US" dirty="0"/>
          </a:p>
          <a:p>
            <a:r>
              <a:rPr lang="en-US" dirty="0"/>
              <a:t>./</a:t>
            </a:r>
            <a:r>
              <a:rPr lang="en-US" dirty="0" smtClean="0"/>
              <a:t>runnew.sh</a:t>
            </a:r>
          </a:p>
          <a:p>
            <a:r>
              <a:rPr lang="en-US" dirty="0" smtClean="0"/>
              <a:t>Then use </a:t>
            </a:r>
            <a:r>
              <a:rPr lang="en-US" dirty="0" err="1" smtClean="0"/>
              <a:t>PuTTY</a:t>
            </a:r>
            <a:r>
              <a:rPr lang="en-US" dirty="0" smtClean="0"/>
              <a:t> interface to login to each instance and save the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 on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useradd</a:t>
            </a:r>
            <a:r>
              <a:rPr lang="en-US" dirty="0"/>
              <a:t>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smtClean="0"/>
              <a:t>home/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-R 0777 /</a:t>
            </a:r>
            <a:r>
              <a:rPr lang="en-US" dirty="0" smtClean="0"/>
              <a:t>home/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update</a:t>
            </a:r>
          </a:p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upgrade</a:t>
            </a:r>
          </a:p>
          <a:p>
            <a:r>
              <a:rPr lang="en-US" dirty="0" err="1"/>
              <a:t>sudo</a:t>
            </a:r>
            <a:r>
              <a:rPr lang="en-US" dirty="0"/>
              <a:t> vi /</a:t>
            </a:r>
            <a:r>
              <a:rPr lang="en-US" dirty="0" err="1" smtClean="0"/>
              <a:t>etc</a:t>
            </a:r>
            <a:r>
              <a:rPr lang="en-US" dirty="0" smtClean="0"/>
              <a:t>/apt/</a:t>
            </a:r>
            <a:r>
              <a:rPr lang="en-US" dirty="0" err="1" smtClean="0"/>
              <a:t>sources.list.d</a:t>
            </a:r>
            <a:r>
              <a:rPr lang="en-US" dirty="0" smtClean="0"/>
              <a:t>/</a:t>
            </a:r>
            <a:r>
              <a:rPr lang="en-US" dirty="0" err="1" smtClean="0"/>
              <a:t>sources.list</a:t>
            </a:r>
            <a:endParaRPr lang="en-US" dirty="0" smtClean="0"/>
          </a:p>
          <a:p>
            <a:pPr lvl="1"/>
            <a:r>
              <a:rPr lang="en-US" dirty="0"/>
              <a:t>deb </a:t>
            </a:r>
            <a:r>
              <a:rPr lang="en-US" dirty="0">
                <a:hlinkClick r:id="rId2"/>
              </a:rPr>
              <a:t>http://mirrors.nics.utk.edu/cran/bin/linux/ubuntu trusty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r-base</a:t>
            </a:r>
          </a:p>
          <a:p>
            <a:r>
              <a:rPr lang="en-US" dirty="0" err="1"/>
              <a:t>sudo</a:t>
            </a:r>
            <a:r>
              <a:rPr lang="en-US" dirty="0"/>
              <a:t> aptitude install </a:t>
            </a:r>
            <a:r>
              <a:rPr lang="en-US" dirty="0" smtClean="0"/>
              <a:t>libcurl4-openssl-dev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libxml2-dev</a:t>
            </a:r>
            <a:endParaRPr lang="en-US" dirty="0" smtClean="0"/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gdebi</a:t>
            </a:r>
            <a:r>
              <a:rPr lang="en-US" dirty="0" smtClean="0"/>
              <a:t>-core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libapparmor1</a:t>
            </a:r>
          </a:p>
          <a:p>
            <a:r>
              <a:rPr lang="en-US" dirty="0"/>
              <a:t>cd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err="1"/>
              <a:t>wget</a:t>
            </a:r>
            <a:r>
              <a:rPr lang="en-US" dirty="0"/>
              <a:t> https://download2.rstudio.org/rstudio-server-0.99.489-amd64.deb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gdebi</a:t>
            </a:r>
            <a:r>
              <a:rPr lang="en-US" dirty="0"/>
              <a:t> rstudio-server-0.99.489-amd64.deb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04" y="85348"/>
            <a:ext cx="10660338" cy="673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1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7756"/>
            <a:ext cx="7621736" cy="38108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Analysis – Summary Stats &amp; Reviews per Reviewer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989"/>
            <a:ext cx="7726251" cy="1501767"/>
          </a:xfrm>
        </p:spPr>
        <p:txBody>
          <a:bodyPr numCol="2">
            <a:normAutofit/>
          </a:bodyPr>
          <a:lstStyle/>
          <a:p>
            <a:r>
              <a:rPr lang="en-US" sz="2400" dirty="0" smtClean="0"/>
              <a:t>Total Reviews – 1.7 million</a:t>
            </a:r>
          </a:p>
          <a:p>
            <a:r>
              <a:rPr lang="en-US" sz="2400" dirty="0" smtClean="0"/>
              <a:t>Total Reviewers – 9,747</a:t>
            </a:r>
          </a:p>
          <a:p>
            <a:r>
              <a:rPr lang="en-US" sz="2400" dirty="0" smtClean="0"/>
              <a:t>Review Count per Reviewer: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8052"/>
              </p:ext>
            </p:extLst>
          </p:nvPr>
        </p:nvGraphicFramePr>
        <p:xfrm>
          <a:off x="5979665" y="3510049"/>
          <a:ext cx="4104492" cy="712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1372"/>
                <a:gridCol w="682986"/>
                <a:gridCol w="764201"/>
                <a:gridCol w="628944"/>
                <a:gridCol w="699770"/>
                <a:gridCol w="827219"/>
              </a:tblGrid>
              <a:tr h="251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Qu.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Median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baseline="0" dirty="0" smtClean="0"/>
                        <a:t> Qu.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 anchor="ctr"/>
                </a:tc>
              </a:tr>
              <a:tr h="4078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120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179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216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11,970</a:t>
                      </a:r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60934" y="1409973"/>
            <a:ext cx="5186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Total Products Reviewed – ≈ 1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1.5% of reviews contained video reviews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55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1184"/>
            <a:ext cx="7621736" cy="38108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</a:t>
            </a:r>
            <a:r>
              <a:rPr lang="en-US" dirty="0" smtClean="0"/>
              <a:t>Reviews per Day by Reviewer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Reviews written per day: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51140"/>
              </p:ext>
            </p:extLst>
          </p:nvPr>
        </p:nvGraphicFramePr>
        <p:xfrm>
          <a:off x="4043754" y="3644986"/>
          <a:ext cx="4104492" cy="712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1372"/>
                <a:gridCol w="682986"/>
                <a:gridCol w="764201"/>
                <a:gridCol w="628944"/>
                <a:gridCol w="699770"/>
                <a:gridCol w="827219"/>
              </a:tblGrid>
              <a:tr h="251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Min</a:t>
                      </a:r>
                      <a:endParaRPr lang="en-US" sz="1400" dirty="0"/>
                    </a:p>
                  </a:txBody>
                  <a:tcPr anchor="ctr">
                    <a:solidFill>
                      <a:srgbClr val="723F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Qu.</a:t>
                      </a:r>
                      <a:endParaRPr lang="en-US" sz="1400" dirty="0"/>
                    </a:p>
                  </a:txBody>
                  <a:tcPr anchor="ctr">
                    <a:solidFill>
                      <a:srgbClr val="723F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Median</a:t>
                      </a:r>
                      <a:endParaRPr lang="en-US" sz="1400" dirty="0"/>
                    </a:p>
                  </a:txBody>
                  <a:tcPr anchor="ctr">
                    <a:solidFill>
                      <a:srgbClr val="723F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Mean</a:t>
                      </a:r>
                      <a:endParaRPr lang="en-US" sz="1400" dirty="0"/>
                    </a:p>
                  </a:txBody>
                  <a:tcPr anchor="ctr">
                    <a:solidFill>
                      <a:srgbClr val="723F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baseline="0" dirty="0" smtClean="0"/>
                        <a:t> Qu.</a:t>
                      </a:r>
                      <a:endParaRPr lang="en-US" sz="1400" dirty="0"/>
                    </a:p>
                  </a:txBody>
                  <a:tcPr anchor="ctr">
                    <a:solidFill>
                      <a:srgbClr val="723F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 anchor="ctr">
                    <a:solidFill>
                      <a:srgbClr val="723FB5"/>
                    </a:solidFill>
                  </a:tcPr>
                </a:tc>
              </a:tr>
              <a:tr h="4078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DB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DB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DB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DB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DB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189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DBA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2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Reviews per Day by Reviewer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t="4570" r="1934" b="8051"/>
          <a:stretch/>
        </p:blipFill>
        <p:spPr>
          <a:xfrm>
            <a:off x="700674" y="1690688"/>
            <a:ext cx="10790652" cy="48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Amazon customer product reviews and accompanying attributes for each review</a:t>
            </a:r>
          </a:p>
          <a:p>
            <a:r>
              <a:rPr lang="en-US" dirty="0" smtClean="0"/>
              <a:t>Using the review text and product information, predict whether a customer will review a new product, given their past behavior</a:t>
            </a:r>
          </a:p>
          <a:p>
            <a:r>
              <a:rPr lang="en-US" dirty="0" smtClean="0"/>
              <a:t>To gather the data, requires using R’s web scraping capability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vest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tringr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ttr</a:t>
            </a:r>
          </a:p>
          <a:p>
            <a:pPr lvl="1"/>
            <a:r>
              <a:rPr lang="en-US" dirty="0" smtClean="0"/>
              <a:t>dplyr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Analysis </a:t>
            </a:r>
            <a:r>
              <a:rPr lang="en-US" sz="3600" dirty="0"/>
              <a:t>–</a:t>
            </a:r>
            <a:r>
              <a:rPr lang="en-US" sz="3600" dirty="0" smtClean="0"/>
              <a:t> Number of Daily Reviews for all Reviewers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130" r="2338" b="2261"/>
          <a:stretch/>
        </p:blipFill>
        <p:spPr>
          <a:xfrm>
            <a:off x="267666" y="1352282"/>
            <a:ext cx="11656668" cy="540436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813701" y="2833353"/>
            <a:ext cx="334851" cy="321972"/>
          </a:xfrm>
          <a:prstGeom prst="ellipse">
            <a:avLst/>
          </a:prstGeom>
          <a:noFill/>
          <a:ln>
            <a:solidFill>
              <a:srgbClr val="723FB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189" y="1468192"/>
            <a:ext cx="10676586" cy="4494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Review Length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count </a:t>
            </a:r>
            <a:r>
              <a:rPr lang="en-US" dirty="0"/>
              <a:t>of </a:t>
            </a:r>
            <a:r>
              <a:rPr lang="en-US" dirty="0" smtClean="0"/>
              <a:t>reviews: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6" y="2772815"/>
            <a:ext cx="7621736" cy="381086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28836"/>
              </p:ext>
            </p:extLst>
          </p:nvPr>
        </p:nvGraphicFramePr>
        <p:xfrm>
          <a:off x="6515205" y="3644986"/>
          <a:ext cx="4104492" cy="712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1372"/>
                <a:gridCol w="682986"/>
                <a:gridCol w="764201"/>
                <a:gridCol w="628944"/>
                <a:gridCol w="699770"/>
                <a:gridCol w="827219"/>
              </a:tblGrid>
              <a:tr h="251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Min</a:t>
                      </a:r>
                      <a:endParaRPr lang="en-US" sz="1400" dirty="0"/>
                    </a:p>
                  </a:txBody>
                  <a:tcPr anchor="ctr">
                    <a:solidFill>
                      <a:srgbClr val="F1684D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Qu.</a:t>
                      </a:r>
                      <a:endParaRPr lang="en-US" sz="1400" dirty="0"/>
                    </a:p>
                  </a:txBody>
                  <a:tcPr anchor="ctr">
                    <a:solidFill>
                      <a:srgbClr val="F1684D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Median</a:t>
                      </a:r>
                      <a:endParaRPr lang="en-US" sz="1400" dirty="0"/>
                    </a:p>
                  </a:txBody>
                  <a:tcPr anchor="ctr">
                    <a:solidFill>
                      <a:srgbClr val="F1684D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Mean</a:t>
                      </a:r>
                      <a:endParaRPr lang="en-US" sz="1400" dirty="0"/>
                    </a:p>
                  </a:txBody>
                  <a:tcPr anchor="ctr">
                    <a:solidFill>
                      <a:srgbClr val="F1684D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baseline="0" dirty="0" smtClean="0"/>
                        <a:t> Qu.</a:t>
                      </a:r>
                      <a:endParaRPr lang="en-US" sz="1400" dirty="0"/>
                    </a:p>
                  </a:txBody>
                  <a:tcPr anchor="ctr">
                    <a:solidFill>
                      <a:srgbClr val="F1684D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 anchor="ctr">
                    <a:solidFill>
                      <a:srgbClr val="F1684D">
                        <a:alpha val="94118"/>
                      </a:srgbClr>
                    </a:solidFill>
                  </a:tcPr>
                </a:tc>
              </a:tr>
              <a:tr h="4078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92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168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229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295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5,992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2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Word Count by 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" t="3288" r="1862" b="5009"/>
          <a:stretch/>
        </p:blipFill>
        <p:spPr>
          <a:xfrm>
            <a:off x="838200" y="1510230"/>
            <a:ext cx="9735355" cy="52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ratings distributed?</a:t>
            </a:r>
          </a:p>
          <a:p>
            <a:pPr lvl="1"/>
            <a:r>
              <a:rPr lang="en-US" dirty="0" smtClean="0"/>
              <a:t>The top reviewers rarely give a bad rating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4520"/>
            <a:ext cx="7621736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Rating by 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4630" r="2405" b="8177"/>
          <a:stretch/>
        </p:blipFill>
        <p:spPr>
          <a:xfrm>
            <a:off x="589824" y="1545464"/>
            <a:ext cx="11012351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Word Count and Product Rating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" t="3996" r="2069" b="2222"/>
          <a:stretch/>
        </p:blipFill>
        <p:spPr>
          <a:xfrm>
            <a:off x="838200" y="1545464"/>
            <a:ext cx="10058400" cy="51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Advertising API</a:t>
            </a:r>
          </a:p>
          <a:p>
            <a:pPr lvl="1"/>
            <a:r>
              <a:rPr lang="en-US" dirty="0" smtClean="0"/>
              <a:t>Price, category, etc.</a:t>
            </a:r>
          </a:p>
          <a:p>
            <a:r>
              <a:rPr lang="en-US" dirty="0" smtClean="0"/>
              <a:t>Get more reviews for each product</a:t>
            </a:r>
          </a:p>
          <a:p>
            <a:r>
              <a:rPr lang="en-US" dirty="0" smtClean="0"/>
              <a:t>Store data remotely and process </a:t>
            </a:r>
            <a:r>
              <a:rPr lang="en-US" dirty="0" smtClean="0"/>
              <a:t>remotely</a:t>
            </a:r>
          </a:p>
          <a:p>
            <a:r>
              <a:rPr lang="en-US" dirty="0" smtClean="0"/>
              <a:t>More sophisticated modeling</a:t>
            </a:r>
          </a:p>
          <a:p>
            <a:pPr lvl="1"/>
            <a:r>
              <a:rPr lang="en-US" dirty="0" smtClean="0"/>
              <a:t>Dependent on computing power</a:t>
            </a:r>
          </a:p>
          <a:p>
            <a:r>
              <a:rPr lang="en-US" dirty="0" smtClean="0"/>
              <a:t>Most frequent words by product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http://www.r-bloggers.com/instructions-for-installing-using-r-on-amazon-ec2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 smtClean="0"/>
              <a:t>packages on AWS instances</a:t>
            </a:r>
          </a:p>
          <a:p>
            <a:r>
              <a:rPr lang="en-US" dirty="0" smtClean="0"/>
              <a:t>Use Product API to get the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has a Top Reviewer program in place where they rank their top 10,000 reviewers. The list is updated every two days, but I’ve grabbed a snapshot of that list</a:t>
            </a:r>
          </a:p>
          <a:p>
            <a:r>
              <a:rPr lang="en-US" dirty="0" smtClean="0"/>
              <a:t>The idea behind the project is that a prospective company would be interested in which Amazon customers are most likely to review a new product</a:t>
            </a:r>
          </a:p>
          <a:p>
            <a:r>
              <a:rPr lang="en-US" dirty="0" smtClean="0"/>
              <a:t>If a company can more efficiently access their most vocal users, then it is a mutual benefit for both parties</a:t>
            </a:r>
          </a:p>
          <a:p>
            <a:pPr lvl="1"/>
            <a:r>
              <a:rPr lang="en-US" dirty="0" smtClean="0"/>
              <a:t>The company is closer to its customers</a:t>
            </a:r>
          </a:p>
          <a:p>
            <a:pPr lvl="1"/>
            <a:r>
              <a:rPr lang="en-US" dirty="0" smtClean="0"/>
              <a:t>The reviewer gains exposure to new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Web scraping via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Gathering the data is most challenging element of the project</a:t>
            </a:r>
          </a:p>
          <a:p>
            <a:pPr lvl="1"/>
            <a:r>
              <a:rPr lang="en-US" dirty="0" smtClean="0"/>
              <a:t>Rate limits, html parsing, string processing</a:t>
            </a:r>
          </a:p>
          <a:p>
            <a:r>
              <a:rPr lang="en-US" dirty="0" smtClean="0">
                <a:hlinkClick r:id="rId2"/>
              </a:rPr>
              <a:t>https://github.com/rerwin21/amazon_research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Text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Rating</a:t>
            </a:r>
          </a:p>
          <a:p>
            <a:pPr lvl="1"/>
            <a:r>
              <a:rPr lang="en-US" dirty="0" smtClean="0"/>
              <a:t>Helpful votes</a:t>
            </a:r>
          </a:p>
          <a:p>
            <a:r>
              <a:rPr lang="en-US" dirty="0" smtClean="0"/>
              <a:t>Product information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Quantity</a:t>
            </a:r>
          </a:p>
          <a:p>
            <a:pPr lvl="1"/>
            <a:r>
              <a:rPr lang="en-US" dirty="0" smtClean="0"/>
              <a:t>Discount</a:t>
            </a:r>
          </a:p>
          <a:p>
            <a:pPr lvl="1"/>
            <a:r>
              <a:rPr lang="en-US" dirty="0" smtClean="0"/>
              <a:t>Category</a:t>
            </a:r>
          </a:p>
          <a:p>
            <a:r>
              <a:rPr lang="en-US" dirty="0" smtClean="0"/>
              <a:t>Reviewer information</a:t>
            </a:r>
          </a:p>
          <a:p>
            <a:r>
              <a:rPr lang="en-US" dirty="0" smtClean="0"/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going to be analyzed and aggregated down to the reviewer level, where each row represents the information for a particular reviewer</a:t>
            </a:r>
          </a:p>
        </p:txBody>
      </p:sp>
    </p:spTree>
    <p:extLst>
      <p:ext uri="{BB962C8B-B14F-4D97-AF65-F5344CB8AC3E}">
        <p14:creationId xmlns:p14="http://schemas.microsoft.com/office/powerpoint/2010/main" val="28447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response will be binary, 1 if a customer reviews a product and 0 otherwise</a:t>
            </a:r>
          </a:p>
          <a:p>
            <a:r>
              <a:rPr lang="en-US" dirty="0" smtClean="0"/>
              <a:t>I am using the random forest algorithm for initial modeling, but I will consider another algorithm once I have a stable basetable</a:t>
            </a:r>
          </a:p>
          <a:p>
            <a:r>
              <a:rPr lang="en-US" dirty="0" smtClean="0"/>
              <a:t>Every time I build a basetable, it will be for a particular product category: computer mouse, monitor, broom, men’s clothing,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Reviews (count)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796" y="1333256"/>
            <a:ext cx="10438407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Reviews (count)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797" y="1336227"/>
            <a:ext cx="10438405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810</Words>
  <Application>Microsoft Office PowerPoint</Application>
  <PresentationFormat>Widescreen</PresentationFormat>
  <Paragraphs>184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Amazon Review Research</vt:lpstr>
      <vt:lpstr>Overview - Processing</vt:lpstr>
      <vt:lpstr>Overview - Motivation</vt:lpstr>
      <vt:lpstr>Approach</vt:lpstr>
      <vt:lpstr>Data</vt:lpstr>
      <vt:lpstr>Data (cont’d)</vt:lpstr>
      <vt:lpstr>Prediction</vt:lpstr>
      <vt:lpstr>Distribution of Reviews (count)</vt:lpstr>
      <vt:lpstr>Distribution of Reviews (count)</vt:lpstr>
      <vt:lpstr>Distribution of Reviews (count)</vt:lpstr>
      <vt:lpstr>Q&amp;A</vt:lpstr>
      <vt:lpstr>Amazon Review Research: Update</vt:lpstr>
      <vt:lpstr>Overview - Update</vt:lpstr>
      <vt:lpstr>Overview – Update Cont’d</vt:lpstr>
      <vt:lpstr>Configuring AWS</vt:lpstr>
      <vt:lpstr>Installing R on AWS</vt:lpstr>
      <vt:lpstr>Analysis – Summary Stats &amp; Reviews per Reviewer</vt:lpstr>
      <vt:lpstr>Analysis – Reviews per Day by Reviewer</vt:lpstr>
      <vt:lpstr>Analysis – Reviews per Day by Reviewer</vt:lpstr>
      <vt:lpstr>Analysis – Number of Daily Reviews for all Reviewers</vt:lpstr>
      <vt:lpstr>Analysis – Review Length </vt:lpstr>
      <vt:lpstr>Analysis – Word Count by Day</vt:lpstr>
      <vt:lpstr>Analysis – Ratings</vt:lpstr>
      <vt:lpstr>Analysis – Rating by Day</vt:lpstr>
      <vt:lpstr>Analysis – Word Count and Product Rating</vt:lpstr>
      <vt:lpstr>Next Steps</vt:lpstr>
      <vt:lpstr>Miscellaneous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Research</dc:title>
  <dc:creator>Ryan</dc:creator>
  <cp:lastModifiedBy>Ryan</cp:lastModifiedBy>
  <cp:revision>58</cp:revision>
  <dcterms:created xsi:type="dcterms:W3CDTF">2015-11-11T13:45:39Z</dcterms:created>
  <dcterms:modified xsi:type="dcterms:W3CDTF">2015-11-30T21:08:39Z</dcterms:modified>
</cp:coreProperties>
</file>