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ien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el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Titel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04" name="Textebene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13" name="Titel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14" name="Textebene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3 Stüc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warzweißfoto eines Solarmoduls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Schwarzweißfoto von Wasser, das über die Wehrklappen eines Damms fließt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Schwarzweißfoto von Windmühlen unter bewölktem Himmel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lase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42" name="Zitat hier eingeben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43" name="Christian Bauer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4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 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Zitat hier eingeben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Zitat hier eingeben.</a:t>
            </a:r>
          </a:p>
        </p:txBody>
      </p:sp>
      <p:sp>
        <p:nvSpPr>
          <p:cNvPr id="153" name="Schwarzweißfoto von Windmühlen unter bewölktem Himmel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Christian Bauer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Christian Bauer</a:t>
            </a:r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chwarzweiße Luftaufnahme von einer Person, die auf einem Damm steht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chwarzweiße Luftaufnahme von einer Person, die auf einem Damm steht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ien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el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Titeltext</a:t>
            </a:r>
          </a:p>
        </p:txBody>
      </p:sp>
      <p:sp>
        <p:nvSpPr>
          <p:cNvPr id="25" name="Textebene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" name="Foliennumm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ien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el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Titeltext</a:t>
            </a:r>
          </a:p>
        </p:txBody>
      </p:sp>
      <p:sp>
        <p:nvSpPr>
          <p:cNvPr id="35" name="Textebene 1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Foliennumm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- Mit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Titeltext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Vertik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ien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chwarzweißfoto von Windmühlen unter bewölktem Himmel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el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Titeltext</a:t>
            </a:r>
          </a:p>
        </p:txBody>
      </p:sp>
      <p:sp>
        <p:nvSpPr>
          <p:cNvPr id="54" name="Textebene 1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83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chwarzweißfoto von Windmühlen unter bewölktem Himmel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el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94" name="Textebene 1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n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el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4" name="Textebene 1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alexvictoor/MarbleTest.Net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https://anymindgroup.com/news/tech-blog/15053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alexvictoor/MarbleTest.Net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introtorx.com/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aktive Programmieru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6575">
              <a:defRPr sz="19695"/>
            </a:lvl1pPr>
          </a:lstStyle>
          <a:p>
            <a:pPr/>
            <a:r>
              <a:t>Reaktive Programmierung</a:t>
            </a:r>
          </a:p>
        </p:txBody>
      </p:sp>
      <p:sp>
        <p:nvSpPr>
          <p:cNvPr id="187" name="Worksho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22" name="Observer Pattern in R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Observer Pattern in Rx</a:t>
            </a:r>
          </a:p>
        </p:txBody>
      </p:sp>
      <p:pic>
        <p:nvPicPr>
          <p:cNvPr id="223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9693" y="3605416"/>
            <a:ext cx="16152509" cy="9691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26" name="Ressourcen Bereinigen (Disposab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Ressourcen Bereinigen (Disposables)</a:t>
            </a:r>
          </a:p>
        </p:txBody>
      </p:sp>
      <p:sp>
        <p:nvSpPr>
          <p:cNvPr id="227" name="Warum Disposabl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2700"/>
              </a:spcBef>
              <a:defRPr sz="3407"/>
            </a:pPr>
            <a:r>
              <a:t>Warum Disposables?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Ressourcenverwaltung</a:t>
            </a:r>
            <a:r>
              <a:t> bei Subscriptions (z. B. Timer, Event-Handler, Netzwerkstreams)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Vermeidung</a:t>
            </a:r>
            <a:r>
              <a:t> von Speicherlecks durch nicht abgemeldete Observer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t>Kontrolle über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Lebensdauer</a:t>
            </a:r>
            <a:r>
              <a:t> von Datenströmen</a:t>
            </a:r>
          </a:p>
          <a:p>
            <a:pPr marL="450850" indent="-450850" defTabSz="586104">
              <a:spcBef>
                <a:spcPts val="2700"/>
              </a:spcBef>
              <a:defRPr sz="3407"/>
            </a:pPr>
            <a:r>
              <a:t>Wie funktionieren Disposables in Rx.NET?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IDisposable</a:t>
            </a:r>
            <a:r>
              <a:t>-Instanz wird bei Subscribe() zurückgegeben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t>Dispose()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beendet</a:t>
            </a:r>
            <a:r>
              <a:t> die Subscription und gibt Ressourcen frei</a:t>
            </a:r>
          </a:p>
          <a:p>
            <a:pPr marL="45085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Tipp</a:t>
            </a:r>
            <a:r>
              <a:t>: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t>In komplexeren Szenarien CompositeDisposable verwenden, um mehrere Subscriptions zentral zu verwalten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30" name="Push vs. Pull - Unterschiedliche Denkweis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Push vs. Pull - Unterschiedliche Denkweisen</a:t>
            </a:r>
          </a:p>
        </p:txBody>
      </p:sp>
      <p:sp>
        <p:nvSpPr>
          <p:cNvPr id="231" name="Pull-Modell (Imperativ):…"/>
          <p:cNvSpPr txBox="1"/>
          <p:nvPr>
            <p:ph type="body" idx="1"/>
          </p:nvPr>
        </p:nvSpPr>
        <p:spPr>
          <a:xfrm>
            <a:off x="762000" y="3860800"/>
            <a:ext cx="22054657" cy="8978658"/>
          </a:xfrm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3500"/>
              </a:spcBef>
              <a:defRPr b="1" sz="4416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Pull-Modell (Imperativ):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Der Konsument fragt aktiv nach Daten (z.B. mittels Schleifen oder Methodenaufrufen)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Kontrolle liegt beim Konsumenten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Beispiel: var item = list[0];</a:t>
            </a:r>
          </a:p>
          <a:p>
            <a:pPr marL="584200" indent="-584200" defTabSz="759459">
              <a:spcBef>
                <a:spcPts val="3500"/>
              </a:spcBef>
              <a:defRPr b="1" sz="4416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Push-Modell (Reaktiv):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Der Produzent sendet Daten/Ereignisse an den Konsumenten</a:t>
            </a:r>
          </a:p>
          <a:p>
            <a:pPr lvl="1" marL="1168400" indent="-584200" defTabSz="759459">
              <a:spcBef>
                <a:spcPts val="3500"/>
              </a:spcBef>
              <a:defRPr sz="4416"/>
            </a:pPr>
            <a:r>
              <a:t>Kontrolle liegt beim Produzenten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34" name="Push vs. Pull - Unterschiedliche Denkweis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Push vs. Pull - Unterschiedliche Denkweisen</a:t>
            </a:r>
          </a:p>
        </p:txBody>
      </p:sp>
      <p:sp>
        <p:nvSpPr>
          <p:cNvPr id="235" name="Fazit:…"/>
          <p:cNvSpPr txBox="1"/>
          <p:nvPr>
            <p:ph type="body" sz="half" idx="1"/>
          </p:nvPr>
        </p:nvSpPr>
        <p:spPr>
          <a:xfrm>
            <a:off x="762000" y="3860800"/>
            <a:ext cx="22054657" cy="3242620"/>
          </a:xfrm>
          <a:prstGeom prst="rect">
            <a:avLst/>
          </a:prstGeom>
        </p:spPr>
        <p:txBody>
          <a:bodyPr/>
          <a:lstStyle/>
          <a:p>
            <a:pPr marL="450850" indent="-450850" defTabSz="586104">
              <a:spcBef>
                <a:spcPts val="2700"/>
              </a:spcBef>
              <a:defRPr b="1" sz="3407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Fazit: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Push</a:t>
            </a:r>
            <a:r>
              <a:t> eignet sich ideal für Ereignisse, Streams und asynchrone Datenflüsse (potentiell unendliche Datenmenge)</a:t>
            </a:r>
          </a:p>
          <a:p>
            <a:pPr lvl="1" marL="901700" indent="-450850" defTabSz="586104">
              <a:spcBef>
                <a:spcPts val="2700"/>
              </a:spcBef>
              <a:defRPr sz="3407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Pull</a:t>
            </a:r>
            <a:r>
              <a:t> eignet sich ideal für synchrone Datenflüsse, Datenanzeigen und Abfragen</a:t>
            </a:r>
          </a:p>
        </p:txBody>
      </p:sp>
      <p:pic>
        <p:nvPicPr>
          <p:cNvPr id="236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804" y="7789219"/>
            <a:ext cx="19599049" cy="507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39" name="Reaktive Operat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Reaktive Operatoren</a:t>
            </a:r>
          </a:p>
        </p:txBody>
      </p:sp>
      <p:sp>
        <p:nvSpPr>
          <p:cNvPr id="240" name="Was sind reaktive Operatore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b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Was sind reaktive Operatoren?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Funktionen, die auf IObservable&lt;T&gt;-Sequenzen angewendet werden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Transformation, Filterung, Kombination, Aggregation von Datenströmen</a:t>
            </a:r>
          </a:p>
          <a:p>
            <a:pPr marL="463550" indent="-463550" defTabSz="602615">
              <a:spcBef>
                <a:spcPts val="2800"/>
              </a:spcBef>
              <a:defRPr b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Anwendungsszenarien: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Reaktive Filterung von UI-Events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Verarbeitung von Benutzereingaben (z. B. Autosuggest)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Kombinieren mehrerer Datenquellen in Echtzeit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Tipp: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Marble Diagramme https://rxmarbles.com/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43" name="Reactive Operato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Reactive Operatoren</a:t>
            </a:r>
          </a:p>
        </p:txBody>
      </p:sp>
      <p:sp>
        <p:nvSpPr>
          <p:cNvPr id="244" name="Wichtige Operatore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Wichtige Operatoren:</a:t>
            </a:r>
          </a:p>
          <a:p>
            <a:pPr lvl="1"/>
            <a:r>
              <a:t>Select – Transformation von Werten (analog zu LINQ Select)</a:t>
            </a:r>
          </a:p>
          <a:p>
            <a:pPr lvl="1"/>
            <a:r>
              <a:t>Where – Filtern von Werten</a:t>
            </a:r>
          </a:p>
          <a:p>
            <a:pPr lvl="1"/>
            <a:r>
              <a:t>Merge – Zusammenführen mehrerer Streams</a:t>
            </a:r>
          </a:p>
          <a:p>
            <a:pPr lvl="1"/>
            <a:r>
              <a:t>CombineLatest – Kombinieren aktueller Werte mehrerer Observables</a:t>
            </a:r>
          </a:p>
          <a:p>
            <a:pPr lvl="1"/>
            <a:r>
              <a:t>Throttle / Debounce – Ereignisbegrenzung bei hoher Frequenz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47" name="Vergleich mit imperativer Programm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Vergleich mit imperativer Programmierung</a:t>
            </a:r>
          </a:p>
        </p:txBody>
      </p:sp>
      <p:sp>
        <p:nvSpPr>
          <p:cNvPr id="248" name="Synchrone vs. Asynchrone Verarbeitu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t>Synchrone vs. Asynchrone Verarbeitung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enumerable.ToObservable()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Observable.ToEnumerable()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LINQ arbeitet synchron mit vorhandenen Datenquellen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Rx.NET arbeitet non-blocking mit Datenströmen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Beide nutzen ähnliche Operatoren, aber mit unterschiedlichem Paradigma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Beispiel mit Code-Snippets: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ToObservable / ToEnumerable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Traditionelle Callbacks vs. Observable (Integration vorhandener APIs in reaktive Abläufe)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51" name="AsynChrone Programmier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AsynChrone Programmierung</a:t>
            </a:r>
          </a:p>
        </p:txBody>
      </p:sp>
      <p:sp>
        <p:nvSpPr>
          <p:cNvPr id="252" name="Zie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649" indent="-374649" defTabSz="487044">
              <a:spcBef>
                <a:spcPts val="2300"/>
              </a:spcBef>
              <a:defRPr sz="2832"/>
            </a:pPr>
            <a:r>
              <a:t>Ziele: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Nicht-blockierende und performante Anwendungen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Bessere Nutzererfahrung durch reaktive UI (Single vs. Multi-Threaded Applications)</a:t>
            </a:r>
          </a:p>
          <a:p>
            <a:pPr marL="374649" indent="-374649" defTabSz="487044">
              <a:spcBef>
                <a:spcPts val="2300"/>
              </a:spcBef>
              <a:defRPr sz="2832"/>
            </a:pPr>
            <a:r>
              <a:t>Grundbegriffe: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async / await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Task&lt;T&gt; und ValueTask&lt;T&gt;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rPr b="1">
                <a:solidFill>
                  <a:srgbClr val="87291D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UI Context-Switch!</a:t>
            </a:r>
            <a:r>
              <a:t> ConfigureAwait(false) </a:t>
            </a:r>
          </a:p>
          <a:p>
            <a:pPr marL="374649" indent="-374649" defTabSz="487044">
              <a:spcBef>
                <a:spcPts val="2300"/>
              </a:spcBef>
              <a:defRPr sz="2832"/>
            </a:pPr>
            <a:r>
              <a:t>Typische Anwendungsfälle: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Webzugriffe (HTTP / WCF)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Datenbankoperationen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Datei- und Netzwerkzugriffe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55" name="Integration asynchroner Methoden in Rx.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Integration asynchroner Methoden in Rx.NET</a:t>
            </a:r>
          </a:p>
        </p:txBody>
      </p:sp>
      <p:sp>
        <p:nvSpPr>
          <p:cNvPr id="256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9250" indent="-349250" defTabSz="454025">
              <a:spcBef>
                <a:spcPts val="2100"/>
              </a:spcBef>
              <a:defRPr sz="2640"/>
            </a:pPr>
            <a:r>
              <a:t>Problem: 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t>async-basierte Methoden lassen sich nicht direkt mit IObservable&lt;T&gt; kombinieren</a:t>
            </a:r>
          </a:p>
          <a:p>
            <a:pPr marL="349250" indent="-349250" defTabSz="454025">
              <a:spcBef>
                <a:spcPts val="2100"/>
              </a:spcBef>
              <a:defRPr sz="2640"/>
            </a:pPr>
            <a:r>
              <a:t>Lösungen:</a:t>
            </a:r>
          </a:p>
          <a:p>
            <a:pPr lvl="1" marL="698500" indent="-349250" defTabSz="454025">
              <a:spcBef>
                <a:spcPts val="2100"/>
              </a:spcBef>
              <a:defRPr i="1" sz="26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Observable.FromAsync(() =&gt; LoadDataAsync())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SelectMany</a:t>
            </a:r>
            <a:r>
              <a:t> für das Verketten mehrerer async-Aufrufe</a:t>
            </a:r>
          </a:p>
          <a:p>
            <a:pPr marL="349250" indent="-349250" defTabSz="454025">
              <a:spcBef>
                <a:spcPts val="2100"/>
              </a:spcBef>
              <a:defRPr sz="2640"/>
            </a:pPr>
            <a:r>
              <a:t>Vorteil: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t>Bestehende async-APIs können in reaktive Workflows eingebunden werden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t>Einhaltung des asynchronen Programmiermodells</a:t>
            </a:r>
          </a:p>
          <a:p>
            <a:pPr marL="349250" indent="-349250" defTabSz="454025">
              <a:spcBef>
                <a:spcPts val="2100"/>
              </a:spcBef>
              <a:defRPr sz="2640"/>
            </a:pPr>
            <a:r>
              <a:t>Hinweise: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t>Observable.FromAsync erzeugt einen reaktiven Stream aus einer async Methode</a:t>
            </a:r>
          </a:p>
          <a:p>
            <a:pPr lvl="1" marL="698500" indent="-349250" defTabSz="454025">
              <a:spcBef>
                <a:spcPts val="2100"/>
              </a:spcBef>
              <a:defRPr sz="2640"/>
            </a:pPr>
            <a:r>
              <a:t>Nützlich für Web-APIs, Microservices, etc.</a:t>
            </a:r>
          </a:p>
          <a:p>
            <a:pPr marL="349250" indent="-349250" defTabSz="454025">
              <a:spcBef>
                <a:spcPts val="2100"/>
              </a:spcBef>
              <a:defRPr sz="2640"/>
            </a:pPr>
            <a:r>
              <a:t>Beispiel Code / Demos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59" name="Warum „using“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Warum „using“?</a:t>
            </a:r>
          </a:p>
        </p:txBody>
      </p:sp>
      <p:sp>
        <p:nvSpPr>
          <p:cNvPr id="260" name="HttpClient implementiert IDisposable - Ressourcen, wie Netzwerkverbindungen, werden verwaltet und explizit freigegeb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2300"/>
              </a:spcBef>
              <a:defRPr sz="2928"/>
            </a:pPr>
            <a:r>
              <a:t>HttpClient implementiert IDisposable - Ressourcen, wie Netzwerkverbindungen, werden verwaltet und explizit freigegeben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Mit „using var“ wird sichergestellt, dass client.Dispose() automatisch aufgerufen wird, sobald die Methode (LoadAsync) beendet ist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Dies verhindert Ressourcenlecks, insbesondere bei kurzfristiger Verwendung (z. B. in einem einzelnen Request)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Vorteile von “using var“ (alt using(var…) oder async using(var …))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Kürzere und übersichtlichere Syntax (seit C# 8)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Keine explizite Dispose()-Anweisung notwendig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Ressourcen wie Sockets oder Dateihandles werden sicher freigegeben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Hinweis zu HttpClient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Für wiederholte/parallele HTTP-Anfragen sollte ein HttpClient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nicht</a:t>
            </a:r>
            <a:r>
              <a:t> pro Anfrage instanziert werden, da das zu Socket-Erschöpfung führen kann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In solchen Fällen ist eine Singleton-Instanz (z. B. über HttpClientFactory oder Dependency Injection) besser geeignet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19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Agenda</a:t>
            </a:r>
          </a:p>
        </p:txBody>
      </p:sp>
      <p:sp>
        <p:nvSpPr>
          <p:cNvPr id="191" name="Wer sind wir? Was sind eure Erwartunge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 indent="-254000" defTabSz="330200">
              <a:spcBef>
                <a:spcPts val="1500"/>
              </a:spcBef>
              <a:defRPr sz="1920"/>
            </a:pPr>
            <a:r>
              <a:t>Wer sind wir? Was sind eure Erwartungen?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Code Review / Übungs-App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Warum reaktive Programmierung? Herausforderungen sowie Vor- und Nachteile.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Architektur, Konzepte und Best Practices Rx.NET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Grundkonzepte der reaktiven Programmierung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Vergleich mit imperativer Programmierung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Einführung in Rx.NET und ReactiveUI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Praxisbeispiele, Übungen und Live-Coding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Reactive UI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Architektur, Konzepte und Best Practices Reactive UI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Testing und Performance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Dynamic Data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Architektur, Konzepte und Best Practices Dynamic Data</a:t>
            </a:r>
          </a:p>
          <a:p>
            <a:pPr lvl="1" marL="508000" indent="-254000" defTabSz="330200">
              <a:spcBef>
                <a:spcPts val="1500"/>
              </a:spcBef>
              <a:defRPr sz="1920"/>
            </a:pPr>
            <a:r>
              <a:t>Testing und Performance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Übungs-App Präsentation</a:t>
            </a:r>
          </a:p>
          <a:p>
            <a:pPr marL="254000" indent="-254000" defTabSz="330200">
              <a:spcBef>
                <a:spcPts val="1500"/>
              </a:spcBef>
              <a:defRPr sz="1920"/>
            </a:pPr>
            <a:r>
              <a:t>Fazit und Diskussion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63" name="Async-Aufrufe mit Abbruch (CancellationToke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Async-Aufrufe mit Abbruch (CancellationToken)</a:t>
            </a:r>
          </a:p>
        </p:txBody>
      </p:sp>
      <p:sp>
        <p:nvSpPr>
          <p:cNvPr id="264" name="Warum Cancellat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1650" indent="-501650" defTabSz="652145">
              <a:spcBef>
                <a:spcPts val="3000"/>
              </a:spcBef>
              <a:defRPr sz="3792"/>
            </a:pPr>
            <a:r>
              <a:t>Warum Cancellation?</a:t>
            </a:r>
          </a:p>
          <a:p>
            <a:pPr lvl="1" marL="1003300" indent="-501650" defTabSz="652145">
              <a:spcBef>
                <a:spcPts val="3000"/>
              </a:spcBef>
              <a:defRPr sz="3792"/>
            </a:pPr>
            <a:r>
              <a:t>Ermöglicht das Abbrechen von Anfragen bei Zeitüberschreitung, Benutzeraktion oder Navigation</a:t>
            </a:r>
          </a:p>
          <a:p>
            <a:pPr lvl="1" marL="1003300" indent="-501650" defTabSz="652145">
              <a:spcBef>
                <a:spcPts val="3000"/>
              </a:spcBef>
              <a:defRPr sz="3792"/>
            </a:pPr>
            <a:r>
              <a:t>Vermeidet unnötige Serverlast oder UI-Updates nach Abbruch</a:t>
            </a:r>
          </a:p>
          <a:p>
            <a:pPr marL="501650" indent="-501650" defTabSz="652145">
              <a:spcBef>
                <a:spcPts val="3000"/>
              </a:spcBef>
              <a:defRPr sz="3792"/>
            </a:pPr>
            <a:r>
              <a:t>Integration in HttpClient:</a:t>
            </a:r>
          </a:p>
          <a:p>
            <a:pPr lvl="1" marL="1003300" indent="-501650" defTabSz="652145">
              <a:spcBef>
                <a:spcPts val="3000"/>
              </a:spcBef>
              <a:defRPr sz="3792"/>
            </a:pPr>
            <a:r>
              <a:t>Die Methode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GetStringAsync(string, CancellationToken) </a:t>
            </a:r>
            <a:r>
              <a:t>unterstützt Abbruchtoken</a:t>
            </a:r>
          </a:p>
          <a:p>
            <a:pPr marL="501650" indent="-501650" defTabSz="652145">
              <a:spcBef>
                <a:spcPts val="3000"/>
              </a:spcBef>
              <a:defRPr sz="3792"/>
            </a:pPr>
            <a:r>
              <a:t>Tipp:</a:t>
            </a:r>
          </a:p>
          <a:p>
            <a:pPr lvl="1" marL="1003300" indent="-501650" defTabSz="652145">
              <a:spcBef>
                <a:spcPts val="3000"/>
              </a:spcBef>
              <a:defRPr sz="3792"/>
            </a:pPr>
            <a:r>
              <a:t>In UI-Anwendungen mit CompositeDisposable kombinieren</a:t>
            </a:r>
          </a:p>
          <a:p>
            <a:pPr lvl="1" marL="1003300" indent="-501650" defTabSz="652145">
              <a:spcBef>
                <a:spcPts val="3000"/>
              </a:spcBef>
              <a:defRPr sz="3792"/>
            </a:pPr>
            <a:r>
              <a:t>Auch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Timeout()</a:t>
            </a:r>
            <a:r>
              <a:t> Operator in Rx.NET kann nützlich sein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67" name="HTTP mit Rx.NET – SelectMany, Timeout &amp; Cance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HTTP mit Rx.NET – SelectMany, Timeout &amp; Cancellation</a:t>
            </a:r>
          </a:p>
        </p:txBody>
      </p:sp>
      <p:sp>
        <p:nvSpPr>
          <p:cNvPr id="268" name="Ziel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4649" indent="-374649" defTabSz="487044">
              <a:spcBef>
                <a:spcPts val="2300"/>
              </a:spcBef>
              <a:defRPr sz="2832"/>
            </a:pPr>
            <a:r>
              <a:t>Ziel: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Mehrere HTTP-Requests aus einem Event-Stream starten, mit Timeout und Abbruchmöglichkeit</a:t>
            </a:r>
          </a:p>
          <a:p>
            <a:pPr marL="374649" indent="-374649" defTabSz="487044">
              <a:spcBef>
                <a:spcPts val="2300"/>
              </a:spcBef>
              <a:defRPr sz="2832"/>
            </a:pPr>
            <a:r>
              <a:t>Erklärung: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SelectMany</a:t>
            </a:r>
            <a:r>
              <a:t> startet pro URL eine neue Anfrage (flach gemappt)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Timeout</a:t>
            </a:r>
            <a:r>
              <a:t> bricht Anfragen ab, die zu lange dauern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CancellationToken</a:t>
            </a:r>
            <a:r>
              <a:t> ermöglicht manuelles Abbrechen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Catch</a:t>
            </a:r>
            <a:r>
              <a:t> verhindert, dass ein Fehler den Stream vollständig beendet</a:t>
            </a:r>
          </a:p>
          <a:p>
            <a:pPr marL="374649" indent="-374649" defTabSz="487044">
              <a:spcBef>
                <a:spcPts val="2300"/>
              </a:spcBef>
              <a:defRPr sz="2832"/>
            </a:pPr>
            <a:r>
              <a:t>Szenarien: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UI-Interaktion (z. B. Sucheingaben, Scrollen)</a:t>
            </a:r>
          </a:p>
          <a:p>
            <a:pPr lvl="1" marL="749299" indent="-374649" defTabSz="487044">
              <a:spcBef>
                <a:spcPts val="2300"/>
              </a:spcBef>
              <a:defRPr sz="2832"/>
            </a:pPr>
            <a:r>
              <a:t>Serienanfragen an Microservices</a:t>
            </a:r>
          </a:p>
          <a:p>
            <a:pPr marL="374649" indent="-374649" defTabSz="487044">
              <a:spcBef>
                <a:spcPts val="2300"/>
              </a:spcBef>
              <a:defRPr sz="2832"/>
            </a:pPr>
            <a:r>
              <a:t>Beispiel Code / Demos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71" name="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Testing</a:t>
            </a:r>
          </a:p>
        </p:txBody>
      </p:sp>
      <p:sp>
        <p:nvSpPr>
          <p:cNvPr id="272" name="Grundlagen / Struktu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3200"/>
              </a:spcBef>
              <a:defRPr sz="3984"/>
            </a:pPr>
            <a:r>
              <a:t>Grundlagen / Struktur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xUnit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Dependency Injection / Mocking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Moq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Testing in Rx.NET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Async / Timing 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Schedulers / TestSchedulers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Marble-Tests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https://github.com/alexvictoor/MarbleTest.Net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75" name="Testing Grundlagen mit xUn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Testing Grundlagen mit xUnit</a:t>
            </a:r>
          </a:p>
        </p:txBody>
      </p:sp>
      <p:sp>
        <p:nvSpPr>
          <p:cNvPr id="276" name="Test-Pyrami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Test-Pyramide</a:t>
            </a:r>
          </a:p>
          <a:p>
            <a:pPr/>
            <a:r>
              <a:t>AAA- Struktur</a:t>
            </a:r>
            <a:br/>
            <a:r>
              <a:t>(Arrange, Act, Assert)</a:t>
            </a:r>
          </a:p>
          <a:p>
            <a:pPr/>
            <a:r>
              <a:t>xUnit</a:t>
            </a:r>
          </a:p>
          <a:p>
            <a:pPr lvl="1"/>
            <a:r>
              <a:t>[Fact] vs. [Theory]</a:t>
            </a:r>
          </a:p>
          <a:p>
            <a:pPr lvl="1"/>
            <a:r>
              <a:t>[Fact] → ein einzelner Test</a:t>
            </a:r>
          </a:p>
          <a:p>
            <a:pPr lvl="1"/>
            <a:r>
              <a:t>[Theory] → parametrisierte Tests mit [InlineData(...)]</a:t>
            </a:r>
          </a:p>
        </p:txBody>
      </p:sp>
      <p:pic>
        <p:nvPicPr>
          <p:cNvPr id="277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7133" y="2184806"/>
            <a:ext cx="13315726" cy="8927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(Quelle: anymindgroup.com/news/tech-blog/15053)"/>
          <p:cNvSpPr txBox="1"/>
          <p:nvPr/>
        </p:nvSpPr>
        <p:spPr>
          <a:xfrm>
            <a:off x="16695652" y="11138557"/>
            <a:ext cx="7027313" cy="77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0"/>
              </a:spcBef>
              <a:defRPr sz="2200">
                <a:solidFill>
                  <a:srgbClr val="0A0A0A">
                    <a:alpha val="85098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(Quelle: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anymindgroup.com/news/tech-blog/15053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81" name="xUn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xUnit</a:t>
            </a:r>
          </a:p>
        </p:txBody>
      </p:sp>
      <p:sp>
        <p:nvSpPr>
          <p:cNvPr id="282" name="Test Setup = Contruc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Setup = Contructor</a:t>
            </a:r>
          </a:p>
          <a:p>
            <a:pPr/>
            <a:r>
              <a:t>Test TeadDown = implement IDisposable</a:t>
            </a:r>
          </a:p>
          <a:p>
            <a:pPr/>
            <a:r>
              <a:t>[Fact] = simpler Test</a:t>
            </a:r>
          </a:p>
          <a:p>
            <a:pPr/>
            <a:r>
              <a:t>[Theory] = Data Driven Test verwendet [InlineData(func params)]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85" name="Was ist Dependency Injection (DI)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Was ist Dependency Injection (DI)?</a:t>
            </a:r>
          </a:p>
        </p:txBody>
      </p:sp>
      <p:sp>
        <p:nvSpPr>
          <p:cNvPr id="286" name="Abhängigkeiten (z. B. Services, Repositories, Logger) werden nicht selbst innerhalb einer Klasse erzeugt, sondern von außen bereitgestell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Abhängigkeiten (z. B. Services, Repositories, Logger) werden nicht selbst innerhalb einer Klasse erzeugt, sondern von außen bereitgestellt</a:t>
            </a:r>
          </a:p>
          <a:p>
            <a:pPr/>
            <a:r>
              <a:t>Ziel:</a:t>
            </a:r>
          </a:p>
          <a:p>
            <a:pPr lvl="1"/>
            <a:r>
              <a:t>Lockere Kopplung (Loose Coupling)</a:t>
            </a:r>
          </a:p>
          <a:p>
            <a:pPr lvl="1"/>
            <a:r>
              <a:t>Bessere Testbarkeit</a:t>
            </a:r>
          </a:p>
          <a:p>
            <a:pPr lvl="1"/>
            <a:r>
              <a:t>Austauschbarkeit von Implementierungen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89" name="Warum Dependency Injec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Warum Dependency Injection?</a:t>
            </a:r>
          </a:p>
        </p:txBody>
      </p:sp>
      <p:sp>
        <p:nvSpPr>
          <p:cNvPr id="290" name="Ohne D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3200"/>
              </a:spcBef>
              <a:defRPr sz="3984"/>
            </a:pPr>
            <a:r>
              <a:t>Ohne DI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nicht (unit) testbar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nicht erweiterbar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starr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Mit DI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Klare Trennung von Logik und Infrastruktur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Testbarkeit durch einfache Mocks oder Stubs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Konfiguration zentral steuerbar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93" name="Mock mit xUnit und Mo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Mock mit xUnit und Moq</a:t>
            </a:r>
          </a:p>
        </p:txBody>
      </p:sp>
      <p:sp>
        <p:nvSpPr>
          <p:cNvPr id="294" name="dotnet add package Moq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dotnet add package Moq</a:t>
            </a:r>
          </a:p>
        </p:txBody>
      </p:sp>
      <p:pic>
        <p:nvPicPr>
          <p:cNvPr id="295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920" y="5441248"/>
            <a:ext cx="22846159" cy="5638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98" name="Rx.NET IObservable&lt;T&gt; + Mo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Rx.NET IObservable&lt;T&gt; + Moq</a:t>
            </a:r>
          </a:p>
        </p:txBody>
      </p:sp>
      <p:sp>
        <p:nvSpPr>
          <p:cNvPr id="299" name="Ziel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Ziel:</a:t>
            </a:r>
          </a:p>
          <a:p>
            <a:pPr lvl="1" marL="92710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Komponente, die einen Datenstrom (IObservable&lt;string&gt;) von einem Service erhält</a:t>
            </a:r>
          </a:p>
          <a:p>
            <a:pPr lvl="1" marL="92710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Im Test simulieren wir diesen Service mit Moq</a:t>
            </a:r>
          </a:p>
          <a:p>
            <a:pPr lvl="1" marL="92710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Was kannst Du testen?</a:t>
            </a:r>
          </a:p>
          <a:p>
            <a:pPr lvl="2" marL="13906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Erfolgreiche Verarbeitung</a:t>
            </a:r>
          </a:p>
          <a:p>
            <a:pPr lvl="2" marL="13906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Timeout-Verhalten</a:t>
            </a:r>
          </a:p>
          <a:p>
            <a:pPr lvl="2" marL="13906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Fehler-Handling</a:t>
            </a:r>
          </a:p>
          <a:p>
            <a:pPr lvl="2" marL="13906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Stream-Abbruch</a:t>
            </a:r>
          </a:p>
          <a:p>
            <a:pPr lvl="2" marL="1390650" indent="-463550" defTabSz="602615">
              <a:spcBef>
                <a:spcPts val="2800"/>
              </a:spcBef>
              <a:defRPr i="1" sz="3504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Logging / Retry (mit Catch / RetryWhen)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02" name="Wofür brauche ich Scheduler in Rx.NE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Wofür brauche ich Scheduler in Rx.NET?</a:t>
            </a:r>
          </a:p>
        </p:txBody>
      </p:sp>
      <p:pic>
        <p:nvPicPr>
          <p:cNvPr id="303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769" y="5564567"/>
            <a:ext cx="18264462" cy="522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194" name="Warum reaktive Programmieru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Warum reaktive Programmierung?</a:t>
            </a:r>
          </a:p>
        </p:txBody>
      </p:sp>
      <p:sp>
        <p:nvSpPr>
          <p:cNvPr id="195" name="Herausforderungen in der modernen Softwareentwicklu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7050" indent="-527050" defTabSz="685165">
              <a:spcBef>
                <a:spcPts val="3200"/>
              </a:spcBef>
              <a:defRPr sz="3984"/>
            </a:pPr>
            <a:r>
              <a:t>Herausforderungen in der modernen Softwareentwicklung: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Skalierbarkeit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Performance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Asynchrone Verarbeitung</a:t>
            </a:r>
          </a:p>
          <a:p>
            <a:pPr marL="527050" indent="-527050" defTabSz="685165">
              <a:spcBef>
                <a:spcPts val="3200"/>
              </a:spcBef>
              <a:defRPr sz="3984"/>
            </a:pPr>
            <a:r>
              <a:t>Anwendungsfälle: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Echtzeitanwendungen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Datenintensive Prozesse</a:t>
            </a:r>
          </a:p>
          <a:p>
            <a:pPr lvl="1" marL="1054100" indent="-527050" defTabSz="685165">
              <a:spcBef>
                <a:spcPts val="3200"/>
              </a:spcBef>
              <a:defRPr sz="3984"/>
            </a:pPr>
            <a:r>
              <a:t>  Responsive User Interfaces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06" name="rx.NET Schedul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rx.NET Schedulers</a:t>
            </a:r>
          </a:p>
        </p:txBody>
      </p:sp>
      <p:sp>
        <p:nvSpPr>
          <p:cNvPr id="307" name="Scheduler in Rx.NET sind ein zentrales Konze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Scheduler in Rx.NET sind ein zentrales Konzept</a:t>
            </a:r>
          </a:p>
          <a:p>
            <a:pPr/>
            <a:r>
              <a:t>Testbarkeit, Parallelität und Kontrolle über die Ausführung</a:t>
            </a:r>
          </a:p>
          <a:p>
            <a:pPr/>
            <a:r>
              <a:t>Ein Scheduler ist eine Abstraktion über „Wann und wo" ein Operator oder Observer-Code ausgeführt wird. Er kontrolliert:</a:t>
            </a:r>
          </a:p>
          <a:p>
            <a:pPr lvl="1"/>
            <a:r>
              <a:t>Zeitpunkt der Ausführung (Now, Schedule(...))</a:t>
            </a:r>
          </a:p>
          <a:p>
            <a:pPr lvl="1"/>
            <a:r>
              <a:t>Thread/Context der Ausführung (ThreadPool, UI, TestScheduler, etc.)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10" name="Wichtige Scheduler in Rx.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Wichtige Scheduler in Rx.NET</a:t>
            </a:r>
          </a:p>
        </p:txBody>
      </p:sp>
      <p:pic>
        <p:nvPicPr>
          <p:cNvPr id="311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2426" y="3952533"/>
            <a:ext cx="17059148" cy="8452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14" name="Was macht der TestScheduler besonder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Was macht der TestScheduler besonders?</a:t>
            </a:r>
          </a:p>
        </p:txBody>
      </p:sp>
      <p:sp>
        <p:nvSpPr>
          <p:cNvPr id="315" name="Nutzt virtuelle Zeit (du kontrollierst die Zeit manuell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1000" indent="-381000" defTabSz="495300">
              <a:spcBef>
                <a:spcPts val="2300"/>
              </a:spcBef>
              <a:defRPr sz="2880"/>
            </a:pPr>
            <a:r>
              <a:t>Nutzt virtuelle Zeit (du kontrollierst die Zeit manuell)</a:t>
            </a:r>
          </a:p>
          <a:p>
            <a:pPr marL="381000" indent="-381000" defTabSz="495300">
              <a:spcBef>
                <a:spcPts val="2300"/>
              </a:spcBef>
              <a:defRPr sz="2880"/>
            </a:pPr>
            <a:r>
              <a:t>Ermöglicht deterministische Tests von Streams, Timern und Delays</a:t>
            </a:r>
          </a:p>
          <a:p>
            <a:pPr marL="381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Zeit in TestScheduler</a:t>
            </a:r>
          </a:p>
          <a:p>
            <a:pPr lvl="1" marL="762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Zeit wird in Ticks gemessen (1 Tick = 100 Nanosekunden)</a:t>
            </a:r>
          </a:p>
          <a:p>
            <a:pPr lvl="1" marL="762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1 Sekunde = TimeSpan.FromSeconds(1).Ticks = 10_000_000</a:t>
            </a:r>
          </a:p>
          <a:p>
            <a:pPr marL="381000" indent="-381000" defTabSz="495300">
              <a:spcBef>
                <a:spcPts val="2300"/>
              </a:spcBef>
              <a:defRPr sz="2880"/>
            </a:pPr>
            <a:r>
              <a:t>TestScheduler unterstützt:</a:t>
            </a:r>
          </a:p>
          <a:p>
            <a:pPr lvl="1" marL="762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AdvanceTo()</a:t>
            </a:r>
            <a:r>
              <a:t> - setzt virtuelle Zeit auf die angegebene Anzahl von Ticks. Dadurch werden alle bis zu diesem absoluten Zeitpunkt geplanten Aktionen ausgeführt.</a:t>
            </a:r>
          </a:p>
          <a:p>
            <a:pPr lvl="1" marL="762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AdvanceBy()</a:t>
            </a:r>
            <a:r>
              <a:t> - verwendet um die Uhr um eine bestimmte Zeit vorstellen. Im Gegensatz zu AdvanceTo ist das Argument hier relativ zur aktuellen virtuellen Zeit. Auch hier erfolgt die Messung in Ticks.</a:t>
            </a:r>
          </a:p>
          <a:p>
            <a:pPr lvl="1" marL="762000" indent="-381000" defTabSz="495300">
              <a:spcBef>
                <a:spcPts val="2300"/>
              </a:spcBef>
              <a:defRPr i="1" sz="288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Start()</a:t>
            </a:r>
            <a:r>
              <a:t> - führt alles aus, was geplant wurde, und verlängert die virtuelle Zeit nach Bedarf für Arbeitselemente, die für eine bestimmte Zeit in die Warteschlange gestellt wurden.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18" name="Wann sollte ich Observe-On oder Subscribe-On verwend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Wann sollte ich Observe-On oder Subscribe-On verwenden?</a:t>
            </a:r>
          </a:p>
        </p:txBody>
      </p:sp>
      <p:pic>
        <p:nvPicPr>
          <p:cNvPr id="319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8650" y="4378735"/>
            <a:ext cx="14969613" cy="3261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eingesetzter-Film.png" descr="eingesetzter-Fil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5737" y="8199842"/>
            <a:ext cx="14969613" cy="3779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23" name="Wann sollte ich Observe-On oder Subscribe-On verwend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Wann sollte ich Observe-On oder Subscribe-On verwenden?</a:t>
            </a:r>
          </a:p>
        </p:txBody>
      </p:sp>
      <p:sp>
        <p:nvSpPr>
          <p:cNvPr id="324" name="SubscribeOn…"/>
          <p:cNvSpPr txBox="1"/>
          <p:nvPr>
            <p:ph type="body" sz="half" idx="1"/>
          </p:nvPr>
        </p:nvSpPr>
        <p:spPr>
          <a:xfrm>
            <a:off x="806011" y="3134612"/>
            <a:ext cx="17766720" cy="6085654"/>
          </a:xfrm>
          <a:prstGeom prst="rect">
            <a:avLst/>
          </a:prstGeom>
        </p:spPr>
        <p:txBody>
          <a:bodyPr/>
          <a:lstStyle/>
          <a:p>
            <a:pPr marL="330200" indent="-330200" defTabSz="429259">
              <a:spcBef>
                <a:spcPts val="2000"/>
              </a:spcBef>
              <a:defRPr sz="2496"/>
            </a:pPr>
            <a:r>
              <a:t>SubscribeOn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Bestimmt den Thread, auf dem die Subscription (Datenquelle) beginnt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Also: Wo startet der Datenstrom?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Betrifft z. B. Netzwerkaufrufe, Datenbankzugriffe usw.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Hat nur beim ersten Aufruf eine Wirkung – spätere SubscribeOns werden ignoriert</a:t>
            </a:r>
          </a:p>
          <a:p>
            <a:pPr marL="330200" indent="-330200" defTabSz="429259">
              <a:spcBef>
                <a:spcPts val="2000"/>
              </a:spcBef>
              <a:defRPr sz="2496"/>
            </a:pPr>
            <a:r>
              <a:t>ObserveOn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Bestimmt den Thread, auf dem die weiteren Operatoren nach diesem Punkt ausgeführt werden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Also: Wo werden die empfangenen Daten weiterverarbeitet oder angezeigt?</a:t>
            </a:r>
          </a:p>
          <a:p>
            <a:pPr lvl="1" marL="660400" indent="-330200" defTabSz="429259">
              <a:spcBef>
                <a:spcPts val="2000"/>
              </a:spcBef>
              <a:defRPr sz="2496"/>
            </a:pPr>
            <a:r>
              <a:t>Kann mehrmals in der Kette verwendet werden</a:t>
            </a:r>
          </a:p>
        </p:txBody>
      </p:sp>
      <p:pic>
        <p:nvPicPr>
          <p:cNvPr id="325" name="eingesetzter-Film.png" descr="eingesetzter-Fil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130" y="9478170"/>
            <a:ext cx="15476030" cy="3778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28" name="Marble-Schedu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Marble-Scheduler</a:t>
            </a:r>
          </a:p>
        </p:txBody>
      </p:sp>
      <p:sp>
        <p:nvSpPr>
          <p:cNvPr id="329" name="Testen mithilfe von Marble-Diagrammen im ASCII-Form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Testen mithilfe von Marble-Diagrammen im ASCII-Format</a:t>
            </a:r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https://github.com/alexvictoor/MarbleTest.Net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32" name="Reactive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Reactive UI</a:t>
            </a:r>
          </a:p>
        </p:txBody>
      </p:sp>
      <p:sp>
        <p:nvSpPr>
          <p:cNvPr id="333" name="Open-Source MVVM Framework für .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Open-Source MVVM Framework für .NET</a:t>
            </a:r>
          </a:p>
          <a:p>
            <a:pPr/>
            <a:r>
              <a:t>Ideal für UI-Logik mit dynamischen Zuständen</a:t>
            </a:r>
          </a:p>
          <a:p>
            <a:pPr/>
            <a:r>
              <a:t>Reaktive Programmierung mit Observables (Rx.NET)</a:t>
            </a:r>
          </a:p>
          <a:p>
            <a:pPr lvl="1"/>
            <a:r>
              <a:t>Testbarkeit durch Trennung von Logik und UI</a:t>
            </a:r>
          </a:p>
          <a:p>
            <a:pPr lvl="1"/>
            <a:r>
              <a:t>Weniger Boilerplate-Code durch Bindings</a:t>
            </a:r>
          </a:p>
          <a:p>
            <a:pPr lvl="1"/>
            <a:r>
              <a:t>Reaktive Datenflüsse vereinfachen komplexe UI-Zustände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36" name="Architektur - Model-View-ViewModel (MVV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Architektur - Model-View-ViewModel (MVVM)</a:t>
            </a:r>
          </a:p>
        </p:txBody>
      </p:sp>
      <p:sp>
        <p:nvSpPr>
          <p:cNvPr id="337" name="Macht größere Apps wart- und testbarer sowie skalierbar…"/>
          <p:cNvSpPr txBox="1"/>
          <p:nvPr>
            <p:ph type="body" sz="half" idx="1"/>
          </p:nvPr>
        </p:nvSpPr>
        <p:spPr>
          <a:xfrm>
            <a:off x="799940" y="7202778"/>
            <a:ext cx="19858052" cy="5751502"/>
          </a:xfrm>
          <a:prstGeom prst="rect">
            <a:avLst/>
          </a:prstGeom>
        </p:spPr>
        <p:txBody>
          <a:bodyPr/>
          <a:lstStyle/>
          <a:p>
            <a:pPr marL="406400" indent="-406400" defTabSz="528319">
              <a:spcBef>
                <a:spcPts val="2400"/>
              </a:spcBef>
              <a:defRPr sz="3072"/>
            </a:pPr>
            <a:r>
              <a:t>Macht größere Apps wart- und testbarer sowie skalierbar</a:t>
            </a:r>
          </a:p>
          <a:p>
            <a:pPr marL="406400" indent="-406400" defTabSz="528319">
              <a:spcBef>
                <a:spcPts val="2400"/>
              </a:spcBef>
              <a:defRPr sz="3072"/>
            </a:pPr>
            <a:r>
              <a:t>Saubere Trennung von Zuständigkeiten</a:t>
            </a:r>
          </a:p>
          <a:p>
            <a:pPr lvl="1" marL="812800" indent="-406400" defTabSz="528319">
              <a:spcBef>
                <a:spcPts val="2400"/>
              </a:spcBef>
              <a:defRPr sz="3072"/>
            </a:pPr>
            <a:r>
              <a:t>Model: Daten/Datenmodelle und Geschäftslogik</a:t>
            </a:r>
          </a:p>
          <a:p>
            <a:pPr lvl="1" marL="812800" indent="-406400" defTabSz="528319">
              <a:spcBef>
                <a:spcPts val="2400"/>
              </a:spcBef>
              <a:defRPr sz="3072"/>
            </a:pPr>
            <a:r>
              <a:t>View:  Anzeige - UI (XAML, etc.)</a:t>
            </a:r>
          </a:p>
          <a:p>
            <a:pPr lvl="1" marL="812800" indent="-406400" defTabSz="528319">
              <a:spcBef>
                <a:spcPts val="2400"/>
              </a:spcBef>
              <a:defRPr sz="3072"/>
            </a:pPr>
            <a:r>
              <a:t>ViewModel: Logik und Vermittler zwischen Model &amp; View</a:t>
            </a:r>
          </a:p>
          <a:p>
            <a:pPr lvl="2" marL="1219200" indent="-406400" defTabSz="528319">
              <a:spcBef>
                <a:spcPts val="2400"/>
              </a:spcBef>
              <a:defRPr sz="3072"/>
            </a:pPr>
            <a:r>
              <a:t>Datenbindung (Binding)</a:t>
            </a:r>
          </a:p>
          <a:p>
            <a:pPr lvl="2" marL="1219200" indent="-406400" defTabSz="528319">
              <a:spcBef>
                <a:spcPts val="2400"/>
              </a:spcBef>
              <a:defRPr sz="3072"/>
            </a:pPr>
            <a:r>
              <a:t>Commands (ReactiveCommand)</a:t>
            </a:r>
          </a:p>
        </p:txBody>
      </p:sp>
      <p:pic>
        <p:nvPicPr>
          <p:cNvPr id="338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1383" y="3277539"/>
            <a:ext cx="12700001" cy="382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41" name="Architekt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Architektur</a:t>
            </a:r>
          </a:p>
        </p:txBody>
      </p:sp>
      <p:sp>
        <p:nvSpPr>
          <p:cNvPr id="342" name="ReactiveObject - ermöglicht PropertyChange-Notif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ReactiveObject - ermöglicht PropertyChange-Notifications</a:t>
            </a:r>
          </a:p>
          <a:p>
            <a:pPr/>
            <a:r>
              <a:t>ReactiveCommand - deklarative Commands mit Ausführungsstatus und Fehlerbehandlung</a:t>
            </a:r>
          </a:p>
          <a:p>
            <a:pPr/>
            <a:r>
              <a:t>WhenAnyValue, ObservableAsPropertyHelper - automatische Bindung &amp; reaktive Props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45" name="DatenFlu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DatenFluss</a:t>
            </a:r>
          </a:p>
        </p:txBody>
      </p:sp>
      <p:sp>
        <p:nvSpPr>
          <p:cNvPr id="346" name="View schickt User-Input an ViewMode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schickt User-Input an ViewModel</a:t>
            </a:r>
          </a:p>
          <a:p>
            <a:pPr/>
            <a:r>
              <a:t>ViewModel verarbeitet &amp; ändert Model</a:t>
            </a:r>
          </a:p>
          <a:p>
            <a:pPr/>
            <a:r>
              <a:t>Model sendet neue Daten zurück</a:t>
            </a:r>
          </a:p>
          <a:p>
            <a:pPr/>
            <a:r>
              <a:t>View wird automatisch aktualisiert (durch Binding)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198" name="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Streams</a:t>
            </a:r>
          </a:p>
        </p:txBody>
      </p:sp>
      <p:sp>
        <p:nvSpPr>
          <p:cNvPr id="199" name="Streams: Datenflüsse und Ereignis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Streams</a:t>
            </a:r>
            <a:r>
              <a:t>: Datenflüsse und Ereignisse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Observer Pattern</a:t>
            </a:r>
            <a:r>
              <a:t>: Beobachter-Reaktionsmuster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Push vs. Pull</a:t>
            </a:r>
            <a:r>
              <a:t>: Unterschied zu herkömmlichen Methoden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Reaktive Operatoren</a:t>
            </a:r>
            <a:r>
              <a:t>: Mapping, Filtering, Combining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49" name="Zustandsverwalt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Zustandsverwaltung</a:t>
            </a:r>
          </a:p>
        </p:txBody>
      </p:sp>
      <p:sp>
        <p:nvSpPr>
          <p:cNvPr id="350" name="Du kannst Änderungen im Datenfluss beobachten (Observ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 kannst Änderungen im Datenfluss beobachten (Observables)</a:t>
            </a:r>
          </a:p>
          <a:p>
            <a:pPr/>
            <a:r>
              <a:t>Ideal für komplexe UI-Logik mit dynamischen Zuständen (z. B. Live-Suche, Ladeindikatoren, Validierungen)</a:t>
            </a:r>
          </a:p>
          <a:p>
            <a:pPr/>
            <a:r>
              <a:t>Statt „wenn dies passiert, dann tu das“ → du reagierst auf Zustandsänderungen</a:t>
            </a:r>
          </a:p>
          <a:p>
            <a:pPr/>
            <a:r>
              <a:t>ObservableAsPropertyHelper verwenden, um State (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.ToProperty(…)</a:t>
            </a:r>
            <a:r>
              <a:t>) aus Observables zu erzeugen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53" name="Vorte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Vorteile</a:t>
            </a:r>
          </a:p>
        </p:txBody>
      </p:sp>
      <p:sp>
        <p:nvSpPr>
          <p:cNvPr id="354" name="Testbarkeit durch Trennung von Logik und U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7379">
              <a:spcBef>
                <a:spcPts val="2900"/>
              </a:spcBef>
              <a:defRPr sz="3648"/>
            </a:pPr>
            <a:r>
              <a:t>Testbarkeit durch Trennung von Logik und UI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Durch die Trennung von View und Logik (MVVM) kannst du das ViewModel einfach unit-testen, ganz ohne UI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Commands und Properties lassen sich einfach simulieren und prüfen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Weniger Boilerplate-Code durch Bindings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Keine manuelle Event-Registrierung nötig (PropertyChanged, Click-Handler, usw.)</a:t>
            </a:r>
          </a:p>
          <a:p>
            <a:pPr lvl="1" marL="965200" indent="-482600" defTabSz="627379">
              <a:spcBef>
                <a:spcPts val="2900"/>
              </a:spcBef>
              <a:defRPr sz="3648"/>
            </a:pPr>
            <a:r>
              <a:t>ReactiveCommand &amp; Observables ersetzen viele klassische C#-Eventmuster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Reaktive Datenflüsse vereinfachen komplexe UI-Zustände</a:t>
            </a:r>
          </a:p>
          <a:p>
            <a:pPr marL="482600" indent="-482600" defTabSz="627379">
              <a:spcBef>
                <a:spcPts val="2900"/>
              </a:spcBef>
              <a:defRPr sz="3648"/>
            </a:pPr>
            <a:r>
              <a:t>Änderungen im ViewModel wirken sich automatisch auf die UI aus – und umgekehrt.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57" name="In Practice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 Practice!</a:t>
            </a:r>
          </a:p>
        </p:txBody>
      </p:sp>
      <p:sp>
        <p:nvSpPr>
          <p:cNvPr id="358" name="ObservableAsPropertyHelper verwenden, um State (.ToProperty()) aus Observables zu erzeug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5300" indent="-495300" defTabSz="643889">
              <a:spcBef>
                <a:spcPts val="3000"/>
              </a:spcBef>
              <a:defRPr sz="3743"/>
            </a:pPr>
            <a:r>
              <a:t>ObservableAsPropertyHelper verwenden, um State (.ToProperty()) aus Observables zu erzeugen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ReactiveCommand verwenden, statt normalen Commands oder EventHandler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Fehlerbehandlung integrieren (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AddItemCommand.ThrowExceptions.Subscribe(ex =&gt; Logger.Log(ex))</a:t>
            </a:r>
            <a:r>
              <a:t>)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Trenne ViewModel von UI-Logik (keine UI-Komponenten in ViewModel)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Vermeide Side-Effects in Subscriptions - InvokeCommand / .Do() verwenden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Vermeide die „unsaubere“ Verwendung von Rx - „Memory-Leaks“ drohen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t>Vermeide komplexe Bindungen im View (XAML, etc.) - Logik gehört ins ViewModel</a:t>
            </a:r>
          </a:p>
          <a:p>
            <a:pPr marL="495300" indent="-495300" defTabSz="643889">
              <a:spcBef>
                <a:spcPts val="3000"/>
              </a:spcBef>
              <a:defRPr sz="3743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Observable</a:t>
            </a:r>
            <a:r>
              <a:t> ohne Subscribe() tut nichts!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61" name="Tes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Testing</a:t>
            </a:r>
          </a:p>
        </p:txBody>
      </p:sp>
      <p:sp>
        <p:nvSpPr>
          <p:cNvPr id="362" name="Verwende Rx im Testing (vm.command.Execute.Subscribe(), vm.command.CanExecute().FirstAsync().Wait()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Verwende Rx im Testing (vm.command.Execute.Subscribe(), vm.command.CanExecute().FirstAsync().Wait())</a:t>
            </a:r>
          </a:p>
          <a:p>
            <a:pPr/>
            <a:r>
              <a:t>Immer View-Model per Unit-Tests - Trenne ViewModel von UI-Logik!</a:t>
            </a:r>
          </a:p>
          <a:p>
            <a:pPr/>
            <a:r>
              <a:t>Auch Fehlerbehandlung in die Tests integrieren (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Record.Exception(() =&gt; {})</a:t>
            </a:r>
            <a:r>
              <a:t>)</a:t>
            </a:r>
          </a:p>
          <a:p>
            <a:pPr/>
            <a:r>
              <a:t>Vermeide Side-Effects, um „gut“ testen zu können</a:t>
            </a:r>
          </a:p>
          <a:p>
            <a:pPr/>
            <a:r>
              <a:t>Verwende TestScheduler für komplexe „timing“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65" name="Nachte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Nachteile</a:t>
            </a:r>
          </a:p>
        </p:txBody>
      </p:sp>
      <p:sp>
        <p:nvSpPr>
          <p:cNvPr id="366" name="Rx.NET (Reactive Extensions) ist komplex – besonders für Einstei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 defTabSz="445770">
              <a:spcBef>
                <a:spcPts val="2100"/>
              </a:spcBef>
              <a:defRPr sz="2592"/>
            </a:pPr>
            <a:r>
              <a:t>Rx.NET (Reactive Extensions) ist komplex – besonders für Einsteiger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Reaktive Denkweise unterscheidet sich stark von klassischem imperativen C#-Code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Man muss verstehen, wie Observables, Subscriptions und Schedulers funktionieren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Fehler können schnell passieren, wenn man z. B. vergisst, Subscriptions zu disposen → Memory Leaks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MVVM + Rx bringt zusätzliche Komplexität, die sich nicht immer lohnt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Fehler in Observable-Chains sind manchmal nicht intuitiv nachvollziehbar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Stack Traces bei Rx.NET sind manchmal nicht hilfreich ohne spezielle Tools (z. B. Rx Spy, DynamicData Debugging)</a:t>
            </a:r>
          </a:p>
          <a:p>
            <a:pPr marL="342900" indent="-342900" defTabSz="445770">
              <a:spcBef>
                <a:spcPts val="2100"/>
              </a:spcBef>
              <a:defRPr sz="2592"/>
            </a:pPr>
            <a:r>
              <a:t>Dispose-Handling ist Pflicht</a:t>
            </a:r>
          </a:p>
          <a:p>
            <a:pPr lvl="1" marL="685800" indent="-342900" defTabSz="445770">
              <a:spcBef>
                <a:spcPts val="2100"/>
              </a:spcBef>
              <a:defRPr sz="2592"/>
            </a:pPr>
            <a:r>
              <a:t>Du musst aktiv auf Speicher- und Ressourcenmanagement achten:</a:t>
            </a:r>
          </a:p>
          <a:p>
            <a:pPr lvl="2" marL="1028700" indent="-342900" defTabSz="445770">
              <a:spcBef>
                <a:spcPts val="2100"/>
              </a:spcBef>
              <a:defRPr sz="2592"/>
            </a:pPr>
            <a:r>
              <a:t>DisposeWith(...)</a:t>
            </a:r>
          </a:p>
          <a:p>
            <a:pPr lvl="2" marL="1028700" indent="-342900" defTabSz="445770">
              <a:spcBef>
                <a:spcPts val="2100"/>
              </a:spcBef>
              <a:defRPr sz="2592"/>
            </a:pPr>
            <a:r>
              <a:t>CompositeDisposable</a:t>
            </a:r>
          </a:p>
          <a:p>
            <a:pPr lvl="1" marL="685800" indent="-342900" defTabSz="445770">
              <a:spcBef>
                <a:spcPts val="2100"/>
              </a:spcBef>
              <a:defRPr sz="2592"/>
            </a:pPr>
            <a:r>
              <a:t>Sonst → Speicherlecks durch nicht abgemeldete Observables.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69" name="Fortgeschritten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Fortgeschrittene Features </a:t>
            </a:r>
          </a:p>
        </p:txBody>
      </p:sp>
      <p:sp>
        <p:nvSpPr>
          <p:cNvPr id="370" name="WhenAnyValue, ObservableAsPropertyHelper, Interaction&lt;TInput, TOutput&gt; et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WhenAnyValue, ObservableAsPropertyHelper, Interaction&lt;TInput, TOutput&gt;</a:t>
            </a:r>
            <a:r>
              <a:t> etc.</a:t>
            </a:r>
          </a:p>
          <a:p>
            <a:pPr/>
            <a:r>
              <a:t>Für komplexe Szenarien wie:</a:t>
            </a:r>
          </a:p>
          <a:p>
            <a:pPr lvl="1"/>
            <a:r>
              <a:t>Bedingte Commands</a:t>
            </a:r>
          </a:p>
          <a:p>
            <a:pPr lvl="1"/>
            <a:r>
              <a:t>Validierung in Echtzeit</a:t>
            </a:r>
          </a:p>
          <a:p>
            <a:pPr lvl="1"/>
            <a:r>
              <a:t>Zustandsabhängige Anzeige/Verhalten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73" name="Dynamic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Dynamic Data</a:t>
            </a:r>
          </a:p>
        </p:txBody>
      </p:sp>
      <p:sp>
        <p:nvSpPr>
          <p:cNvPr id="374" name="DynamicData ist eine Reactive Collection Library für .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DynamicData ist eine Reactive Collection Library für .NET</a:t>
            </a:r>
          </a:p>
          <a:p>
            <a:pPr/>
            <a:r>
              <a:t>Sie wurde entwickelt, um reagierende (Observable) Datenlisten einfach, effizient und sauber zu verwalten</a:t>
            </a:r>
          </a:p>
          <a:p>
            <a:pPr/>
            <a:r>
              <a:t>Arbeitet perfekt mit ReactiveUI zusammen</a:t>
            </a:r>
          </a:p>
          <a:p>
            <a:pPr lvl="1"/>
            <a:r>
              <a:t>Vermeidet UI-Refreshes bei jedem Mini-Update → sehr performant</a:t>
            </a:r>
          </a:p>
          <a:p>
            <a:pPr lvl="1"/>
            <a:r>
              <a:t>Macht komplexe Listenlogik extrem elegant und deklarativ</a:t>
            </a:r>
          </a:p>
          <a:p>
            <a:pPr/>
            <a:r>
              <a:t>DynamicData ist für Listen, was ReactiveUI für einzelne Properties 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77" name="Vorte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Vorteile</a:t>
            </a:r>
          </a:p>
        </p:txBody>
      </p:sp>
      <p:sp>
        <p:nvSpPr>
          <p:cNvPr id="378" name="Normale ObservableCollection&lt;T&gt; reicht oft nicht aus, wenn du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Normale ObservableCollection&lt;T&gt; reicht oft nicht aus, wenn du:</a:t>
            </a:r>
          </a:p>
          <a:p>
            <a:pPr lvl="1"/>
            <a:r>
              <a:t>mit großen Datenmengen arbeitest</a:t>
            </a:r>
          </a:p>
          <a:p>
            <a:pPr lvl="1"/>
            <a:r>
              <a:t>komplexe Filter, Sortierung, Suche, Gruppierung oder Live-Updates brauchst</a:t>
            </a:r>
          </a:p>
          <a:p>
            <a:pPr lvl="1"/>
            <a:r>
              <a:t>die UI automatisch mit Änderungen synchron halten willst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81" name="Nachte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Nachteile</a:t>
            </a:r>
          </a:p>
        </p:txBody>
      </p:sp>
      <p:sp>
        <p:nvSpPr>
          <p:cNvPr id="382" name="Hohe Lernkurve und Overkill für die Anzeige von „einfachen“ Lis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2400"/>
              </a:spcBef>
              <a:defRPr sz="3024"/>
            </a:pPr>
            <a:r>
              <a:t>Hohe Lernkurve und Overkill für die Anzeige von „einfachen“ Listen</a:t>
            </a:r>
          </a:p>
          <a:p>
            <a:pPr marL="400050" indent="-400050" defTabSz="520065">
              <a:spcBef>
                <a:spcPts val="2400"/>
              </a:spcBef>
              <a:defRPr sz="3024"/>
            </a:pPr>
            <a:r>
              <a:t>Komplexe Fehlersuche, da Events asynchron &amp; verzweigt sein können</a:t>
            </a:r>
          </a:p>
          <a:p>
            <a:pPr marL="400050" indent="-400050" defTabSz="520065">
              <a:spcBef>
                <a:spcPts val="2400"/>
              </a:spcBef>
              <a:defRPr sz="3024"/>
            </a:pPr>
            <a:r>
              <a:t>Gefahr von Memory Leaks, wenn Subscriptions nicht korrekt entsorgt werden</a:t>
            </a:r>
          </a:p>
          <a:p>
            <a:pPr marL="400050" indent="-400050" defTabSz="520065">
              <a:spcBef>
                <a:spcPts val="2400"/>
              </a:spcBef>
              <a:defRPr sz="3024"/>
            </a:pPr>
            <a:r>
              <a:t>Begriffe wie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ChangeSet, AutoRefresh, Connect(), Transform()</a:t>
            </a:r>
            <a:r>
              <a:t> etc. sind anfangs ungewohnt</a:t>
            </a:r>
          </a:p>
          <a:p>
            <a:pPr marL="400050" indent="-400050" defTabSz="520065">
              <a:spcBef>
                <a:spcPts val="2400"/>
              </a:spcBef>
              <a:defRPr sz="3024"/>
            </a:pPr>
            <a:r>
              <a:t>Performance kann leiden bei falscher Nutzung</a:t>
            </a:r>
          </a:p>
          <a:p>
            <a:pPr lvl="1" marL="800100" indent="-400050" defTabSz="520065">
              <a:spcBef>
                <a:spcPts val="2400"/>
              </a:spcBef>
              <a:defRPr sz="3024"/>
            </a:pPr>
            <a:r>
              <a:t>Wenn du zu viele .AutoRefresh()-Abonnements oder .Transform()-Operationen stapelst, kann das schnell ineffizient werden</a:t>
            </a:r>
          </a:p>
          <a:p>
            <a:pPr lvl="1" marL="800100" indent="-400050" defTabSz="520065">
              <a:spcBef>
                <a:spcPts val="2400"/>
              </a:spcBef>
              <a:defRPr sz="3024"/>
            </a:pPr>
            <a:r>
              <a:t>Besonders bei sehr großen Listen musst du bewusst mit Slicing, Paging und Caching arbeiten</a:t>
            </a:r>
          </a:p>
          <a:p>
            <a:pPr marL="400050" indent="-400050" defTabSz="520065">
              <a:spcBef>
                <a:spcPts val="2400"/>
              </a:spcBef>
              <a:defRPr sz="3024"/>
            </a:pPr>
            <a:r>
              <a:t>Fehlerquellen bei AutoRefresh &amp; Binding</a:t>
            </a:r>
          </a:p>
          <a:p>
            <a:pPr lvl="1" marL="800100" indent="-400050" defTabSz="520065">
              <a:spcBef>
                <a:spcPts val="2400"/>
              </a:spcBef>
              <a:defRPr sz="3024"/>
            </a:pPr>
            <a:r>
              <a:t>AutoRefresh() reagiert nur auf PropertyChanged – funktioniert nicht bei normalen Feldern oder Events</a:t>
            </a:r>
          </a:p>
          <a:p>
            <a:pPr lvl="1" marL="800100" indent="-400050" defTabSz="520065">
              <a:spcBef>
                <a:spcPts val="2400"/>
              </a:spcBef>
              <a:defRPr sz="3024"/>
            </a:pPr>
            <a:r>
              <a:t>Bei falscher Konfiguration „verhält sich die Liste nicht wie erwartet“ – Debugging kann mühsam sein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85" name="Wie funktioniert Dynamic Data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Wie funktioniert Dynamic Data?</a:t>
            </a:r>
          </a:p>
        </p:txBody>
      </p:sp>
      <p:sp>
        <p:nvSpPr>
          <p:cNvPr id="386" name="Beobachtbare Datenquellen (z. B. ObservableCollection, SourceList&lt;T&gt;)…"/>
          <p:cNvSpPr txBox="1"/>
          <p:nvPr>
            <p:ph type="body" sz="half" idx="1"/>
          </p:nvPr>
        </p:nvSpPr>
        <p:spPr>
          <a:xfrm>
            <a:off x="762000" y="3860800"/>
            <a:ext cx="20118095" cy="4042409"/>
          </a:xfrm>
          <a:prstGeom prst="rect">
            <a:avLst/>
          </a:prstGeom>
        </p:spPr>
        <p:txBody>
          <a:bodyPr/>
          <a:lstStyle/>
          <a:p>
            <a:pPr marL="571500" indent="-571500" defTabSz="742950">
              <a:spcBef>
                <a:spcPts val="3500"/>
              </a:spcBef>
              <a:defRPr sz="4319"/>
            </a:pPr>
            <a:r>
              <a:t>Beobachtbare Datenquellen (z. B. ObservableCollection, SourceList&lt;T&gt;)</a:t>
            </a:r>
          </a:p>
          <a:p>
            <a:pPr marL="571500" indent="-571500" defTabSz="742950">
              <a:spcBef>
                <a:spcPts val="3500"/>
              </a:spcBef>
              <a:defRPr sz="4319"/>
            </a:pPr>
            <a:r>
              <a:t>Erzeugen eines Change Sets, das Änderungen (Add, Remove, Replace...) verfolgt</a:t>
            </a:r>
          </a:p>
          <a:p>
            <a:pPr marL="571500" indent="-571500" defTabSz="742950">
              <a:spcBef>
                <a:spcPts val="3500"/>
              </a:spcBef>
              <a:defRPr sz="4319"/>
            </a:pPr>
            <a:r>
              <a:t>Transformation in ReadOnlyObservableCollection&lt;T&gt; für die UI-Bindung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02" name="Was sind Datenströme? (STREAM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Was sind Datenströme? (STREAMS)</a:t>
            </a:r>
          </a:p>
        </p:txBody>
      </p:sp>
      <p:sp>
        <p:nvSpPr>
          <p:cNvPr id="203" name="IObservable&lt;T&gt; als Kernkonzept von Rx.NET (https://introtorx.com/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IObservable&lt;T&gt; </a:t>
            </a:r>
            <a:r>
              <a:t>als Kernkonzept von 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Rx.NET</a:t>
            </a:r>
            <a:r>
              <a:t> (</a:t>
            </a: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https://introtorx.com/</a:t>
            </a:r>
            <a:r>
              <a:t>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Daten fließen kontinuierlich, nicht als einzelne Aufrufe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Wie werden Observables erstellt?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Observable.Create&lt;T&gt;()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Observable.Range&lt;T&gt;()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Observable.Return&lt;T&gt;()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Observable.Interval()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Observable.FromEventPattern()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Beispiel Code / 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89" name="Best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Best Practices</a:t>
            </a:r>
          </a:p>
        </p:txBody>
      </p:sp>
      <p:sp>
        <p:nvSpPr>
          <p:cNvPr id="390" name="Dispose nie vergessen – z. B. CompositeDisposable…"/>
          <p:cNvSpPr txBox="1"/>
          <p:nvPr>
            <p:ph type="body" idx="1"/>
          </p:nvPr>
        </p:nvSpPr>
        <p:spPr>
          <a:xfrm>
            <a:off x="841426" y="3924299"/>
            <a:ext cx="21837028" cy="6678916"/>
          </a:xfrm>
          <a:prstGeom prst="rect">
            <a:avLst/>
          </a:prstGeom>
        </p:spPr>
        <p:txBody>
          <a:bodyPr/>
          <a:lstStyle/>
          <a:p>
            <a:pPr/>
            <a:r>
              <a:t>Dispose nie vergessen – z. B. CompositeDisposable</a:t>
            </a:r>
          </a:p>
          <a:p>
            <a:pPr/>
            <a:r>
              <a:t>Kette klar strukturieren – Transformationen trennen</a:t>
            </a:r>
          </a:p>
          <a:p>
            <a:pPr/>
            <a:r>
              <a:t>Kombiniere nicht zu viel in einer Pipeline</a:t>
            </a:r>
          </a:p>
          <a:p>
            <a:pPr/>
            <a:r>
              <a:t>Nutze .AutoRefresh() bei Property-Änderungen</a:t>
            </a:r>
          </a:p>
          <a:p>
            <a:pPr/>
            <a:r>
              <a:t>Vermeide "Hot Observables", wenn nicht nötig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93" name="Worauf sollte man achte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Worauf sollte man achten?</a:t>
            </a:r>
          </a:p>
        </p:txBody>
      </p:sp>
      <p:sp>
        <p:nvSpPr>
          <p:cNvPr id="394" name="Threading – ObserveOn() nicht vergessen…"/>
          <p:cNvSpPr txBox="1"/>
          <p:nvPr>
            <p:ph type="body" idx="1"/>
          </p:nvPr>
        </p:nvSpPr>
        <p:spPr>
          <a:xfrm>
            <a:off x="841426" y="3924299"/>
            <a:ext cx="21837028" cy="6678916"/>
          </a:xfrm>
          <a:prstGeom prst="rect">
            <a:avLst/>
          </a:prstGeom>
        </p:spPr>
        <p:txBody>
          <a:bodyPr/>
          <a:lstStyle/>
          <a:p>
            <a:pPr/>
            <a:r>
              <a:t>Threading – ObserveOn() nicht vergessen</a:t>
            </a:r>
          </a:p>
          <a:p>
            <a:pPr/>
            <a:r>
              <a:t>Fehlerbehandlung – Catch, Retry, Logging</a:t>
            </a:r>
          </a:p>
          <a:p>
            <a:pPr/>
            <a:r>
              <a:t>Zu viele Subscriptions? – Unübersichtlicher Code &amp; potenzielle Leaks</a:t>
            </a:r>
          </a:p>
          <a:p>
            <a:pPr/>
            <a:r>
              <a:t>Performance bei großen Datenmengen – Benchmarks sinnvoll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397" name="Fazit und Disk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Fazit und Diskussion</a:t>
            </a:r>
          </a:p>
        </p:txBody>
      </p:sp>
      <p:sp>
        <p:nvSpPr>
          <p:cNvPr id="398" name="Q &amp;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 &amp; A</a:t>
            </a:r>
          </a:p>
          <a:p>
            <a:pPr/>
            <a:r>
              <a:t>Code 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06" name="Observer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Observer Pattern</a:t>
            </a:r>
          </a:p>
        </p:txBody>
      </p:sp>
      <p:sp>
        <p:nvSpPr>
          <p:cNvPr id="207" name="Observ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Observable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/>
            <a:r>
              <a:t>Subscribe - Anhängen an den Stream</a:t>
            </a:r>
          </a:p>
          <a:p>
            <a:pPr/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Observer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/>
            <a:r>
              <a:t>OnNext - Wert Signal</a:t>
            </a:r>
          </a:p>
          <a:p>
            <a:pPr lvl="1"/>
            <a:r>
              <a:t>OnError - Fehler Signal</a:t>
            </a:r>
          </a:p>
          <a:p>
            <a:pPr lvl="1"/>
            <a:r>
              <a:t>OnCompleted - Fehler Signal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10" name="Cold Observ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Cold Observable</a:t>
            </a:r>
          </a:p>
        </p:txBody>
      </p:sp>
      <p:sp>
        <p:nvSpPr>
          <p:cNvPr id="211" name="Ein Cold Observable startet jedes Mal von vorne, wenn sich ein Observer abonnier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7350" indent="-387350" defTabSz="503555">
              <a:spcBef>
                <a:spcPts val="2300"/>
              </a:spcBef>
              <a:defRPr sz="2928"/>
            </a:pPr>
            <a:r>
              <a:t>Ein Cold Observable startet jedes Mal von vorne, wenn sich ein Observer abonniert.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Beispielhafte Analogie: 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Stell dir einen Film vor, den du dir auf Netflix ansiehst – jeder Zuschauer sieht den Film von Anfang an, unabhängig davon, wann er einschaltet.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Datenquelle: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t>Die Datenquelle wird pro Subscription neu gestartet.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Beispiele:</a:t>
            </a:r>
          </a:p>
          <a:p>
            <a:pPr lvl="1" marL="774700" indent="-387350" defTabSz="503555">
              <a:spcBef>
                <a:spcPts val="2300"/>
              </a:spcBef>
              <a:defRPr i="1" sz="292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Observable.Return()</a:t>
            </a:r>
          </a:p>
          <a:p>
            <a:pPr lvl="1" marL="774700" indent="-387350" defTabSz="503555">
              <a:spcBef>
                <a:spcPts val="2300"/>
              </a:spcBef>
              <a:defRPr i="1" sz="292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Observable.Create()</a:t>
            </a:r>
          </a:p>
          <a:p>
            <a:pPr lvl="1" marL="774700" indent="-387350" defTabSz="503555">
              <a:spcBef>
                <a:spcPts val="2300"/>
              </a:spcBef>
              <a:defRPr sz="2928"/>
            </a:pP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Observable.Interval()</a:t>
            </a:r>
            <a:r>
              <a:t> (wenn neu erstellt)</a:t>
            </a:r>
          </a:p>
          <a:p>
            <a:pPr marL="387350" indent="-387350" defTabSz="503555">
              <a:spcBef>
                <a:spcPts val="2300"/>
              </a:spcBef>
              <a:defRPr sz="2928"/>
            </a:pPr>
            <a:r>
              <a:t>Web-Requests, Datenbankabfragen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14" name="Hot Observ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Hot Observables</a:t>
            </a:r>
          </a:p>
        </p:txBody>
      </p:sp>
      <p:sp>
        <p:nvSpPr>
          <p:cNvPr id="215" name="Ein Hot Observable produziert Daten unabhängig davon, ob es Abonnenten gibt oder nicht. Neue Observer bekommen nur zukünftige Wert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8150" indent="-438150" defTabSz="569594">
              <a:spcBef>
                <a:spcPts val="2600"/>
              </a:spcBef>
              <a:defRPr sz="3312"/>
            </a:pPr>
            <a:r>
              <a:t>Ein Hot Observable produziert Daten unabhängig davon, ob es Abonnenten gibt oder nicht. Neue Observer bekommen nur zukünftige Werte.</a:t>
            </a:r>
          </a:p>
          <a:p>
            <a:pPr marL="438150" indent="-438150" defTabSz="569594">
              <a:spcBef>
                <a:spcPts val="2600"/>
              </a:spcBef>
              <a:defRPr sz="3312"/>
            </a:pPr>
            <a:r>
              <a:t>Beispielhafte Analogie:</a:t>
            </a:r>
          </a:p>
          <a:p>
            <a:pPr lvl="1" marL="876300" indent="-438150" defTabSz="569594">
              <a:spcBef>
                <a:spcPts val="2600"/>
              </a:spcBef>
              <a:defRPr sz="3312"/>
            </a:pPr>
            <a:r>
              <a:t>Eine Live-Sendung im Fernsehen – du siehst nur den Teil, der läuft, ab dem Zeitpunkt, an dem du einschaltest.</a:t>
            </a:r>
          </a:p>
          <a:p>
            <a:pPr marL="438150" indent="-438150" defTabSz="569594">
              <a:spcBef>
                <a:spcPts val="2600"/>
              </a:spcBef>
              <a:defRPr sz="3312"/>
            </a:pPr>
            <a:r>
              <a:t>Datenquelle:</a:t>
            </a:r>
          </a:p>
          <a:p>
            <a:pPr lvl="1" marL="876300" indent="-438150" defTabSz="569594">
              <a:spcBef>
                <a:spcPts val="2600"/>
              </a:spcBef>
              <a:defRPr sz="3312"/>
            </a:pPr>
            <a:r>
              <a:t>Die Datenquelle läuft unabhängig von Abonnenten.</a:t>
            </a:r>
          </a:p>
          <a:p>
            <a:pPr marL="438150" indent="-438150" defTabSz="569594">
              <a:spcBef>
                <a:spcPts val="2600"/>
              </a:spcBef>
              <a:defRPr sz="3312"/>
            </a:pPr>
            <a:r>
              <a:t>Beispiele:</a:t>
            </a:r>
          </a:p>
          <a:p>
            <a:pPr lvl="1" marL="876300" indent="-438150" defTabSz="569594">
              <a:spcBef>
                <a:spcPts val="2600"/>
              </a:spcBef>
              <a:defRPr sz="3312"/>
            </a:pPr>
            <a:r>
              <a:t>Subject&lt;T&gt; (z. B. PublishSubject, BehaviorSubject)</a:t>
            </a:r>
          </a:p>
          <a:p>
            <a:pPr lvl="1" marL="876300" indent="-438150" defTabSz="569594">
              <a:spcBef>
                <a:spcPts val="2600"/>
              </a:spcBef>
              <a:defRPr sz="3312"/>
            </a:pPr>
            <a:r>
              <a:t>Konvertierte Cold Observables mit .Publish().RefCount()</a:t>
            </a:r>
          </a:p>
          <a:p>
            <a:pPr lvl="1" marL="876300" indent="-438150" defTabSz="569594">
              <a:spcBef>
                <a:spcPts val="2600"/>
              </a:spcBef>
              <a:defRPr sz="3312"/>
            </a:pPr>
            <a:r>
              <a:t>UI-Events, Timer, Sensoren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aktive Programmieru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Reaktive Programmierung</a:t>
            </a:r>
          </a:p>
        </p:txBody>
      </p:sp>
      <p:sp>
        <p:nvSpPr>
          <p:cNvPr id="218" name="Observer Patte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Observer Pattern</a:t>
            </a:r>
          </a:p>
        </p:txBody>
      </p:sp>
      <p:sp>
        <p:nvSpPr>
          <p:cNvPr id="219" name="Beobachter-Reaktionsmuster erklär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Beobachter-Reaktionsmuster erklärt: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Ein Observable sendet Daten/Ereignisse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Ein Observer reagiert darauf (z.B. mit OnNext, OnError, OnCompleted)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Beziehung zwischen Publisher und Subscriber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Lose gekoppelte Architektur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Reagieren statt Abfragen (Push-basiert)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Vorteile: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Entkopplung von Sender und Empfänger</a:t>
            </a:r>
          </a:p>
          <a:p>
            <a:pPr lvl="1" marL="927100" indent="-463550" defTabSz="602615">
              <a:spcBef>
                <a:spcPts val="2800"/>
              </a:spcBef>
              <a:defRPr sz="3504"/>
            </a:pPr>
            <a:r>
              <a:t>Einfache Zusammensetzung komplexer Abläufe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