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8e12b3aa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8e12b3aa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1e5f09b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1e5f09b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7b8dde9c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f7b8dde9c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8e12b3aa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8e12b3aa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7b8dde9c7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7b8dde9c7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b8dde9c7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b8dde9c7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Comparing MPQUIC Proposals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Core Components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300900" y="4104475"/>
            <a:ext cx="254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Quentin De Coninck</a:t>
            </a:r>
            <a:br>
              <a:rPr lang="en"/>
            </a:br>
            <a:r>
              <a:rPr lang="en"/>
              <a:t>October 18, 2021</a:t>
            </a:r>
            <a:endParaRPr/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the Multipath Core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289925" y="1098025"/>
            <a:ext cx="3811800" cy="3565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rgbClr val="C27B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CORE</a:t>
            </a:r>
            <a:endParaRPr b="1" sz="1700"/>
          </a:p>
        </p:txBody>
      </p:sp>
      <p:sp>
        <p:nvSpPr>
          <p:cNvPr id="65" name="Google Shape;65;p14"/>
          <p:cNvSpPr txBox="1"/>
          <p:nvPr/>
        </p:nvSpPr>
        <p:spPr>
          <a:xfrm>
            <a:off x="3699075" y="1394538"/>
            <a:ext cx="120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Negotiation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462675" y="1827563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Establishment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832925" y="2260600"/>
            <a:ext cx="209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Mapping Packet ⇒ Path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983825" y="3727500"/>
            <a:ext cx="27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Acknowledging Packet on Path</a:t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681100" y="3188400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Closing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Points Between All Drafts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Multipath negotiation through QUIC transport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Multipath usage only for 1RTT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Initial and Handshake Packet Number Spaces untouched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validation process before using a new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Frames/packets can be spread over any “active path”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maintains congestion control state per path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Paths and Mapping Packets to Paths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2993025"/>
            <a:ext cx="8520600" cy="18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validation process = path establishment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different Connection IDs for different 4-tuples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process succeeds ⇒ path can be used (“active path”)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Several “active paths” can be used concurrently</a:t>
            </a:r>
            <a:endParaRPr/>
          </a:p>
        </p:txBody>
      </p:sp>
      <p:grpSp>
        <p:nvGrpSpPr>
          <p:cNvPr id="83" name="Google Shape;83;p16"/>
          <p:cNvGrpSpPr/>
          <p:nvPr/>
        </p:nvGrpSpPr>
        <p:grpSpPr>
          <a:xfrm>
            <a:off x="2209811" y="1533033"/>
            <a:ext cx="4260275" cy="1007685"/>
            <a:chOff x="825300" y="1606350"/>
            <a:chExt cx="7415622" cy="1930800"/>
          </a:xfrm>
        </p:grpSpPr>
        <p:sp>
          <p:nvSpPr>
            <p:cNvPr id="84" name="Google Shape;84;p16"/>
            <p:cNvSpPr/>
            <p:nvPr/>
          </p:nvSpPr>
          <p:spPr>
            <a:xfrm>
              <a:off x="825300" y="2218050"/>
              <a:ext cx="1201200" cy="70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/>
                <a:t>QUIC Client</a:t>
              </a:r>
              <a:endParaRPr b="1" sz="700"/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6968622" y="2218042"/>
              <a:ext cx="1272300" cy="70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/>
                <a:t>QUIC Server</a:t>
              </a:r>
              <a:endParaRPr b="1" sz="700"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229050" y="1606350"/>
              <a:ext cx="1009500" cy="61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/>
                <a:t>Network A</a:t>
              </a:r>
              <a:endParaRPr b="1" sz="600"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3229050" y="2925450"/>
              <a:ext cx="1009500" cy="61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/>
                <a:t>Network B</a:t>
              </a:r>
              <a:endParaRPr b="1" sz="600"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4928925" y="2265900"/>
              <a:ext cx="1049700" cy="61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/>
                <a:t>Network C</a:t>
              </a:r>
              <a:endParaRPr b="1" sz="600"/>
            </a:p>
          </p:txBody>
        </p:sp>
        <p:cxnSp>
          <p:nvCxnSpPr>
            <p:cNvPr id="89" name="Google Shape;89;p16"/>
            <p:cNvCxnSpPr>
              <a:stCxn id="84" idx="3"/>
              <a:endCxn id="86" idx="1"/>
            </p:cNvCxnSpPr>
            <p:nvPr/>
          </p:nvCxnSpPr>
          <p:spPr>
            <a:xfrm flipH="1" rot="10800000">
              <a:off x="2026500" y="1912350"/>
              <a:ext cx="1202700" cy="6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16"/>
            <p:cNvCxnSpPr>
              <a:stCxn id="84" idx="3"/>
              <a:endCxn id="87" idx="1"/>
            </p:cNvCxnSpPr>
            <p:nvPr/>
          </p:nvCxnSpPr>
          <p:spPr>
            <a:xfrm>
              <a:off x="2026500" y="2571750"/>
              <a:ext cx="1202700" cy="6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16"/>
            <p:cNvCxnSpPr>
              <a:stCxn id="86" idx="3"/>
              <a:endCxn id="88" idx="1"/>
            </p:cNvCxnSpPr>
            <p:nvPr/>
          </p:nvCxnSpPr>
          <p:spPr>
            <a:xfrm>
              <a:off x="4238550" y="1912200"/>
              <a:ext cx="690300" cy="6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16"/>
            <p:cNvCxnSpPr>
              <a:stCxn id="87" idx="3"/>
              <a:endCxn id="88" idx="1"/>
            </p:cNvCxnSpPr>
            <p:nvPr/>
          </p:nvCxnSpPr>
          <p:spPr>
            <a:xfrm flipH="1" rot="10800000">
              <a:off x="4238550" y="2571900"/>
              <a:ext cx="690300" cy="6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16"/>
            <p:cNvCxnSpPr>
              <a:stCxn id="88" idx="3"/>
              <a:endCxn id="85" idx="1"/>
            </p:cNvCxnSpPr>
            <p:nvPr/>
          </p:nvCxnSpPr>
          <p:spPr>
            <a:xfrm>
              <a:off x="5978625" y="2571750"/>
              <a:ext cx="99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4" name="Google Shape;94;p16"/>
          <p:cNvSpPr/>
          <p:nvPr/>
        </p:nvSpPr>
        <p:spPr>
          <a:xfrm>
            <a:off x="2844725" y="1307088"/>
            <a:ext cx="2888800" cy="571275"/>
          </a:xfrm>
          <a:custGeom>
            <a:rect b="b" l="l" r="r" t="t"/>
            <a:pathLst>
              <a:path extrusionOk="0" h="22851" w="115552">
                <a:moveTo>
                  <a:pt x="0" y="21724"/>
                </a:moveTo>
                <a:cubicBezTo>
                  <a:pt x="6717" y="18107"/>
                  <a:pt x="21043" y="-165"/>
                  <a:pt x="40302" y="23"/>
                </a:cubicBezTo>
                <a:cubicBezTo>
                  <a:pt x="59561" y="211"/>
                  <a:pt x="103010" y="19046"/>
                  <a:pt x="115552" y="22851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5" name="Google Shape;95;p16"/>
          <p:cNvSpPr/>
          <p:nvPr/>
        </p:nvSpPr>
        <p:spPr>
          <a:xfrm>
            <a:off x="2837675" y="2216575"/>
            <a:ext cx="2895850" cy="620200"/>
          </a:xfrm>
          <a:custGeom>
            <a:rect b="b" l="l" r="r" t="t"/>
            <a:pathLst>
              <a:path extrusionOk="0" h="24808" w="115834">
                <a:moveTo>
                  <a:pt x="0" y="564"/>
                </a:moveTo>
                <a:cubicBezTo>
                  <a:pt x="6341" y="4604"/>
                  <a:pt x="18741" y="24896"/>
                  <a:pt x="38047" y="24802"/>
                </a:cubicBezTo>
                <a:cubicBezTo>
                  <a:pt x="57353" y="24708"/>
                  <a:pt x="102870" y="4134"/>
                  <a:pt x="115834" y="0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96" name="Google Shape;96;p16"/>
          <p:cNvSpPr/>
          <p:nvPr/>
        </p:nvSpPr>
        <p:spPr>
          <a:xfrm>
            <a:off x="5615575" y="1056875"/>
            <a:ext cx="2416800" cy="680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How can I map incoming packets to paths?</a:t>
            </a:r>
            <a:endParaRPr sz="1100"/>
          </a:p>
        </p:txBody>
      </p:sp>
      <p:sp>
        <p:nvSpPr>
          <p:cNvPr id="97" name="Google Shape;97;p16"/>
          <p:cNvSpPr/>
          <p:nvPr/>
        </p:nvSpPr>
        <p:spPr>
          <a:xfrm flipH="1">
            <a:off x="568825" y="1056775"/>
            <a:ext cx="2416800" cy="680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How can I map outgoing packets to paths?</a:t>
            </a:r>
            <a:endParaRPr sz="1100"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Note on Path Bidirectionality</a:t>
            </a:r>
            <a:endParaRPr/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drafts focuses on using bidirectional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it builds on (bidirectional) path 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huitema-01, deconinck-02, liu-04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deconinck-07 proposes unidirectional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requires address exchange (if S -&gt; C) and modifying path validation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→ Future extension, not part of multipath core</a:t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Paths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2170125"/>
            <a:ext cx="8520600" cy="27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stops sending, server notices no usage after some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huitema-01 in simple multipath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Explicit frame requesting closure of paths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a receiver wanting to close a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liu-04, (deconinck-02, deconinck-07)</a:t>
            </a:r>
            <a:endParaRPr/>
          </a:p>
        </p:txBody>
      </p:sp>
      <p:grpSp>
        <p:nvGrpSpPr>
          <p:cNvPr id="112" name="Google Shape;112;p18"/>
          <p:cNvGrpSpPr/>
          <p:nvPr/>
        </p:nvGrpSpPr>
        <p:grpSpPr>
          <a:xfrm>
            <a:off x="4811561" y="574558"/>
            <a:ext cx="4260275" cy="1007685"/>
            <a:chOff x="825300" y="1606350"/>
            <a:chExt cx="7415622" cy="1930800"/>
          </a:xfrm>
        </p:grpSpPr>
        <p:sp>
          <p:nvSpPr>
            <p:cNvPr id="113" name="Google Shape;113;p18"/>
            <p:cNvSpPr/>
            <p:nvPr/>
          </p:nvSpPr>
          <p:spPr>
            <a:xfrm>
              <a:off x="825300" y="2218050"/>
              <a:ext cx="1201200" cy="70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/>
                <a:t>QUIC Client</a:t>
              </a:r>
              <a:endParaRPr b="1" sz="700"/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6968622" y="2218042"/>
              <a:ext cx="1272300" cy="70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/>
                <a:t>QUIC Server</a:t>
              </a:r>
              <a:endParaRPr b="1" sz="700"/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3229050" y="1606350"/>
              <a:ext cx="1009500" cy="61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/>
                <a:t>Network A</a:t>
              </a:r>
              <a:endParaRPr b="1" sz="600"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3229050" y="2925450"/>
              <a:ext cx="1009500" cy="61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/>
                <a:t>Network B</a:t>
              </a:r>
              <a:endParaRPr b="1" sz="600"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4928925" y="2265900"/>
              <a:ext cx="1049700" cy="61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/>
                <a:t>Network C</a:t>
              </a:r>
              <a:endParaRPr b="1" sz="600"/>
            </a:p>
          </p:txBody>
        </p:sp>
        <p:cxnSp>
          <p:nvCxnSpPr>
            <p:cNvPr id="118" name="Google Shape;118;p18"/>
            <p:cNvCxnSpPr>
              <a:stCxn id="113" idx="3"/>
              <a:endCxn id="115" idx="1"/>
            </p:cNvCxnSpPr>
            <p:nvPr/>
          </p:nvCxnSpPr>
          <p:spPr>
            <a:xfrm flipH="1" rot="10800000">
              <a:off x="2026500" y="1912350"/>
              <a:ext cx="1202700" cy="6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8"/>
            <p:cNvCxnSpPr>
              <a:stCxn id="113" idx="3"/>
              <a:endCxn id="116" idx="1"/>
            </p:cNvCxnSpPr>
            <p:nvPr/>
          </p:nvCxnSpPr>
          <p:spPr>
            <a:xfrm>
              <a:off x="2026500" y="2571750"/>
              <a:ext cx="1202700" cy="6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8"/>
            <p:cNvCxnSpPr>
              <a:stCxn id="115" idx="3"/>
              <a:endCxn id="117" idx="1"/>
            </p:cNvCxnSpPr>
            <p:nvPr/>
          </p:nvCxnSpPr>
          <p:spPr>
            <a:xfrm>
              <a:off x="4238550" y="1912200"/>
              <a:ext cx="690300" cy="6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18"/>
            <p:cNvCxnSpPr>
              <a:stCxn id="116" idx="3"/>
              <a:endCxn id="117" idx="1"/>
            </p:cNvCxnSpPr>
            <p:nvPr/>
          </p:nvCxnSpPr>
          <p:spPr>
            <a:xfrm flipH="1" rot="10800000">
              <a:off x="4238550" y="2571900"/>
              <a:ext cx="690300" cy="6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18"/>
            <p:cNvCxnSpPr>
              <a:stCxn id="117" idx="3"/>
              <a:endCxn id="114" idx="1"/>
            </p:cNvCxnSpPr>
            <p:nvPr/>
          </p:nvCxnSpPr>
          <p:spPr>
            <a:xfrm>
              <a:off x="5978625" y="2571750"/>
              <a:ext cx="99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3" name="Google Shape;123;p18"/>
          <p:cNvSpPr/>
          <p:nvPr/>
        </p:nvSpPr>
        <p:spPr>
          <a:xfrm>
            <a:off x="5446475" y="348613"/>
            <a:ext cx="2888800" cy="571275"/>
          </a:xfrm>
          <a:custGeom>
            <a:rect b="b" l="l" r="r" t="t"/>
            <a:pathLst>
              <a:path extrusionOk="0" h="22851" w="115552">
                <a:moveTo>
                  <a:pt x="0" y="21724"/>
                </a:moveTo>
                <a:cubicBezTo>
                  <a:pt x="6717" y="18107"/>
                  <a:pt x="21043" y="-165"/>
                  <a:pt x="40302" y="23"/>
                </a:cubicBezTo>
                <a:cubicBezTo>
                  <a:pt x="59561" y="211"/>
                  <a:pt x="103010" y="19046"/>
                  <a:pt x="115552" y="22851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4" name="Google Shape;124;p18"/>
          <p:cNvSpPr/>
          <p:nvPr/>
        </p:nvSpPr>
        <p:spPr>
          <a:xfrm>
            <a:off x="5439425" y="1258100"/>
            <a:ext cx="2895850" cy="620200"/>
          </a:xfrm>
          <a:custGeom>
            <a:rect b="b" l="l" r="r" t="t"/>
            <a:pathLst>
              <a:path extrusionOk="0" h="24808" w="115834">
                <a:moveTo>
                  <a:pt x="0" y="564"/>
                </a:moveTo>
                <a:cubicBezTo>
                  <a:pt x="6341" y="4604"/>
                  <a:pt x="18741" y="24896"/>
                  <a:pt x="38047" y="24802"/>
                </a:cubicBezTo>
                <a:cubicBezTo>
                  <a:pt x="57353" y="24708"/>
                  <a:pt x="102870" y="4134"/>
                  <a:pt x="115834" y="0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25" name="Google Shape;125;p18"/>
          <p:cNvSpPr/>
          <p:nvPr/>
        </p:nvSpPr>
        <p:spPr>
          <a:xfrm flipH="1">
            <a:off x="3434100" y="141225"/>
            <a:ext cx="2275800" cy="620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 don’t want to use green path anymore</a:t>
            </a:r>
            <a:endParaRPr sz="1000"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8"/>
          <p:cNvSpPr/>
          <p:nvPr/>
        </p:nvSpPr>
        <p:spPr>
          <a:xfrm flipH="1">
            <a:off x="7162325" y="77800"/>
            <a:ext cx="1909500" cy="620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 don’t want to receive on green path anymore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Numbering Packets on Paths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2676475"/>
            <a:ext cx="8520600" cy="21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Application Data Packet Number Space </a:t>
            </a:r>
            <a:r>
              <a:rPr lang="en"/>
              <a:t>for all paths</a:t>
            </a:r>
            <a:r>
              <a:rPr lang="en"/>
              <a:t>, ACK frame acknowledges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huitema-01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Application Data Packet Number Space for each path, MP_ACK/ACK_MP frame acknowledges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liu-04, deconinck-02, deconinck-07</a:t>
            </a:r>
            <a:endParaRPr/>
          </a:p>
        </p:txBody>
      </p:sp>
      <p:grpSp>
        <p:nvGrpSpPr>
          <p:cNvPr id="134" name="Google Shape;134;p19"/>
          <p:cNvGrpSpPr/>
          <p:nvPr/>
        </p:nvGrpSpPr>
        <p:grpSpPr>
          <a:xfrm>
            <a:off x="3204311" y="1384558"/>
            <a:ext cx="4260275" cy="1007685"/>
            <a:chOff x="825300" y="1606350"/>
            <a:chExt cx="7415622" cy="1930800"/>
          </a:xfrm>
        </p:grpSpPr>
        <p:sp>
          <p:nvSpPr>
            <p:cNvPr id="135" name="Google Shape;135;p19"/>
            <p:cNvSpPr/>
            <p:nvPr/>
          </p:nvSpPr>
          <p:spPr>
            <a:xfrm>
              <a:off x="825300" y="2218050"/>
              <a:ext cx="1201200" cy="70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/>
                <a:t>QUIC Client</a:t>
              </a:r>
              <a:endParaRPr b="1" sz="700"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6968622" y="2218042"/>
              <a:ext cx="1272300" cy="707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/>
                <a:t>QUIC Server</a:t>
              </a:r>
              <a:endParaRPr b="1" sz="700"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3229050" y="1606350"/>
              <a:ext cx="1009500" cy="61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/>
                <a:t>Network A</a:t>
              </a:r>
              <a:endParaRPr b="1" sz="600"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3229050" y="2925450"/>
              <a:ext cx="1009500" cy="61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/>
                <a:t>Network B</a:t>
              </a:r>
              <a:endParaRPr b="1" sz="600"/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4928925" y="2265900"/>
              <a:ext cx="1049700" cy="611700"/>
            </a:xfrm>
            <a:prstGeom prst="rect">
              <a:avLst/>
            </a:prstGeom>
            <a:solidFill>
              <a:srgbClr val="B4A7D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/>
                <a:t>Network C</a:t>
              </a:r>
              <a:endParaRPr b="1" sz="600"/>
            </a:p>
          </p:txBody>
        </p:sp>
        <p:cxnSp>
          <p:nvCxnSpPr>
            <p:cNvPr id="140" name="Google Shape;140;p19"/>
            <p:cNvCxnSpPr>
              <a:stCxn id="135" idx="3"/>
              <a:endCxn id="137" idx="1"/>
            </p:cNvCxnSpPr>
            <p:nvPr/>
          </p:nvCxnSpPr>
          <p:spPr>
            <a:xfrm flipH="1" rot="10800000">
              <a:off x="2026500" y="1912350"/>
              <a:ext cx="1202700" cy="6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9"/>
            <p:cNvCxnSpPr>
              <a:stCxn id="135" idx="3"/>
              <a:endCxn id="138" idx="1"/>
            </p:cNvCxnSpPr>
            <p:nvPr/>
          </p:nvCxnSpPr>
          <p:spPr>
            <a:xfrm>
              <a:off x="2026500" y="2571750"/>
              <a:ext cx="1202700" cy="6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9"/>
            <p:cNvCxnSpPr>
              <a:stCxn id="137" idx="3"/>
              <a:endCxn id="139" idx="1"/>
            </p:cNvCxnSpPr>
            <p:nvPr/>
          </p:nvCxnSpPr>
          <p:spPr>
            <a:xfrm>
              <a:off x="4238550" y="1912200"/>
              <a:ext cx="690300" cy="659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9"/>
            <p:cNvCxnSpPr>
              <a:stCxn id="138" idx="3"/>
              <a:endCxn id="139" idx="1"/>
            </p:cNvCxnSpPr>
            <p:nvPr/>
          </p:nvCxnSpPr>
          <p:spPr>
            <a:xfrm flipH="1" rot="10800000">
              <a:off x="4238550" y="2571900"/>
              <a:ext cx="690300" cy="659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9"/>
            <p:cNvCxnSpPr>
              <a:stCxn id="139" idx="3"/>
              <a:endCxn id="136" idx="1"/>
            </p:cNvCxnSpPr>
            <p:nvPr/>
          </p:nvCxnSpPr>
          <p:spPr>
            <a:xfrm>
              <a:off x="5978625" y="2571750"/>
              <a:ext cx="99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5" name="Google Shape;145;p19"/>
          <p:cNvSpPr/>
          <p:nvPr/>
        </p:nvSpPr>
        <p:spPr>
          <a:xfrm>
            <a:off x="3839225" y="1158613"/>
            <a:ext cx="2888800" cy="571275"/>
          </a:xfrm>
          <a:custGeom>
            <a:rect b="b" l="l" r="r" t="t"/>
            <a:pathLst>
              <a:path extrusionOk="0" h="22851" w="115552">
                <a:moveTo>
                  <a:pt x="0" y="21724"/>
                </a:moveTo>
                <a:cubicBezTo>
                  <a:pt x="6717" y="18107"/>
                  <a:pt x="21043" y="-165"/>
                  <a:pt x="40302" y="23"/>
                </a:cubicBezTo>
                <a:cubicBezTo>
                  <a:pt x="59561" y="211"/>
                  <a:pt x="103010" y="19046"/>
                  <a:pt x="115552" y="22851"/>
                </a:cubicBezTo>
              </a:path>
            </a:pathLst>
          </a:cu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6" name="Google Shape;146;p19"/>
          <p:cNvSpPr/>
          <p:nvPr/>
        </p:nvSpPr>
        <p:spPr>
          <a:xfrm>
            <a:off x="3832175" y="2068100"/>
            <a:ext cx="2895850" cy="620200"/>
          </a:xfrm>
          <a:custGeom>
            <a:rect b="b" l="l" r="r" t="t"/>
            <a:pathLst>
              <a:path extrusionOk="0" h="24808" w="115834">
                <a:moveTo>
                  <a:pt x="0" y="564"/>
                </a:moveTo>
                <a:cubicBezTo>
                  <a:pt x="6341" y="4604"/>
                  <a:pt x="18741" y="24896"/>
                  <a:pt x="38047" y="24802"/>
                </a:cubicBezTo>
                <a:cubicBezTo>
                  <a:pt x="57353" y="24708"/>
                  <a:pt x="102870" y="4134"/>
                  <a:pt x="115834" y="0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7" name="Google Shape;147;p19"/>
          <p:cNvSpPr/>
          <p:nvPr/>
        </p:nvSpPr>
        <p:spPr>
          <a:xfrm flipH="1">
            <a:off x="365550" y="930075"/>
            <a:ext cx="3621600" cy="620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Next packet number on red path? Next packet number on green path?</a:t>
            </a:r>
            <a:endParaRPr sz="1000"/>
          </a:p>
        </p:txBody>
      </p: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284925" y="697575"/>
            <a:ext cx="2705700" cy="8526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Acknowledging packets from different paths?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