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321" r:id="rId3"/>
    <p:sldId id="322" r:id="rId4"/>
    <p:sldId id="325" r:id="rId5"/>
    <p:sldId id="326" r:id="rId6"/>
    <p:sldId id="324" r:id="rId7"/>
    <p:sldId id="323" r:id="rId8"/>
    <p:sldId id="291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11" r:id="rId17"/>
    <p:sldId id="309" r:id="rId18"/>
    <p:sldId id="310" r:id="rId19"/>
    <p:sldId id="313" r:id="rId20"/>
    <p:sldId id="312" r:id="rId21"/>
    <p:sldId id="314" r:id="rId22"/>
    <p:sldId id="315" r:id="rId23"/>
    <p:sldId id="316" r:id="rId24"/>
    <p:sldId id="317" r:id="rId25"/>
    <p:sldId id="318" r:id="rId26"/>
    <p:sldId id="319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4FF"/>
    <a:srgbClr val="FF5050"/>
    <a:srgbClr val="FF00FF"/>
    <a:srgbClr val="00AA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4"/>
    <p:restoredTop sz="94450"/>
  </p:normalViewPr>
  <p:slideViewPr>
    <p:cSldViewPr snapToGrid="0" snapToObjects="1">
      <p:cViewPr varScale="1">
        <p:scale>
          <a:sx n="89" d="100"/>
          <a:sy n="89" d="100"/>
        </p:scale>
        <p:origin x="24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44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A28B2-28B8-364D-9670-4B162B54CA3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15AF5-5D84-804C-BA78-8F8C3143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0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87CE-4BC8-F744-A3DE-180CA82585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76310-DAD6-EE4F-ABB6-4124C82A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1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9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3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0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1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3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0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4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7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6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97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7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8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5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6310-DAD6-EE4F-ABB6-4124C82A74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0000" y="634696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b="0" i="1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2018-11-14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70000" y="4906619"/>
            <a:ext cx="10083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270000" y="1641818"/>
            <a:ext cx="10083800" cy="30100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 b="0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 b="1" i="0">
                <a:solidFill>
                  <a:srgbClr val="0096FF"/>
                </a:solidFill>
                <a:latin typeface="Arial Black" charset="0"/>
                <a:ea typeface="Arial Black" charset="0"/>
                <a:cs typeface="Arial Black" charset="0"/>
              </a:defRPr>
            </a:lvl2pPr>
            <a:lvl3pPr marL="914400" indent="0">
              <a:buNone/>
              <a:defRPr sz="3000" b="1" i="0">
                <a:solidFill>
                  <a:srgbClr val="0096FF"/>
                </a:solidFill>
                <a:latin typeface="Arial Black" charset="0"/>
                <a:ea typeface="Arial Black" charset="0"/>
                <a:cs typeface="Arial Black" charset="0"/>
              </a:defRPr>
            </a:lvl3pPr>
            <a:lvl4pPr marL="1371600" indent="0">
              <a:buNone/>
              <a:defRPr sz="3000" b="1" i="0">
                <a:solidFill>
                  <a:srgbClr val="0096FF"/>
                </a:solidFill>
                <a:latin typeface="Arial Black" charset="0"/>
                <a:ea typeface="Arial Black" charset="0"/>
                <a:cs typeface="Arial Black" charset="0"/>
              </a:defRPr>
            </a:lvl4pPr>
            <a:lvl5pPr marL="1828800" indent="0">
              <a:buNone/>
              <a:defRPr sz="3000" b="1" i="0">
                <a:solidFill>
                  <a:srgbClr val="0096FF"/>
                </a:solidFill>
                <a:latin typeface="Arial Black" charset="0"/>
                <a:ea typeface="Arial Black" charset="0"/>
                <a:cs typeface="Arial Black" charset="0"/>
              </a:defRPr>
            </a:lvl5pPr>
          </a:lstStyle>
          <a:p>
            <a:pPr lvl="0"/>
            <a:r>
              <a:rPr lang="en-US" dirty="0"/>
              <a:t>Presentation Title. Arial Regular 32pt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1189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solidFill>
                  <a:srgbClr val="00B0F0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72890513-E58D-2644-ACDB-E89B1349F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1270000" y="5110646"/>
            <a:ext cx="10083800" cy="74246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 b="0" i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400" b="0" i="0">
                <a:solidFill>
                  <a:srgbClr val="0096FF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 b="0" i="0">
                <a:solidFill>
                  <a:srgbClr val="0096FF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 b="0" i="0">
                <a:solidFill>
                  <a:srgbClr val="0096FF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 b="0" i="0">
                <a:solidFill>
                  <a:srgbClr val="0096F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Presentation Subtitle-Arial Regular 16-Title Case</a:t>
            </a:r>
          </a:p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33875" y="6346825"/>
            <a:ext cx="3987800" cy="330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 b="0" i="1" baseline="0">
                <a:solidFill>
                  <a:srgbClr val="00B0F0"/>
                </a:solidFill>
              </a:defRPr>
            </a:lvl1pPr>
            <a:lvl2pPr>
              <a:defRPr sz="1200" b="1" i="1"/>
            </a:lvl2pPr>
            <a:lvl3pPr>
              <a:defRPr sz="1200" b="1" i="1"/>
            </a:lvl3pPr>
            <a:lvl4pPr>
              <a:defRPr sz="1200" b="1" i="1"/>
            </a:lvl4pPr>
            <a:lvl5pPr>
              <a:defRPr sz="1200" b="1" i="1"/>
            </a:lvl5pPr>
          </a:lstStyle>
          <a:p>
            <a:pPr lvl="0"/>
            <a:r>
              <a:rPr lang="en-US" dirty="0"/>
              <a:t>Author’s Full Name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-11408"/>
            <a:ext cx="12192000" cy="1034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8" y="313154"/>
            <a:ext cx="1783444" cy="3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3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0132" y="205595"/>
            <a:ext cx="10450005" cy="10145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Slide Title—Arial Bold 24-Cyan Blue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1189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solidFill>
                  <a:srgbClr val="00B0F0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72890513-E58D-2644-ACDB-E89B1349F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33875" y="6346825"/>
            <a:ext cx="3987800" cy="330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 b="0" i="1" baseline="0">
                <a:solidFill>
                  <a:srgbClr val="00B0F0"/>
                </a:solidFill>
              </a:defRPr>
            </a:lvl1pPr>
            <a:lvl2pPr>
              <a:defRPr sz="1200" b="1" i="1"/>
            </a:lvl2pPr>
            <a:lvl3pPr>
              <a:defRPr sz="1200" b="1" i="1"/>
            </a:lvl3pPr>
            <a:lvl4pPr>
              <a:defRPr sz="1200" b="1" i="1"/>
            </a:lvl4pPr>
            <a:lvl5pPr>
              <a:defRPr sz="1200" b="1" i="1"/>
            </a:lvl5pPr>
          </a:lstStyle>
          <a:p>
            <a:pPr lvl="0"/>
            <a:r>
              <a:rPr lang="en-US" dirty="0"/>
              <a:t>Author’s Full Name</a:t>
            </a:r>
          </a:p>
        </p:txBody>
      </p:sp>
    </p:spTree>
    <p:extLst>
      <p:ext uri="{BB962C8B-B14F-4D97-AF65-F5344CB8AC3E}">
        <p14:creationId xmlns:p14="http://schemas.microsoft.com/office/powerpoint/2010/main" val="179418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0132" y="205595"/>
            <a:ext cx="10450005" cy="10145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Slide Title—Arial Bold 24-Cyan Blue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22325" y="1495425"/>
            <a:ext cx="46863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Bulleted List-Arial Bold 20-Cyan Blue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573838" y="1495425"/>
            <a:ext cx="46863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Bulleted List-Arial Bold 20-Cyan Blue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22325" y="2570162"/>
            <a:ext cx="4968875" cy="36234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Regular 20 is the default type for paragraphs (in black)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573838" y="2570161"/>
            <a:ext cx="4968875" cy="36234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Regular 20 is the default type for paragraphs (in black).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1189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solidFill>
                  <a:srgbClr val="00B0F0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72890513-E58D-2644-ACDB-E89B1349F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33875" y="6346825"/>
            <a:ext cx="3987800" cy="330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 b="0" i="1" baseline="0">
                <a:solidFill>
                  <a:srgbClr val="00B0F0"/>
                </a:solidFill>
              </a:defRPr>
            </a:lvl1pPr>
            <a:lvl2pPr>
              <a:defRPr sz="1200" b="1" i="1"/>
            </a:lvl2pPr>
            <a:lvl3pPr>
              <a:defRPr sz="1200" b="1" i="1"/>
            </a:lvl3pPr>
            <a:lvl4pPr>
              <a:defRPr sz="1200" b="1" i="1"/>
            </a:lvl4pPr>
            <a:lvl5pPr>
              <a:defRPr sz="1200" b="1" i="1"/>
            </a:lvl5pPr>
          </a:lstStyle>
          <a:p>
            <a:pPr lvl="0"/>
            <a:r>
              <a:rPr lang="en-US" dirty="0"/>
              <a:t>Author’s Full Name</a:t>
            </a:r>
          </a:p>
        </p:txBody>
      </p:sp>
    </p:spTree>
    <p:extLst>
      <p:ext uri="{BB962C8B-B14F-4D97-AF65-F5344CB8AC3E}">
        <p14:creationId xmlns:p14="http://schemas.microsoft.com/office/powerpoint/2010/main" val="3586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105" y="648096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solidFill>
                  <a:srgbClr val="00B0F0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72890513-E58D-2644-ACDB-E89B1349F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22325" y="6469063"/>
            <a:ext cx="3302966" cy="3889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b="0" i="1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Information Source-Arial Italic 9-Cyan Blue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573838" y="1316183"/>
            <a:ext cx="46863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Bulleted List-Arial Bold 20-Cyan Blue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6"/>
          </p:nvPr>
        </p:nvSpPr>
        <p:spPr>
          <a:xfrm>
            <a:off x="822325" y="1316183"/>
            <a:ext cx="5075238" cy="5045027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573838" y="2214976"/>
            <a:ext cx="4968875" cy="36234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Regular 20 is the default type for paragraphs (in black).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0132" y="205595"/>
            <a:ext cx="10450005" cy="10145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Slide Title—Arial Bold 24-Cyan Blue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33875" y="6346825"/>
            <a:ext cx="3987800" cy="330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 b="0" i="1" baseline="0">
                <a:solidFill>
                  <a:srgbClr val="00B0F0"/>
                </a:solidFill>
              </a:defRPr>
            </a:lvl1pPr>
            <a:lvl2pPr>
              <a:defRPr sz="1200" b="1" i="1"/>
            </a:lvl2pPr>
            <a:lvl3pPr>
              <a:defRPr sz="1200" b="1" i="1"/>
            </a:lvl3pPr>
            <a:lvl4pPr>
              <a:defRPr sz="1200" b="1" i="1"/>
            </a:lvl4pPr>
            <a:lvl5pPr>
              <a:defRPr sz="1200" b="1" i="1"/>
            </a:lvl5pPr>
          </a:lstStyle>
          <a:p>
            <a:pPr lvl="0"/>
            <a:r>
              <a:rPr lang="en-US" dirty="0"/>
              <a:t>Author’s Full Name</a:t>
            </a:r>
          </a:p>
        </p:txBody>
      </p:sp>
    </p:spTree>
    <p:extLst>
      <p:ext uri="{BB962C8B-B14F-4D97-AF65-F5344CB8AC3E}">
        <p14:creationId xmlns:p14="http://schemas.microsoft.com/office/powerpoint/2010/main" val="2355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105" y="648096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solidFill>
                  <a:srgbClr val="00B0F0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72890513-E58D-2644-ACDB-E89B1349F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22325" y="6469063"/>
            <a:ext cx="2795518" cy="3889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b="0" i="1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Information Source-Arial Italic 9-Cyan Blue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26"/>
          </p:nvPr>
        </p:nvSpPr>
        <p:spPr>
          <a:xfrm>
            <a:off x="836214" y="1590784"/>
            <a:ext cx="2387539" cy="2421892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32"/>
          </p:nvPr>
        </p:nvSpPr>
        <p:spPr>
          <a:xfrm>
            <a:off x="9123108" y="1590784"/>
            <a:ext cx="2387539" cy="465285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6"/>
          <p:cNvSpPr>
            <a:spLocks noGrp="1"/>
          </p:cNvSpPr>
          <p:nvPr>
            <p:ph sz="quarter" idx="34"/>
          </p:nvPr>
        </p:nvSpPr>
        <p:spPr>
          <a:xfrm>
            <a:off x="6346062" y="3730001"/>
            <a:ext cx="2387539" cy="251363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98511" y="1590783"/>
            <a:ext cx="2387539" cy="91631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0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Section Title—Arial Bold 20-Cyan Blue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598511" y="2732526"/>
            <a:ext cx="2387539" cy="35111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Regular 20 is the default type for paragraphs (in black).</a:t>
            </a:r>
          </a:p>
          <a:p>
            <a:pPr lvl="0"/>
            <a:r>
              <a:rPr lang="en-US" dirty="0"/>
              <a:t>Type can get bigger, but no smaller.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836212" y="4234195"/>
            <a:ext cx="2387539" cy="200944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Regular 20 is the default type for paragraphs (in black).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6346060" y="1561078"/>
            <a:ext cx="2387539" cy="189345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Regular 20 is the default type for paragraphs (in black).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0132" y="205595"/>
            <a:ext cx="10450005" cy="10145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Slide Title—Arial Bold 24-Cyan Blue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33875" y="6346825"/>
            <a:ext cx="3987800" cy="330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 b="0" i="1" baseline="0">
                <a:solidFill>
                  <a:srgbClr val="00B0F0"/>
                </a:solidFill>
              </a:defRPr>
            </a:lvl1pPr>
            <a:lvl2pPr>
              <a:defRPr sz="1200" b="1" i="1"/>
            </a:lvl2pPr>
            <a:lvl3pPr>
              <a:defRPr sz="1200" b="1" i="1"/>
            </a:lvl3pPr>
            <a:lvl4pPr>
              <a:defRPr sz="1200" b="1" i="1"/>
            </a:lvl4pPr>
            <a:lvl5pPr>
              <a:defRPr sz="1200" b="1" i="1"/>
            </a:lvl5pPr>
          </a:lstStyle>
          <a:p>
            <a:pPr lvl="0"/>
            <a:r>
              <a:rPr lang="en-US" dirty="0"/>
              <a:t>Author’s Full Name</a:t>
            </a:r>
          </a:p>
        </p:txBody>
      </p:sp>
    </p:spTree>
    <p:extLst>
      <p:ext uri="{BB962C8B-B14F-4D97-AF65-F5344CB8AC3E}">
        <p14:creationId xmlns:p14="http://schemas.microsoft.com/office/powerpoint/2010/main" val="207644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105" y="648096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solidFill>
                  <a:srgbClr val="00B0F0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72890513-E58D-2644-ACDB-E89B1349F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22325" y="6469063"/>
            <a:ext cx="2782266" cy="3889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b="0" i="1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Information Source-Arial Italic 9-Cyan Blue</a:t>
            </a:r>
          </a:p>
        </p:txBody>
      </p:sp>
      <p:sp>
        <p:nvSpPr>
          <p:cNvPr id="10" name="Content Placeholder 16"/>
          <p:cNvSpPr>
            <a:spLocks noGrp="1"/>
          </p:cNvSpPr>
          <p:nvPr>
            <p:ph sz="quarter" idx="26"/>
          </p:nvPr>
        </p:nvSpPr>
        <p:spPr>
          <a:xfrm>
            <a:off x="836214" y="1590784"/>
            <a:ext cx="2387539" cy="2421892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6"/>
          <p:cNvSpPr>
            <a:spLocks noGrp="1"/>
          </p:cNvSpPr>
          <p:nvPr>
            <p:ph sz="quarter" idx="34"/>
          </p:nvPr>
        </p:nvSpPr>
        <p:spPr>
          <a:xfrm>
            <a:off x="6667342" y="1590785"/>
            <a:ext cx="4994433" cy="2421892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642755" y="1590783"/>
            <a:ext cx="2387539" cy="91644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Tx/>
              <a:buNone/>
              <a:defRPr sz="20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Section Title—Arial 20-Cyan Blue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642755" y="2732526"/>
            <a:ext cx="2387539" cy="311168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Regular 14 is the default type for paragraphs (in black).</a:t>
            </a:r>
          </a:p>
          <a:p>
            <a:pPr lvl="0"/>
            <a:r>
              <a:rPr lang="en-US" dirty="0"/>
              <a:t>Type can get bigger, but no smaller.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6667341" y="4293829"/>
            <a:ext cx="4964959" cy="20625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</a:t>
            </a:r>
            <a:r>
              <a:rPr lang="en-US"/>
              <a:t>Regular 14 </a:t>
            </a:r>
            <a:r>
              <a:rPr lang="en-US" dirty="0"/>
              <a:t>is the default type for paragraphs (in black).</a:t>
            </a:r>
          </a:p>
          <a:p>
            <a:pPr lvl="0"/>
            <a:r>
              <a:rPr lang="en-US" dirty="0"/>
              <a:t>Type can get bigger, but no smaller.</a:t>
            </a:r>
          </a:p>
          <a:p>
            <a:pPr lvl="0"/>
            <a:r>
              <a:rPr lang="en-US" dirty="0"/>
              <a:t>Use two columns of text when possible, as default.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36212" y="4234195"/>
            <a:ext cx="2387539" cy="200944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Regular 14 is the default type for paragraphs (in black).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0132" y="205595"/>
            <a:ext cx="10450005" cy="10145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1" i="0" baseline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2000" b="1" i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Slide Title—Arial Italic 24-Cyan Blue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33875" y="6346825"/>
            <a:ext cx="3987800" cy="330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 b="0" i="1" baseline="0">
                <a:solidFill>
                  <a:srgbClr val="00B0F0"/>
                </a:solidFill>
              </a:defRPr>
            </a:lvl1pPr>
            <a:lvl2pPr>
              <a:defRPr sz="1200" b="1" i="1"/>
            </a:lvl2pPr>
            <a:lvl3pPr>
              <a:defRPr sz="1200" b="1" i="1"/>
            </a:lvl3pPr>
            <a:lvl4pPr>
              <a:defRPr sz="1200" b="1" i="1"/>
            </a:lvl4pPr>
            <a:lvl5pPr>
              <a:defRPr sz="1200" b="1" i="1"/>
            </a:lvl5pPr>
          </a:lstStyle>
          <a:p>
            <a:pPr lvl="0"/>
            <a:r>
              <a:rPr lang="en-US" dirty="0"/>
              <a:t>Author’s Full Name</a:t>
            </a:r>
          </a:p>
        </p:txBody>
      </p:sp>
    </p:spTree>
    <p:extLst>
      <p:ext uri="{BB962C8B-B14F-4D97-AF65-F5344CB8AC3E}">
        <p14:creationId xmlns:p14="http://schemas.microsoft.com/office/powerpoint/2010/main" val="161994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105" y="648096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solidFill>
                  <a:srgbClr val="00B0F0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72890513-E58D-2644-ACDB-E89B1349F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33875" y="6346825"/>
            <a:ext cx="3987800" cy="330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 b="0" i="1" baseline="0">
                <a:solidFill>
                  <a:srgbClr val="00B0F0"/>
                </a:solidFill>
              </a:defRPr>
            </a:lvl1pPr>
            <a:lvl2pPr>
              <a:defRPr sz="1200" b="1" i="1"/>
            </a:lvl2pPr>
            <a:lvl3pPr>
              <a:defRPr sz="1200" b="1" i="1"/>
            </a:lvl3pPr>
            <a:lvl4pPr>
              <a:defRPr sz="1200" b="1" i="1"/>
            </a:lvl4pPr>
            <a:lvl5pPr>
              <a:defRPr sz="1200" b="1" i="1"/>
            </a:lvl5pPr>
          </a:lstStyle>
          <a:p>
            <a:pPr lvl="0"/>
            <a:r>
              <a:rPr lang="en-US" dirty="0"/>
              <a:t>Author’s Full Name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mallcombe/jRootAnalysisToo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3.gif"/><Relationship Id="rId9" Type="http://schemas.openxmlformats.org/officeDocument/2006/relationships/image" Target="../media/image18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4.gif"/><Relationship Id="rId9" Type="http://schemas.openxmlformats.org/officeDocument/2006/relationships/image" Target="../media/image19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4.png"/><Relationship Id="rId5" Type="http://schemas.openxmlformats.org/officeDocument/2006/relationships/image" Target="../media/image12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si.wiki.triumf.ca/index.php/Acces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2018-11-14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1270000" y="4463955"/>
            <a:ext cx="10083800" cy="375807"/>
          </a:xfrm>
        </p:spPr>
        <p:txBody>
          <a:bodyPr/>
          <a:lstStyle/>
          <a:p>
            <a:r>
              <a:rPr lang="en-US" sz="2000" dirty="0" smtClean="0"/>
              <a:t>A practical guide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mbowry@triumf.ca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0000" y="5070980"/>
            <a:ext cx="2759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Bowry</a:t>
            </a:r>
            <a:r>
              <a:rPr lang="en-US" sz="1600" dirty="0" smtClean="0"/>
              <a:t>, 8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February 2019</a:t>
            </a:r>
            <a:endParaRPr lang="en-US" sz="16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7"/>
          </p:nvPr>
        </p:nvSpPr>
        <p:spPr>
          <a:xfrm>
            <a:off x="1270000" y="1598835"/>
            <a:ext cx="5639758" cy="1392984"/>
          </a:xfrm>
        </p:spPr>
        <p:txBody>
          <a:bodyPr/>
          <a:lstStyle/>
          <a:p>
            <a:r>
              <a:rPr lang="en-US" sz="3200" i="1" dirty="0" smtClean="0"/>
              <a:t>Experimental measurements of gamma-ray angular correlations with GRIFFIN</a:t>
            </a:r>
            <a:endParaRPr 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1598835"/>
            <a:ext cx="429260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dirty="0" smtClean="0"/>
              <a:t>Both ROOT and GRSI-specific functions are employed in </a:t>
            </a:r>
            <a:r>
              <a:rPr lang="en-US" sz="2400" b="1" dirty="0" err="1" smtClean="0"/>
              <a:t>ggAngularCorrelation.h</a:t>
            </a:r>
            <a:r>
              <a:rPr lang="en-US" sz="2400" dirty="0" smtClean="0"/>
              <a:t> to return the available coincidence angles.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0" y="2679232"/>
            <a:ext cx="85439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2" y="3414712"/>
            <a:ext cx="8620125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9964947" y="2641491"/>
            <a:ext cx="1388853" cy="64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Function definition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64946" y="4548546"/>
            <a:ext cx="1388853" cy="64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Body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5184" y="4120181"/>
            <a:ext cx="1821612" cy="1075346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AAFF"/>
                </a:solidFill>
              </a:rPr>
              <a:t>Detector modifications (etc.) go here!</a:t>
            </a:r>
            <a:endParaRPr lang="en-US" b="1" dirty="0">
              <a:solidFill>
                <a:srgbClr val="00A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dirty="0" smtClean="0"/>
              <a:t>Histograms are defined in </a:t>
            </a:r>
            <a:r>
              <a:rPr lang="en-US" sz="2400" b="1" dirty="0" err="1" smtClean="0"/>
              <a:t>ggAngularCorrelation.C</a:t>
            </a:r>
            <a:r>
              <a:rPr lang="en-US" sz="2400" b="1" dirty="0" smtClean="0"/>
              <a:t> </a:t>
            </a:r>
            <a:r>
              <a:rPr lang="en-US" sz="2400" dirty="0" smtClean="0"/>
              <a:t>where the general format is:</a:t>
            </a:r>
          </a:p>
          <a:p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321674" y="3870026"/>
            <a:ext cx="1388853" cy="64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Histogram definitions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21675" y="4747775"/>
            <a:ext cx="1388853" cy="64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Body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0132" y="2641491"/>
            <a:ext cx="6894322" cy="27532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#define </a:t>
            </a:r>
            <a:r>
              <a:rPr lang="en-US" b="1" dirty="0" err="1" smtClean="0">
                <a:solidFill>
                  <a:schemeClr val="tx1"/>
                </a:solidFill>
              </a:rPr>
              <a:t>ggAngularCorrelation_cxx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#include “</a:t>
            </a:r>
            <a:r>
              <a:rPr lang="en-US" b="1" dirty="0" err="1" smtClean="0">
                <a:solidFill>
                  <a:schemeClr val="tx1"/>
                </a:solidFill>
              </a:rPr>
              <a:t>ggAngularCorrelation.h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//variable definitions (doubles, integers etc.)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void </a:t>
            </a:r>
            <a:r>
              <a:rPr lang="en-US" b="1" dirty="0" err="1" smtClean="0">
                <a:solidFill>
                  <a:schemeClr val="tx1"/>
                </a:solidFill>
              </a:rPr>
              <a:t>ggAngularCorrelation</a:t>
            </a:r>
            <a:r>
              <a:rPr lang="en-US" b="1" dirty="0" smtClean="0">
                <a:solidFill>
                  <a:schemeClr val="tx1"/>
                </a:solidFill>
              </a:rPr>
              <a:t>::</a:t>
            </a:r>
            <a:r>
              <a:rPr lang="en-US" b="1" dirty="0" err="1" smtClean="0">
                <a:solidFill>
                  <a:schemeClr val="tx1"/>
                </a:solidFill>
              </a:rPr>
              <a:t>CreateHistograms</a:t>
            </a:r>
            <a:r>
              <a:rPr lang="en-US" b="1" dirty="0" smtClean="0">
                <a:solidFill>
                  <a:schemeClr val="tx1"/>
                </a:solidFill>
              </a:rPr>
              <a:t>() { ; }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void </a:t>
            </a:r>
            <a:r>
              <a:rPr lang="en-US" b="1" dirty="0" err="1" smtClean="0">
                <a:solidFill>
                  <a:schemeClr val="tx1"/>
                </a:solidFill>
              </a:rPr>
              <a:t>ggAngularCorrelation</a:t>
            </a:r>
            <a:r>
              <a:rPr lang="en-US" b="1" dirty="0" smtClean="0">
                <a:solidFill>
                  <a:schemeClr val="tx1"/>
                </a:solidFill>
              </a:rPr>
              <a:t>::</a:t>
            </a:r>
            <a:r>
              <a:rPr lang="en-US" b="1" dirty="0" err="1" smtClean="0">
                <a:solidFill>
                  <a:schemeClr val="tx1"/>
                </a:solidFill>
              </a:rPr>
              <a:t>FillHistograms</a:t>
            </a:r>
            <a:r>
              <a:rPr lang="en-US" b="1" dirty="0">
                <a:solidFill>
                  <a:schemeClr val="tx1"/>
                </a:solidFill>
              </a:rPr>
              <a:t>() { ; }</a:t>
            </a:r>
          </a:p>
        </p:txBody>
      </p:sp>
      <p:cxnSp>
        <p:nvCxnSpPr>
          <p:cNvPr id="15" name="Elbow Connector 14"/>
          <p:cNvCxnSpPr>
            <a:stCxn id="10" idx="1"/>
          </p:cNvCxnSpPr>
          <p:nvPr/>
        </p:nvCxnSpPr>
        <p:spPr>
          <a:xfrm rot="10800000" flipV="1">
            <a:off x="7772400" y="4193517"/>
            <a:ext cx="549274" cy="1164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1"/>
          </p:cNvCxnSpPr>
          <p:nvPr/>
        </p:nvCxnSpPr>
        <p:spPr>
          <a:xfrm rot="10800000">
            <a:off x="7772401" y="4866352"/>
            <a:ext cx="549274" cy="2049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dirty="0" smtClean="0"/>
              <a:t>Modify the .C file to suit the task.</a:t>
            </a:r>
          </a:p>
          <a:p>
            <a:pPr lvl="1"/>
            <a:r>
              <a:rPr lang="en-US" sz="2000" b="1" dirty="0" smtClean="0"/>
              <a:t>Remove histograms that will not be used </a:t>
            </a:r>
            <a:r>
              <a:rPr lang="en-US" sz="2000" dirty="0" smtClean="0"/>
              <a:t>(including </a:t>
            </a:r>
            <a:r>
              <a:rPr lang="en-US" sz="2000" i="1" dirty="0" smtClean="0"/>
              <a:t>Create..</a:t>
            </a:r>
            <a:r>
              <a:rPr lang="en-US" sz="2000" dirty="0" smtClean="0"/>
              <a:t> and </a:t>
            </a:r>
            <a:r>
              <a:rPr lang="en-US" sz="2000" i="1" dirty="0" smtClean="0"/>
              <a:t>Fill..</a:t>
            </a:r>
            <a:r>
              <a:rPr lang="en-US" sz="2000" dirty="0" smtClean="0"/>
              <a:t> functions). Additional histograms mean more memory usage multiplied by the number of parallel threads!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b="1" dirty="0" smtClean="0"/>
              <a:t>Check histogram binning</a:t>
            </a:r>
            <a:r>
              <a:rPr lang="en-US" sz="2000" dirty="0" smtClean="0"/>
              <a:t> (more bins = more memory usage).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Add event-mixing depth functionality</a:t>
            </a:r>
            <a:r>
              <a:rPr lang="en-US" sz="2000" dirty="0" smtClean="0"/>
              <a:t>. This is used to reduce the statistical uncertainty in the event-mixed coincidence spectra and is simple to implement.</a:t>
            </a:r>
          </a:p>
          <a:p>
            <a:pPr lvl="1"/>
            <a:r>
              <a:rPr lang="en-US" sz="2000" b="1" dirty="0" smtClean="0"/>
              <a:t>Add diagnostic spectra</a:t>
            </a:r>
            <a:r>
              <a:rPr lang="en-US" sz="2000" dirty="0" smtClean="0"/>
              <a:t> to check angle calculations are functioning normally (</a:t>
            </a:r>
            <a:r>
              <a:rPr lang="en-US" sz="2000" i="1" dirty="0" smtClean="0"/>
              <a:t>always assume</a:t>
            </a:r>
            <a:r>
              <a:rPr lang="en-US" sz="2000" dirty="0" smtClean="0"/>
              <a:t> your code is broken from the beginning).</a:t>
            </a:r>
          </a:p>
          <a:p>
            <a:pPr lvl="1"/>
            <a:endParaRPr lang="en-US" sz="1800" dirty="0" smtClean="0"/>
          </a:p>
          <a:p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10133" y="3026445"/>
            <a:ext cx="7954306" cy="8435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gammaGamma</a:t>
            </a:r>
            <a:r>
              <a:rPr lang="en-US" b="1" dirty="0" smtClean="0">
                <a:solidFill>
                  <a:schemeClr val="tx1"/>
                </a:solidFill>
              </a:rPr>
              <a:t>”, “</a:t>
            </a:r>
            <a:r>
              <a:rPr lang="en-US" b="1" dirty="0" err="1" smtClean="0">
                <a:solidFill>
                  <a:schemeClr val="tx1"/>
                </a:solidFill>
              </a:rPr>
              <a:t>gammaGammaBG</a:t>
            </a:r>
            <a:r>
              <a:rPr lang="en-US" b="1" dirty="0" smtClean="0">
                <a:solidFill>
                  <a:schemeClr val="tx1"/>
                </a:solidFill>
              </a:rPr>
              <a:t>”, “</a:t>
            </a:r>
            <a:r>
              <a:rPr lang="en-US" b="1" dirty="0" err="1" smtClean="0">
                <a:solidFill>
                  <a:schemeClr val="tx1"/>
                </a:solidFill>
              </a:rPr>
              <a:t>gammaGammaMixed</a:t>
            </a:r>
            <a:r>
              <a:rPr lang="en-US" b="1" dirty="0" smtClean="0">
                <a:solidFill>
                  <a:schemeClr val="tx1"/>
                </a:solidFill>
              </a:rPr>
              <a:t>”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 + diagnostic histograms)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71393" y="3026445"/>
            <a:ext cx="2591519" cy="843581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AAFF"/>
                </a:solidFill>
              </a:rPr>
              <a:t>Single-crystal analysis (no addback)</a:t>
            </a:r>
            <a:endParaRPr lang="en-US" b="1" dirty="0">
              <a:solidFill>
                <a:srgbClr val="00A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801024" cy="4883744"/>
          </a:xfrm>
        </p:spPr>
        <p:txBody>
          <a:bodyPr/>
          <a:lstStyle/>
          <a:p>
            <a:r>
              <a:rPr lang="en-US" sz="2400" dirty="0" smtClean="0"/>
              <a:t>Gamma-gamma angular correlation matrices (</a:t>
            </a:r>
            <a:r>
              <a:rPr lang="en-US" sz="2400" dirty="0" err="1" smtClean="0"/>
              <a:t>ggAngularCorrelation.C</a:t>
            </a:r>
            <a:r>
              <a:rPr lang="en-US" sz="2400" dirty="0" smtClean="0"/>
              <a:t>) </a:t>
            </a:r>
            <a:endParaRPr lang="en-US" sz="1800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2" y="1999676"/>
            <a:ext cx="10058400" cy="31298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5168" y="2363638"/>
            <a:ext cx="9876494" cy="26224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2" y="1988219"/>
            <a:ext cx="10058400" cy="461196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dirty="0" smtClean="0"/>
              <a:t>Gamma-gamma angular correlation matrices + event mixing </a:t>
            </a:r>
            <a:endParaRPr lang="en-US" sz="1800" dirty="0" smtClean="0"/>
          </a:p>
          <a:p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5168" y="2855342"/>
            <a:ext cx="9876494" cy="1984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b="1" dirty="0" smtClean="0"/>
              <a:t>Add diagnostic histograms</a:t>
            </a:r>
            <a:r>
              <a:rPr lang="en-US" sz="2400" dirty="0" smtClean="0"/>
              <a:t>. This includes the basics (hit energy summed over the whole array, time difference etc.) in addition to ensuring: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The calculated angles are accurate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The correct (grouped) angles are assigned to the appropriate bins.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For example, the relative change in the integral (or the counts in a given </a:t>
            </a:r>
            <a:r>
              <a:rPr lang="en-US" sz="2400" dirty="0" err="1" smtClean="0"/>
              <a:t>photopeak</a:t>
            </a:r>
            <a:r>
              <a:rPr lang="en-US" sz="2400" dirty="0" smtClean="0"/>
              <a:t>) of the event-mixed matrices will be very similar to the relative </a:t>
            </a:r>
            <a:r>
              <a:rPr lang="en-US" sz="2400" b="1" dirty="0" smtClean="0"/>
              <a:t>combinatorial weights </a:t>
            </a:r>
            <a:r>
              <a:rPr lang="en-US" sz="2400" dirty="0" smtClean="0"/>
              <a:t>(# crystal pairs) and is easily checked.</a:t>
            </a:r>
          </a:p>
        </p:txBody>
      </p:sp>
    </p:spTree>
    <p:extLst>
      <p:ext uri="{BB962C8B-B14F-4D97-AF65-F5344CB8AC3E}">
        <p14:creationId xmlns:p14="http://schemas.microsoft.com/office/powerpoint/2010/main" val="41650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dirty="0" smtClean="0"/>
              <a:t>In this example analysis, the number of angles is restricted to </a:t>
            </a:r>
            <a:r>
              <a:rPr lang="en-US" sz="2400" b="1" dirty="0" smtClean="0"/>
              <a:t>7</a:t>
            </a:r>
            <a:r>
              <a:rPr lang="en-US" sz="2400" dirty="0" smtClean="0"/>
              <a:t> (full analysis = 51 angle bins).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Added filter to </a:t>
            </a:r>
            <a:r>
              <a:rPr lang="en-US" sz="2400" i="1" dirty="0" smtClean="0"/>
              <a:t>Create</a:t>
            </a:r>
            <a:r>
              <a:rPr lang="en-US" sz="2400" dirty="0" smtClean="0"/>
              <a:t> and </a:t>
            </a:r>
            <a:r>
              <a:rPr lang="en-US" sz="2400" i="1" dirty="0" smtClean="0"/>
              <a:t>Fill</a:t>
            </a:r>
            <a:r>
              <a:rPr lang="en-US" sz="2400" dirty="0" smtClean="0"/>
              <a:t> functions to exclude other angles. This is useful for any analysis to reduce the number of histograms. </a:t>
            </a:r>
          </a:p>
          <a:p>
            <a:r>
              <a:rPr lang="en-US" sz="2400" dirty="0" smtClean="0"/>
              <a:t>Filter can be modified to include the next set of angles etc.</a:t>
            </a:r>
          </a:p>
          <a:p>
            <a:r>
              <a:rPr lang="en-US" sz="2400" dirty="0" smtClean="0"/>
              <a:t>Issues encountered with ROOT v6.06.08 + </a:t>
            </a:r>
            <a:r>
              <a:rPr lang="en-US" sz="2400" dirty="0" err="1" smtClean="0"/>
              <a:t>GRSISort</a:t>
            </a:r>
            <a:r>
              <a:rPr lang="en-US" sz="2400" dirty="0" smtClean="0"/>
              <a:t> v3.1.3.4 regarding the </a:t>
            </a:r>
            <a:r>
              <a:rPr lang="en-US" sz="2400" b="1" i="1" dirty="0" err="1" smtClean="0"/>
              <a:t>angleIndex</a:t>
            </a:r>
            <a:r>
              <a:rPr lang="en-US" sz="2400" dirty="0" smtClean="0"/>
              <a:t> iterator</a:t>
            </a:r>
            <a:r>
              <a:rPr lang="en-US" sz="2400" i="1" dirty="0" smtClean="0"/>
              <a:t> </a:t>
            </a:r>
            <a:r>
              <a:rPr lang="en-US" sz="2400" dirty="0" smtClean="0"/>
              <a:t>(solution available). </a:t>
            </a:r>
            <a:r>
              <a:rPr lang="en-US" sz="2400" b="1" dirty="0" smtClean="0"/>
              <a:t>Use </a:t>
            </a:r>
            <a:r>
              <a:rPr lang="en-US" sz="2400" b="1" dirty="0" err="1" smtClean="0"/>
              <a:t>GRSISort</a:t>
            </a:r>
            <a:r>
              <a:rPr lang="en-US" sz="2400" b="1" dirty="0" smtClean="0"/>
              <a:t> v3.1.3.5 or higher</a:t>
            </a:r>
            <a:r>
              <a:rPr lang="en-US" sz="2400" dirty="0" smtClean="0"/>
              <a:t>.</a:t>
            </a:r>
            <a:endParaRPr lang="en-US" sz="2600" dirty="0" smtClean="0"/>
          </a:p>
          <a:p>
            <a:pPr lvl="1"/>
            <a:endParaRPr lang="en-US" sz="1200" dirty="0" smtClean="0"/>
          </a:p>
          <a:p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10133" y="2533834"/>
            <a:ext cx="10637120" cy="8435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Index number:	{0, 4, 10, 25, 40, 46, 50}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Angle (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):	{18.8, 33.7, 60.2, 91.5, 126.2, 148.1, 180.0}</a:t>
            </a:r>
            <a:endParaRPr lang="en-US" b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b="1" dirty="0" smtClean="0"/>
              <a:t>Run PROOF</a:t>
            </a:r>
            <a:r>
              <a:rPr lang="en-US" sz="2400" dirty="0" smtClean="0"/>
              <a:t>. For example, in a terminal within a </a:t>
            </a:r>
            <a:r>
              <a:rPr lang="en-US" sz="2400" b="1" dirty="0" smtClean="0"/>
              <a:t>/data/</a:t>
            </a:r>
            <a:r>
              <a:rPr lang="en-US" sz="2400" dirty="0" smtClean="0"/>
              <a:t> directory: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Common </a:t>
            </a:r>
            <a:r>
              <a:rPr lang="en-US" sz="2400" dirty="0"/>
              <a:t>failure modes. All of the following </a:t>
            </a:r>
            <a:r>
              <a:rPr lang="en-US" sz="2400" b="1" dirty="0"/>
              <a:t>will cause a crash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r>
              <a:rPr lang="en-US" sz="2000" b="1" dirty="0" smtClean="0"/>
              <a:t>Histogram definition missing</a:t>
            </a:r>
            <a:r>
              <a:rPr lang="en-US" sz="2000" dirty="0" smtClean="0"/>
              <a:t> in </a:t>
            </a:r>
            <a:r>
              <a:rPr lang="en-US" sz="2000" i="1" dirty="0" err="1" smtClean="0"/>
              <a:t>CreateHistograms</a:t>
            </a:r>
            <a:r>
              <a:rPr lang="en-US" sz="2000" dirty="0" smtClean="0"/>
              <a:t> function.</a:t>
            </a:r>
            <a:endParaRPr lang="en-US" sz="2000" dirty="0"/>
          </a:p>
          <a:p>
            <a:pPr lvl="1"/>
            <a:r>
              <a:rPr lang="en-US" sz="2000" b="1" dirty="0"/>
              <a:t>Referencing hits in a detector branch that does not exist</a:t>
            </a:r>
            <a:r>
              <a:rPr lang="en-US" sz="2000" dirty="0"/>
              <a:t> in the </a:t>
            </a:r>
            <a:r>
              <a:rPr lang="en-US" sz="2000" dirty="0" err="1"/>
              <a:t>AnalysisTree</a:t>
            </a:r>
            <a:r>
              <a:rPr lang="en-US" sz="2000" dirty="0"/>
              <a:t> or is not defined in the header file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b="1" dirty="0"/>
              <a:t>Iterating over a value or object (e.g. a histogram) that does not exist</a:t>
            </a:r>
            <a:r>
              <a:rPr lang="en-US" sz="2000" dirty="0"/>
              <a:t>. </a:t>
            </a:r>
            <a:r>
              <a:rPr lang="en-US" sz="2000" dirty="0" smtClean="0"/>
              <a:t>Most </a:t>
            </a:r>
            <a:r>
              <a:rPr lang="en-US" sz="2000" dirty="0"/>
              <a:t>commonly occurs in a </a:t>
            </a:r>
            <a:r>
              <a:rPr lang="en-US" sz="2000" b="1" i="1" dirty="0"/>
              <a:t>for(){ ; }</a:t>
            </a:r>
            <a:r>
              <a:rPr lang="en-US" sz="2000" dirty="0"/>
              <a:t> loop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Calibration </a:t>
            </a:r>
            <a:r>
              <a:rPr lang="en-US" sz="2400" dirty="0"/>
              <a:t>files cannot be entered as </a:t>
            </a:r>
            <a:r>
              <a:rPr lang="en-US" sz="2400" dirty="0" smtClean="0"/>
              <a:t>a PROOF </a:t>
            </a:r>
            <a:r>
              <a:rPr lang="en-US" sz="2400" dirty="0"/>
              <a:t>argument </a:t>
            </a:r>
            <a:r>
              <a:rPr lang="en-US" sz="2400" dirty="0" smtClean="0"/>
              <a:t>(</a:t>
            </a:r>
            <a:r>
              <a:rPr lang="en-US" sz="2400" dirty="0"/>
              <a:t>yet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PROOF compiled upon execution.</a:t>
            </a:r>
            <a:endParaRPr lang="en-US" sz="2400" dirty="0"/>
          </a:p>
          <a:p>
            <a:pPr lvl="1"/>
            <a:endParaRPr lang="en-US" sz="1200" dirty="0" smtClean="0"/>
          </a:p>
          <a:p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10133" y="2221696"/>
            <a:ext cx="10637120" cy="8435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&gt; </a:t>
            </a:r>
            <a:r>
              <a:rPr lang="en-US" b="1" dirty="0" err="1" smtClean="0">
                <a:solidFill>
                  <a:schemeClr val="tx1"/>
                </a:solidFill>
              </a:rPr>
              <a:t>grsiproof</a:t>
            </a:r>
            <a:r>
              <a:rPr lang="en-US" b="1" dirty="0" smtClean="0">
                <a:solidFill>
                  <a:schemeClr val="tx1"/>
                </a:solidFill>
              </a:rPr>
              <a:t> /path2/analysis09636* /path2/</a:t>
            </a:r>
            <a:r>
              <a:rPr lang="en-US" b="1" dirty="0" err="1" smtClean="0">
                <a:solidFill>
                  <a:schemeClr val="tx1"/>
                </a:solidFill>
              </a:rPr>
              <a:t>ggAngularCorrelation.C</a:t>
            </a:r>
            <a:r>
              <a:rPr lang="en-US" b="1" dirty="0" smtClean="0">
                <a:solidFill>
                  <a:schemeClr val="tx1"/>
                </a:solidFill>
              </a:rPr>
              <a:t> --max-workers=4</a:t>
            </a:r>
            <a:endParaRPr lang="en-US" b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51278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Running PROOF with the default number of workers</a:t>
            </a:r>
            <a:endParaRPr lang="en-US" sz="1200" dirty="0" smtClean="0"/>
          </a:p>
          <a:p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6" b="10238"/>
          <a:stretch/>
        </p:blipFill>
        <p:spPr>
          <a:xfrm>
            <a:off x="900430" y="2013345"/>
            <a:ext cx="4342130" cy="4261077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679439" y="2013344"/>
            <a:ext cx="6045201" cy="4298553"/>
          </a:xfrm>
        </p:spPr>
        <p:txBody>
          <a:bodyPr/>
          <a:lstStyle/>
          <a:p>
            <a:r>
              <a:rPr lang="en-US" sz="2400" dirty="0" smtClean="0"/>
              <a:t>Most GRSI cluster machines have (effectively) 8 CPUs. The </a:t>
            </a:r>
            <a:r>
              <a:rPr lang="en-US" sz="2400" b="1" dirty="0" smtClean="0"/>
              <a:t>default number of workers is 8</a:t>
            </a:r>
            <a:r>
              <a:rPr lang="en-US" sz="2400" dirty="0" smtClean="0"/>
              <a:t>. To stop these processes:</a:t>
            </a:r>
          </a:p>
          <a:p>
            <a:pPr marL="0" indent="0">
              <a:buNone/>
            </a:pPr>
            <a:r>
              <a:rPr lang="en-US" sz="2400" dirty="0" smtClean="0"/>
              <a:t>	&gt; </a:t>
            </a:r>
            <a:r>
              <a:rPr lang="en-US" sz="2400" dirty="0" err="1"/>
              <a:t>ps</a:t>
            </a:r>
            <a:r>
              <a:rPr lang="en-US" sz="2400" dirty="0"/>
              <a:t> aux | grep </a:t>
            </a:r>
            <a:r>
              <a:rPr lang="en-US" sz="2400" dirty="0" err="1"/>
              <a:t>proofserv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&gt; </a:t>
            </a:r>
            <a:r>
              <a:rPr lang="en-US" sz="2400" dirty="0"/>
              <a:t>kill -9 [pid1] [pid2] .. [</a:t>
            </a:r>
            <a:r>
              <a:rPr lang="en-US" sz="2400" dirty="0" err="1"/>
              <a:t>pidN</a:t>
            </a:r>
            <a:r>
              <a:rPr lang="en-US" sz="2400" dirty="0" smtClean="0"/>
              <a:t>]</a:t>
            </a:r>
            <a:endParaRPr lang="en-US" sz="2400" dirty="0"/>
          </a:p>
          <a:p>
            <a:r>
              <a:rPr lang="en-US" sz="2400" dirty="0" smtClean="0"/>
              <a:t>Reduce the number of workers, histograms or histogram binning and try again (e.g. add angle filter).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4566" y="57956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Your PC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1" y="1421614"/>
            <a:ext cx="9567445" cy="519391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Results and analysis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7541" y="1665266"/>
            <a:ext cx="8971472" cy="648726"/>
          </a:xfrm>
        </p:spPr>
        <p:txBody>
          <a:bodyPr/>
          <a:lstStyle/>
          <a:p>
            <a:r>
              <a:rPr lang="en-US" sz="2400" dirty="0" smtClean="0"/>
              <a:t>Hit energy summed over the array (Eu-152 decay)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4566" y="57956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Your PC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3875" y="2634943"/>
            <a:ext cx="2170442" cy="8846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After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gainmatching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+ calibration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8" idx="1"/>
          </p:cNvCxnSpPr>
          <p:nvPr/>
        </p:nvCxnSpPr>
        <p:spPr>
          <a:xfrm rot="10800000">
            <a:off x="3784601" y="3074848"/>
            <a:ext cx="549274" cy="24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33875" y="3968986"/>
            <a:ext cx="2170442" cy="884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Before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gainmatching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 calibration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Elbow Connector 13"/>
          <p:cNvCxnSpPr>
            <a:stCxn id="13" idx="1"/>
          </p:cNvCxnSpPr>
          <p:nvPr/>
        </p:nvCxnSpPr>
        <p:spPr>
          <a:xfrm rot="10800000">
            <a:off x="3784601" y="4408891"/>
            <a:ext cx="549274" cy="241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16200000">
            <a:off x="3405213" y="23046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493826" y="495657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90357" y="38188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042524" y="230469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Recommended reading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3532035"/>
          </a:xfrm>
        </p:spPr>
        <p:txBody>
          <a:bodyPr/>
          <a:lstStyle/>
          <a:p>
            <a:r>
              <a:rPr lang="en-US" i="1" dirty="0" smtClean="0"/>
              <a:t>The GRIFFIN facility for Decay-Spectroscopy studies at TRIUMF-ISAC</a:t>
            </a:r>
            <a:r>
              <a:rPr lang="en-US" dirty="0" smtClean="0"/>
              <a:t>, </a:t>
            </a:r>
            <a:r>
              <a:rPr lang="en-US" u="sng" dirty="0" smtClean="0"/>
              <a:t>Nuclear Inst. </a:t>
            </a:r>
            <a:r>
              <a:rPr lang="en-US" u="sng" dirty="0"/>
              <a:t>a</a:t>
            </a:r>
            <a:r>
              <a:rPr lang="en-US" u="sng" dirty="0" smtClean="0"/>
              <a:t>nd Methods in Physics Research A, 918, 9 (2019)</a:t>
            </a:r>
          </a:p>
          <a:p>
            <a:r>
              <a:rPr lang="en-US" i="1" dirty="0" smtClean="0"/>
              <a:t>Gamma-gamma angular correlation techniques with the GRIFFIN spectrometer</a:t>
            </a:r>
            <a:r>
              <a:rPr lang="en-US" dirty="0" smtClean="0"/>
              <a:t>, </a:t>
            </a:r>
            <a:r>
              <a:rPr lang="en-US" u="sng" dirty="0"/>
              <a:t>Nuclear Inst. and Methods in Physics Research A, </a:t>
            </a:r>
            <a:r>
              <a:rPr lang="en-US" u="sng" dirty="0" smtClean="0"/>
              <a:t>922, 47 </a:t>
            </a:r>
            <a:r>
              <a:rPr lang="en-US" u="sng" dirty="0"/>
              <a:t>(2019)</a:t>
            </a:r>
            <a:endParaRPr lang="en-US" u="sng" dirty="0" smtClean="0"/>
          </a:p>
          <a:p>
            <a:r>
              <a:rPr lang="en-US" i="1" dirty="0" smtClean="0"/>
              <a:t>M1-E2 mixing ratios and conversion electron particle parameters for the electromagnetic transitions in </a:t>
            </a:r>
            <a:r>
              <a:rPr lang="en-US" i="1" baseline="30000" dirty="0" smtClean="0"/>
              <a:t>75</a:t>
            </a:r>
            <a:r>
              <a:rPr lang="en-US" i="1" dirty="0" smtClean="0"/>
              <a:t>As</a:t>
            </a:r>
            <a:r>
              <a:rPr lang="en-US" dirty="0" smtClean="0"/>
              <a:t>, </a:t>
            </a:r>
            <a:r>
              <a:rPr lang="en-US" u="sng" dirty="0" smtClean="0"/>
              <a:t>Physical Review 180, 1043 (1969)</a:t>
            </a:r>
          </a:p>
          <a:p>
            <a:r>
              <a:rPr lang="en-US" i="1" dirty="0" smtClean="0"/>
              <a:t>Nuclear Physics of Stars Appendix D</a:t>
            </a:r>
            <a:r>
              <a:rPr lang="en-US" dirty="0" smtClean="0"/>
              <a:t>, C. </a:t>
            </a:r>
            <a:r>
              <a:rPr lang="en-US" dirty="0" err="1" smtClean="0"/>
              <a:t>Iliadis</a:t>
            </a:r>
            <a:r>
              <a:rPr lang="en-US" dirty="0" smtClean="0"/>
              <a:t>, pg. 599-617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(Report) </a:t>
            </a:r>
            <a:r>
              <a:rPr lang="en-US" i="1" dirty="0" smtClean="0"/>
              <a:t>Compton Polarimetry with GRIFFIN Documentation and Physics Review</a:t>
            </a:r>
            <a:r>
              <a:rPr lang="en-US" dirty="0" smtClean="0"/>
              <a:t>, </a:t>
            </a:r>
          </a:p>
          <a:p>
            <a:pPr lvl="1"/>
            <a:r>
              <a:rPr lang="en-US" sz="2000" dirty="0" err="1" smtClean="0"/>
              <a:t>Plone</a:t>
            </a:r>
            <a:r>
              <a:rPr lang="en-US" sz="2000" dirty="0" smtClean="0"/>
              <a:t>: Griffin-&gt;Reports-&gt;Co-op Report, Dan </a:t>
            </a:r>
            <a:r>
              <a:rPr lang="en-US" sz="2000" dirty="0" err="1" smtClean="0"/>
              <a:t>Southall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18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2" y="1216491"/>
            <a:ext cx="10058400" cy="529543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Results and analysis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53489" y="1472659"/>
            <a:ext cx="7618980" cy="648726"/>
          </a:xfrm>
        </p:spPr>
        <p:txBody>
          <a:bodyPr/>
          <a:lstStyle/>
          <a:p>
            <a:r>
              <a:rPr lang="en-US" sz="2400" dirty="0" smtClean="0"/>
              <a:t>Time difference (between any two </a:t>
            </a:r>
            <a:r>
              <a:rPr lang="en-US" sz="2400" dirty="0" err="1" smtClean="0"/>
              <a:t>HPGe</a:t>
            </a:r>
            <a:r>
              <a:rPr lang="en-US" sz="2400" dirty="0" smtClean="0"/>
              <a:t> crystals)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Scale factor for time-random subtraction = (500/1000) = 0.5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4566" y="57956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Your PC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2211" y="4400483"/>
            <a:ext cx="2170442" cy="884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Time Random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Elbow Connector 9"/>
          <p:cNvCxnSpPr>
            <a:stCxn id="8" idx="1"/>
          </p:cNvCxnSpPr>
          <p:nvPr/>
        </p:nvCxnSpPr>
        <p:spPr>
          <a:xfrm rot="10800000" flipV="1">
            <a:off x="4600607" y="4842799"/>
            <a:ext cx="39160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7165381" y="4840387"/>
            <a:ext cx="388876" cy="24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4756" y="4400483"/>
            <a:ext cx="1026003" cy="884634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FF"/>
                </a:solidFill>
              </a:rPr>
              <a:t>Prompt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2853488" y="4837973"/>
            <a:ext cx="243395" cy="2414"/>
          </a:xfrm>
          <a:prstGeom prst="bentConnector3">
            <a:avLst>
              <a:gd name="adj1" fmla="val 50000"/>
            </a:avLst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95" y="1120886"/>
            <a:ext cx="7057159" cy="555613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Results and analysis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53489" y="1186201"/>
            <a:ext cx="7618980" cy="648726"/>
          </a:xfrm>
        </p:spPr>
        <p:txBody>
          <a:bodyPr/>
          <a:lstStyle/>
          <a:p>
            <a:r>
              <a:rPr lang="en-US" sz="2400" dirty="0" smtClean="0"/>
              <a:t>Relative integrals: Event-mixed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/>
              <a:t>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4566" y="57956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Your PC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7" t="38023"/>
          <a:stretch/>
        </p:blipFill>
        <p:spPr>
          <a:xfrm>
            <a:off x="8422558" y="1812125"/>
            <a:ext cx="2824612" cy="4173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 flipV="1">
            <a:off x="7668883" y="1812126"/>
            <a:ext cx="652792" cy="19576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68883" y="4097547"/>
            <a:ext cx="652792" cy="18882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71072" y="3769743"/>
            <a:ext cx="1897811" cy="32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Results and Analysis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dirty="0" smtClean="0"/>
              <a:t>Time-random (TR) subtractions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Note: TR subtractions </a:t>
            </a:r>
            <a:r>
              <a:rPr lang="en-US" sz="2400" b="1" dirty="0" smtClean="0"/>
              <a:t>not</a:t>
            </a:r>
            <a:r>
              <a:rPr lang="en-US" sz="2400" dirty="0" smtClean="0"/>
              <a:t> required for event-mixed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matrices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/>
              <a:t>Also available: James </a:t>
            </a:r>
            <a:r>
              <a:rPr lang="en-US" sz="2400" dirty="0" err="1" smtClean="0"/>
              <a:t>Smallcombe’s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jRoot</a:t>
            </a:r>
            <a:r>
              <a:rPr lang="en-US" sz="2400" dirty="0" smtClean="0"/>
              <a:t> environment for gating and peak fitting (added functionality w.r.t. </a:t>
            </a:r>
            <a:r>
              <a:rPr lang="en-US" sz="2400" dirty="0" err="1" smtClean="0"/>
              <a:t>TBGSubtraction</a:t>
            </a:r>
            <a:r>
              <a:rPr lang="en-US" sz="2400" dirty="0" smtClean="0"/>
              <a:t>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github.com/jsmallcombe/jRootAnalysisTools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10133" y="2221696"/>
            <a:ext cx="10543667" cy="149628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g</a:t>
            </a:r>
            <a:r>
              <a:rPr lang="en-US" b="1" dirty="0" err="1" smtClean="0">
                <a:solidFill>
                  <a:schemeClr val="tx1"/>
                </a:solidFill>
              </a:rPr>
              <a:t>rsisort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	&gt; </a:t>
            </a:r>
            <a:r>
              <a:rPr lang="en-US" b="1" dirty="0" err="1" smtClean="0">
                <a:solidFill>
                  <a:schemeClr val="tx1"/>
                </a:solidFill>
              </a:rPr>
              <a:t>gammaGammaBG</a:t>
            </a:r>
            <a:r>
              <a:rPr lang="en-US" b="1" dirty="0" smtClean="0">
                <a:solidFill>
                  <a:schemeClr val="tx1"/>
                </a:solidFill>
              </a:rPr>
              <a:t>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]-&gt;Scale(500./1000.);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&gt; gammaGamma0-&gt;Add(</a:t>
            </a:r>
            <a:r>
              <a:rPr lang="en-US" b="1" dirty="0" err="1" smtClean="0">
                <a:solidFill>
                  <a:schemeClr val="tx1"/>
                </a:solidFill>
              </a:rPr>
              <a:t>gammaGammaBG</a:t>
            </a:r>
            <a:r>
              <a:rPr lang="en-US" b="1" dirty="0" smtClean="0">
                <a:solidFill>
                  <a:schemeClr val="tx1"/>
                </a:solidFill>
              </a:rPr>
              <a:t>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],-1.);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&gt; new </a:t>
            </a:r>
            <a:r>
              <a:rPr lang="en-US" b="1" dirty="0" err="1" smtClean="0">
                <a:solidFill>
                  <a:schemeClr val="tx1"/>
                </a:solidFill>
              </a:rPr>
              <a:t>TBGSubtraction</a:t>
            </a:r>
            <a:r>
              <a:rPr lang="en-US" b="1" dirty="0" smtClean="0">
                <a:solidFill>
                  <a:schemeClr val="tx1"/>
                </a:solidFill>
              </a:rPr>
              <a:t>(gammaGamma0);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09" y="1343977"/>
            <a:ext cx="9423983" cy="49966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Results and Analysis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dirty="0" smtClean="0"/>
              <a:t>Gating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788" y="5764825"/>
            <a:ext cx="2170442" cy="884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Control peak and background gates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2469229" y="5546785"/>
            <a:ext cx="826065" cy="21804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5294" y="6311897"/>
            <a:ext cx="2170442" cy="337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spectra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>
            <a:stCxn id="12" idx="3"/>
          </p:cNvCxnSpPr>
          <p:nvPr/>
        </p:nvCxnSpPr>
        <p:spPr>
          <a:xfrm flipV="1">
            <a:off x="5465736" y="6185140"/>
            <a:ext cx="736656" cy="29529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982200" y="4943793"/>
            <a:ext cx="2170442" cy="337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Fit Peak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9725026" y="5301304"/>
            <a:ext cx="305877" cy="2084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70096"/>
            <a:ext cx="4852941" cy="531387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Results and Analysis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6168639" cy="4883744"/>
          </a:xfrm>
        </p:spPr>
        <p:txBody>
          <a:bodyPr/>
          <a:lstStyle/>
          <a:p>
            <a:r>
              <a:rPr lang="en-US" sz="2400" dirty="0" smtClean="0"/>
              <a:t>Peak fitting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Control </a:t>
            </a:r>
            <a:r>
              <a:rPr lang="en-US" sz="2400" dirty="0"/>
              <a:t>over peak </a:t>
            </a:r>
            <a:r>
              <a:rPr lang="en-US" sz="2400" dirty="0" smtClean="0"/>
              <a:t>parameters </a:t>
            </a:r>
            <a:r>
              <a:rPr lang="en-US" sz="2400" dirty="0"/>
              <a:t>most useful </a:t>
            </a:r>
            <a:endParaRPr lang="en-US" sz="2400" dirty="0" smtClean="0"/>
          </a:p>
          <a:p>
            <a:r>
              <a:rPr lang="en-US" sz="2400" dirty="0" smtClean="0"/>
              <a:t>Background and high-energy tail* have a significant effect on the success/failure of the fit.</a:t>
            </a:r>
          </a:p>
          <a:p>
            <a:pPr marL="0" indent="0">
              <a:buNone/>
            </a:pPr>
            <a:r>
              <a:rPr lang="en-US" sz="1800" dirty="0" smtClean="0"/>
              <a:t>*e.g. due to poor </a:t>
            </a:r>
            <a:r>
              <a:rPr lang="en-US" sz="1800" dirty="0" err="1" smtClean="0"/>
              <a:t>gainmatching</a:t>
            </a:r>
            <a:r>
              <a:rPr lang="en-US" sz="1800" dirty="0" smtClean="0"/>
              <a:t>, pile-up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10133" y="2293237"/>
            <a:ext cx="6168637" cy="17550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Reduced chi-squared values, 18.8 to 180.0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Correlated :	{3.00, 3.07, 1.87, 1.50, 5.30, 2.24, 2.12}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Event-mixed :	{3.25, 1.77, 1.93, 2.91, 4.80, 2.90, 1.64}</a:t>
            </a:r>
          </a:p>
          <a:p>
            <a:r>
              <a:rPr lang="en-US" b="1" u="sng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7,000 </a:t>
            </a:r>
            <a:r>
              <a:rPr lang="en-US" b="1" u="sng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u="sng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20,000 counts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in the correlated peaks.</a:t>
            </a:r>
          </a:p>
          <a:p>
            <a:endParaRPr lang="en-US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.. always room for improvement!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413" y="1631518"/>
            <a:ext cx="2080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Event-mixed peak fit, modified </a:t>
            </a:r>
            <a:r>
              <a:rPr lang="en-US" sz="2000" dirty="0" err="1" smtClean="0"/>
              <a:t>TPeak</a:t>
            </a:r>
            <a:r>
              <a:rPr lang="en-US" sz="2000" dirty="0" smtClean="0"/>
              <a:t>,</a:t>
            </a:r>
          </a:p>
          <a:p>
            <a:r>
              <a:rPr lang="en-US" sz="2000" b="1" dirty="0" err="1" smtClean="0"/>
              <a:t>ChiSq</a:t>
            </a:r>
            <a:r>
              <a:rPr lang="en-US" sz="2000" b="1" dirty="0" smtClean="0"/>
              <a:t> = 2.91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3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" b="11250"/>
          <a:stretch/>
        </p:blipFill>
        <p:spPr>
          <a:xfrm>
            <a:off x="784854" y="1816259"/>
            <a:ext cx="7681283" cy="482626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Results and Analysis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200" dirty="0" smtClean="0"/>
              <a:t>Angular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21675" y="1979762"/>
                <a:ext cx="1733873" cy="961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5" y="1979762"/>
                <a:ext cx="1733873" cy="961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21675" y="4469171"/>
                <a:ext cx="3764685" cy="900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𝑜𝑚𝑖𝑛𝑎𝑙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5" y="4469171"/>
                <a:ext cx="3764685" cy="9009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21675" y="3229484"/>
                <a:ext cx="3112968" cy="974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𝛾𝛾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5" y="3229484"/>
                <a:ext cx="3112968" cy="9746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 rot="1266927">
            <a:off x="9092132" y="844168"/>
            <a:ext cx="2325592" cy="5892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 days later …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" b="10994"/>
          <a:stretch/>
        </p:blipFill>
        <p:spPr>
          <a:xfrm>
            <a:off x="786384" y="1819656"/>
            <a:ext cx="7659512" cy="48280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Results and Analysis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200" dirty="0" smtClean="0"/>
              <a:t>Angular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21675" y="1979762"/>
                <a:ext cx="1733873" cy="961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5" y="1979762"/>
                <a:ext cx="1733873" cy="961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21676" y="5514405"/>
                <a:ext cx="3870324" cy="898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𝐸𝑀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𝑒𝑣𝑒𝑛𝑡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𝑚𝑖𝑥𝑒𝑑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6" y="5514405"/>
                <a:ext cx="3870324" cy="8987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21675" y="4469171"/>
                <a:ext cx="3764685" cy="900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𝑜𝑚𝑖𝑛𝑎𝑙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5" y="4469171"/>
                <a:ext cx="3764685" cy="9009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21675" y="3229484"/>
                <a:ext cx="3112968" cy="974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𝛾𝛾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5" y="3229484"/>
                <a:ext cx="3112968" cy="9746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 rot="1266927">
            <a:off x="9092132" y="844168"/>
            <a:ext cx="2325592" cy="5892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 days later …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8" b="11000"/>
          <a:stretch/>
        </p:blipFill>
        <p:spPr>
          <a:xfrm>
            <a:off x="786384" y="1819656"/>
            <a:ext cx="7669056" cy="48280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Results and Analysis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200" dirty="0" smtClean="0"/>
              <a:t>Angular correlation, </a:t>
            </a:r>
            <a:r>
              <a:rPr lang="en-US" sz="2200" b="1" dirty="0" smtClean="0">
                <a:solidFill>
                  <a:srgbClr val="00B050"/>
                </a:solidFill>
              </a:rPr>
              <a:t>reverse gate (fit the 1408)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21675" y="1979762"/>
                <a:ext cx="1733873" cy="961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5" y="1979762"/>
                <a:ext cx="1733873" cy="961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21676" y="5514405"/>
                <a:ext cx="3870324" cy="898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𝐸𝑀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𝑒𝑣𝑒𝑛𝑡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𝑚𝑖𝑥𝑒𝑑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6" y="5514405"/>
                <a:ext cx="3870324" cy="8987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21675" y="4469171"/>
                <a:ext cx="3764685" cy="900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𝑜𝑚𝑖𝑛𝑎𝑙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5" y="4469171"/>
                <a:ext cx="3764685" cy="9009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21675" y="3229484"/>
                <a:ext cx="3112968" cy="974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𝛾𝛾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75" y="3229484"/>
                <a:ext cx="3112968" cy="9746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 rot="1266927">
            <a:off x="9092132" y="844168"/>
            <a:ext cx="2325592" cy="5892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 days later …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Introduction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8610600" y="3028376"/>
            <a:ext cx="2383077" cy="2517904"/>
            <a:chOff x="2833029" y="2320505"/>
            <a:chExt cx="2383077" cy="2517904"/>
          </a:xfrm>
        </p:grpSpPr>
        <p:sp>
          <p:nvSpPr>
            <p:cNvPr id="31" name="Rectangle 30"/>
            <p:cNvSpPr/>
            <p:nvPr/>
          </p:nvSpPr>
          <p:spPr>
            <a:xfrm>
              <a:off x="3800279" y="2320505"/>
              <a:ext cx="448574" cy="33643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00279" y="4537563"/>
              <a:ext cx="448574" cy="30084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4823604" y="3455958"/>
              <a:ext cx="448574" cy="33643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2776957" y="3455958"/>
              <a:ext cx="448574" cy="33643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2663105">
              <a:off x="4545653" y="2660008"/>
              <a:ext cx="448574" cy="33643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8936895" flipV="1">
              <a:off x="4545652" y="4242672"/>
              <a:ext cx="448574" cy="33643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2663105" flipH="1" flipV="1">
              <a:off x="3054908" y="4242671"/>
              <a:ext cx="448574" cy="33643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8936895" flipH="1">
              <a:off x="3054905" y="2658882"/>
              <a:ext cx="448574" cy="33643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>
            <a:stCxn id="31" idx="2"/>
            <a:endCxn id="32" idx="0"/>
          </p:cNvCxnSpPr>
          <p:nvPr/>
        </p:nvCxnSpPr>
        <p:spPr>
          <a:xfrm>
            <a:off x="9802137" y="3364806"/>
            <a:ext cx="0" cy="1880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0"/>
            <a:endCxn id="33" idx="2"/>
          </p:cNvCxnSpPr>
          <p:nvPr/>
        </p:nvCxnSpPr>
        <p:spPr>
          <a:xfrm>
            <a:off x="8947030" y="4332044"/>
            <a:ext cx="171021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05571" y="3965815"/>
            <a:ext cx="48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016187" y="5815432"/>
                <a:ext cx="3708453" cy="73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per crystal reflects angular distribution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187" y="5815432"/>
                <a:ext cx="3708453" cy="734304"/>
              </a:xfrm>
              <a:prstGeom prst="rect">
                <a:avLst/>
              </a:prstGeom>
              <a:blipFill rotWithShape="0">
                <a:blip r:embed="rId3"/>
                <a:stretch>
                  <a:fillRect l="-1809" t="-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94" y="3031680"/>
            <a:ext cx="2399348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4">
                <a:extLst>
                  <a:ext uri="{FF2B5EF4-FFF2-40B4-BE49-F238E27FC236}">
                    <a16:creationId xmlns="" xmlns:a16="http://schemas.microsoft.com/office/drawing/2014/main" id="{DAA1DF63-3F74-E945-A5D2-4E6F0E7059D3}"/>
                  </a:ext>
                </a:extLst>
              </p:cNvPr>
              <p:cNvSpPr>
                <a:spLocks noGrp="1"/>
              </p:cNvSpPr>
              <p:nvPr>
                <p:ph type="body" sz="quarter" idx="28"/>
              </p:nvPr>
            </p:nvSpPr>
            <p:spPr>
              <a:xfrm>
                <a:off x="810131" y="1428154"/>
                <a:ext cx="10406509" cy="866776"/>
              </a:xfrm>
            </p:spPr>
            <p:txBody>
              <a:bodyPr/>
              <a:lstStyle/>
              <a:p>
                <a:r>
                  <a:rPr lang="en-US" sz="2400" b="1" dirty="0" smtClean="0"/>
                  <a:t>Angular distribution</a:t>
                </a:r>
                <a:r>
                  <a:rPr lang="en-US" sz="2400" dirty="0" smtClean="0"/>
                  <a:t> of radiation emitted in decay experiments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Ensemble of “orientated” radioactive nuclei </a:t>
                </a:r>
                <a:r>
                  <a:rPr lang="en-US" sz="2000" dirty="0"/>
                  <a:t>decay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(i.e. nuclei orientated with unequal population of magnetic sub-states), aligned with respect to experiment</a:t>
                </a:r>
              </a:p>
            </p:txBody>
          </p:sp>
        </mc:Choice>
        <mc:Fallback xmlns="">
          <p:sp>
            <p:nvSpPr>
              <p:cNvPr id="16" name="Text Placeholder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A1DF63-3F74-E945-A5D2-4E6F0E70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8"/>
              </p:nvPr>
            </p:nvSpPr>
            <p:spPr>
              <a:xfrm>
                <a:off x="810131" y="1428154"/>
                <a:ext cx="10406509" cy="866776"/>
              </a:xfrm>
              <a:blipFill rotWithShape="0">
                <a:blip r:embed="rId5"/>
                <a:stretch>
                  <a:fillRect l="-820" t="-4930" b="-7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550160" y="5281777"/>
                <a:ext cx="5009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60" y="5281777"/>
                <a:ext cx="50097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>
            <a:grpSpLocks/>
          </p:cNvGrpSpPr>
          <p:nvPr/>
        </p:nvGrpSpPr>
        <p:grpSpPr>
          <a:xfrm>
            <a:off x="432095" y="4147960"/>
            <a:ext cx="3187269" cy="2560320"/>
            <a:chOff x="204297" y="3053487"/>
            <a:chExt cx="3913966" cy="1888164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997527" y="4364182"/>
              <a:ext cx="21543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997527" y="3435928"/>
              <a:ext cx="215438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97527" y="3650673"/>
              <a:ext cx="215438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997527" y="3203144"/>
              <a:ext cx="215438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195318" y="3053487"/>
                  <a:ext cx="92294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8" y="3053487"/>
                  <a:ext cx="922945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89" r="-5263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195318" y="3286271"/>
                  <a:ext cx="74982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8" y="3286271"/>
                  <a:ext cx="749821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065" r="-7317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95317" y="3501016"/>
                  <a:ext cx="92294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7" y="3501016"/>
                  <a:ext cx="922945" cy="2993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289" r="-5263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195318" y="4214525"/>
                  <a:ext cx="74982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8" y="4214525"/>
                  <a:ext cx="749821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065" r="-7317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04297" y="4214525"/>
                  <a:ext cx="672172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97" y="4214525"/>
                  <a:ext cx="672172" cy="29924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909" r="-818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04297" y="3297427"/>
                  <a:ext cx="6317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97" y="3297427"/>
                  <a:ext cx="6317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650" r="-8738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855106" y="4565073"/>
                  <a:ext cx="439223" cy="3765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sPre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106" y="4565073"/>
                  <a:ext cx="439223" cy="37657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556" t="-1613" r="-15278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925782" y="3650673"/>
              <a:ext cx="0" cy="713509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2473037" y="3217671"/>
              <a:ext cx="0" cy="1146511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195946" y="3435928"/>
              <a:ext cx="0" cy="92825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Brace 1"/>
          <p:cNvSpPr/>
          <p:nvPr/>
        </p:nvSpPr>
        <p:spPr>
          <a:xfrm>
            <a:off x="3864634" y="4287328"/>
            <a:ext cx="258792" cy="67040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7419" y="4434647"/>
                <a:ext cx="731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19" y="4434647"/>
                <a:ext cx="731354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90934" y="278666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detectors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15254" y="3027567"/>
            <a:ext cx="855626" cy="110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15254" y="3031680"/>
            <a:ext cx="243136" cy="29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Introduction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4">
                <a:extLst>
                  <a:ext uri="{FF2B5EF4-FFF2-40B4-BE49-F238E27FC236}">
                    <a16:creationId xmlns="" xmlns:a16="http://schemas.microsoft.com/office/drawing/2014/main" id="{DAA1DF63-3F74-E945-A5D2-4E6F0E7059D3}"/>
                  </a:ext>
                </a:extLst>
              </p:cNvPr>
              <p:cNvSpPr>
                <a:spLocks noGrp="1"/>
              </p:cNvSpPr>
              <p:nvPr>
                <p:ph type="body" sz="quarter" idx="28"/>
              </p:nvPr>
            </p:nvSpPr>
            <p:spPr>
              <a:xfrm>
                <a:off x="810131" y="1428154"/>
                <a:ext cx="10714760" cy="1092266"/>
              </a:xfrm>
            </p:spPr>
            <p:txBody>
              <a:bodyPr/>
              <a:lstStyle/>
              <a:p>
                <a:r>
                  <a:rPr lang="en-US" sz="2400" b="1" dirty="0" smtClean="0"/>
                  <a:t>Angular distribution</a:t>
                </a:r>
                <a:r>
                  <a:rPr lang="en-US" sz="2400" dirty="0" smtClean="0"/>
                  <a:t> of radiation emitted in decay experiments</a:t>
                </a:r>
                <a:endParaRPr lang="en-US" sz="2000" b="1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nsemble of radioactive nuclei with no preferred orientation (in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decay, no gate on outgoing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particle or not detected at all) and </a:t>
                </a:r>
                <a:r>
                  <a:rPr lang="en-US" sz="2000" dirty="0"/>
                  <a:t>no alignment relative to the </a:t>
                </a:r>
                <a:r>
                  <a:rPr lang="en-US" sz="2000" dirty="0" smtClean="0"/>
                  <a:t>experiment.</a:t>
                </a:r>
              </a:p>
            </p:txBody>
          </p:sp>
        </mc:Choice>
        <mc:Fallback xmlns="">
          <p:sp>
            <p:nvSpPr>
              <p:cNvPr id="16" name="Text Placeholder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A1DF63-3F74-E945-A5D2-4E6F0E70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8"/>
              </p:nvPr>
            </p:nvSpPr>
            <p:spPr>
              <a:xfrm>
                <a:off x="810131" y="1428154"/>
                <a:ext cx="10714760" cy="1092266"/>
              </a:xfrm>
              <a:blipFill rotWithShape="0">
                <a:blip r:embed="rId3"/>
                <a:stretch>
                  <a:fillRect l="-796" t="-3911" b="-8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8613648" y="3020884"/>
            <a:ext cx="2383077" cy="2517904"/>
            <a:chOff x="8016188" y="2687915"/>
            <a:chExt cx="2383077" cy="2517904"/>
          </a:xfrm>
        </p:grpSpPr>
        <p:grpSp>
          <p:nvGrpSpPr>
            <p:cNvPr id="30" name="Group 29"/>
            <p:cNvGrpSpPr/>
            <p:nvPr/>
          </p:nvGrpSpPr>
          <p:grpSpPr>
            <a:xfrm>
              <a:off x="8016188" y="2687915"/>
              <a:ext cx="2383077" cy="2517904"/>
              <a:chOff x="2833029" y="2320505"/>
              <a:chExt cx="2383077" cy="251790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800279" y="2320505"/>
                <a:ext cx="448574" cy="336430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800279" y="4537563"/>
                <a:ext cx="448574" cy="30084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4823604" y="3455958"/>
                <a:ext cx="448574" cy="336430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5400000">
                <a:off x="2776957" y="3455958"/>
                <a:ext cx="448574" cy="336430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2663105">
                <a:off x="4545653" y="2660008"/>
                <a:ext cx="448574" cy="336430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8936895" flipV="1">
                <a:off x="4545652" y="4242672"/>
                <a:ext cx="448574" cy="336430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2663105" flipH="1" flipV="1">
                <a:off x="3054908" y="4242671"/>
                <a:ext cx="448574" cy="336430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8936895" flipH="1">
                <a:off x="3054905" y="2658882"/>
                <a:ext cx="448574" cy="336430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>
              <a:stCxn id="31" idx="2"/>
              <a:endCxn id="32" idx="0"/>
            </p:cNvCxnSpPr>
            <p:nvPr/>
          </p:nvCxnSpPr>
          <p:spPr>
            <a:xfrm>
              <a:off x="9207725" y="3024345"/>
              <a:ext cx="0" cy="18806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0"/>
              <a:endCxn id="33" idx="2"/>
            </p:cNvCxnSpPr>
            <p:nvPr/>
          </p:nvCxnSpPr>
          <p:spPr>
            <a:xfrm>
              <a:off x="8352618" y="3991583"/>
              <a:ext cx="171021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503681" y="3816106"/>
            <a:ext cx="48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2" y="3030028"/>
            <a:ext cx="2388870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19288" y="5809804"/>
                <a:ext cx="3881173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per crystal is isotropic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288" y="5809804"/>
                <a:ext cx="3881173" cy="426527"/>
              </a:xfrm>
              <a:prstGeom prst="rect">
                <a:avLst/>
              </a:prstGeom>
              <a:blipFill rotWithShape="0">
                <a:blip r:embed="rId5"/>
                <a:stretch>
                  <a:fillRect l="-1730"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>
            <a:grpSpLocks/>
          </p:cNvGrpSpPr>
          <p:nvPr/>
        </p:nvGrpSpPr>
        <p:grpSpPr>
          <a:xfrm>
            <a:off x="432095" y="4147960"/>
            <a:ext cx="3187269" cy="2560320"/>
            <a:chOff x="204297" y="3053487"/>
            <a:chExt cx="3913966" cy="1888164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997527" y="4364182"/>
              <a:ext cx="21543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997527" y="3435928"/>
              <a:ext cx="215438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997527" y="3650673"/>
              <a:ext cx="215438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997527" y="3203144"/>
              <a:ext cx="215438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195318" y="3053487"/>
                  <a:ext cx="92294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8" y="3053487"/>
                  <a:ext cx="922945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89" r="-5263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195318" y="3286271"/>
                  <a:ext cx="74982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8" y="3286271"/>
                  <a:ext cx="749821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65" r="-7317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195317" y="3501016"/>
                  <a:ext cx="92294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7" y="3501016"/>
                  <a:ext cx="922945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289" r="-5263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195318" y="4214525"/>
                  <a:ext cx="74982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8" y="4214525"/>
                  <a:ext cx="749821" cy="2993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065" r="-7317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04297" y="4214525"/>
                  <a:ext cx="672172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97" y="4214525"/>
                  <a:ext cx="672172" cy="29924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09" r="-818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04297" y="3297427"/>
                  <a:ext cx="6317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97" y="3297427"/>
                  <a:ext cx="6317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650" r="-8738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855106" y="4565073"/>
                  <a:ext cx="439223" cy="3765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sPre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106" y="4565073"/>
                  <a:ext cx="439223" cy="37657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5556" t="-1613" r="-15278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1925782" y="3650673"/>
              <a:ext cx="0" cy="713509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2473037" y="3217671"/>
              <a:ext cx="0" cy="1146511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195946" y="3435928"/>
              <a:ext cx="0" cy="928254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50160" y="5281777"/>
                <a:ext cx="5009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60" y="5281777"/>
                <a:ext cx="500971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7705571" y="3961876"/>
            <a:ext cx="48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41" name="Right Brace 40"/>
          <p:cNvSpPr/>
          <p:nvPr/>
        </p:nvSpPr>
        <p:spPr>
          <a:xfrm>
            <a:off x="3864634" y="4287328"/>
            <a:ext cx="258792" cy="67040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97419" y="4434647"/>
                <a:ext cx="731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19" y="4434647"/>
                <a:ext cx="731354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590934" y="278666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detectors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915254" y="3027567"/>
            <a:ext cx="855626" cy="110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15254" y="3031680"/>
            <a:ext cx="243136" cy="29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Introduction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4">
                <a:extLst>
                  <a:ext uri="{FF2B5EF4-FFF2-40B4-BE49-F238E27FC236}">
                    <a16:creationId xmlns="" xmlns:a16="http://schemas.microsoft.com/office/drawing/2014/main" id="{DAA1DF63-3F74-E945-A5D2-4E6F0E7059D3}"/>
                  </a:ext>
                </a:extLst>
              </p:cNvPr>
              <p:cNvSpPr>
                <a:spLocks noGrp="1"/>
              </p:cNvSpPr>
              <p:nvPr>
                <p:ph type="body" sz="quarter" idx="28"/>
              </p:nvPr>
            </p:nvSpPr>
            <p:spPr>
              <a:xfrm>
                <a:off x="810131" y="1428154"/>
                <a:ext cx="10637122" cy="866776"/>
              </a:xfrm>
            </p:spPr>
            <p:txBody>
              <a:bodyPr/>
              <a:lstStyle/>
              <a:p>
                <a:r>
                  <a:rPr lang="en-US" sz="2400" b="1" dirty="0" smtClean="0"/>
                  <a:t>Angular correlation</a:t>
                </a:r>
                <a:r>
                  <a:rPr lang="en-US" sz="2400" dirty="0" smtClean="0"/>
                  <a:t>: measure the </a:t>
                </a:r>
                <a:r>
                  <a:rPr lang="en-US" sz="2400" b="1" dirty="0" smtClean="0"/>
                  <a:t>coincidence frequency</a:t>
                </a:r>
                <a:r>
                  <a:rPr lang="en-US" sz="2400" dirty="0" smtClean="0"/>
                  <a:t> of two successive decays at different angles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orientated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1800" b="1" dirty="0" smtClean="0"/>
              </a:p>
            </p:txBody>
          </p:sp>
        </mc:Choice>
        <mc:Fallback xmlns="">
          <p:sp>
            <p:nvSpPr>
              <p:cNvPr id="16" name="Text Placeholder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AA1DF63-3F74-E945-A5D2-4E6F0E70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8"/>
              </p:nvPr>
            </p:nvSpPr>
            <p:spPr>
              <a:xfrm>
                <a:off x="810131" y="1428154"/>
                <a:ext cx="10637122" cy="866776"/>
              </a:xfrm>
              <a:blipFill rotWithShape="0">
                <a:blip r:embed="rId3"/>
                <a:stretch>
                  <a:fillRect l="-802" t="-4930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8613648" y="3028376"/>
            <a:ext cx="2383077" cy="2517904"/>
            <a:chOff x="2833029" y="2320505"/>
            <a:chExt cx="2383077" cy="2517904"/>
          </a:xfrm>
        </p:grpSpPr>
        <p:sp>
          <p:nvSpPr>
            <p:cNvPr id="31" name="Rectangle 30"/>
            <p:cNvSpPr/>
            <p:nvPr/>
          </p:nvSpPr>
          <p:spPr>
            <a:xfrm>
              <a:off x="3800279" y="2320505"/>
              <a:ext cx="448574" cy="336430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00279" y="4537563"/>
              <a:ext cx="448574" cy="30084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4823604" y="3455958"/>
              <a:ext cx="448574" cy="336430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2776957" y="3455958"/>
              <a:ext cx="448574" cy="336430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2663105">
              <a:off x="4545653" y="2660008"/>
              <a:ext cx="448574" cy="336430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8936895" flipV="1">
              <a:off x="4545652" y="4242672"/>
              <a:ext cx="448574" cy="336430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2663105" flipH="1" flipV="1">
              <a:off x="3054908" y="4242671"/>
              <a:ext cx="448574" cy="336430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8936895" flipH="1">
              <a:off x="3054905" y="2658882"/>
              <a:ext cx="448574" cy="336430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>
            <a:stCxn id="31" idx="2"/>
            <a:endCxn id="32" idx="0"/>
          </p:cNvCxnSpPr>
          <p:nvPr/>
        </p:nvCxnSpPr>
        <p:spPr>
          <a:xfrm>
            <a:off x="9805185" y="3364806"/>
            <a:ext cx="0" cy="1880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0"/>
            <a:endCxn id="33" idx="2"/>
          </p:cNvCxnSpPr>
          <p:nvPr/>
        </p:nvCxnSpPr>
        <p:spPr>
          <a:xfrm>
            <a:off x="8950078" y="4332044"/>
            <a:ext cx="171021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03681" y="3823598"/>
            <a:ext cx="48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19288" y="5817296"/>
                <a:ext cx="3996000" cy="73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provides </a:t>
                </a:r>
                <a:r>
                  <a:rPr lang="en-US" sz="2000" dirty="0" smtClean="0"/>
                  <a:t>angular correlation</a:t>
                </a:r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288" y="5817296"/>
                <a:ext cx="3996000" cy="734304"/>
              </a:xfrm>
              <a:prstGeom prst="rect">
                <a:avLst/>
              </a:prstGeom>
              <a:blipFill rotWithShape="0">
                <a:blip r:embed="rId4"/>
                <a:stretch>
                  <a:fillRect l="-1679" t="-4132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2" y="3037520"/>
            <a:ext cx="2388870" cy="25146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705571" y="3969368"/>
            <a:ext cx="48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29768" y="3100708"/>
            <a:ext cx="3131173" cy="3657600"/>
            <a:chOff x="204297" y="2090549"/>
            <a:chExt cx="3913966" cy="2639053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997527" y="4152133"/>
              <a:ext cx="21543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97527" y="3223879"/>
              <a:ext cx="2154382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97527" y="3438624"/>
              <a:ext cx="215438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997527" y="2991095"/>
              <a:ext cx="215438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95318" y="2841438"/>
                  <a:ext cx="92294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8" y="2841438"/>
                  <a:ext cx="922945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264" r="-28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195318" y="3074222"/>
                  <a:ext cx="74982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8" y="3074222"/>
                  <a:ext cx="749821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204" r="-29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195317" y="3288967"/>
                  <a:ext cx="92294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7" y="3288967"/>
                  <a:ext cx="922945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264" r="-28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195318" y="4002476"/>
                  <a:ext cx="74982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18" y="4002476"/>
                  <a:ext cx="749821" cy="2993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204" r="-29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04297" y="4002476"/>
                  <a:ext cx="672172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97" y="4002476"/>
                  <a:ext cx="672172" cy="29924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318" r="-29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4297" y="3085378"/>
                  <a:ext cx="7357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97" y="3085378"/>
                  <a:ext cx="73571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708" r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855106" y="4353024"/>
                  <a:ext cx="439223" cy="3765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sPre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106" y="4353024"/>
                  <a:ext cx="439223" cy="37657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241" r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1925782" y="3438624"/>
              <a:ext cx="0" cy="713509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473037" y="3005622"/>
              <a:ext cx="0" cy="1146511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195946" y="3223879"/>
              <a:ext cx="0" cy="92825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11381" y="2240206"/>
              <a:ext cx="21543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25323" y="2101706"/>
                  <a:ext cx="6317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23" y="2101706"/>
                  <a:ext cx="631775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482" r="-301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>
              <a:off x="2195946" y="2240206"/>
              <a:ext cx="0" cy="9836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925783" y="2240206"/>
              <a:ext cx="0" cy="119841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473037" y="2240206"/>
              <a:ext cx="0" cy="7654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225518" y="2090549"/>
                  <a:ext cx="74982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518" y="2090549"/>
                  <a:ext cx="749821" cy="29931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204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50160" y="5238698"/>
                <a:ext cx="5009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60" y="5238698"/>
                <a:ext cx="500971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0160" y="3604807"/>
                <a:ext cx="4950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60" y="3604807"/>
                <a:ext cx="495007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Brace 44"/>
          <p:cNvSpPr/>
          <p:nvPr/>
        </p:nvSpPr>
        <p:spPr>
          <a:xfrm>
            <a:off x="3864634" y="4287328"/>
            <a:ext cx="258792" cy="67040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097419" y="4434647"/>
                <a:ext cx="731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19" y="4434647"/>
                <a:ext cx="73135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64619" y="4486782"/>
            <a:ext cx="32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90934" y="278666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detectors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15254" y="3027567"/>
            <a:ext cx="855626" cy="110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15254" y="3031680"/>
            <a:ext cx="243136" cy="29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Introduction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dirty="0" smtClean="0"/>
              <a:t>Angular correlation formula (generalized)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3739" y="2167939"/>
                <a:ext cx="5367559" cy="1035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𝑒𝑣𝑒𝑛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39" y="2167939"/>
                <a:ext cx="5367559" cy="1035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4" y="1428154"/>
            <a:ext cx="4873916" cy="4099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0133" y="3569317"/>
                <a:ext cx="5804892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𝑛𝑢𝑐𝑙𝑒𝑎𝑟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𝑜𝑟𝑖𝑒𝑛𝑡𝑎𝑡𝑖𝑜𝑛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𝑝𝑒𝑟𝑡𝑢𝑟𝑏𝑎𝑡𝑖𝑜𝑛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𝑒𝑥𝑡𝑒𝑟𝑛𝑎𝑙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𝑒𝑙𝑒𝑐𝑡𝑟𝑖𝑐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𝑚𝑎𝑔𝑛𝑒𝑡𝑖𝑐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𝑓𝑖𝑒𝑙𝑑𝑠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𝒊𝒊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𝒏𝒖𝒄𝒍𝒆𝒂𝒓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𝒔𝒕𝒓𝒖𝒄𝒕𝒖𝒓𝒆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𝐿𝑒𝑔𝑒𝑛𝑑𝑟𝑒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𝑝𝑜𝑙𝑦𝑛𝑜𝑚𝑖𝑎𝑙𝑠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3" y="3569317"/>
                <a:ext cx="5804892" cy="1846659"/>
              </a:xfrm>
              <a:prstGeom prst="rect">
                <a:avLst/>
              </a:prstGeom>
              <a:blipFill rotWithShape="0">
                <a:blip r:embed="rId5"/>
                <a:stretch>
                  <a:fillRect l="-2731" t="-3974" r="-4622" b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3" y="5810409"/>
            <a:ext cx="10637122" cy="682227"/>
          </a:xfrm>
        </p:spPr>
        <p:txBody>
          <a:bodyPr/>
          <a:lstStyle/>
          <a:p>
            <a:r>
              <a:rPr lang="en-US" sz="2400" dirty="0" smtClean="0"/>
              <a:t>.. simplifies to a short expansion for many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cascades (L=1,2).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2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Introduction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4">
                <a:extLst>
                  <a:ext uri="{FF2B5EF4-FFF2-40B4-BE49-F238E27FC236}">
                    <a16:creationId xmlns="" xmlns:a16="http://schemas.microsoft.com/office/drawing/2014/main" id="{DAA1DF63-3F74-E945-A5D2-4E6F0E7059D3}"/>
                  </a:ext>
                </a:extLst>
              </p:cNvPr>
              <p:cNvSpPr>
                <a:spLocks noGrp="1"/>
              </p:cNvSpPr>
              <p:nvPr>
                <p:ph type="body" sz="quarter" idx="28"/>
              </p:nvPr>
            </p:nvSpPr>
            <p:spPr>
              <a:xfrm>
                <a:off x="810131" y="1428154"/>
                <a:ext cx="6428869" cy="4883744"/>
              </a:xfrm>
            </p:spPr>
            <p:txBody>
              <a:bodyPr/>
              <a:lstStyle/>
              <a:p>
                <a:r>
                  <a:rPr lang="en-US" sz="2400" dirty="0" smtClean="0"/>
                  <a:t>Quality factors</a:t>
                </a:r>
              </a:p>
              <a:p>
                <a:pPr lvl="1"/>
                <a:r>
                  <a:rPr lang="en-US" sz="2000" dirty="0" smtClean="0"/>
                  <a:t>In general, the </a:t>
                </a:r>
                <a:r>
                  <a:rPr lang="en-US" sz="2000" b="1" dirty="0" smtClean="0"/>
                  <a:t>measured</a:t>
                </a:r>
                <a:r>
                  <a:rPr lang="en-US" sz="2000" dirty="0" smtClean="0"/>
                  <a:t> angular correlation does not represent nature exactly: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2000" dirty="0" smtClean="0"/>
                  <a:t> is highly sensitive to the experimental setup and other factors including:</a:t>
                </a:r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Non-negligible lifetimes of intermediate nuclear states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Detector size, geometry and efficiency.</a:t>
                </a:r>
              </a:p>
              <a:p>
                <a:pPr marL="914400" lvl="2" indent="0">
                  <a:buNone/>
                </a:pPr>
                <a:endParaRPr lang="en-US" sz="2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For a complex setup like GRIFFIN, </a:t>
                </a:r>
                <a:r>
                  <a:rPr lang="en-US" sz="2000" b="1" dirty="0" smtClean="0"/>
                  <a:t>simulations</a:t>
                </a:r>
                <a:r>
                  <a:rPr lang="en-US" sz="2000" dirty="0" smtClean="0"/>
                  <a:t> provide the most direct route to extracting accurate measurements (of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 smtClean="0"/>
                  <a:t> for example).</a:t>
                </a:r>
              </a:p>
            </p:txBody>
          </p:sp>
        </mc:Choice>
        <mc:Fallback xmlns="">
          <p:sp>
            <p:nvSpPr>
              <p:cNvPr id="16" name="Text Placeholder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A1DF63-3F74-E945-A5D2-4E6F0E70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8"/>
              </p:nvPr>
            </p:nvSpPr>
            <p:spPr>
              <a:xfrm>
                <a:off x="810131" y="1428154"/>
                <a:ext cx="6428869" cy="4883744"/>
              </a:xfrm>
              <a:blipFill rotWithShape="0">
                <a:blip r:embed="rId3"/>
                <a:stretch>
                  <a:fillRect l="-1327" t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428154"/>
            <a:ext cx="4774141" cy="463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61917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J.K. Smith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Analysis procedure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b="1" dirty="0" smtClean="0"/>
              <a:t>Unpack</a:t>
            </a:r>
            <a:r>
              <a:rPr lang="en-US" sz="2400" dirty="0" smtClean="0"/>
              <a:t> data using </a:t>
            </a:r>
            <a:r>
              <a:rPr lang="en-US" sz="2400" dirty="0" err="1" smtClean="0"/>
              <a:t>GRSISort</a:t>
            </a:r>
            <a:r>
              <a:rPr lang="en-US" sz="2400" dirty="0" smtClean="0"/>
              <a:t> (MIDAS fragments </a:t>
            </a:r>
            <a:r>
              <a:rPr lang="en-US" sz="2400" dirty="0" smtClean="0">
                <a:sym typeface="Wingdings" panose="05000000000000000000" pitchFamily="2" charset="2"/>
              </a:rPr>
              <a:t> ROOT trees)</a:t>
            </a:r>
            <a:endParaRPr lang="en-US" sz="2400" dirty="0" smtClean="0"/>
          </a:p>
          <a:p>
            <a:r>
              <a:rPr lang="en-US" sz="2400" b="1" dirty="0" smtClean="0"/>
              <a:t>Sort</a:t>
            </a:r>
            <a:r>
              <a:rPr lang="en-US" sz="2400" dirty="0" smtClean="0"/>
              <a:t> data using GRSI-Parallel ROOT Facility (i.e. parallelized analysis)</a:t>
            </a:r>
          </a:p>
          <a:p>
            <a:r>
              <a:rPr lang="en-US" sz="2400" dirty="0" smtClean="0"/>
              <a:t>Go to </a:t>
            </a:r>
            <a:r>
              <a:rPr lang="en-US" sz="2400" b="1" dirty="0" smtClean="0"/>
              <a:t>.. /</a:t>
            </a:r>
            <a:r>
              <a:rPr lang="en-US" sz="2400" b="1" dirty="0" err="1" smtClean="0"/>
              <a:t>GRSISort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GRSIProof</a:t>
            </a:r>
            <a:r>
              <a:rPr lang="en-US" sz="2400" b="1" dirty="0" smtClean="0"/>
              <a:t>/</a:t>
            </a:r>
          </a:p>
          <a:p>
            <a:r>
              <a:rPr lang="en-US" sz="2400" dirty="0" smtClean="0"/>
              <a:t>PROOF scripts have two parts, a header (.h) and main (.C)</a:t>
            </a:r>
          </a:p>
          <a:p>
            <a:pPr lvl="1"/>
            <a:r>
              <a:rPr lang="en-US" sz="1800" b="1" dirty="0" smtClean="0"/>
              <a:t>&gt; </a:t>
            </a:r>
            <a:r>
              <a:rPr lang="en-US" sz="1800" b="1" dirty="0" err="1" smtClean="0"/>
              <a:t>cp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AngularCorrelationSelector.C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ggAngularCorrelation.C</a:t>
            </a:r>
            <a:endParaRPr lang="en-US" sz="1800" b="1" dirty="0" smtClean="0"/>
          </a:p>
          <a:p>
            <a:pPr lvl="1"/>
            <a:r>
              <a:rPr lang="en-US" sz="1800" b="1" dirty="0" smtClean="0"/>
              <a:t>&gt; </a:t>
            </a:r>
            <a:r>
              <a:rPr lang="en-US" sz="1800" b="1" dirty="0" err="1" smtClean="0"/>
              <a:t>cp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AngularCorrelationSelector.h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ggAngularCorrelation.h</a:t>
            </a:r>
            <a:endParaRPr lang="en-US" sz="1800" b="1" dirty="0" smtClean="0"/>
          </a:p>
          <a:p>
            <a:pPr lvl="1"/>
            <a:r>
              <a:rPr lang="en-US" sz="1800" dirty="0" smtClean="0"/>
              <a:t>Open the new files in a text editor (e.g. vim, </a:t>
            </a:r>
            <a:r>
              <a:rPr lang="en-US" sz="1800" dirty="0" err="1" smtClean="0"/>
              <a:t>gedit</a:t>
            </a:r>
            <a:r>
              <a:rPr lang="en-US" sz="1800" dirty="0" smtClean="0"/>
              <a:t> etc.).</a:t>
            </a:r>
          </a:p>
          <a:p>
            <a:pPr lvl="1"/>
            <a:r>
              <a:rPr lang="en-US" sz="1800" dirty="0" smtClean="0"/>
              <a:t>Replace references to these new names within each file.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400" dirty="0" smtClean="0"/>
              <a:t>See also slides by R. Dunlop available online (</a:t>
            </a:r>
            <a:r>
              <a:rPr lang="en-US" sz="2400" dirty="0" err="1" smtClean="0"/>
              <a:t>Plone</a:t>
            </a:r>
            <a:r>
              <a:rPr lang="en-US" sz="2400" dirty="0" smtClean="0"/>
              <a:t>):</a:t>
            </a:r>
          </a:p>
          <a:p>
            <a:pPr lvl="1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grsi.wiki.triumf.ca/index.php/Access</a:t>
            </a:r>
            <a:endParaRPr lang="en-US" sz="1800" dirty="0" smtClean="0"/>
          </a:p>
          <a:p>
            <a:pPr lvl="1"/>
            <a:r>
              <a:rPr lang="en-US" sz="1800" dirty="0" smtClean="0"/>
              <a:t>Follow link to </a:t>
            </a:r>
            <a:r>
              <a:rPr lang="en-US" sz="1800" dirty="0" err="1" smtClean="0"/>
              <a:t>Plone</a:t>
            </a:r>
            <a:r>
              <a:rPr lang="en-US" sz="1800" dirty="0" smtClean="0"/>
              <a:t> page (requires registration)</a:t>
            </a:r>
          </a:p>
          <a:p>
            <a:pPr lvl="1"/>
            <a:r>
              <a:rPr lang="en-US" sz="1800" dirty="0" smtClean="0"/>
              <a:t>General-&gt;Meetings-&gt;Joint Tigress and Griffin Collaboration Meeting 2017-&gt;</a:t>
            </a:r>
            <a:r>
              <a:rPr lang="en-US" sz="1800" dirty="0" err="1" smtClean="0"/>
              <a:t>GRSISort</a:t>
            </a:r>
            <a:r>
              <a:rPr lang="en-US" sz="1800" dirty="0" smtClean="0"/>
              <a:t> presentations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141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AE2E93-963D-FE42-A5CD-BE1D812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0513-E58D-2644-ACDB-E89B1349FC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0132" y="386124"/>
            <a:ext cx="6428868" cy="649045"/>
          </a:xfrm>
          <a:prstGeom prst="wedgeRectCallout">
            <a:avLst>
              <a:gd name="adj1" fmla="val -20598"/>
              <a:gd name="adj2" fmla="val 730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</a:rPr>
              <a:t>Setting up GRSIPROOF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mbowry@triumf.ca</a:t>
            </a: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A1DF63-3F74-E945-A5D2-4E6F0E705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131" y="1428154"/>
            <a:ext cx="10637122" cy="4883744"/>
          </a:xfrm>
        </p:spPr>
        <p:txBody>
          <a:bodyPr/>
          <a:lstStyle/>
          <a:p>
            <a:r>
              <a:rPr lang="en-US" sz="2400" dirty="0" smtClean="0"/>
              <a:t>Currently, </a:t>
            </a:r>
            <a:r>
              <a:rPr lang="en-US" sz="2400" b="1" dirty="0" err="1" smtClean="0"/>
              <a:t>ggAngularCorrelation</a:t>
            </a:r>
            <a:r>
              <a:rPr lang="en-US" sz="2400" dirty="0" smtClean="0"/>
              <a:t> is setup to automatically generate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sz="2400" dirty="0" smtClean="0"/>
              <a:t>coincidence angles using spatial coordinates stored in the </a:t>
            </a:r>
            <a:r>
              <a:rPr lang="en-US" sz="2400" dirty="0" err="1" smtClean="0"/>
              <a:t>TGriffin</a:t>
            </a:r>
            <a:r>
              <a:rPr lang="en-US" sz="2400" dirty="0" smtClean="0"/>
              <a:t> library.</a:t>
            </a:r>
          </a:p>
          <a:p>
            <a:pPr lvl="1"/>
            <a:r>
              <a:rPr lang="en-US" sz="1800" dirty="0" smtClean="0"/>
              <a:t>../</a:t>
            </a:r>
            <a:r>
              <a:rPr lang="en-US" sz="1800" dirty="0" err="1" smtClean="0"/>
              <a:t>GRSISort</a:t>
            </a:r>
            <a:r>
              <a:rPr lang="en-US" sz="1800" dirty="0" smtClean="0"/>
              <a:t>/libraries/</a:t>
            </a:r>
            <a:r>
              <a:rPr lang="en-US" sz="1800" dirty="0" err="1" smtClean="0"/>
              <a:t>TGRSIAnalysis</a:t>
            </a:r>
            <a:r>
              <a:rPr lang="en-US" sz="1800" dirty="0" smtClean="0"/>
              <a:t>/</a:t>
            </a:r>
            <a:r>
              <a:rPr lang="en-US" sz="1800" dirty="0" err="1" smtClean="0"/>
              <a:t>TGriffin</a:t>
            </a:r>
            <a:r>
              <a:rPr lang="en-US" sz="1800" dirty="0" smtClean="0"/>
              <a:t>/TGriffin.cxx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2" y="3162656"/>
            <a:ext cx="7991475" cy="295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Elbow Connector 8"/>
          <p:cNvCxnSpPr>
            <a:stCxn id="10" idx="1"/>
          </p:cNvCxnSpPr>
          <p:nvPr/>
        </p:nvCxnSpPr>
        <p:spPr>
          <a:xfrm rot="10800000" flipV="1">
            <a:off x="4925683" y="3722299"/>
            <a:ext cx="4856672" cy="391754"/>
          </a:xfrm>
          <a:prstGeom prst="bentConnector3">
            <a:avLst>
              <a:gd name="adj1" fmla="val 9209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82355" y="3398808"/>
            <a:ext cx="1388853" cy="64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Theta,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82354" y="4198189"/>
            <a:ext cx="1388853" cy="64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Phi,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>
            <a:off x="8462513" y="4114053"/>
            <a:ext cx="1319844" cy="40762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FF5D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AF59817C-5E89-F74C-BE88-562E79136B4B}" vid="{7DBB21AC-0158-974F-8828-1E86F2AF9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Document-153798</Template>
  <TotalTime>3098</TotalTime>
  <Words>1274</Words>
  <Application>Microsoft Office PowerPoint</Application>
  <PresentationFormat>Widescreen</PresentationFormat>
  <Paragraphs>329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Franklin Gothic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MikeBowry</dc:creator>
  <cp:lastModifiedBy>MikeBowry</cp:lastModifiedBy>
  <cp:revision>237</cp:revision>
  <dcterms:created xsi:type="dcterms:W3CDTF">2018-09-27T03:36:32Z</dcterms:created>
  <dcterms:modified xsi:type="dcterms:W3CDTF">2019-02-08T20:23:43Z</dcterms:modified>
</cp:coreProperties>
</file>