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1"/>
  </p:notes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Lst>
  <p:sldSz cx="14630400" cy="8229600"/>
  <p:notesSz cx="8229600" cy="14630400"/>
  <p:embeddedFontLst>
    <p:embeddedFont>
      <p:font typeface="Instrument Sans Medium" panose="020B0604020202020204" charset="0"/>
      <p:regular r:id="rId22"/>
    </p:embeddedFont>
    <p:embeddedFont>
      <p:font typeface="Open Sans" panose="020B0606030504020204" pitchFamily="34" charset="0"/>
      <p:regular r:id="rId23"/>
      <p:bold r:id="rId24"/>
    </p:embeddedFont>
  </p:embeddedFont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60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B04AD-C871-AAF2-3D41-997D99DDD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F0CEE-D562-9674-73DF-C8D1B2ADCE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03ACC-3FCA-C7D5-110E-C802A708D6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0BC98C-812E-99A0-E443-61586FBCC070}"/>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95926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148958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3204815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294030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D935B-4DC5-D2FF-5710-B2E29A9F958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629C04B-C943-DCCF-7F23-93D62AEA08F6}"/>
              </a:ext>
            </a:extLst>
          </p:cNvPr>
          <p:cNvSpPr/>
          <p:nvPr/>
        </p:nvSpPr>
        <p:spPr>
          <a:xfrm>
            <a:off x="812800" y="440531"/>
            <a:ext cx="13377333" cy="1417558"/>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EXAMEN DE TITULO </a:t>
            </a:r>
          </a:p>
          <a:p>
            <a:pPr>
              <a:lnSpc>
                <a:spcPts val="5550"/>
              </a:lnSpc>
            </a:pPr>
            <a:r>
              <a:rPr lang="es-MX" sz="2800" dirty="0">
                <a:highlight>
                  <a:srgbClr val="FFFF00"/>
                </a:highlight>
              </a:rPr>
              <a:t>TÉCNICO DE NIVEL SUPERIOR EN ANÁLISIS Y PROGRAMACIÓN COMPUTACIONAL</a:t>
            </a:r>
            <a:endParaRPr lang="en-US" sz="6000" dirty="0">
              <a:highlight>
                <a:srgbClr val="FFFF00"/>
              </a:highlight>
            </a:endParaRPr>
          </a:p>
        </p:txBody>
      </p:sp>
      <p:pic>
        <p:nvPicPr>
          <p:cNvPr id="10" name="Picture 9">
            <a:extLst>
              <a:ext uri="{FF2B5EF4-FFF2-40B4-BE49-F238E27FC236}">
                <a16:creationId xmlns:a16="http://schemas.microsoft.com/office/drawing/2014/main" id="{54AC654D-BDE4-A220-9427-5AC1F2F2D6E4}"/>
              </a:ext>
            </a:extLst>
          </p:cNvPr>
          <p:cNvPicPr>
            <a:picLocks noChangeAspect="1"/>
          </p:cNvPicPr>
          <p:nvPr/>
        </p:nvPicPr>
        <p:blipFill>
          <a:blip r:embed="rId3"/>
          <a:stretch>
            <a:fillRect/>
          </a:stretch>
        </p:blipFill>
        <p:spPr>
          <a:xfrm>
            <a:off x="12863245" y="7647811"/>
            <a:ext cx="1664025" cy="516422"/>
          </a:xfrm>
          <a:prstGeom prst="rect">
            <a:avLst/>
          </a:prstGeom>
        </p:spPr>
      </p:pic>
      <p:sp>
        <p:nvSpPr>
          <p:cNvPr id="8" name="Text 0">
            <a:extLst>
              <a:ext uri="{FF2B5EF4-FFF2-40B4-BE49-F238E27FC236}">
                <a16:creationId xmlns:a16="http://schemas.microsoft.com/office/drawing/2014/main" id="{919C3CE4-D368-F22E-C327-4F8B2AF2970E}"/>
              </a:ext>
            </a:extLst>
          </p:cNvPr>
          <p:cNvSpPr/>
          <p:nvPr/>
        </p:nvSpPr>
        <p:spPr>
          <a:xfrm>
            <a:off x="8720667" y="3285331"/>
            <a:ext cx="6062133" cy="829469"/>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Michel Brevis Muñoz</a:t>
            </a:r>
          </a:p>
        </p:txBody>
      </p:sp>
      <p:pic>
        <p:nvPicPr>
          <p:cNvPr id="11" name="Imagen 10">
            <a:extLst>
              <a:ext uri="{FF2B5EF4-FFF2-40B4-BE49-F238E27FC236}">
                <a16:creationId xmlns:a16="http://schemas.microsoft.com/office/drawing/2014/main" id="{F35F6BF8-BF75-FD8D-5126-71A2F07F81F8}"/>
              </a:ext>
            </a:extLst>
          </p:cNvPr>
          <p:cNvPicPr>
            <a:picLocks noChangeAspect="1"/>
          </p:cNvPicPr>
          <p:nvPr/>
        </p:nvPicPr>
        <p:blipFill>
          <a:blip r:embed="rId4"/>
          <a:stretch>
            <a:fillRect/>
          </a:stretch>
        </p:blipFill>
        <p:spPr>
          <a:xfrm>
            <a:off x="440269" y="3134958"/>
            <a:ext cx="7811590" cy="3477110"/>
          </a:xfrm>
          <a:prstGeom prst="rect">
            <a:avLst/>
          </a:prstGeom>
        </p:spPr>
      </p:pic>
      <p:sp>
        <p:nvSpPr>
          <p:cNvPr id="12" name="Text 0">
            <a:extLst>
              <a:ext uri="{FF2B5EF4-FFF2-40B4-BE49-F238E27FC236}">
                <a16:creationId xmlns:a16="http://schemas.microsoft.com/office/drawing/2014/main" id="{B4B5F859-4F20-E2D7-9A9B-AECF96227FC5}"/>
              </a:ext>
            </a:extLst>
          </p:cNvPr>
          <p:cNvSpPr/>
          <p:nvPr/>
        </p:nvSpPr>
        <p:spPr>
          <a:xfrm>
            <a:off x="10295469" y="4205290"/>
            <a:ext cx="2269068" cy="829469"/>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36 </a:t>
            </a:r>
            <a:r>
              <a:rPr lang="en-US" sz="4450" dirty="0" err="1">
                <a:solidFill>
                  <a:srgbClr val="FEFEFE"/>
                </a:solidFill>
                <a:latin typeface="Instrument Sans Medium" pitchFamily="34" charset="0"/>
              </a:rPr>
              <a:t>años</a:t>
            </a:r>
            <a:endParaRPr lang="en-US" sz="4450" dirty="0">
              <a:solidFill>
                <a:srgbClr val="FEFEFE"/>
              </a:solidFill>
              <a:latin typeface="Instrument Sans Medium" pitchFamily="34" charset="0"/>
            </a:endParaRPr>
          </a:p>
          <a:p>
            <a:pPr marL="0" indent="0" algn="l">
              <a:lnSpc>
                <a:spcPts val="5550"/>
              </a:lnSpc>
              <a:buNone/>
            </a:pPr>
            <a:endParaRPr lang="en-US" sz="4450" dirty="0">
              <a:solidFill>
                <a:srgbClr val="FEFEFE"/>
              </a:solidFill>
              <a:latin typeface="Instrument Sans Medium" pitchFamily="34" charset="0"/>
            </a:endParaRPr>
          </a:p>
        </p:txBody>
      </p:sp>
      <p:sp>
        <p:nvSpPr>
          <p:cNvPr id="13" name="Text 0">
            <a:extLst>
              <a:ext uri="{FF2B5EF4-FFF2-40B4-BE49-F238E27FC236}">
                <a16:creationId xmlns:a16="http://schemas.microsoft.com/office/drawing/2014/main" id="{6975F35C-6503-AE14-0DB0-373C4A3E932B}"/>
              </a:ext>
            </a:extLst>
          </p:cNvPr>
          <p:cNvSpPr/>
          <p:nvPr/>
        </p:nvSpPr>
        <p:spPr>
          <a:xfrm>
            <a:off x="8568267" y="5159115"/>
            <a:ext cx="6062133" cy="1452953"/>
          </a:xfrm>
          <a:prstGeom prst="rect">
            <a:avLst/>
          </a:prstGeom>
          <a:noFill/>
          <a:ln/>
        </p:spPr>
        <p:txBody>
          <a:bodyPr wrap="square" lIns="0" tIns="0" rIns="0" bIns="0" rtlCol="0" anchor="t"/>
          <a:lstStyle/>
          <a:p>
            <a:pPr marL="0" indent="0">
              <a:lnSpc>
                <a:spcPct val="150000"/>
              </a:lnSpc>
              <a:buNone/>
            </a:pPr>
            <a:r>
              <a:rPr lang="en-US" dirty="0">
                <a:solidFill>
                  <a:srgbClr val="FEFEFE"/>
                </a:solidFill>
                <a:latin typeface="Instrument Sans Medium" pitchFamily="34" charset="0"/>
              </a:rPr>
              <a:t>Dibujante </a:t>
            </a:r>
            <a:r>
              <a:rPr lang="en-US" dirty="0" err="1">
                <a:solidFill>
                  <a:srgbClr val="FEFEFE"/>
                </a:solidFill>
                <a:latin typeface="Instrument Sans Medium" pitchFamily="34" charset="0"/>
              </a:rPr>
              <a:t>técnico</a:t>
            </a:r>
            <a:r>
              <a:rPr lang="en-US" dirty="0">
                <a:solidFill>
                  <a:srgbClr val="FEFEFE"/>
                </a:solidFill>
                <a:latin typeface="Instrument Sans Medium" pitchFamily="34" charset="0"/>
              </a:rPr>
              <a:t> de </a:t>
            </a:r>
            <a:r>
              <a:rPr lang="en-US" dirty="0" err="1">
                <a:solidFill>
                  <a:srgbClr val="FEFEFE"/>
                </a:solidFill>
                <a:latin typeface="Instrument Sans Medium" pitchFamily="34" charset="0"/>
              </a:rPr>
              <a:t>profesión</a:t>
            </a:r>
            <a:r>
              <a:rPr lang="en-US" dirty="0">
                <a:solidFill>
                  <a:srgbClr val="FEFEFE"/>
                </a:solidFill>
                <a:latin typeface="Instrument Sans Medium" pitchFamily="34" charset="0"/>
              </a:rPr>
              <a:t> </a:t>
            </a:r>
            <a:r>
              <a:rPr lang="en-US" dirty="0" err="1">
                <a:solidFill>
                  <a:srgbClr val="FEFEFE"/>
                </a:solidFill>
                <a:latin typeface="Instrument Sans Medium" pitchFamily="34" charset="0"/>
              </a:rPr>
              <a:t>hace</a:t>
            </a:r>
            <a:r>
              <a:rPr lang="en-US" dirty="0">
                <a:solidFill>
                  <a:srgbClr val="FEFEFE"/>
                </a:solidFill>
                <a:latin typeface="Instrument Sans Medium" pitchFamily="34" charset="0"/>
              </a:rPr>
              <a:t> 15 </a:t>
            </a:r>
            <a:r>
              <a:rPr lang="en-US" dirty="0" err="1">
                <a:solidFill>
                  <a:srgbClr val="FEFEFE"/>
                </a:solidFill>
                <a:latin typeface="Instrument Sans Medium" pitchFamily="34" charset="0"/>
              </a:rPr>
              <a:t>años</a:t>
            </a:r>
            <a:r>
              <a:rPr lang="en-US" dirty="0">
                <a:solidFill>
                  <a:srgbClr val="FEFEFE"/>
                </a:solidFill>
                <a:latin typeface="Instrument Sans Medium" pitchFamily="34" charset="0"/>
              </a:rPr>
              <a:t>. </a:t>
            </a:r>
            <a:r>
              <a:rPr lang="en-US" dirty="0" err="1">
                <a:solidFill>
                  <a:srgbClr val="FEFEFE"/>
                </a:solidFill>
                <a:latin typeface="Instrument Sans Medium" pitchFamily="34" charset="0"/>
              </a:rPr>
              <a:t>Entusiasta</a:t>
            </a:r>
            <a:r>
              <a:rPr lang="en-US" dirty="0">
                <a:solidFill>
                  <a:srgbClr val="FEFEFE"/>
                </a:solidFill>
                <a:latin typeface="Instrument Sans Medium" pitchFamily="34" charset="0"/>
              </a:rPr>
              <a:t> </a:t>
            </a:r>
          </a:p>
          <a:p>
            <a:pPr marL="0" indent="0">
              <a:lnSpc>
                <a:spcPct val="150000"/>
              </a:lnSpc>
              <a:buNone/>
            </a:pPr>
            <a:r>
              <a:rPr lang="en-US" dirty="0">
                <a:solidFill>
                  <a:srgbClr val="FEFEFE"/>
                </a:solidFill>
                <a:latin typeface="Instrument Sans Medium" pitchFamily="34" charset="0"/>
              </a:rPr>
              <a:t>En la </a:t>
            </a:r>
            <a:r>
              <a:rPr lang="en-US" dirty="0" err="1">
                <a:solidFill>
                  <a:srgbClr val="FEFEFE"/>
                </a:solidFill>
                <a:latin typeface="Instrument Sans Medium" pitchFamily="34" charset="0"/>
              </a:rPr>
              <a:t>reinvencion</a:t>
            </a:r>
            <a:r>
              <a:rPr lang="en-US" dirty="0">
                <a:solidFill>
                  <a:srgbClr val="FEFEFE"/>
                </a:solidFill>
                <a:latin typeface="Instrument Sans Medium" pitchFamily="34" charset="0"/>
              </a:rPr>
              <a:t> de mi </a:t>
            </a:r>
            <a:r>
              <a:rPr lang="en-US" dirty="0" err="1">
                <a:solidFill>
                  <a:srgbClr val="FEFEFE"/>
                </a:solidFill>
                <a:latin typeface="Instrument Sans Medium" pitchFamily="34" charset="0"/>
              </a:rPr>
              <a:t>rubro</a:t>
            </a:r>
            <a:r>
              <a:rPr lang="en-US" dirty="0">
                <a:solidFill>
                  <a:srgbClr val="FEFEFE"/>
                </a:solidFill>
                <a:latin typeface="Instrument Sans Medium" pitchFamily="34" charset="0"/>
              </a:rPr>
              <a:t> professional </a:t>
            </a:r>
            <a:r>
              <a:rPr lang="en-US" dirty="0" err="1">
                <a:solidFill>
                  <a:srgbClr val="FEFEFE"/>
                </a:solidFill>
                <a:latin typeface="Instrument Sans Medium" pitchFamily="34" charset="0"/>
              </a:rPr>
              <a:t>orientado</a:t>
            </a:r>
            <a:r>
              <a:rPr lang="en-US" dirty="0">
                <a:solidFill>
                  <a:srgbClr val="FEFEFE"/>
                </a:solidFill>
                <a:latin typeface="Instrument Sans Medium" pitchFamily="34" charset="0"/>
              </a:rPr>
              <a:t> a la </a:t>
            </a:r>
            <a:r>
              <a:rPr lang="en-US" dirty="0" err="1">
                <a:solidFill>
                  <a:srgbClr val="FEFEFE"/>
                </a:solidFill>
                <a:latin typeface="Instrument Sans Medium" pitchFamily="34" charset="0"/>
              </a:rPr>
              <a:t>computación</a:t>
            </a:r>
            <a:r>
              <a:rPr lang="en-US" dirty="0">
                <a:solidFill>
                  <a:srgbClr val="FEFEFE"/>
                </a:solidFill>
                <a:latin typeface="Instrument Sans Medium" pitchFamily="34" charset="0"/>
              </a:rPr>
              <a:t> y </a:t>
            </a:r>
            <a:r>
              <a:rPr lang="en-US" dirty="0" err="1">
                <a:solidFill>
                  <a:srgbClr val="FEFEFE"/>
                </a:solidFill>
                <a:latin typeface="Instrument Sans Medium" pitchFamily="34" charset="0"/>
              </a:rPr>
              <a:t>programación</a:t>
            </a:r>
            <a:r>
              <a:rPr lang="en-US" dirty="0">
                <a:solidFill>
                  <a:srgbClr val="FEFEFE"/>
                </a:solidFill>
                <a:latin typeface="Instrument Sans Medium" pitchFamily="34" charset="0"/>
              </a:rPr>
              <a:t>.</a:t>
            </a:r>
          </a:p>
          <a:p>
            <a:pPr marL="0" indent="0" algn="l">
              <a:lnSpc>
                <a:spcPts val="5550"/>
              </a:lnSpc>
              <a:buNone/>
            </a:pPr>
            <a:endParaRPr lang="en-US" sz="4450" dirty="0">
              <a:solidFill>
                <a:srgbClr val="FEFEFE"/>
              </a:solidFill>
              <a:latin typeface="Instrument Sans Medium" pitchFamily="34" charset="0"/>
            </a:endParaRPr>
          </a:p>
        </p:txBody>
      </p:sp>
    </p:spTree>
    <p:extLst>
      <p:ext uri="{BB962C8B-B14F-4D97-AF65-F5344CB8AC3E}">
        <p14:creationId xmlns:p14="http://schemas.microsoft.com/office/powerpoint/2010/main" val="141281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90594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Modelo de Datos</a:t>
            </a:r>
            <a:endParaRPr lang="en-US" sz="4450" dirty="0"/>
          </a:p>
        </p:txBody>
      </p:sp>
      <p:sp>
        <p:nvSpPr>
          <p:cNvPr id="3" name="Shape 1"/>
          <p:cNvSpPr/>
          <p:nvPr/>
        </p:nvSpPr>
        <p:spPr>
          <a:xfrm>
            <a:off x="793790" y="1954887"/>
            <a:ext cx="13042821" cy="5368766"/>
          </a:xfrm>
          <a:prstGeom prst="roundRect">
            <a:avLst>
              <a:gd name="adj" fmla="val 634"/>
            </a:avLst>
          </a:prstGeom>
          <a:noFill/>
          <a:ln w="7620">
            <a:solidFill>
              <a:srgbClr val="FFFFFF">
                <a:alpha val="24000"/>
              </a:srgbClr>
            </a:solidFill>
            <a:prstDash val="solid"/>
          </a:ln>
        </p:spPr>
      </p:sp>
      <p:sp>
        <p:nvSpPr>
          <p:cNvPr id="4" name="Shape 2"/>
          <p:cNvSpPr/>
          <p:nvPr/>
        </p:nvSpPr>
        <p:spPr>
          <a:xfrm>
            <a:off x="801410" y="1962507"/>
            <a:ext cx="13026271" cy="650319"/>
          </a:xfrm>
          <a:prstGeom prst="rect">
            <a:avLst/>
          </a:prstGeom>
          <a:solidFill>
            <a:srgbClr val="FFFFFF">
              <a:alpha val="4000"/>
            </a:srgbClr>
          </a:solidFill>
          <a:ln/>
        </p:spPr>
      </p:sp>
      <p:sp>
        <p:nvSpPr>
          <p:cNvPr id="5" name="Text 3"/>
          <p:cNvSpPr/>
          <p:nvPr/>
        </p:nvSpPr>
        <p:spPr>
          <a:xfrm>
            <a:off x="1029653" y="2106216"/>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BFBFBF"/>
                </a:solidFill>
                <a:latin typeface="Open Sans" pitchFamily="34" charset="0"/>
                <a:ea typeface="Open Sans" pitchFamily="34" charset="-122"/>
                <a:cs typeface="Open Sans" pitchFamily="34" charset="-120"/>
              </a:rPr>
              <a:t>Tabla</a:t>
            </a:r>
            <a:endParaRPr lang="en-US" sz="1750" dirty="0"/>
          </a:p>
        </p:txBody>
      </p:sp>
      <p:sp>
        <p:nvSpPr>
          <p:cNvPr id="6" name="Text 4"/>
          <p:cNvSpPr/>
          <p:nvPr/>
        </p:nvSpPr>
        <p:spPr>
          <a:xfrm>
            <a:off x="5375077" y="2106216"/>
            <a:ext cx="3880366" cy="362903"/>
          </a:xfrm>
          <a:prstGeom prst="rect">
            <a:avLst/>
          </a:prstGeom>
          <a:noFill/>
          <a:ln/>
        </p:spPr>
        <p:txBody>
          <a:bodyPr wrap="none" lIns="0" tIns="0" rIns="0" bIns="0" rtlCol="0" anchor="t"/>
          <a:lstStyle/>
          <a:p>
            <a:pPr marL="0" indent="0" algn="l">
              <a:lnSpc>
                <a:spcPts val="2850"/>
              </a:lnSpc>
              <a:buNone/>
            </a:pPr>
            <a:r>
              <a:rPr lang="en-US" sz="1750" b="1" dirty="0">
                <a:solidFill>
                  <a:srgbClr val="BFBFBF"/>
                </a:solidFill>
                <a:latin typeface="Open Sans" pitchFamily="34" charset="0"/>
                <a:ea typeface="Open Sans" pitchFamily="34" charset="-122"/>
                <a:cs typeface="Open Sans" pitchFamily="34" charset="-120"/>
              </a:rPr>
              <a:t>Atributos Principales</a:t>
            </a:r>
            <a:endParaRPr lang="en-US" sz="1750" dirty="0"/>
          </a:p>
        </p:txBody>
      </p:sp>
      <p:sp>
        <p:nvSpPr>
          <p:cNvPr id="7" name="Text 5"/>
          <p:cNvSpPr/>
          <p:nvPr/>
        </p:nvSpPr>
        <p:spPr>
          <a:xfrm>
            <a:off x="9716691" y="2106216"/>
            <a:ext cx="3884176" cy="362903"/>
          </a:xfrm>
          <a:prstGeom prst="rect">
            <a:avLst/>
          </a:prstGeom>
          <a:noFill/>
          <a:ln/>
        </p:spPr>
        <p:txBody>
          <a:bodyPr wrap="none" lIns="0" tIns="0" rIns="0" bIns="0" rtlCol="0" anchor="t"/>
          <a:lstStyle/>
          <a:p>
            <a:pPr marL="0" indent="0" algn="l">
              <a:lnSpc>
                <a:spcPts val="2850"/>
              </a:lnSpc>
              <a:buNone/>
            </a:pPr>
            <a:r>
              <a:rPr lang="en-US" sz="1750" b="1" dirty="0">
                <a:solidFill>
                  <a:srgbClr val="BFBFBF"/>
                </a:solidFill>
                <a:latin typeface="Open Sans" pitchFamily="34" charset="0"/>
                <a:ea typeface="Open Sans" pitchFamily="34" charset="-122"/>
                <a:cs typeface="Open Sans" pitchFamily="34" charset="-120"/>
              </a:rPr>
              <a:t>Relaciones</a:t>
            </a:r>
            <a:endParaRPr lang="en-US" sz="1750" dirty="0"/>
          </a:p>
        </p:txBody>
      </p:sp>
      <p:sp>
        <p:nvSpPr>
          <p:cNvPr id="8" name="Shape 6"/>
          <p:cNvSpPr/>
          <p:nvPr/>
        </p:nvSpPr>
        <p:spPr>
          <a:xfrm>
            <a:off x="801410" y="2612827"/>
            <a:ext cx="13026271" cy="650319"/>
          </a:xfrm>
          <a:prstGeom prst="rect">
            <a:avLst/>
          </a:prstGeom>
          <a:solidFill>
            <a:srgbClr val="000000">
              <a:alpha val="4000"/>
            </a:srgbClr>
          </a:solidFill>
          <a:ln/>
        </p:spPr>
      </p:sp>
      <p:sp>
        <p:nvSpPr>
          <p:cNvPr id="9" name="Text 7"/>
          <p:cNvSpPr/>
          <p:nvPr/>
        </p:nvSpPr>
        <p:spPr>
          <a:xfrm>
            <a:off x="1029653" y="2756535"/>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usuarios</a:t>
            </a:r>
            <a:endParaRPr lang="en-US" sz="1750" dirty="0"/>
          </a:p>
        </p:txBody>
      </p:sp>
      <p:sp>
        <p:nvSpPr>
          <p:cNvPr id="10" name="Text 8"/>
          <p:cNvSpPr/>
          <p:nvPr/>
        </p:nvSpPr>
        <p:spPr>
          <a:xfrm>
            <a:off x="5375077" y="2756535"/>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 nombre, rol, email, password</a:t>
            </a:r>
            <a:endParaRPr lang="en-US" sz="1750" dirty="0"/>
          </a:p>
        </p:txBody>
      </p:sp>
      <p:sp>
        <p:nvSpPr>
          <p:cNvPr id="11" name="Text 9"/>
          <p:cNvSpPr/>
          <p:nvPr/>
        </p:nvSpPr>
        <p:spPr>
          <a:xfrm>
            <a:off x="9716691" y="2756535"/>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Relacionada con despachos</a:t>
            </a:r>
            <a:endParaRPr lang="en-US" sz="1750" dirty="0"/>
          </a:p>
        </p:txBody>
      </p:sp>
      <p:sp>
        <p:nvSpPr>
          <p:cNvPr id="12" name="Shape 10"/>
          <p:cNvSpPr/>
          <p:nvPr/>
        </p:nvSpPr>
        <p:spPr>
          <a:xfrm>
            <a:off x="801410" y="3263146"/>
            <a:ext cx="13026271" cy="1013222"/>
          </a:xfrm>
          <a:prstGeom prst="rect">
            <a:avLst/>
          </a:prstGeom>
          <a:solidFill>
            <a:srgbClr val="FFFFFF">
              <a:alpha val="4000"/>
            </a:srgbClr>
          </a:solidFill>
          <a:ln/>
        </p:spPr>
      </p:sp>
      <p:sp>
        <p:nvSpPr>
          <p:cNvPr id="13" name="Text 11"/>
          <p:cNvSpPr/>
          <p:nvPr/>
        </p:nvSpPr>
        <p:spPr>
          <a:xfrm>
            <a:off x="1029653" y="3406854"/>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proyectos</a:t>
            </a:r>
            <a:endParaRPr lang="en-US" sz="1750" dirty="0"/>
          </a:p>
        </p:txBody>
      </p:sp>
      <p:sp>
        <p:nvSpPr>
          <p:cNvPr id="14" name="Text 12"/>
          <p:cNvSpPr/>
          <p:nvPr/>
        </p:nvSpPr>
        <p:spPr>
          <a:xfrm>
            <a:off x="5375077" y="3406854"/>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 nombre_cliente, fecha_inicio, estado</a:t>
            </a:r>
            <a:endParaRPr lang="en-US" sz="1750" dirty="0"/>
          </a:p>
        </p:txBody>
      </p:sp>
      <p:sp>
        <p:nvSpPr>
          <p:cNvPr id="15" name="Text 13"/>
          <p:cNvSpPr/>
          <p:nvPr/>
        </p:nvSpPr>
        <p:spPr>
          <a:xfrm>
            <a:off x="9716691" y="3406854"/>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Relacionada con despachos</a:t>
            </a:r>
            <a:endParaRPr lang="en-US" sz="1750" dirty="0"/>
          </a:p>
        </p:txBody>
      </p:sp>
      <p:sp>
        <p:nvSpPr>
          <p:cNvPr id="16" name="Shape 14"/>
          <p:cNvSpPr/>
          <p:nvPr/>
        </p:nvSpPr>
        <p:spPr>
          <a:xfrm>
            <a:off x="801410" y="4276368"/>
            <a:ext cx="13026271" cy="1013222"/>
          </a:xfrm>
          <a:prstGeom prst="rect">
            <a:avLst/>
          </a:prstGeom>
          <a:solidFill>
            <a:srgbClr val="000000">
              <a:alpha val="4000"/>
            </a:srgbClr>
          </a:solidFill>
          <a:ln/>
        </p:spPr>
      </p:sp>
      <p:sp>
        <p:nvSpPr>
          <p:cNvPr id="17" name="Text 15"/>
          <p:cNvSpPr/>
          <p:nvPr/>
        </p:nvSpPr>
        <p:spPr>
          <a:xfrm>
            <a:off x="1029653" y="4420076"/>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componentes</a:t>
            </a:r>
            <a:endParaRPr lang="en-US" sz="1750" dirty="0"/>
          </a:p>
        </p:txBody>
      </p:sp>
      <p:sp>
        <p:nvSpPr>
          <p:cNvPr id="18" name="Text 16"/>
          <p:cNvSpPr/>
          <p:nvPr/>
        </p:nvSpPr>
        <p:spPr>
          <a:xfrm>
            <a:off x="5375077" y="4420076"/>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 nombre, stock</a:t>
            </a:r>
            <a:endParaRPr lang="en-US" sz="1750" dirty="0"/>
          </a:p>
        </p:txBody>
      </p:sp>
      <p:sp>
        <p:nvSpPr>
          <p:cNvPr id="19" name="Text 17"/>
          <p:cNvSpPr/>
          <p:nvPr/>
        </p:nvSpPr>
        <p:spPr>
          <a:xfrm>
            <a:off x="9716691" y="4420076"/>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Relacionada con despachos_componentes</a:t>
            </a:r>
            <a:endParaRPr lang="en-US" sz="1750" dirty="0"/>
          </a:p>
        </p:txBody>
      </p:sp>
      <p:sp>
        <p:nvSpPr>
          <p:cNvPr id="20" name="Shape 18"/>
          <p:cNvSpPr/>
          <p:nvPr/>
        </p:nvSpPr>
        <p:spPr>
          <a:xfrm>
            <a:off x="801410" y="5289590"/>
            <a:ext cx="13026271" cy="1013222"/>
          </a:xfrm>
          <a:prstGeom prst="rect">
            <a:avLst/>
          </a:prstGeom>
          <a:solidFill>
            <a:srgbClr val="FFFFFF">
              <a:alpha val="4000"/>
            </a:srgbClr>
          </a:solidFill>
          <a:ln/>
        </p:spPr>
      </p:sp>
      <p:sp>
        <p:nvSpPr>
          <p:cNvPr id="21" name="Text 19"/>
          <p:cNvSpPr/>
          <p:nvPr/>
        </p:nvSpPr>
        <p:spPr>
          <a:xfrm>
            <a:off x="1029653" y="543329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despachos</a:t>
            </a:r>
            <a:endParaRPr lang="en-US" sz="1750" dirty="0"/>
          </a:p>
        </p:txBody>
      </p:sp>
      <p:sp>
        <p:nvSpPr>
          <p:cNvPr id="22" name="Text 20"/>
          <p:cNvSpPr/>
          <p:nvPr/>
        </p:nvSpPr>
        <p:spPr>
          <a:xfrm>
            <a:off x="5375077" y="5433298"/>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 fecha, estado, proyecto_id, usuario_id</a:t>
            </a:r>
            <a:endParaRPr lang="en-US" sz="1750" dirty="0"/>
          </a:p>
        </p:txBody>
      </p:sp>
      <p:sp>
        <p:nvSpPr>
          <p:cNvPr id="23" name="Text 21"/>
          <p:cNvSpPr/>
          <p:nvPr/>
        </p:nvSpPr>
        <p:spPr>
          <a:xfrm>
            <a:off x="9716691" y="5433298"/>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Relacionada con proyectos, usuarios y despachos_componentes</a:t>
            </a:r>
            <a:endParaRPr lang="en-US" sz="1750" dirty="0"/>
          </a:p>
        </p:txBody>
      </p:sp>
      <p:sp>
        <p:nvSpPr>
          <p:cNvPr id="24" name="Shape 22"/>
          <p:cNvSpPr/>
          <p:nvPr/>
        </p:nvSpPr>
        <p:spPr>
          <a:xfrm>
            <a:off x="801410" y="6302812"/>
            <a:ext cx="13026271" cy="1013222"/>
          </a:xfrm>
          <a:prstGeom prst="rect">
            <a:avLst/>
          </a:prstGeom>
          <a:solidFill>
            <a:srgbClr val="000000">
              <a:alpha val="4000"/>
            </a:srgbClr>
          </a:solidFill>
          <a:ln/>
        </p:spPr>
      </p:sp>
      <p:sp>
        <p:nvSpPr>
          <p:cNvPr id="25" name="Text 23"/>
          <p:cNvSpPr/>
          <p:nvPr/>
        </p:nvSpPr>
        <p:spPr>
          <a:xfrm>
            <a:off x="1029653" y="6446520"/>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despachos_componentes</a:t>
            </a:r>
            <a:endParaRPr lang="en-US" sz="1750" dirty="0"/>
          </a:p>
        </p:txBody>
      </p:sp>
      <p:sp>
        <p:nvSpPr>
          <p:cNvPr id="26" name="Text 24"/>
          <p:cNvSpPr/>
          <p:nvPr/>
        </p:nvSpPr>
        <p:spPr>
          <a:xfrm>
            <a:off x="5375077" y="6446520"/>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despacho_id, componente_id, cantidad</a:t>
            </a:r>
            <a:endParaRPr lang="en-US" sz="1750" dirty="0"/>
          </a:p>
        </p:txBody>
      </p:sp>
      <p:sp>
        <p:nvSpPr>
          <p:cNvPr id="27" name="Text 25"/>
          <p:cNvSpPr/>
          <p:nvPr/>
        </p:nvSpPr>
        <p:spPr>
          <a:xfrm>
            <a:off x="9716691" y="6446520"/>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Relacionada con despachos y componentes</a:t>
            </a:r>
            <a:endParaRPr lang="en-US" sz="1750" dirty="0"/>
          </a:p>
        </p:txBody>
      </p:sp>
      <p:pic>
        <p:nvPicPr>
          <p:cNvPr id="28" name="Picture 27">
            <a:extLst>
              <a:ext uri="{FF2B5EF4-FFF2-40B4-BE49-F238E27FC236}">
                <a16:creationId xmlns:a16="http://schemas.microsoft.com/office/drawing/2014/main" id="{957B1899-5076-ABE5-C750-8BF8210AC9A8}"/>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350764"/>
            <a:ext cx="821436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Diseño de la Interfaz de Usuario</a:t>
            </a:r>
            <a:endParaRPr lang="en-US" sz="4450" dirty="0"/>
          </a:p>
        </p:txBody>
      </p:sp>
      <p:sp>
        <p:nvSpPr>
          <p:cNvPr id="3" name="Text 1"/>
          <p:cNvSpPr/>
          <p:nvPr/>
        </p:nvSpPr>
        <p:spPr>
          <a:xfrm>
            <a:off x="793790" y="2603778"/>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Prototipo de pantallas y reportes diseñado para máxima usabilidad.</a:t>
            </a:r>
            <a:endParaRPr lang="en-US" sz="1750" dirty="0"/>
          </a:p>
        </p:txBody>
      </p:sp>
      <p:sp>
        <p:nvSpPr>
          <p:cNvPr id="4" name="Text 2"/>
          <p:cNvSpPr/>
          <p:nvPr/>
        </p:nvSpPr>
        <p:spPr>
          <a:xfrm>
            <a:off x="793790" y="3533656"/>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Se emplean HTML, CSS y JavaScript con React o Vue.js para desarrollo flexible.</a:t>
            </a:r>
            <a:endParaRPr lang="en-US" sz="1750" dirty="0"/>
          </a:p>
        </p:txBody>
      </p:sp>
      <p:sp>
        <p:nvSpPr>
          <p:cNvPr id="5" name="Text 3"/>
          <p:cNvSpPr/>
          <p:nvPr/>
        </p:nvSpPr>
        <p:spPr>
          <a:xfrm>
            <a:off x="793790" y="446353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Responsive:</a:t>
            </a:r>
            <a:r>
              <a:rPr lang="en-US" sz="1750" dirty="0">
                <a:solidFill>
                  <a:srgbClr val="BFBFBF"/>
                </a:solidFill>
                <a:latin typeface="Open Sans" pitchFamily="34" charset="0"/>
                <a:ea typeface="Open Sans" pitchFamily="34" charset="-122"/>
                <a:cs typeface="Open Sans" pitchFamily="34" charset="-120"/>
              </a:rPr>
              <a:t> Se adapta a móviles y navegadores web escalables.</a:t>
            </a:r>
            <a:endParaRPr lang="en-US" sz="1750" dirty="0"/>
          </a:p>
        </p:txBody>
      </p:sp>
      <p:sp>
        <p:nvSpPr>
          <p:cNvPr id="6" name="Text 4"/>
          <p:cNvSpPr/>
          <p:nvPr/>
        </p:nvSpPr>
        <p:spPr>
          <a:xfrm>
            <a:off x="793790" y="526863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Validación básica:</a:t>
            </a:r>
            <a:r>
              <a:rPr lang="en-US" sz="1750" dirty="0">
                <a:solidFill>
                  <a:srgbClr val="BFBFBF"/>
                </a:solidFill>
                <a:latin typeface="Open Sans" pitchFamily="34" charset="0"/>
                <a:ea typeface="Open Sans" pitchFamily="34" charset="-122"/>
                <a:cs typeface="Open Sans" pitchFamily="34" charset="-120"/>
              </a:rPr>
              <a:t> Campos obligatorios para datos completos.</a:t>
            </a:r>
            <a:endParaRPr lang="en-US" sz="1750" dirty="0"/>
          </a:p>
        </p:txBody>
      </p:sp>
      <p:sp>
        <p:nvSpPr>
          <p:cNvPr id="7" name="Text 5"/>
          <p:cNvSpPr/>
          <p:nvPr/>
        </p:nvSpPr>
        <p:spPr>
          <a:xfrm>
            <a:off x="793790" y="607373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Flujo de usuario:</a:t>
            </a:r>
            <a:r>
              <a:rPr lang="en-US" sz="1750" dirty="0">
                <a:solidFill>
                  <a:srgbClr val="BFBFBF"/>
                </a:solidFill>
                <a:latin typeface="Open Sans" pitchFamily="34" charset="0"/>
                <a:ea typeface="Open Sans" pitchFamily="34" charset="-122"/>
                <a:cs typeface="Open Sans" pitchFamily="34" charset="-120"/>
              </a:rPr>
              <a:t> Enlaces para recuperar contraseña y contacto admin.</a:t>
            </a:r>
            <a:endParaRPr lang="en-US" sz="1750" dirty="0"/>
          </a:p>
        </p:txBody>
      </p:sp>
      <p:pic>
        <p:nvPicPr>
          <p:cNvPr id="8" name="Image 0" descr="preencoded.png"/>
          <p:cNvPicPr>
            <a:picLocks noChangeAspect="1"/>
          </p:cNvPicPr>
          <p:nvPr/>
        </p:nvPicPr>
        <p:blipFill>
          <a:blip r:embed="rId3"/>
          <a:stretch>
            <a:fillRect/>
          </a:stretch>
        </p:blipFill>
        <p:spPr>
          <a:xfrm>
            <a:off x="7599521" y="2654856"/>
            <a:ext cx="6244709" cy="3857149"/>
          </a:xfrm>
          <a:prstGeom prst="rect">
            <a:avLst/>
          </a:prstGeom>
        </p:spPr>
      </p:pic>
      <p:pic>
        <p:nvPicPr>
          <p:cNvPr id="9" name="Picture 8">
            <a:extLst>
              <a:ext uri="{FF2B5EF4-FFF2-40B4-BE49-F238E27FC236}">
                <a16:creationId xmlns:a16="http://schemas.microsoft.com/office/drawing/2014/main" id="{8A6C7585-09D4-4F50-3168-78C4D63E1A6C}"/>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934045"/>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Gestión de Despachos: Registro y Seguimiento en Tiempo Real</a:t>
            </a:r>
            <a:endParaRPr lang="en-US" sz="4450" dirty="0"/>
          </a:p>
        </p:txBody>
      </p:sp>
      <p:sp>
        <p:nvSpPr>
          <p:cNvPr id="3" name="Text 1"/>
          <p:cNvSpPr/>
          <p:nvPr/>
        </p:nvSpPr>
        <p:spPr>
          <a:xfrm>
            <a:off x="793790" y="29185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EFEFE"/>
                </a:solidFill>
                <a:latin typeface="Instrument Sans Medium" pitchFamily="34" charset="0"/>
                <a:ea typeface="Instrument Sans Medium" pitchFamily="34" charset="-122"/>
                <a:cs typeface="Instrument Sans Medium" pitchFamily="34" charset="-120"/>
              </a:rPr>
              <a:t>Características Clave</a:t>
            </a:r>
            <a:endParaRPr lang="en-US" sz="2200" dirty="0"/>
          </a:p>
        </p:txBody>
      </p:sp>
      <p:sp>
        <p:nvSpPr>
          <p:cNvPr id="4" name="Text 2"/>
          <p:cNvSpPr/>
          <p:nvPr/>
        </p:nvSpPr>
        <p:spPr>
          <a:xfrm>
            <a:off x="793790" y="3499723"/>
            <a:ext cx="542889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Búsqueda rápida por ID de proyecto con filtro y botón interactivo.</a:t>
            </a:r>
            <a:endParaRPr lang="en-US" sz="1750" dirty="0"/>
          </a:p>
        </p:txBody>
      </p:sp>
      <p:sp>
        <p:nvSpPr>
          <p:cNvPr id="5" name="Text 3"/>
          <p:cNvSpPr/>
          <p:nvPr/>
        </p:nvSpPr>
        <p:spPr>
          <a:xfrm>
            <a:off x="793790" y="4304824"/>
            <a:ext cx="542889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Tarjeta clara con ID destacado, nombre y constructora.</a:t>
            </a:r>
            <a:endParaRPr lang="en-US" sz="1750" dirty="0"/>
          </a:p>
        </p:txBody>
      </p:sp>
      <p:sp>
        <p:nvSpPr>
          <p:cNvPr id="6" name="Text 4"/>
          <p:cNvSpPr/>
          <p:nvPr/>
        </p:nvSpPr>
        <p:spPr>
          <a:xfrm>
            <a:off x="793790" y="5109924"/>
            <a:ext cx="542889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Secciones visuales para componentes, envíos y pendientes.</a:t>
            </a:r>
            <a:endParaRPr lang="en-US" sz="1750" dirty="0"/>
          </a:p>
        </p:txBody>
      </p:sp>
      <p:sp>
        <p:nvSpPr>
          <p:cNvPr id="7" name="Text 5"/>
          <p:cNvSpPr/>
          <p:nvPr/>
        </p:nvSpPr>
        <p:spPr>
          <a:xfrm>
            <a:off x="793790" y="5915025"/>
            <a:ext cx="5428893"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Diseño adaptable: tres columnas en escritorio, una en móvil.</a:t>
            </a:r>
            <a:endParaRPr lang="en-US" sz="1750" dirty="0"/>
          </a:p>
        </p:txBody>
      </p:sp>
      <p:pic>
        <p:nvPicPr>
          <p:cNvPr id="8" name="Image 0" descr="preencoded.png"/>
          <p:cNvPicPr>
            <a:picLocks noChangeAspect="1"/>
          </p:cNvPicPr>
          <p:nvPr/>
        </p:nvPicPr>
        <p:blipFill>
          <a:blip r:embed="rId3"/>
          <a:stretch>
            <a:fillRect/>
          </a:stretch>
        </p:blipFill>
        <p:spPr>
          <a:xfrm>
            <a:off x="7230547" y="2906911"/>
            <a:ext cx="6166723" cy="3402330"/>
          </a:xfrm>
          <a:prstGeom prst="rect">
            <a:avLst/>
          </a:prstGeom>
        </p:spPr>
      </p:pic>
      <p:sp>
        <p:nvSpPr>
          <p:cNvPr id="9" name="Text 6"/>
          <p:cNvSpPr/>
          <p:nvPr/>
        </p:nvSpPr>
        <p:spPr>
          <a:xfrm>
            <a:off x="6783705" y="6728460"/>
            <a:ext cx="7060406"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0" name="Picture 9">
            <a:extLst>
              <a:ext uri="{FF2B5EF4-FFF2-40B4-BE49-F238E27FC236}">
                <a16:creationId xmlns:a16="http://schemas.microsoft.com/office/drawing/2014/main" id="{59337059-91D1-56E0-0807-976DB64219AC}"/>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558421" y="1061323"/>
            <a:ext cx="7513558" cy="3373993"/>
          </a:xfrm>
          <a:prstGeom prst="rect">
            <a:avLst/>
          </a:prstGeom>
        </p:spPr>
      </p:pic>
      <p:sp>
        <p:nvSpPr>
          <p:cNvPr id="3" name="Text 0"/>
          <p:cNvSpPr/>
          <p:nvPr/>
        </p:nvSpPr>
        <p:spPr>
          <a:xfrm>
            <a:off x="793790" y="4775478"/>
            <a:ext cx="7695605"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Capacitación de los usuarios. </a:t>
            </a:r>
            <a:endParaRPr lang="en-US" sz="4450" dirty="0"/>
          </a:p>
        </p:txBody>
      </p:sp>
      <p:sp>
        <p:nvSpPr>
          <p:cNvPr id="4" name="Text 1"/>
          <p:cNvSpPr/>
          <p:nvPr/>
        </p:nvSpPr>
        <p:spPr>
          <a:xfrm>
            <a:off x="793790" y="582441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Para asegurar que los usuarios finales (administradores, ventas, logística) dominen el sistema mediante formación práctica y material de apoyo.</a:t>
            </a:r>
            <a:endParaRPr lang="en-US" sz="1750" dirty="0"/>
          </a:p>
        </p:txBody>
      </p:sp>
      <p:sp>
        <p:nvSpPr>
          <p:cNvPr id="5" name="Text 2"/>
          <p:cNvSpPr/>
          <p:nvPr/>
        </p:nvSpPr>
        <p:spPr>
          <a:xfrm>
            <a:off x="793790" y="6805374"/>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6" name="Picture 5">
            <a:extLst>
              <a:ext uri="{FF2B5EF4-FFF2-40B4-BE49-F238E27FC236}">
                <a16:creationId xmlns:a16="http://schemas.microsoft.com/office/drawing/2014/main" id="{B2C58CCE-D7EE-3D11-3ECE-C87A48F96B18}"/>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05063" y="396835"/>
            <a:ext cx="5303520" cy="451009"/>
          </a:xfrm>
          <a:prstGeom prst="rect">
            <a:avLst/>
          </a:prstGeom>
          <a:noFill/>
          <a:ln/>
        </p:spPr>
        <p:txBody>
          <a:bodyPr wrap="none" lIns="0" tIns="0" rIns="0" bIns="0" rtlCol="0" anchor="t"/>
          <a:lstStyle/>
          <a:p>
            <a:pPr marL="0" indent="0" algn="l">
              <a:lnSpc>
                <a:spcPts val="3550"/>
              </a:lnSpc>
              <a:buNone/>
            </a:pPr>
            <a:r>
              <a:rPr lang="en-US" sz="2800" dirty="0">
                <a:solidFill>
                  <a:srgbClr val="FEFEFE"/>
                </a:solidFill>
                <a:latin typeface="Instrument Sans Medium" pitchFamily="34" charset="0"/>
                <a:ea typeface="Instrument Sans Medium" pitchFamily="34" charset="-122"/>
                <a:cs typeface="Instrument Sans Medium" pitchFamily="34" charset="-120"/>
              </a:rPr>
              <a:t>Resultados y Recomendaciones</a:t>
            </a:r>
            <a:endParaRPr lang="en-US" sz="2800" dirty="0"/>
          </a:p>
        </p:txBody>
      </p:sp>
      <p:pic>
        <p:nvPicPr>
          <p:cNvPr id="3" name="Image 0" descr="preencoded.png"/>
          <p:cNvPicPr>
            <a:picLocks noChangeAspect="1"/>
          </p:cNvPicPr>
          <p:nvPr/>
        </p:nvPicPr>
        <p:blipFill>
          <a:blip r:embed="rId3"/>
          <a:stretch>
            <a:fillRect/>
          </a:stretch>
        </p:blipFill>
        <p:spPr>
          <a:xfrm>
            <a:off x="505063" y="919107"/>
            <a:ext cx="13620274" cy="6394505"/>
          </a:xfrm>
          <a:prstGeom prst="rect">
            <a:avLst/>
          </a:prstGeom>
        </p:spPr>
      </p:pic>
      <p:sp>
        <p:nvSpPr>
          <p:cNvPr id="4" name="Text 1"/>
          <p:cNvSpPr/>
          <p:nvPr/>
        </p:nvSpPr>
        <p:spPr>
          <a:xfrm>
            <a:off x="433144" y="7508163"/>
            <a:ext cx="11156105" cy="461724"/>
          </a:xfrm>
          <a:prstGeom prst="rect">
            <a:avLst/>
          </a:prstGeom>
          <a:noFill/>
          <a:ln/>
        </p:spPr>
        <p:txBody>
          <a:bodyPr wrap="square" lIns="0" tIns="0" rIns="0" bIns="0" rtlCol="0" anchor="t"/>
          <a:lstStyle/>
          <a:p>
            <a:pPr marL="0" indent="0" algn="l">
              <a:lnSpc>
                <a:spcPts val="1800"/>
              </a:lnSpc>
              <a:buNone/>
            </a:pPr>
            <a:r>
              <a:rPr lang="en-US" sz="1100" dirty="0">
                <a:solidFill>
                  <a:srgbClr val="BFBFBF"/>
                </a:solidFill>
                <a:latin typeface="Open Sans" pitchFamily="34" charset="0"/>
                <a:ea typeface="Open Sans" pitchFamily="34" charset="-122"/>
                <a:cs typeface="Open Sans" pitchFamily="34" charset="-120"/>
              </a:rPr>
              <a:t>Los resultados muestran una clara mejora en la eficiencia operativa y satisfacción de los usuarios. Se recomienda: incluir a usuarios con necesidades especiales en pruebas de usabilidad, implementar un programa de formación continua, optimizar el diseño para dispositivos móviles, habilitar paneles configurables según rol y establecer un canal de retroalimentación continua.</a:t>
            </a:r>
            <a:endParaRPr lang="en-US" sz="1100" dirty="0"/>
          </a:p>
        </p:txBody>
      </p:sp>
      <p:pic>
        <p:nvPicPr>
          <p:cNvPr id="5" name="Picture 4">
            <a:extLst>
              <a:ext uri="{FF2B5EF4-FFF2-40B4-BE49-F238E27FC236}">
                <a16:creationId xmlns:a16="http://schemas.microsoft.com/office/drawing/2014/main" id="{2EDCEEF3-4572-E716-33E0-C637C9DC35F4}"/>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089678" y="1834396"/>
            <a:ext cx="6451044" cy="708779"/>
          </a:xfrm>
          <a:prstGeom prst="rect">
            <a:avLst/>
          </a:prstGeom>
          <a:noFill/>
          <a:ln/>
        </p:spPr>
        <p:txBody>
          <a:bodyPr wrap="none" lIns="0" tIns="0" rIns="0" bIns="0" rtlCol="0" anchor="t"/>
          <a:lstStyle/>
          <a:p>
            <a:pPr marL="0" indent="0" algn="ctr">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Resultados cuantitativos</a:t>
            </a:r>
            <a:endParaRPr lang="en-US" sz="4450" dirty="0"/>
          </a:p>
        </p:txBody>
      </p:sp>
      <p:sp>
        <p:nvSpPr>
          <p:cNvPr id="3" name="Text 1"/>
          <p:cNvSpPr/>
          <p:nvPr/>
        </p:nvSpPr>
        <p:spPr>
          <a:xfrm>
            <a:off x="793790" y="308741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Eficiencia operativa</a:t>
            </a:r>
            <a:endParaRPr lang="en-US" sz="1750" dirty="0"/>
          </a:p>
        </p:txBody>
      </p:sp>
      <p:pic>
        <p:nvPicPr>
          <p:cNvPr id="4" name="Image 0" descr="preencoded.png"/>
          <p:cNvPicPr>
            <a:picLocks noChangeAspect="1"/>
          </p:cNvPicPr>
          <p:nvPr/>
        </p:nvPicPr>
        <p:blipFill>
          <a:blip r:embed="rId3"/>
          <a:stretch>
            <a:fillRect/>
          </a:stretch>
        </p:blipFill>
        <p:spPr>
          <a:xfrm>
            <a:off x="793790" y="3705463"/>
            <a:ext cx="6244709" cy="1300520"/>
          </a:xfrm>
          <a:prstGeom prst="rect">
            <a:avLst/>
          </a:prstGeom>
        </p:spPr>
      </p:pic>
      <p:sp>
        <p:nvSpPr>
          <p:cNvPr id="5" name="Text 2"/>
          <p:cNvSpPr/>
          <p:nvPr/>
        </p:nvSpPr>
        <p:spPr>
          <a:xfrm>
            <a:off x="793790" y="5261134"/>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6" name="Text 3"/>
          <p:cNvSpPr/>
          <p:nvPr/>
        </p:nvSpPr>
        <p:spPr>
          <a:xfrm>
            <a:off x="793790" y="5828109"/>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7" name="Text 4"/>
          <p:cNvSpPr/>
          <p:nvPr/>
        </p:nvSpPr>
        <p:spPr>
          <a:xfrm>
            <a:off x="7599521" y="308741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Satisfacción del usuario</a:t>
            </a:r>
            <a:endParaRPr lang="en-US" sz="1750" dirty="0"/>
          </a:p>
        </p:txBody>
      </p:sp>
      <p:pic>
        <p:nvPicPr>
          <p:cNvPr id="8" name="Image 1" descr="preencoded.png"/>
          <p:cNvPicPr>
            <a:picLocks noChangeAspect="1"/>
          </p:cNvPicPr>
          <p:nvPr/>
        </p:nvPicPr>
        <p:blipFill>
          <a:blip r:embed="rId4"/>
          <a:stretch>
            <a:fillRect/>
          </a:stretch>
        </p:blipFill>
        <p:spPr>
          <a:xfrm>
            <a:off x="7599521" y="3705463"/>
            <a:ext cx="6244709" cy="1396841"/>
          </a:xfrm>
          <a:prstGeom prst="rect">
            <a:avLst/>
          </a:prstGeom>
        </p:spPr>
      </p:pic>
      <p:sp>
        <p:nvSpPr>
          <p:cNvPr id="9" name="Text 5"/>
          <p:cNvSpPr/>
          <p:nvPr/>
        </p:nvSpPr>
        <p:spPr>
          <a:xfrm>
            <a:off x="7599521" y="5357455"/>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0" name="Picture 9">
            <a:extLst>
              <a:ext uri="{FF2B5EF4-FFF2-40B4-BE49-F238E27FC236}">
                <a16:creationId xmlns:a16="http://schemas.microsoft.com/office/drawing/2014/main" id="{70AC22E4-6E8D-8CD1-E033-E4D105454AE7}"/>
              </a:ext>
            </a:extLst>
          </p:cNvPr>
          <p:cNvPicPr>
            <a:picLocks noChangeAspect="1"/>
          </p:cNvPicPr>
          <p:nvPr/>
        </p:nvPicPr>
        <p:blipFill>
          <a:blip r:embed="rId5"/>
          <a:stretch>
            <a:fillRect/>
          </a:stretch>
        </p:blipFill>
        <p:spPr>
          <a:xfrm>
            <a:off x="12863245" y="7647811"/>
            <a:ext cx="1664025" cy="5164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317188"/>
            <a:ext cx="6578084"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Encuesta de Satisfacción</a:t>
            </a:r>
            <a:endParaRPr lang="en-US" sz="4450" dirty="0"/>
          </a:p>
        </p:txBody>
      </p:sp>
      <p:pic>
        <p:nvPicPr>
          <p:cNvPr id="3" name="Image 0" descr="preencoded.png"/>
          <p:cNvPicPr>
            <a:picLocks noChangeAspect="1"/>
          </p:cNvPicPr>
          <p:nvPr/>
        </p:nvPicPr>
        <p:blipFill>
          <a:blip r:embed="rId3"/>
          <a:stretch>
            <a:fillRect/>
          </a:stretch>
        </p:blipFill>
        <p:spPr>
          <a:xfrm>
            <a:off x="793790" y="2479596"/>
            <a:ext cx="4158615" cy="2570202"/>
          </a:xfrm>
          <a:prstGeom prst="rect">
            <a:avLst/>
          </a:prstGeom>
        </p:spPr>
      </p:pic>
      <p:sp>
        <p:nvSpPr>
          <p:cNvPr id="4" name="Text 1"/>
          <p:cNvSpPr/>
          <p:nvPr/>
        </p:nvSpPr>
        <p:spPr>
          <a:xfrm>
            <a:off x="793790" y="5333286"/>
            <a:ext cx="2904887"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Usuarios Encuestados</a:t>
            </a:r>
            <a:endParaRPr lang="en-US" sz="2200" dirty="0"/>
          </a:p>
        </p:txBody>
      </p:sp>
      <p:sp>
        <p:nvSpPr>
          <p:cNvPr id="5" name="Text 2"/>
          <p:cNvSpPr/>
          <p:nvPr/>
        </p:nvSpPr>
        <p:spPr>
          <a:xfrm>
            <a:off x="793790" y="582370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Participaron todos los usuarios de ventas y logística en la encuesta.</a:t>
            </a:r>
            <a:endParaRPr lang="en-US" sz="1750" dirty="0"/>
          </a:p>
        </p:txBody>
      </p:sp>
      <p:pic>
        <p:nvPicPr>
          <p:cNvPr id="6" name="Image 1" descr="preencoded.png"/>
          <p:cNvPicPr>
            <a:picLocks noChangeAspect="1"/>
          </p:cNvPicPr>
          <p:nvPr/>
        </p:nvPicPr>
        <p:blipFill>
          <a:blip r:embed="rId4"/>
          <a:stretch>
            <a:fillRect/>
          </a:stretch>
        </p:blipFill>
        <p:spPr>
          <a:xfrm>
            <a:off x="5235893" y="2479596"/>
            <a:ext cx="4158615" cy="2570202"/>
          </a:xfrm>
          <a:prstGeom prst="rect">
            <a:avLst/>
          </a:prstGeom>
        </p:spPr>
      </p:pic>
      <p:sp>
        <p:nvSpPr>
          <p:cNvPr id="7" name="Text 3"/>
          <p:cNvSpPr/>
          <p:nvPr/>
        </p:nvSpPr>
        <p:spPr>
          <a:xfrm>
            <a:off x="5235893" y="5333286"/>
            <a:ext cx="3257431"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Escala Likert de 5 Puntos</a:t>
            </a:r>
            <a:endParaRPr lang="en-US" sz="2200" dirty="0"/>
          </a:p>
        </p:txBody>
      </p:sp>
      <p:sp>
        <p:nvSpPr>
          <p:cNvPr id="8" name="Text 4"/>
          <p:cNvSpPr/>
          <p:nvPr/>
        </p:nvSpPr>
        <p:spPr>
          <a:xfrm>
            <a:off x="5235893" y="582370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Se utilizó para medir el nivel de acuerdo con diferentes afirmaciones.</a:t>
            </a:r>
            <a:endParaRPr lang="en-US" sz="1750" dirty="0"/>
          </a:p>
        </p:txBody>
      </p:sp>
      <p:pic>
        <p:nvPicPr>
          <p:cNvPr id="9" name="Image 2" descr="preencoded.png"/>
          <p:cNvPicPr>
            <a:picLocks noChangeAspect="1"/>
          </p:cNvPicPr>
          <p:nvPr/>
        </p:nvPicPr>
        <p:blipFill>
          <a:blip r:embed="rId5"/>
          <a:stretch>
            <a:fillRect/>
          </a:stretch>
        </p:blipFill>
        <p:spPr>
          <a:xfrm>
            <a:off x="9677995" y="2479596"/>
            <a:ext cx="4158615" cy="2570202"/>
          </a:xfrm>
          <a:prstGeom prst="rect">
            <a:avLst/>
          </a:prstGeom>
        </p:spPr>
      </p:pic>
      <p:sp>
        <p:nvSpPr>
          <p:cNvPr id="10" name="Text 5"/>
          <p:cNvSpPr/>
          <p:nvPr/>
        </p:nvSpPr>
        <p:spPr>
          <a:xfrm>
            <a:off x="9677995" y="533328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Resultados Claros</a:t>
            </a:r>
            <a:endParaRPr lang="en-US" sz="2200" dirty="0"/>
          </a:p>
        </p:txBody>
      </p:sp>
      <p:sp>
        <p:nvSpPr>
          <p:cNvPr id="11" name="Text 6"/>
          <p:cNvSpPr/>
          <p:nvPr/>
        </p:nvSpPr>
        <p:spPr>
          <a:xfrm>
            <a:off x="9677995" y="5823704"/>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Los datos reflejan satisfacción, percepción y áreas de mejora del sistema.</a:t>
            </a:r>
            <a:endParaRPr lang="en-US" sz="1750" dirty="0"/>
          </a:p>
        </p:txBody>
      </p:sp>
      <p:pic>
        <p:nvPicPr>
          <p:cNvPr id="12" name="Picture 11">
            <a:extLst>
              <a:ext uri="{FF2B5EF4-FFF2-40B4-BE49-F238E27FC236}">
                <a16:creationId xmlns:a16="http://schemas.microsoft.com/office/drawing/2014/main" id="{7844CBBC-3D7D-441D-1F23-ADAC23A9FC49}"/>
              </a:ext>
            </a:extLst>
          </p:cNvPr>
          <p:cNvPicPr>
            <a:picLocks noChangeAspect="1"/>
          </p:cNvPicPr>
          <p:nvPr/>
        </p:nvPicPr>
        <p:blipFill>
          <a:blip r:embed="rId6"/>
          <a:stretch>
            <a:fillRect/>
          </a:stretch>
        </p:blipFill>
        <p:spPr>
          <a:xfrm>
            <a:off x="12863245" y="7647811"/>
            <a:ext cx="1664025" cy="5164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9071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Conclusiones </a:t>
            </a:r>
            <a:endParaRPr lang="en-US" sz="4450" dirty="0"/>
          </a:p>
        </p:txBody>
      </p:sp>
      <p:sp>
        <p:nvSpPr>
          <p:cNvPr id="3" name="Shape 1"/>
          <p:cNvSpPr/>
          <p:nvPr/>
        </p:nvSpPr>
        <p:spPr>
          <a:xfrm>
            <a:off x="1048941" y="2153126"/>
            <a:ext cx="30480" cy="5085636"/>
          </a:xfrm>
          <a:prstGeom prst="roundRect">
            <a:avLst>
              <a:gd name="adj" fmla="val 111628"/>
            </a:avLst>
          </a:prstGeom>
          <a:solidFill>
            <a:srgbClr val="575757"/>
          </a:solidFill>
          <a:ln/>
        </p:spPr>
      </p:sp>
      <p:sp>
        <p:nvSpPr>
          <p:cNvPr id="4" name="Shape 2"/>
          <p:cNvSpPr/>
          <p:nvPr/>
        </p:nvSpPr>
        <p:spPr>
          <a:xfrm>
            <a:off x="1273612" y="2393037"/>
            <a:ext cx="680442" cy="30480"/>
          </a:xfrm>
          <a:prstGeom prst="roundRect">
            <a:avLst>
              <a:gd name="adj" fmla="val 111628"/>
            </a:avLst>
          </a:prstGeom>
          <a:solidFill>
            <a:srgbClr val="575757"/>
          </a:solidFill>
          <a:ln/>
        </p:spPr>
      </p:sp>
      <p:sp>
        <p:nvSpPr>
          <p:cNvPr id="5" name="Shape 3"/>
          <p:cNvSpPr/>
          <p:nvPr/>
        </p:nvSpPr>
        <p:spPr>
          <a:xfrm>
            <a:off x="793790" y="2153126"/>
            <a:ext cx="510302" cy="510302"/>
          </a:xfrm>
          <a:prstGeom prst="roundRect">
            <a:avLst>
              <a:gd name="adj" fmla="val 6667"/>
            </a:avLst>
          </a:prstGeom>
          <a:solidFill>
            <a:srgbClr val="3E3E3E"/>
          </a:solidFill>
          <a:ln/>
        </p:spPr>
      </p:sp>
      <p:sp>
        <p:nvSpPr>
          <p:cNvPr id="6" name="Text 4"/>
          <p:cNvSpPr/>
          <p:nvPr/>
        </p:nvSpPr>
        <p:spPr>
          <a:xfrm>
            <a:off x="878860" y="21956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7" name="Text 5"/>
          <p:cNvSpPr/>
          <p:nvPr/>
        </p:nvSpPr>
        <p:spPr>
          <a:xfrm>
            <a:off x="2183011" y="223099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Diagnóstico Inicial</a:t>
            </a:r>
            <a:endParaRPr lang="en-US" sz="2200" dirty="0"/>
          </a:p>
        </p:txBody>
      </p:sp>
      <p:sp>
        <p:nvSpPr>
          <p:cNvPr id="8" name="Text 6"/>
          <p:cNvSpPr/>
          <p:nvPr/>
        </p:nvSpPr>
        <p:spPr>
          <a:xfrm>
            <a:off x="2183011" y="2721412"/>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Identificamos la falta de seguimiento en tiempo real y procesos manuales.</a:t>
            </a:r>
            <a:endParaRPr lang="en-US" sz="1750" dirty="0"/>
          </a:p>
        </p:txBody>
      </p:sp>
      <p:sp>
        <p:nvSpPr>
          <p:cNvPr id="9" name="Shape 7"/>
          <p:cNvSpPr/>
          <p:nvPr/>
        </p:nvSpPr>
        <p:spPr>
          <a:xfrm>
            <a:off x="1273612" y="3777853"/>
            <a:ext cx="680442" cy="30480"/>
          </a:xfrm>
          <a:prstGeom prst="roundRect">
            <a:avLst>
              <a:gd name="adj" fmla="val 111628"/>
            </a:avLst>
          </a:prstGeom>
          <a:solidFill>
            <a:srgbClr val="575757"/>
          </a:solidFill>
          <a:ln/>
        </p:spPr>
      </p:sp>
      <p:sp>
        <p:nvSpPr>
          <p:cNvPr id="10" name="Shape 8"/>
          <p:cNvSpPr/>
          <p:nvPr/>
        </p:nvSpPr>
        <p:spPr>
          <a:xfrm>
            <a:off x="793790" y="3537942"/>
            <a:ext cx="510302" cy="510302"/>
          </a:xfrm>
          <a:prstGeom prst="roundRect">
            <a:avLst>
              <a:gd name="adj" fmla="val 6667"/>
            </a:avLst>
          </a:prstGeom>
          <a:solidFill>
            <a:srgbClr val="3E3E3E"/>
          </a:solidFill>
          <a:ln/>
        </p:spPr>
      </p:sp>
      <p:sp>
        <p:nvSpPr>
          <p:cNvPr id="11" name="Text 9"/>
          <p:cNvSpPr/>
          <p:nvPr/>
        </p:nvSpPr>
        <p:spPr>
          <a:xfrm>
            <a:off x="878860" y="358044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2183011" y="36158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Diseño del Sistema</a:t>
            </a:r>
            <a:endParaRPr lang="en-US" sz="2200" dirty="0"/>
          </a:p>
        </p:txBody>
      </p:sp>
      <p:sp>
        <p:nvSpPr>
          <p:cNvPr id="13" name="Text 11"/>
          <p:cNvSpPr/>
          <p:nvPr/>
        </p:nvSpPr>
        <p:spPr>
          <a:xfrm>
            <a:off x="2183011" y="4106228"/>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Interfaz y arquitectura validan un acceso rápido y confiable para usuarios.</a:t>
            </a:r>
            <a:endParaRPr lang="en-US" sz="1750" dirty="0"/>
          </a:p>
        </p:txBody>
      </p:sp>
      <p:sp>
        <p:nvSpPr>
          <p:cNvPr id="14" name="Shape 12"/>
          <p:cNvSpPr/>
          <p:nvPr/>
        </p:nvSpPr>
        <p:spPr>
          <a:xfrm>
            <a:off x="1273612" y="5162669"/>
            <a:ext cx="680442" cy="30480"/>
          </a:xfrm>
          <a:prstGeom prst="roundRect">
            <a:avLst>
              <a:gd name="adj" fmla="val 111628"/>
            </a:avLst>
          </a:prstGeom>
          <a:solidFill>
            <a:srgbClr val="575757"/>
          </a:solidFill>
          <a:ln/>
        </p:spPr>
      </p:sp>
      <p:sp>
        <p:nvSpPr>
          <p:cNvPr id="15" name="Shape 13"/>
          <p:cNvSpPr/>
          <p:nvPr/>
        </p:nvSpPr>
        <p:spPr>
          <a:xfrm>
            <a:off x="793790" y="4922758"/>
            <a:ext cx="510302" cy="510302"/>
          </a:xfrm>
          <a:prstGeom prst="roundRect">
            <a:avLst>
              <a:gd name="adj" fmla="val 6667"/>
            </a:avLst>
          </a:prstGeom>
          <a:solidFill>
            <a:srgbClr val="3E3E3E"/>
          </a:solidFill>
          <a:ln/>
        </p:spPr>
      </p:sp>
      <p:sp>
        <p:nvSpPr>
          <p:cNvPr id="16" name="Text 14"/>
          <p:cNvSpPr/>
          <p:nvPr/>
        </p:nvSpPr>
        <p:spPr>
          <a:xfrm>
            <a:off x="878860" y="496526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7" name="Text 15"/>
          <p:cNvSpPr/>
          <p:nvPr/>
        </p:nvSpPr>
        <p:spPr>
          <a:xfrm>
            <a:off x="2183011" y="5000625"/>
            <a:ext cx="298001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Implementación Piloto</a:t>
            </a:r>
            <a:endParaRPr lang="en-US" sz="2200" dirty="0"/>
          </a:p>
        </p:txBody>
      </p:sp>
      <p:sp>
        <p:nvSpPr>
          <p:cNvPr id="18" name="Text 16"/>
          <p:cNvSpPr/>
          <p:nvPr/>
        </p:nvSpPr>
        <p:spPr>
          <a:xfrm>
            <a:off x="2183011" y="5491043"/>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Disminución del 75 % en errores y coordinación efectiva entre áreas.</a:t>
            </a:r>
            <a:endParaRPr lang="en-US" sz="1750" dirty="0"/>
          </a:p>
        </p:txBody>
      </p:sp>
      <p:sp>
        <p:nvSpPr>
          <p:cNvPr id="19" name="Shape 17"/>
          <p:cNvSpPr/>
          <p:nvPr/>
        </p:nvSpPr>
        <p:spPr>
          <a:xfrm>
            <a:off x="1273612" y="6547485"/>
            <a:ext cx="680442" cy="30480"/>
          </a:xfrm>
          <a:prstGeom prst="roundRect">
            <a:avLst>
              <a:gd name="adj" fmla="val 111628"/>
            </a:avLst>
          </a:prstGeom>
          <a:solidFill>
            <a:srgbClr val="575757"/>
          </a:solidFill>
          <a:ln/>
        </p:spPr>
      </p:sp>
      <p:sp>
        <p:nvSpPr>
          <p:cNvPr id="20" name="Shape 18"/>
          <p:cNvSpPr/>
          <p:nvPr/>
        </p:nvSpPr>
        <p:spPr>
          <a:xfrm>
            <a:off x="793790" y="6307574"/>
            <a:ext cx="510302" cy="510302"/>
          </a:xfrm>
          <a:prstGeom prst="roundRect">
            <a:avLst>
              <a:gd name="adj" fmla="val 6667"/>
            </a:avLst>
          </a:prstGeom>
          <a:solidFill>
            <a:srgbClr val="3E3E3E"/>
          </a:solidFill>
          <a:ln/>
        </p:spPr>
      </p:sp>
      <p:sp>
        <p:nvSpPr>
          <p:cNvPr id="21" name="Text 19"/>
          <p:cNvSpPr/>
          <p:nvPr/>
        </p:nvSpPr>
        <p:spPr>
          <a:xfrm>
            <a:off x="878860" y="635007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4</a:t>
            </a:r>
            <a:endParaRPr lang="en-US" sz="2650" dirty="0"/>
          </a:p>
        </p:txBody>
      </p:sp>
      <p:sp>
        <p:nvSpPr>
          <p:cNvPr id="22" name="Text 20"/>
          <p:cNvSpPr/>
          <p:nvPr/>
        </p:nvSpPr>
        <p:spPr>
          <a:xfrm>
            <a:off x="2183011" y="6385441"/>
            <a:ext cx="2955846"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Evaluación de Impacto</a:t>
            </a:r>
            <a:endParaRPr lang="en-US" sz="2200" dirty="0"/>
          </a:p>
        </p:txBody>
      </p:sp>
      <p:sp>
        <p:nvSpPr>
          <p:cNvPr id="23" name="Text 21"/>
          <p:cNvSpPr/>
          <p:nvPr/>
        </p:nvSpPr>
        <p:spPr>
          <a:xfrm>
            <a:off x="2183011" y="6875859"/>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Mejoras significativas en eficiencia, reducción de tiempos y satisfacción.</a:t>
            </a:r>
            <a:endParaRPr lang="en-US" sz="1750" dirty="0"/>
          </a:p>
        </p:txBody>
      </p:sp>
      <p:pic>
        <p:nvPicPr>
          <p:cNvPr id="24" name="Picture 23">
            <a:extLst>
              <a:ext uri="{FF2B5EF4-FFF2-40B4-BE49-F238E27FC236}">
                <a16:creationId xmlns:a16="http://schemas.microsoft.com/office/drawing/2014/main" id="{7FD13F82-AEE9-18CE-EC0C-017836257F1F}"/>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90719"/>
            <a:ext cx="11223308"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Recomendaciones para la Mejora Continua</a:t>
            </a:r>
            <a:endParaRPr lang="en-US" sz="4450" dirty="0"/>
          </a:p>
        </p:txBody>
      </p:sp>
      <p:sp>
        <p:nvSpPr>
          <p:cNvPr id="3" name="Shape 1"/>
          <p:cNvSpPr/>
          <p:nvPr/>
        </p:nvSpPr>
        <p:spPr>
          <a:xfrm>
            <a:off x="1048941" y="2153126"/>
            <a:ext cx="30480" cy="5085636"/>
          </a:xfrm>
          <a:prstGeom prst="roundRect">
            <a:avLst>
              <a:gd name="adj" fmla="val 111628"/>
            </a:avLst>
          </a:prstGeom>
          <a:solidFill>
            <a:srgbClr val="575757"/>
          </a:solidFill>
          <a:ln/>
        </p:spPr>
      </p:sp>
      <p:sp>
        <p:nvSpPr>
          <p:cNvPr id="4" name="Shape 2"/>
          <p:cNvSpPr/>
          <p:nvPr/>
        </p:nvSpPr>
        <p:spPr>
          <a:xfrm>
            <a:off x="1273612" y="2393037"/>
            <a:ext cx="680442" cy="30480"/>
          </a:xfrm>
          <a:prstGeom prst="roundRect">
            <a:avLst>
              <a:gd name="adj" fmla="val 111628"/>
            </a:avLst>
          </a:prstGeom>
          <a:solidFill>
            <a:srgbClr val="575757"/>
          </a:solidFill>
          <a:ln/>
        </p:spPr>
      </p:sp>
      <p:sp>
        <p:nvSpPr>
          <p:cNvPr id="5" name="Shape 3"/>
          <p:cNvSpPr/>
          <p:nvPr/>
        </p:nvSpPr>
        <p:spPr>
          <a:xfrm>
            <a:off x="793790" y="2153126"/>
            <a:ext cx="510302" cy="510302"/>
          </a:xfrm>
          <a:prstGeom prst="roundRect">
            <a:avLst>
              <a:gd name="adj" fmla="val 6667"/>
            </a:avLst>
          </a:prstGeom>
          <a:solidFill>
            <a:srgbClr val="3E3E3E"/>
          </a:solidFill>
          <a:ln/>
        </p:spPr>
      </p:sp>
      <p:sp>
        <p:nvSpPr>
          <p:cNvPr id="6" name="Text 4"/>
          <p:cNvSpPr/>
          <p:nvPr/>
        </p:nvSpPr>
        <p:spPr>
          <a:xfrm>
            <a:off x="878860" y="21956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7" name="Text 5"/>
          <p:cNvSpPr/>
          <p:nvPr/>
        </p:nvSpPr>
        <p:spPr>
          <a:xfrm>
            <a:off x="2183011" y="2230993"/>
            <a:ext cx="3008828"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Capacitación Continua</a:t>
            </a:r>
            <a:endParaRPr lang="en-US" sz="2200" dirty="0"/>
          </a:p>
        </p:txBody>
      </p:sp>
      <p:sp>
        <p:nvSpPr>
          <p:cNvPr id="8" name="Text 6"/>
          <p:cNvSpPr/>
          <p:nvPr/>
        </p:nvSpPr>
        <p:spPr>
          <a:xfrm>
            <a:off x="2183011" y="2721412"/>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Implementar programas constantes para mejorar habilidades de los usuarios.</a:t>
            </a:r>
            <a:endParaRPr lang="en-US" sz="1750" dirty="0"/>
          </a:p>
        </p:txBody>
      </p:sp>
      <p:sp>
        <p:nvSpPr>
          <p:cNvPr id="9" name="Shape 7"/>
          <p:cNvSpPr/>
          <p:nvPr/>
        </p:nvSpPr>
        <p:spPr>
          <a:xfrm>
            <a:off x="1273612" y="3777853"/>
            <a:ext cx="680442" cy="30480"/>
          </a:xfrm>
          <a:prstGeom prst="roundRect">
            <a:avLst>
              <a:gd name="adj" fmla="val 111628"/>
            </a:avLst>
          </a:prstGeom>
          <a:solidFill>
            <a:srgbClr val="575757"/>
          </a:solidFill>
          <a:ln/>
        </p:spPr>
      </p:sp>
      <p:sp>
        <p:nvSpPr>
          <p:cNvPr id="10" name="Shape 8"/>
          <p:cNvSpPr/>
          <p:nvPr/>
        </p:nvSpPr>
        <p:spPr>
          <a:xfrm>
            <a:off x="793790" y="3537942"/>
            <a:ext cx="510302" cy="510302"/>
          </a:xfrm>
          <a:prstGeom prst="roundRect">
            <a:avLst>
              <a:gd name="adj" fmla="val 6667"/>
            </a:avLst>
          </a:prstGeom>
          <a:solidFill>
            <a:srgbClr val="3E3E3E"/>
          </a:solidFill>
          <a:ln/>
        </p:spPr>
      </p:sp>
      <p:sp>
        <p:nvSpPr>
          <p:cNvPr id="11" name="Text 9"/>
          <p:cNvSpPr/>
          <p:nvPr/>
        </p:nvSpPr>
        <p:spPr>
          <a:xfrm>
            <a:off x="878860" y="358044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2183011" y="36158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Adaptación Móvil</a:t>
            </a:r>
            <a:endParaRPr lang="en-US" sz="2200" dirty="0"/>
          </a:p>
        </p:txBody>
      </p:sp>
      <p:sp>
        <p:nvSpPr>
          <p:cNvPr id="13" name="Text 11"/>
          <p:cNvSpPr/>
          <p:nvPr/>
        </p:nvSpPr>
        <p:spPr>
          <a:xfrm>
            <a:off x="2183011" y="4106228"/>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Optimizar el sistema para facilitar acceso y gestión desde dispositivos móviles.</a:t>
            </a:r>
            <a:endParaRPr lang="en-US" sz="1750" dirty="0"/>
          </a:p>
        </p:txBody>
      </p:sp>
      <p:sp>
        <p:nvSpPr>
          <p:cNvPr id="14" name="Shape 12"/>
          <p:cNvSpPr/>
          <p:nvPr/>
        </p:nvSpPr>
        <p:spPr>
          <a:xfrm>
            <a:off x="1273612" y="5162669"/>
            <a:ext cx="680442" cy="30480"/>
          </a:xfrm>
          <a:prstGeom prst="roundRect">
            <a:avLst>
              <a:gd name="adj" fmla="val 111628"/>
            </a:avLst>
          </a:prstGeom>
          <a:solidFill>
            <a:srgbClr val="575757"/>
          </a:solidFill>
          <a:ln/>
        </p:spPr>
      </p:sp>
      <p:sp>
        <p:nvSpPr>
          <p:cNvPr id="15" name="Shape 13"/>
          <p:cNvSpPr/>
          <p:nvPr/>
        </p:nvSpPr>
        <p:spPr>
          <a:xfrm>
            <a:off x="793790" y="4922758"/>
            <a:ext cx="510302" cy="510302"/>
          </a:xfrm>
          <a:prstGeom prst="roundRect">
            <a:avLst>
              <a:gd name="adj" fmla="val 6667"/>
            </a:avLst>
          </a:prstGeom>
          <a:solidFill>
            <a:srgbClr val="3E3E3E"/>
          </a:solidFill>
          <a:ln/>
        </p:spPr>
      </p:sp>
      <p:sp>
        <p:nvSpPr>
          <p:cNvPr id="16" name="Text 14"/>
          <p:cNvSpPr/>
          <p:nvPr/>
        </p:nvSpPr>
        <p:spPr>
          <a:xfrm>
            <a:off x="878860" y="496526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7" name="Text 15"/>
          <p:cNvSpPr/>
          <p:nvPr/>
        </p:nvSpPr>
        <p:spPr>
          <a:xfrm>
            <a:off x="2183011" y="5000625"/>
            <a:ext cx="3348037"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Personalización por Roles</a:t>
            </a:r>
            <a:endParaRPr lang="en-US" sz="2200" dirty="0"/>
          </a:p>
        </p:txBody>
      </p:sp>
      <p:sp>
        <p:nvSpPr>
          <p:cNvPr id="18" name="Text 16"/>
          <p:cNvSpPr/>
          <p:nvPr/>
        </p:nvSpPr>
        <p:spPr>
          <a:xfrm>
            <a:off x="2183011" y="5491043"/>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Configurar paneles según funciones para aumentar la eficiencia operativa.</a:t>
            </a:r>
            <a:endParaRPr lang="en-US" sz="1750" dirty="0"/>
          </a:p>
        </p:txBody>
      </p:sp>
      <p:sp>
        <p:nvSpPr>
          <p:cNvPr id="19" name="Shape 17"/>
          <p:cNvSpPr/>
          <p:nvPr/>
        </p:nvSpPr>
        <p:spPr>
          <a:xfrm>
            <a:off x="1273612" y="6547485"/>
            <a:ext cx="680442" cy="30480"/>
          </a:xfrm>
          <a:prstGeom prst="roundRect">
            <a:avLst>
              <a:gd name="adj" fmla="val 111628"/>
            </a:avLst>
          </a:prstGeom>
          <a:solidFill>
            <a:srgbClr val="575757"/>
          </a:solidFill>
          <a:ln/>
        </p:spPr>
      </p:sp>
      <p:sp>
        <p:nvSpPr>
          <p:cNvPr id="20" name="Shape 18"/>
          <p:cNvSpPr/>
          <p:nvPr/>
        </p:nvSpPr>
        <p:spPr>
          <a:xfrm>
            <a:off x="793790" y="6307574"/>
            <a:ext cx="510302" cy="510302"/>
          </a:xfrm>
          <a:prstGeom prst="roundRect">
            <a:avLst>
              <a:gd name="adj" fmla="val 6667"/>
            </a:avLst>
          </a:prstGeom>
          <a:solidFill>
            <a:srgbClr val="3E3E3E"/>
          </a:solidFill>
          <a:ln/>
        </p:spPr>
      </p:sp>
      <p:sp>
        <p:nvSpPr>
          <p:cNvPr id="21" name="Text 19"/>
          <p:cNvSpPr/>
          <p:nvPr/>
        </p:nvSpPr>
        <p:spPr>
          <a:xfrm>
            <a:off x="878860" y="635007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4</a:t>
            </a:r>
            <a:endParaRPr lang="en-US" sz="2650" dirty="0"/>
          </a:p>
        </p:txBody>
      </p:sp>
      <p:sp>
        <p:nvSpPr>
          <p:cNvPr id="22" name="Text 20"/>
          <p:cNvSpPr/>
          <p:nvPr/>
        </p:nvSpPr>
        <p:spPr>
          <a:xfrm>
            <a:off x="2183011" y="6385441"/>
            <a:ext cx="4046339"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Inversión y Gestión del Cambio</a:t>
            </a:r>
            <a:endParaRPr lang="en-US" sz="2200" dirty="0"/>
          </a:p>
        </p:txBody>
      </p:sp>
      <p:sp>
        <p:nvSpPr>
          <p:cNvPr id="23" name="Text 21"/>
          <p:cNvSpPr/>
          <p:nvPr/>
        </p:nvSpPr>
        <p:spPr>
          <a:xfrm>
            <a:off x="2183011" y="6875859"/>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Preparar recursos tecnológicos y abordar resistencia al cambio tecnológico.</a:t>
            </a:r>
            <a:endParaRPr lang="en-US" sz="1750" dirty="0"/>
          </a:p>
        </p:txBody>
      </p:sp>
      <p:pic>
        <p:nvPicPr>
          <p:cNvPr id="24" name="Picture 23">
            <a:extLst>
              <a:ext uri="{FF2B5EF4-FFF2-40B4-BE49-F238E27FC236}">
                <a16:creationId xmlns:a16="http://schemas.microsoft.com/office/drawing/2014/main" id="{41FF0B35-02B9-A83B-CD95-CA6DB2E0B242}"/>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45214" y="1389688"/>
            <a:ext cx="6752749"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Referencias Bibliográficas</a:t>
            </a:r>
            <a:endParaRPr lang="en-US" sz="4450" dirty="0"/>
          </a:p>
        </p:txBody>
      </p:sp>
      <p:sp>
        <p:nvSpPr>
          <p:cNvPr id="3" name="Text 1"/>
          <p:cNvSpPr/>
          <p:nvPr/>
        </p:nvSpPr>
        <p:spPr>
          <a:xfrm>
            <a:off x="2149979" y="306501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IACC (2025):</a:t>
            </a:r>
            <a:r>
              <a:rPr lang="en-US" sz="1750" dirty="0">
                <a:solidFill>
                  <a:srgbClr val="BFBFBF"/>
                </a:solidFill>
                <a:latin typeface="Open Sans" pitchFamily="34" charset="0"/>
                <a:ea typeface="Open Sans" pitchFamily="34" charset="-122"/>
                <a:cs typeface="Open Sans" pitchFamily="34" charset="-120"/>
              </a:rPr>
              <a:t> Semana 1-8, material educativo clave para el proyecto.</a:t>
            </a:r>
            <a:endParaRPr lang="en-US" sz="1750" dirty="0"/>
          </a:p>
        </p:txBody>
      </p:sp>
      <p:sp>
        <p:nvSpPr>
          <p:cNvPr id="4" name="Text 2"/>
          <p:cNvSpPr/>
          <p:nvPr/>
        </p:nvSpPr>
        <p:spPr>
          <a:xfrm>
            <a:off x="2149979" y="350721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ISO/IEC 9126 (2001):</a:t>
            </a:r>
            <a:r>
              <a:rPr lang="en-US" sz="1750" dirty="0">
                <a:solidFill>
                  <a:srgbClr val="BFBFBF"/>
                </a:solidFill>
                <a:latin typeface="Open Sans" pitchFamily="34" charset="0"/>
                <a:ea typeface="Open Sans" pitchFamily="34" charset="-122"/>
                <a:cs typeface="Open Sans" pitchFamily="34" charset="-120"/>
              </a:rPr>
              <a:t> Normas internacionales sobre calidad de software.</a:t>
            </a:r>
            <a:endParaRPr lang="en-US" sz="1750" dirty="0"/>
          </a:p>
        </p:txBody>
      </p:sp>
      <p:sp>
        <p:nvSpPr>
          <p:cNvPr id="5" name="Text 3"/>
          <p:cNvSpPr/>
          <p:nvPr/>
        </p:nvSpPr>
        <p:spPr>
          <a:xfrm>
            <a:off x="2149979" y="39494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Nielsen (1994):</a:t>
            </a:r>
            <a:r>
              <a:rPr lang="en-US" sz="1750" dirty="0">
                <a:solidFill>
                  <a:srgbClr val="BFBFBF"/>
                </a:solidFill>
                <a:latin typeface="Open Sans" pitchFamily="34" charset="0"/>
                <a:ea typeface="Open Sans" pitchFamily="34" charset="-122"/>
                <a:cs typeface="Open Sans" pitchFamily="34" charset="-120"/>
              </a:rPr>
              <a:t> Diez heurísticas para diseño de interfaces de usuario.</a:t>
            </a:r>
            <a:endParaRPr lang="en-US" sz="1750" dirty="0"/>
          </a:p>
        </p:txBody>
      </p:sp>
      <p:sp>
        <p:nvSpPr>
          <p:cNvPr id="6" name="Text 4"/>
          <p:cNvSpPr/>
          <p:nvPr/>
        </p:nvSpPr>
        <p:spPr>
          <a:xfrm>
            <a:off x="2149979" y="43916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Data Center Market (2023):</a:t>
            </a:r>
            <a:r>
              <a:rPr lang="en-US" sz="1750" dirty="0">
                <a:solidFill>
                  <a:srgbClr val="BFBFBF"/>
                </a:solidFill>
                <a:latin typeface="Open Sans" pitchFamily="34" charset="0"/>
                <a:ea typeface="Open Sans" pitchFamily="34" charset="-122"/>
                <a:cs typeface="Open Sans" pitchFamily="34" charset="-120"/>
              </a:rPr>
              <a:t> Procesamiento de datos en tiempo real y análisis.</a:t>
            </a:r>
            <a:endParaRPr lang="en-US" sz="1750" dirty="0"/>
          </a:p>
        </p:txBody>
      </p:sp>
      <p:sp>
        <p:nvSpPr>
          <p:cNvPr id="7" name="Text 5"/>
          <p:cNvSpPr/>
          <p:nvPr/>
        </p:nvSpPr>
        <p:spPr>
          <a:xfrm>
            <a:off x="2149979" y="483381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Zendesk (2023):</a:t>
            </a:r>
            <a:r>
              <a:rPr lang="en-US" sz="1750" dirty="0">
                <a:solidFill>
                  <a:srgbClr val="BFBFBF"/>
                </a:solidFill>
                <a:latin typeface="Open Sans" pitchFamily="34" charset="0"/>
                <a:ea typeface="Open Sans" pitchFamily="34" charset="-122"/>
                <a:cs typeface="Open Sans" pitchFamily="34" charset="-120"/>
              </a:rPr>
              <a:t> Importancia de la satisfacción y lealtad del cliente.</a:t>
            </a:r>
            <a:endParaRPr lang="en-US" sz="1750" dirty="0"/>
          </a:p>
        </p:txBody>
      </p:sp>
      <p:pic>
        <p:nvPicPr>
          <p:cNvPr id="8" name="Picture 7">
            <a:extLst>
              <a:ext uri="{FF2B5EF4-FFF2-40B4-BE49-F238E27FC236}">
                <a16:creationId xmlns:a16="http://schemas.microsoft.com/office/drawing/2014/main" id="{35DE4AEF-86A4-2E58-DEAF-49E987503898}"/>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624377"/>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Gestion de </a:t>
            </a:r>
            <a:r>
              <a:rPr lang="en-US" sz="4450" dirty="0" err="1">
                <a:solidFill>
                  <a:srgbClr val="FEFEFE"/>
                </a:solidFill>
                <a:latin typeface="Instrument Sans Medium" pitchFamily="34" charset="0"/>
                <a:ea typeface="Instrument Sans Medium" pitchFamily="34" charset="-122"/>
                <a:cs typeface="Instrument Sans Medium" pitchFamily="34" charset="-120"/>
              </a:rPr>
              <a:t>proyectos</a:t>
            </a:r>
            <a:r>
              <a:rPr lang="en-US" sz="4450" dirty="0">
                <a:solidFill>
                  <a:srgbClr val="FEFEFE"/>
                </a:solidFill>
                <a:latin typeface="Instrument Sans Medium" pitchFamily="34" charset="0"/>
                <a:ea typeface="Instrument Sans Medium" pitchFamily="34" charset="-122"/>
                <a:cs typeface="Instrument Sans Medium" pitchFamily="34" charset="-120"/>
              </a:rPr>
              <a:t> de </a:t>
            </a:r>
            <a:r>
              <a:rPr lang="en-US" sz="4450" dirty="0" err="1">
                <a:solidFill>
                  <a:srgbClr val="FEFEFE"/>
                </a:solidFill>
                <a:latin typeface="Instrument Sans Medium" pitchFamily="34" charset="0"/>
                <a:ea typeface="Instrument Sans Medium" pitchFamily="34" charset="-122"/>
                <a:cs typeface="Instrument Sans Medium" pitchFamily="34" charset="-120"/>
              </a:rPr>
              <a:t>edificación</a:t>
            </a:r>
            <a:r>
              <a:rPr lang="en-US" sz="4450" dirty="0">
                <a:solidFill>
                  <a:srgbClr val="FEFEFE"/>
                </a:solidFill>
                <a:latin typeface="Instrument Sans Medium" pitchFamily="34" charset="0"/>
                <a:ea typeface="Instrument Sans Medium" pitchFamily="34" charset="-122"/>
                <a:cs typeface="Instrument Sans Medium" pitchFamily="34" charset="-120"/>
              </a:rPr>
              <a:t> para </a:t>
            </a:r>
            <a:r>
              <a:rPr lang="en-US" sz="4450" dirty="0" err="1">
                <a:solidFill>
                  <a:srgbClr val="FEFEFE"/>
                </a:solidFill>
                <a:latin typeface="Instrument Sans Medium" pitchFamily="34" charset="0"/>
                <a:ea typeface="Instrument Sans Medium" pitchFamily="34" charset="-122"/>
                <a:cs typeface="Instrument Sans Medium" pitchFamily="34" charset="-120"/>
              </a:rPr>
              <a:t>empresa</a:t>
            </a:r>
            <a:r>
              <a:rPr lang="en-US" sz="4450" dirty="0">
                <a:solidFill>
                  <a:srgbClr val="FEFEFE"/>
                </a:solidFill>
                <a:latin typeface="Instrument Sans Medium" pitchFamily="34" charset="0"/>
                <a:ea typeface="Instrument Sans Medium" pitchFamily="34" charset="-122"/>
                <a:cs typeface="Instrument Sans Medium" pitchFamily="34" charset="-120"/>
              </a:rPr>
              <a:t> de </a:t>
            </a:r>
            <a:r>
              <a:rPr lang="en-US" sz="4450" dirty="0" err="1">
                <a:solidFill>
                  <a:srgbClr val="FEFEFE"/>
                </a:solidFill>
                <a:latin typeface="Instrument Sans Medium" pitchFamily="34" charset="0"/>
                <a:ea typeface="Instrument Sans Medium" pitchFamily="34" charset="-122"/>
                <a:cs typeface="Instrument Sans Medium" pitchFamily="34" charset="-120"/>
              </a:rPr>
              <a:t>andamios</a:t>
            </a:r>
            <a:r>
              <a:rPr lang="en-US" sz="4450" dirty="0">
                <a:solidFill>
                  <a:srgbClr val="FEFEFE"/>
                </a:solidFill>
                <a:latin typeface="Instrument Sans Medium" pitchFamily="34" charset="0"/>
                <a:ea typeface="Instrument Sans Medium" pitchFamily="34" charset="-122"/>
                <a:cs typeface="Instrument Sans Medium" pitchFamily="34" charset="-120"/>
              </a:rPr>
              <a:t>.</a:t>
            </a:r>
            <a:endParaRPr lang="en-US" sz="4450" dirty="0"/>
          </a:p>
        </p:txBody>
      </p:sp>
      <p:pic>
        <p:nvPicPr>
          <p:cNvPr id="10" name="Picture 9">
            <a:extLst>
              <a:ext uri="{FF2B5EF4-FFF2-40B4-BE49-F238E27FC236}">
                <a16:creationId xmlns:a16="http://schemas.microsoft.com/office/drawing/2014/main" id="{B5BEF6B2-F3AB-89B0-01C9-D02B04C7F14C}"/>
              </a:ext>
            </a:extLst>
          </p:cNvPr>
          <p:cNvPicPr>
            <a:picLocks noChangeAspect="1"/>
          </p:cNvPicPr>
          <p:nvPr/>
        </p:nvPicPr>
        <p:blipFill>
          <a:blip r:embed="rId3"/>
          <a:stretch>
            <a:fillRect/>
          </a:stretch>
        </p:blipFill>
        <p:spPr>
          <a:xfrm>
            <a:off x="12863245" y="7647811"/>
            <a:ext cx="1664025" cy="516422"/>
          </a:xfrm>
          <a:prstGeom prst="rect">
            <a:avLst/>
          </a:prstGeom>
        </p:spPr>
      </p:pic>
      <p:pic>
        <p:nvPicPr>
          <p:cNvPr id="1026" name="Picture 2">
            <a:extLst>
              <a:ext uri="{FF2B5EF4-FFF2-40B4-BE49-F238E27FC236}">
                <a16:creationId xmlns:a16="http://schemas.microsoft.com/office/drawing/2014/main" id="{410EE7DC-97EF-C25A-4E56-5401B94EF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67" y="304800"/>
            <a:ext cx="5653538" cy="7569200"/>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a la derecha 5">
            <a:extLst>
              <a:ext uri="{FF2B5EF4-FFF2-40B4-BE49-F238E27FC236}">
                <a16:creationId xmlns:a16="http://schemas.microsoft.com/office/drawing/2014/main" id="{057BE01E-00D5-2423-E66D-11BB837CF0E8}"/>
              </a:ext>
            </a:extLst>
          </p:cNvPr>
          <p:cNvSpPr/>
          <p:nvPr/>
        </p:nvSpPr>
        <p:spPr>
          <a:xfrm>
            <a:off x="6280190" y="3183467"/>
            <a:ext cx="899543" cy="812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5514"/>
          </a:xfrm>
          <a:prstGeom prst="rect">
            <a:avLst/>
          </a:prstGeom>
        </p:spPr>
      </p:pic>
      <p:sp>
        <p:nvSpPr>
          <p:cNvPr id="3" name="Text 0"/>
          <p:cNvSpPr/>
          <p:nvPr/>
        </p:nvSpPr>
        <p:spPr>
          <a:xfrm>
            <a:off x="617458" y="2692360"/>
            <a:ext cx="4614267" cy="551378"/>
          </a:xfrm>
          <a:prstGeom prst="rect">
            <a:avLst/>
          </a:prstGeom>
          <a:noFill/>
          <a:ln/>
        </p:spPr>
        <p:txBody>
          <a:bodyPr wrap="none" lIns="0" tIns="0" rIns="0" bIns="0" rtlCol="0" anchor="t"/>
          <a:lstStyle/>
          <a:p>
            <a:pPr marL="0" indent="0" algn="l">
              <a:lnSpc>
                <a:spcPts val="4300"/>
              </a:lnSpc>
              <a:buNone/>
            </a:pPr>
            <a:r>
              <a:rPr lang="en-US" sz="3450" dirty="0">
                <a:solidFill>
                  <a:srgbClr val="FEFEFE"/>
                </a:solidFill>
                <a:latin typeface="Instrument Sans Medium" pitchFamily="34" charset="0"/>
                <a:ea typeface="Instrument Sans Medium" pitchFamily="34" charset="-122"/>
                <a:cs typeface="Instrument Sans Medium" pitchFamily="34" charset="-120"/>
              </a:rPr>
              <a:t>Objetivos del Proyecto</a:t>
            </a:r>
            <a:endParaRPr lang="en-US" sz="3450" dirty="0"/>
          </a:p>
        </p:txBody>
      </p:sp>
      <p:pic>
        <p:nvPicPr>
          <p:cNvPr id="4" name="Image 1" descr="preencoded.png"/>
          <p:cNvPicPr>
            <a:picLocks noChangeAspect="1"/>
          </p:cNvPicPr>
          <p:nvPr/>
        </p:nvPicPr>
        <p:blipFill>
          <a:blip r:embed="rId4"/>
          <a:stretch>
            <a:fillRect/>
          </a:stretch>
        </p:blipFill>
        <p:spPr>
          <a:xfrm>
            <a:off x="617458" y="3508296"/>
            <a:ext cx="882134" cy="1058585"/>
          </a:xfrm>
          <a:prstGeom prst="rect">
            <a:avLst/>
          </a:prstGeom>
        </p:spPr>
      </p:pic>
      <p:sp>
        <p:nvSpPr>
          <p:cNvPr id="5" name="Text 1"/>
          <p:cNvSpPr/>
          <p:nvPr/>
        </p:nvSpPr>
        <p:spPr>
          <a:xfrm>
            <a:off x="1764149" y="3684627"/>
            <a:ext cx="2572941" cy="275630"/>
          </a:xfrm>
          <a:prstGeom prst="rect">
            <a:avLst/>
          </a:prstGeom>
          <a:noFill/>
          <a:ln/>
        </p:spPr>
        <p:txBody>
          <a:bodyPr wrap="none" lIns="0" tIns="0" rIns="0" bIns="0" rtlCol="0" anchor="t"/>
          <a:lstStyle/>
          <a:p>
            <a:pPr marL="0" indent="0" algn="l">
              <a:lnSpc>
                <a:spcPts val="215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Diagnosticar deficiencias</a:t>
            </a:r>
            <a:endParaRPr lang="en-US" sz="1700" dirty="0"/>
          </a:p>
        </p:txBody>
      </p:sp>
      <p:sp>
        <p:nvSpPr>
          <p:cNvPr id="6" name="Text 2"/>
          <p:cNvSpPr/>
          <p:nvPr/>
        </p:nvSpPr>
        <p:spPr>
          <a:xfrm>
            <a:off x="1764149" y="4066103"/>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BFBFBF"/>
                </a:solidFill>
                <a:latin typeface="Open Sans" pitchFamily="34" charset="0"/>
                <a:ea typeface="Open Sans" pitchFamily="34" charset="-122"/>
                <a:cs typeface="Open Sans" pitchFamily="34" charset="-120"/>
              </a:rPr>
              <a:t>Analizar las necesidades y dificultades operativas en el proceso actual de gestión de despachos.</a:t>
            </a:r>
            <a:endParaRPr lang="en-US" sz="1350" dirty="0"/>
          </a:p>
        </p:txBody>
      </p:sp>
      <p:pic>
        <p:nvPicPr>
          <p:cNvPr id="7" name="Image 2" descr="preencoded.png"/>
          <p:cNvPicPr>
            <a:picLocks noChangeAspect="1"/>
          </p:cNvPicPr>
          <p:nvPr/>
        </p:nvPicPr>
        <p:blipFill>
          <a:blip r:embed="rId5"/>
          <a:stretch>
            <a:fillRect/>
          </a:stretch>
        </p:blipFill>
        <p:spPr>
          <a:xfrm>
            <a:off x="617458" y="4566880"/>
            <a:ext cx="882134" cy="1058585"/>
          </a:xfrm>
          <a:prstGeom prst="rect">
            <a:avLst/>
          </a:prstGeom>
        </p:spPr>
      </p:pic>
      <p:sp>
        <p:nvSpPr>
          <p:cNvPr id="8" name="Text 3"/>
          <p:cNvSpPr/>
          <p:nvPr/>
        </p:nvSpPr>
        <p:spPr>
          <a:xfrm>
            <a:off x="1764149" y="4743212"/>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Diseñar sistema</a:t>
            </a:r>
            <a:endParaRPr lang="en-US" sz="1700" dirty="0"/>
          </a:p>
        </p:txBody>
      </p:sp>
      <p:sp>
        <p:nvSpPr>
          <p:cNvPr id="9" name="Text 4"/>
          <p:cNvSpPr/>
          <p:nvPr/>
        </p:nvSpPr>
        <p:spPr>
          <a:xfrm>
            <a:off x="1764149" y="5124688"/>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BFBFBF"/>
                </a:solidFill>
                <a:latin typeface="Open Sans" pitchFamily="34" charset="0"/>
                <a:ea typeface="Open Sans" pitchFamily="34" charset="-122"/>
                <a:cs typeface="Open Sans" pitchFamily="34" charset="-120"/>
              </a:rPr>
              <a:t>Crear un sistema que registre en tiempo real el estado de los componentes de andamios.</a:t>
            </a:r>
            <a:endParaRPr lang="en-US" sz="1350" dirty="0"/>
          </a:p>
        </p:txBody>
      </p:sp>
      <p:pic>
        <p:nvPicPr>
          <p:cNvPr id="10" name="Image 3" descr="preencoded.png"/>
          <p:cNvPicPr>
            <a:picLocks noChangeAspect="1"/>
          </p:cNvPicPr>
          <p:nvPr/>
        </p:nvPicPr>
        <p:blipFill>
          <a:blip r:embed="rId6"/>
          <a:stretch>
            <a:fillRect/>
          </a:stretch>
        </p:blipFill>
        <p:spPr>
          <a:xfrm>
            <a:off x="617458" y="5625465"/>
            <a:ext cx="882134" cy="1058585"/>
          </a:xfrm>
          <a:prstGeom prst="rect">
            <a:avLst/>
          </a:prstGeom>
        </p:spPr>
      </p:pic>
      <p:sp>
        <p:nvSpPr>
          <p:cNvPr id="11" name="Text 5"/>
          <p:cNvSpPr/>
          <p:nvPr/>
        </p:nvSpPr>
        <p:spPr>
          <a:xfrm>
            <a:off x="1764149" y="5801797"/>
            <a:ext cx="2508052" cy="275630"/>
          </a:xfrm>
          <a:prstGeom prst="rect">
            <a:avLst/>
          </a:prstGeom>
          <a:noFill/>
          <a:ln/>
        </p:spPr>
        <p:txBody>
          <a:bodyPr wrap="none" lIns="0" tIns="0" rIns="0" bIns="0" rtlCol="0" anchor="t"/>
          <a:lstStyle/>
          <a:p>
            <a:pPr marL="0" indent="0" algn="l">
              <a:lnSpc>
                <a:spcPts val="215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Implementar en pruebas</a:t>
            </a:r>
            <a:endParaRPr lang="en-US" sz="1700" dirty="0"/>
          </a:p>
        </p:txBody>
      </p:sp>
      <p:sp>
        <p:nvSpPr>
          <p:cNvPr id="12" name="Text 6"/>
          <p:cNvSpPr/>
          <p:nvPr/>
        </p:nvSpPr>
        <p:spPr>
          <a:xfrm>
            <a:off x="1764149" y="6183273"/>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BFBFBF"/>
                </a:solidFill>
                <a:latin typeface="Open Sans" pitchFamily="34" charset="0"/>
                <a:ea typeface="Open Sans" pitchFamily="34" charset="-122"/>
                <a:cs typeface="Open Sans" pitchFamily="34" charset="-120"/>
              </a:rPr>
              <a:t>Poner en marcha el sistema en un entorno controlado para evaluar su funcionalidad y eficiencia.</a:t>
            </a:r>
            <a:endParaRPr lang="en-US" sz="1350" dirty="0"/>
          </a:p>
        </p:txBody>
      </p:sp>
      <p:pic>
        <p:nvPicPr>
          <p:cNvPr id="13" name="Image 4" descr="preencoded.png"/>
          <p:cNvPicPr>
            <a:picLocks noChangeAspect="1"/>
          </p:cNvPicPr>
          <p:nvPr/>
        </p:nvPicPr>
        <p:blipFill>
          <a:blip r:embed="rId7"/>
          <a:stretch>
            <a:fillRect/>
          </a:stretch>
        </p:blipFill>
        <p:spPr>
          <a:xfrm>
            <a:off x="617458" y="6684050"/>
            <a:ext cx="882134" cy="1058585"/>
          </a:xfrm>
          <a:prstGeom prst="rect">
            <a:avLst/>
          </a:prstGeom>
        </p:spPr>
      </p:pic>
      <p:sp>
        <p:nvSpPr>
          <p:cNvPr id="14" name="Text 7"/>
          <p:cNvSpPr/>
          <p:nvPr/>
        </p:nvSpPr>
        <p:spPr>
          <a:xfrm>
            <a:off x="1764149" y="6860381"/>
            <a:ext cx="2205514" cy="275630"/>
          </a:xfrm>
          <a:prstGeom prst="rect">
            <a:avLst/>
          </a:prstGeom>
          <a:noFill/>
          <a:ln/>
        </p:spPr>
        <p:txBody>
          <a:bodyPr wrap="none" lIns="0" tIns="0" rIns="0" bIns="0" rtlCol="0" anchor="t"/>
          <a:lstStyle/>
          <a:p>
            <a:pPr marL="0" indent="0" algn="l">
              <a:lnSpc>
                <a:spcPts val="2150"/>
              </a:lnSpc>
              <a:buNone/>
            </a:pPr>
            <a:r>
              <a:rPr lang="en-US" sz="1700" dirty="0">
                <a:solidFill>
                  <a:srgbClr val="BFBFBF"/>
                </a:solidFill>
                <a:latin typeface="Instrument Sans Medium" pitchFamily="34" charset="0"/>
                <a:ea typeface="Instrument Sans Medium" pitchFamily="34" charset="-122"/>
                <a:cs typeface="Instrument Sans Medium" pitchFamily="34" charset="-120"/>
              </a:rPr>
              <a:t>Evaluar impacto</a:t>
            </a:r>
            <a:endParaRPr lang="en-US" sz="1700" dirty="0"/>
          </a:p>
        </p:txBody>
      </p:sp>
      <p:sp>
        <p:nvSpPr>
          <p:cNvPr id="15" name="Text 8"/>
          <p:cNvSpPr/>
          <p:nvPr/>
        </p:nvSpPr>
        <p:spPr>
          <a:xfrm>
            <a:off x="1764149" y="7241858"/>
            <a:ext cx="12248793" cy="282297"/>
          </a:xfrm>
          <a:prstGeom prst="rect">
            <a:avLst/>
          </a:prstGeom>
          <a:noFill/>
          <a:ln/>
        </p:spPr>
        <p:txBody>
          <a:bodyPr wrap="none" lIns="0" tIns="0" rIns="0" bIns="0" rtlCol="0" anchor="t"/>
          <a:lstStyle/>
          <a:p>
            <a:pPr marL="0" indent="0" algn="l">
              <a:lnSpc>
                <a:spcPts val="2200"/>
              </a:lnSpc>
              <a:buNone/>
            </a:pPr>
            <a:r>
              <a:rPr lang="en-US" sz="1350" dirty="0">
                <a:solidFill>
                  <a:srgbClr val="BFBFBF"/>
                </a:solidFill>
                <a:latin typeface="Open Sans" pitchFamily="34" charset="0"/>
                <a:ea typeface="Open Sans" pitchFamily="34" charset="-122"/>
                <a:cs typeface="Open Sans" pitchFamily="34" charset="-120"/>
              </a:rPr>
              <a:t>Medir la eficiencia operativa y satisfacción del cliente mediante métricas de desempeño y encuestas.</a:t>
            </a:r>
            <a:endParaRPr lang="en-US" sz="1350" dirty="0"/>
          </a:p>
        </p:txBody>
      </p:sp>
      <p:pic>
        <p:nvPicPr>
          <p:cNvPr id="16" name="Picture 15">
            <a:extLst>
              <a:ext uri="{FF2B5EF4-FFF2-40B4-BE49-F238E27FC236}">
                <a16:creationId xmlns:a16="http://schemas.microsoft.com/office/drawing/2014/main" id="{C65C5A02-62AB-53FD-D0CF-2C7BCF32F980}"/>
              </a:ext>
            </a:extLst>
          </p:cNvPr>
          <p:cNvPicPr>
            <a:picLocks noChangeAspect="1"/>
          </p:cNvPicPr>
          <p:nvPr/>
        </p:nvPicPr>
        <p:blipFill>
          <a:blip r:embed="rId8"/>
          <a:stretch>
            <a:fillRect/>
          </a:stretch>
        </p:blipFill>
        <p:spPr>
          <a:xfrm>
            <a:off x="12863245" y="7647811"/>
            <a:ext cx="1664025" cy="5164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61630"/>
            <a:ext cx="8253532"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Justificación de la Investigación</a:t>
            </a:r>
            <a:endParaRPr lang="en-US" sz="4450" dirty="0"/>
          </a:p>
        </p:txBody>
      </p:sp>
      <p:sp>
        <p:nvSpPr>
          <p:cNvPr id="3" name="Shape 1"/>
          <p:cNvSpPr/>
          <p:nvPr/>
        </p:nvSpPr>
        <p:spPr>
          <a:xfrm>
            <a:off x="793790" y="1824038"/>
            <a:ext cx="6408063" cy="2758559"/>
          </a:xfrm>
          <a:prstGeom prst="roundRect">
            <a:avLst>
              <a:gd name="adj" fmla="val 1233"/>
            </a:avLst>
          </a:prstGeom>
          <a:solidFill>
            <a:srgbClr val="3E3E3E"/>
          </a:solidFill>
          <a:ln/>
        </p:spPr>
      </p:sp>
      <p:sp>
        <p:nvSpPr>
          <p:cNvPr id="4" name="Text 2"/>
          <p:cNvSpPr/>
          <p:nvPr/>
        </p:nvSpPr>
        <p:spPr>
          <a:xfrm>
            <a:off x="1020604" y="20508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Teórica</a:t>
            </a:r>
            <a:endParaRPr lang="en-US" sz="2200" dirty="0"/>
          </a:p>
        </p:txBody>
      </p:sp>
      <p:sp>
        <p:nvSpPr>
          <p:cNvPr id="5" name="Text 3"/>
          <p:cNvSpPr/>
          <p:nvPr/>
        </p:nvSpPr>
        <p:spPr>
          <a:xfrm>
            <a:off x="1020604" y="2541270"/>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Contribuye al conocimiento sobre la aplicación de soluciones tecnológicas en la gestión de despachos, generando un marco de referencia para futuras investigaciones sobre sistemas de gestión logística en empresas de construcción.</a:t>
            </a:r>
            <a:endParaRPr lang="en-US" sz="1750" dirty="0"/>
          </a:p>
        </p:txBody>
      </p:sp>
      <p:sp>
        <p:nvSpPr>
          <p:cNvPr id="6" name="Shape 4"/>
          <p:cNvSpPr/>
          <p:nvPr/>
        </p:nvSpPr>
        <p:spPr>
          <a:xfrm>
            <a:off x="7428667" y="1824038"/>
            <a:ext cx="6408063" cy="2758559"/>
          </a:xfrm>
          <a:prstGeom prst="roundRect">
            <a:avLst>
              <a:gd name="adj" fmla="val 1233"/>
            </a:avLst>
          </a:prstGeom>
          <a:solidFill>
            <a:srgbClr val="3E3E3E"/>
          </a:solidFill>
          <a:ln/>
        </p:spPr>
      </p:sp>
      <p:sp>
        <p:nvSpPr>
          <p:cNvPr id="7" name="Text 5"/>
          <p:cNvSpPr/>
          <p:nvPr/>
        </p:nvSpPr>
        <p:spPr>
          <a:xfrm>
            <a:off x="7655481" y="20508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Práctica</a:t>
            </a:r>
            <a:endParaRPr lang="en-US" sz="2200" dirty="0"/>
          </a:p>
        </p:txBody>
      </p:sp>
      <p:sp>
        <p:nvSpPr>
          <p:cNvPr id="8" name="Text 6"/>
          <p:cNvSpPr/>
          <p:nvPr/>
        </p:nvSpPr>
        <p:spPr>
          <a:xfrm>
            <a:off x="7655481" y="2541270"/>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Permite una mejora significativa en los procesos operativos, reduciendo errores, mejorando la trazabilidad de los despachos y aumentando la satisfacción del cliente, facilitando una mejor coordinación entre ventas y despacho.</a:t>
            </a:r>
            <a:endParaRPr lang="en-US" sz="1750" dirty="0"/>
          </a:p>
        </p:txBody>
      </p:sp>
      <p:sp>
        <p:nvSpPr>
          <p:cNvPr id="9" name="Shape 7"/>
          <p:cNvSpPr/>
          <p:nvPr/>
        </p:nvSpPr>
        <p:spPr>
          <a:xfrm>
            <a:off x="793790" y="4809411"/>
            <a:ext cx="6408063" cy="2758559"/>
          </a:xfrm>
          <a:prstGeom prst="roundRect">
            <a:avLst>
              <a:gd name="adj" fmla="val 1233"/>
            </a:avLst>
          </a:prstGeom>
          <a:solidFill>
            <a:srgbClr val="3E3E3E"/>
          </a:solidFill>
          <a:ln/>
        </p:spPr>
      </p:sp>
      <p:sp>
        <p:nvSpPr>
          <p:cNvPr id="10" name="Text 8"/>
          <p:cNvSpPr/>
          <p:nvPr/>
        </p:nvSpPr>
        <p:spPr>
          <a:xfrm>
            <a:off x="1020604" y="5036225"/>
            <a:ext cx="3522583"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Metodológica</a:t>
            </a:r>
            <a:endParaRPr lang="en-US" sz="2200" dirty="0"/>
          </a:p>
        </p:txBody>
      </p:sp>
      <p:sp>
        <p:nvSpPr>
          <p:cNvPr id="11" name="Text 9"/>
          <p:cNvSpPr/>
          <p:nvPr/>
        </p:nvSpPr>
        <p:spPr>
          <a:xfrm>
            <a:off x="1020604" y="5526643"/>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Utiliza una metodología basada en el desarrollo de software iterativo, permitiendo pruebas y ajustes constantes para garantizar que el sistema cumpla con los requerimientos y se adapte a las necesidades operacionales.</a:t>
            </a:r>
            <a:endParaRPr lang="en-US" sz="1750" dirty="0"/>
          </a:p>
        </p:txBody>
      </p:sp>
      <p:sp>
        <p:nvSpPr>
          <p:cNvPr id="12" name="Shape 10"/>
          <p:cNvSpPr/>
          <p:nvPr/>
        </p:nvSpPr>
        <p:spPr>
          <a:xfrm>
            <a:off x="7428667" y="4809411"/>
            <a:ext cx="6408063" cy="2758559"/>
          </a:xfrm>
          <a:prstGeom prst="roundRect">
            <a:avLst>
              <a:gd name="adj" fmla="val 1233"/>
            </a:avLst>
          </a:prstGeom>
          <a:solidFill>
            <a:srgbClr val="3E3E3E"/>
          </a:solidFill>
          <a:ln/>
        </p:spPr>
      </p:sp>
      <p:sp>
        <p:nvSpPr>
          <p:cNvPr id="13" name="Text 11"/>
          <p:cNvSpPr/>
          <p:nvPr/>
        </p:nvSpPr>
        <p:spPr>
          <a:xfrm>
            <a:off x="7655481" y="50362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Social</a:t>
            </a:r>
            <a:endParaRPr lang="en-US" sz="2200" dirty="0"/>
          </a:p>
        </p:txBody>
      </p:sp>
      <p:sp>
        <p:nvSpPr>
          <p:cNvPr id="14" name="Text 12"/>
          <p:cNvSpPr/>
          <p:nvPr/>
        </p:nvSpPr>
        <p:spPr>
          <a:xfrm>
            <a:off x="7655481" y="5526643"/>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Al mejorar la eficiencia de los procesos, la empresa podrá ofrecer un servicio más rápido y confiable, beneficiando tanto a clientes directos como a trabajadores, reduciendo la carga laboral y la probabilidad de errores.</a:t>
            </a:r>
            <a:endParaRPr lang="en-US" sz="1750" dirty="0"/>
          </a:p>
        </p:txBody>
      </p:sp>
      <p:pic>
        <p:nvPicPr>
          <p:cNvPr id="15" name="Picture 14">
            <a:extLst>
              <a:ext uri="{FF2B5EF4-FFF2-40B4-BE49-F238E27FC236}">
                <a16:creationId xmlns:a16="http://schemas.microsoft.com/office/drawing/2014/main" id="{BFCE18F7-4763-DCB5-BAC3-55D3F36C1491}"/>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2955" y="615196"/>
            <a:ext cx="5592961" cy="699135"/>
          </a:xfrm>
          <a:prstGeom prst="rect">
            <a:avLst/>
          </a:prstGeom>
          <a:noFill/>
          <a:ln/>
        </p:spPr>
        <p:txBody>
          <a:bodyPr wrap="none" lIns="0" tIns="0" rIns="0" bIns="0" rtlCol="0" anchor="t"/>
          <a:lstStyle/>
          <a:p>
            <a:pPr marL="0" indent="0" algn="l">
              <a:lnSpc>
                <a:spcPts val="5500"/>
              </a:lnSpc>
              <a:buNone/>
            </a:pPr>
            <a:r>
              <a:rPr lang="en-US" sz="4400" dirty="0">
                <a:solidFill>
                  <a:srgbClr val="FEFEFE"/>
                </a:solidFill>
                <a:latin typeface="Instrument Sans Medium" pitchFamily="34" charset="0"/>
                <a:ea typeface="Instrument Sans Medium" pitchFamily="34" charset="-122"/>
                <a:cs typeface="Instrument Sans Medium" pitchFamily="34" charset="-120"/>
              </a:rPr>
              <a:t>Marco Teórico</a:t>
            </a:r>
            <a:endParaRPr lang="en-US" sz="4400" dirty="0"/>
          </a:p>
        </p:txBody>
      </p:sp>
      <p:sp>
        <p:nvSpPr>
          <p:cNvPr id="3" name="Shape 1"/>
          <p:cNvSpPr/>
          <p:nvPr/>
        </p:nvSpPr>
        <p:spPr>
          <a:xfrm>
            <a:off x="7299960" y="1761768"/>
            <a:ext cx="30480" cy="5855018"/>
          </a:xfrm>
          <a:prstGeom prst="roundRect">
            <a:avLst>
              <a:gd name="adj" fmla="val 110099"/>
            </a:avLst>
          </a:prstGeom>
          <a:solidFill>
            <a:srgbClr val="575757"/>
          </a:solidFill>
          <a:ln/>
        </p:spPr>
      </p:sp>
      <p:sp>
        <p:nvSpPr>
          <p:cNvPr id="4" name="Shape 2"/>
          <p:cNvSpPr/>
          <p:nvPr/>
        </p:nvSpPr>
        <p:spPr>
          <a:xfrm>
            <a:off x="6422886" y="1998107"/>
            <a:ext cx="671155" cy="30480"/>
          </a:xfrm>
          <a:prstGeom prst="roundRect">
            <a:avLst>
              <a:gd name="adj" fmla="val 110099"/>
            </a:avLst>
          </a:prstGeom>
          <a:solidFill>
            <a:srgbClr val="575757"/>
          </a:solidFill>
          <a:ln/>
        </p:spPr>
      </p:sp>
      <p:sp>
        <p:nvSpPr>
          <p:cNvPr id="5" name="Shape 3"/>
          <p:cNvSpPr/>
          <p:nvPr/>
        </p:nvSpPr>
        <p:spPr>
          <a:xfrm>
            <a:off x="7063561" y="1761768"/>
            <a:ext cx="503277" cy="503277"/>
          </a:xfrm>
          <a:prstGeom prst="roundRect">
            <a:avLst>
              <a:gd name="adj" fmla="val 6668"/>
            </a:avLst>
          </a:prstGeom>
          <a:solidFill>
            <a:srgbClr val="3E3E3E"/>
          </a:solidFill>
          <a:ln/>
        </p:spPr>
      </p:sp>
      <p:pic>
        <p:nvPicPr>
          <p:cNvPr id="6" name="Image 0" descr="preencoded.png"/>
          <p:cNvPicPr>
            <a:picLocks noChangeAspect="1"/>
          </p:cNvPicPr>
          <p:nvPr/>
        </p:nvPicPr>
        <p:blipFill>
          <a:blip r:embed="rId3"/>
          <a:stretch>
            <a:fillRect/>
          </a:stretch>
        </p:blipFill>
        <p:spPr>
          <a:xfrm>
            <a:off x="7147381" y="1803618"/>
            <a:ext cx="335518" cy="419457"/>
          </a:xfrm>
          <a:prstGeom prst="rect">
            <a:avLst/>
          </a:prstGeom>
        </p:spPr>
      </p:pic>
      <p:sp>
        <p:nvSpPr>
          <p:cNvPr id="7" name="Text 4"/>
          <p:cNvSpPr/>
          <p:nvPr/>
        </p:nvSpPr>
        <p:spPr>
          <a:xfrm>
            <a:off x="782955" y="1838563"/>
            <a:ext cx="5413653" cy="699135"/>
          </a:xfrm>
          <a:prstGeom prst="rect">
            <a:avLst/>
          </a:prstGeom>
          <a:noFill/>
          <a:ln/>
        </p:spPr>
        <p:txBody>
          <a:bodyPr wrap="squar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Sistemas de información para eficiencia operativa</a:t>
            </a:r>
            <a:endParaRPr lang="en-US" sz="2200" dirty="0"/>
          </a:p>
        </p:txBody>
      </p:sp>
      <p:sp>
        <p:nvSpPr>
          <p:cNvPr id="8" name="Text 5"/>
          <p:cNvSpPr/>
          <p:nvPr/>
        </p:nvSpPr>
        <p:spPr>
          <a:xfrm>
            <a:off x="782955" y="2671882"/>
            <a:ext cx="5413653" cy="2147411"/>
          </a:xfrm>
          <a:prstGeom prst="rect">
            <a:avLst/>
          </a:prstGeom>
          <a:noFill/>
          <a:ln/>
        </p:spPr>
        <p:txBody>
          <a:bodyPr wrap="square" lIns="0" tIns="0" rIns="0" bIns="0" rtlCol="0" anchor="t"/>
          <a:lstStyle/>
          <a:p>
            <a:pPr marL="0" indent="0" algn="r">
              <a:lnSpc>
                <a:spcPts val="2800"/>
              </a:lnSpc>
              <a:buNone/>
            </a:pPr>
            <a:r>
              <a:rPr lang="en-US" sz="1750" dirty="0">
                <a:solidFill>
                  <a:srgbClr val="BFBFBF"/>
                </a:solidFill>
                <a:latin typeface="Open Sans" pitchFamily="34" charset="0"/>
                <a:ea typeface="Open Sans" pitchFamily="34" charset="-122"/>
                <a:cs typeface="Open Sans" pitchFamily="34" charset="-120"/>
              </a:rPr>
              <a:t>Los sistemas de información son herramientas clave para mejorar la trazabilidad, eficiencia y toma de decisiones en tiempo real. Un sistema bien diseñado debe incluir usabilidad, eficiencia operativa y capacidad de generar reportes históricos para la mejora continua.</a:t>
            </a:r>
            <a:endParaRPr lang="en-US" sz="1750" dirty="0"/>
          </a:p>
        </p:txBody>
      </p:sp>
      <p:sp>
        <p:nvSpPr>
          <p:cNvPr id="9" name="Shape 6"/>
          <p:cNvSpPr/>
          <p:nvPr/>
        </p:nvSpPr>
        <p:spPr>
          <a:xfrm>
            <a:off x="7536359" y="3340418"/>
            <a:ext cx="671155" cy="30480"/>
          </a:xfrm>
          <a:prstGeom prst="roundRect">
            <a:avLst>
              <a:gd name="adj" fmla="val 110099"/>
            </a:avLst>
          </a:prstGeom>
          <a:solidFill>
            <a:srgbClr val="575757"/>
          </a:solidFill>
          <a:ln/>
        </p:spPr>
      </p:sp>
      <p:sp>
        <p:nvSpPr>
          <p:cNvPr id="10" name="Shape 7"/>
          <p:cNvSpPr/>
          <p:nvPr/>
        </p:nvSpPr>
        <p:spPr>
          <a:xfrm>
            <a:off x="7063561" y="3104078"/>
            <a:ext cx="503277" cy="503277"/>
          </a:xfrm>
          <a:prstGeom prst="roundRect">
            <a:avLst>
              <a:gd name="adj" fmla="val 6668"/>
            </a:avLst>
          </a:prstGeom>
          <a:solidFill>
            <a:srgbClr val="3E3E3E"/>
          </a:solidFill>
          <a:ln/>
        </p:spPr>
      </p:sp>
      <p:pic>
        <p:nvPicPr>
          <p:cNvPr id="11" name="Image 1" descr="preencoded.png"/>
          <p:cNvPicPr>
            <a:picLocks noChangeAspect="1"/>
          </p:cNvPicPr>
          <p:nvPr/>
        </p:nvPicPr>
        <p:blipFill>
          <a:blip r:embed="rId4"/>
          <a:stretch>
            <a:fillRect/>
          </a:stretch>
        </p:blipFill>
        <p:spPr>
          <a:xfrm>
            <a:off x="7147381" y="3145929"/>
            <a:ext cx="335518" cy="419457"/>
          </a:xfrm>
          <a:prstGeom prst="rect">
            <a:avLst/>
          </a:prstGeom>
        </p:spPr>
      </p:pic>
      <p:sp>
        <p:nvSpPr>
          <p:cNvPr id="12" name="Text 8"/>
          <p:cNvSpPr/>
          <p:nvPr/>
        </p:nvSpPr>
        <p:spPr>
          <a:xfrm>
            <a:off x="8433792" y="3180874"/>
            <a:ext cx="3953828" cy="349568"/>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Gestión logística y trazabilidad</a:t>
            </a:r>
            <a:endParaRPr lang="en-US" sz="2200" dirty="0"/>
          </a:p>
        </p:txBody>
      </p:sp>
      <p:sp>
        <p:nvSpPr>
          <p:cNvPr id="13" name="Text 9"/>
          <p:cNvSpPr/>
          <p:nvPr/>
        </p:nvSpPr>
        <p:spPr>
          <a:xfrm>
            <a:off x="8433792" y="3664625"/>
            <a:ext cx="5413653" cy="1789509"/>
          </a:xfrm>
          <a:prstGeom prst="rect">
            <a:avLst/>
          </a:prstGeom>
          <a:noFill/>
          <a:ln/>
        </p:spPr>
        <p:txBody>
          <a:bodyPr wrap="square" lIns="0" tIns="0" rIns="0" bIns="0" rtlCol="0" anchor="t"/>
          <a:lstStyle/>
          <a:p>
            <a:pPr marL="0" indent="0" algn="l">
              <a:lnSpc>
                <a:spcPts val="2800"/>
              </a:lnSpc>
              <a:buNone/>
            </a:pPr>
            <a:r>
              <a:rPr lang="en-US" sz="1750" dirty="0">
                <a:solidFill>
                  <a:srgbClr val="BFBFBF"/>
                </a:solidFill>
                <a:latin typeface="Open Sans" pitchFamily="34" charset="0"/>
                <a:ea typeface="Open Sans" pitchFamily="34" charset="-122"/>
                <a:cs typeface="Open Sans" pitchFamily="34" charset="-120"/>
              </a:rPr>
              <a:t>La trazabilidad en la cadena de suministro es un factor clave para optimizar procesos logísticos. La digitalización de los procesos de despacho permite mejorar la planificación interna y responder más rápidamente a los requerimientos del cliente.</a:t>
            </a:r>
            <a:endParaRPr lang="en-US" sz="1750" dirty="0"/>
          </a:p>
        </p:txBody>
      </p:sp>
      <p:sp>
        <p:nvSpPr>
          <p:cNvPr id="14" name="Shape 10"/>
          <p:cNvSpPr/>
          <p:nvPr/>
        </p:nvSpPr>
        <p:spPr>
          <a:xfrm>
            <a:off x="6422886" y="5503069"/>
            <a:ext cx="671155" cy="30480"/>
          </a:xfrm>
          <a:prstGeom prst="roundRect">
            <a:avLst>
              <a:gd name="adj" fmla="val 110099"/>
            </a:avLst>
          </a:prstGeom>
          <a:solidFill>
            <a:srgbClr val="575757"/>
          </a:solidFill>
          <a:ln/>
        </p:spPr>
      </p:sp>
      <p:sp>
        <p:nvSpPr>
          <p:cNvPr id="15" name="Shape 11"/>
          <p:cNvSpPr/>
          <p:nvPr/>
        </p:nvSpPr>
        <p:spPr>
          <a:xfrm>
            <a:off x="7063561" y="5266730"/>
            <a:ext cx="503277" cy="503277"/>
          </a:xfrm>
          <a:prstGeom prst="roundRect">
            <a:avLst>
              <a:gd name="adj" fmla="val 6668"/>
            </a:avLst>
          </a:prstGeom>
          <a:solidFill>
            <a:srgbClr val="3E3E3E"/>
          </a:solidFill>
          <a:ln/>
        </p:spPr>
      </p:sp>
      <p:pic>
        <p:nvPicPr>
          <p:cNvPr id="16" name="Image 2" descr="preencoded.png"/>
          <p:cNvPicPr>
            <a:picLocks noChangeAspect="1"/>
          </p:cNvPicPr>
          <p:nvPr/>
        </p:nvPicPr>
        <p:blipFill>
          <a:blip r:embed="rId5"/>
          <a:stretch>
            <a:fillRect/>
          </a:stretch>
        </p:blipFill>
        <p:spPr>
          <a:xfrm>
            <a:off x="7147381" y="5308580"/>
            <a:ext cx="335518" cy="419457"/>
          </a:xfrm>
          <a:prstGeom prst="rect">
            <a:avLst/>
          </a:prstGeom>
        </p:spPr>
      </p:pic>
      <p:sp>
        <p:nvSpPr>
          <p:cNvPr id="17" name="Text 12"/>
          <p:cNvSpPr/>
          <p:nvPr/>
        </p:nvSpPr>
        <p:spPr>
          <a:xfrm>
            <a:off x="1638300" y="5343525"/>
            <a:ext cx="4558308" cy="349568"/>
          </a:xfrm>
          <a:prstGeom prst="rect">
            <a:avLst/>
          </a:prstGeom>
          <a:noFill/>
          <a:ln/>
        </p:spPr>
        <p:txBody>
          <a:bodyPr wrap="non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Usabilidad y satisfacción del cliente</a:t>
            </a:r>
            <a:endParaRPr lang="en-US" sz="2200" dirty="0"/>
          </a:p>
        </p:txBody>
      </p:sp>
      <p:sp>
        <p:nvSpPr>
          <p:cNvPr id="18" name="Text 13"/>
          <p:cNvSpPr/>
          <p:nvPr/>
        </p:nvSpPr>
        <p:spPr>
          <a:xfrm>
            <a:off x="782955" y="5827276"/>
            <a:ext cx="5413653" cy="1789509"/>
          </a:xfrm>
          <a:prstGeom prst="rect">
            <a:avLst/>
          </a:prstGeom>
          <a:noFill/>
          <a:ln/>
        </p:spPr>
        <p:txBody>
          <a:bodyPr wrap="square" lIns="0" tIns="0" rIns="0" bIns="0" rtlCol="0" anchor="t"/>
          <a:lstStyle/>
          <a:p>
            <a:pPr marL="0" indent="0" algn="r">
              <a:lnSpc>
                <a:spcPts val="2800"/>
              </a:lnSpc>
              <a:buNone/>
            </a:pPr>
            <a:r>
              <a:rPr lang="en-US" sz="1750" dirty="0">
                <a:solidFill>
                  <a:srgbClr val="BFBFBF"/>
                </a:solidFill>
                <a:latin typeface="Open Sans" pitchFamily="34" charset="0"/>
                <a:ea typeface="Open Sans" pitchFamily="34" charset="-122"/>
                <a:cs typeface="Open Sans" pitchFamily="34" charset="-120"/>
              </a:rPr>
              <a:t>La usabilidad se refiere a la facilidad con que los usuarios interactúan con un sistema. La satisfacción del cliente mejora cuando los productos o servicios se entregan de manera más rápida y con menos errores.</a:t>
            </a:r>
            <a:endParaRPr lang="en-US" sz="1750" dirty="0"/>
          </a:p>
        </p:txBody>
      </p:sp>
      <p:pic>
        <p:nvPicPr>
          <p:cNvPr id="19" name="Picture 18">
            <a:extLst>
              <a:ext uri="{FF2B5EF4-FFF2-40B4-BE49-F238E27FC236}">
                <a16:creationId xmlns:a16="http://schemas.microsoft.com/office/drawing/2014/main" id="{53191DAF-64D1-C92B-0BB1-0619FD75ED13}"/>
              </a:ext>
            </a:extLst>
          </p:cNvPr>
          <p:cNvPicPr>
            <a:picLocks noChangeAspect="1"/>
          </p:cNvPicPr>
          <p:nvPr/>
        </p:nvPicPr>
        <p:blipFill>
          <a:blip r:embed="rId6"/>
          <a:stretch>
            <a:fillRect/>
          </a:stretch>
        </p:blipFill>
        <p:spPr>
          <a:xfrm>
            <a:off x="12863245" y="7647811"/>
            <a:ext cx="1664025" cy="5164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9999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Variables de Estudio</a:t>
            </a:r>
            <a:endParaRPr lang="en-US" sz="4450" dirty="0"/>
          </a:p>
        </p:txBody>
      </p:sp>
      <p:sp>
        <p:nvSpPr>
          <p:cNvPr id="3" name="Text 1"/>
          <p:cNvSpPr/>
          <p:nvPr/>
        </p:nvSpPr>
        <p:spPr>
          <a:xfrm>
            <a:off x="873919" y="3464243"/>
            <a:ext cx="3705106" cy="354330"/>
          </a:xfrm>
          <a:prstGeom prst="rect">
            <a:avLst/>
          </a:prstGeom>
          <a:noFill/>
          <a:ln/>
        </p:spPr>
        <p:txBody>
          <a:bodyPr wrap="non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Implementación del sistema</a:t>
            </a:r>
            <a:endParaRPr lang="en-US" sz="2200" dirty="0"/>
          </a:p>
        </p:txBody>
      </p:sp>
      <p:sp>
        <p:nvSpPr>
          <p:cNvPr id="4" name="Text 2"/>
          <p:cNvSpPr/>
          <p:nvPr/>
        </p:nvSpPr>
        <p:spPr>
          <a:xfrm>
            <a:off x="793790" y="3954661"/>
            <a:ext cx="378523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Disponibilidad de información en tiempo real</a:t>
            </a:r>
            <a:endParaRPr lang="en-US" sz="1750" dirty="0"/>
          </a:p>
        </p:txBody>
      </p:sp>
      <p:sp>
        <p:nvSpPr>
          <p:cNvPr id="5" name="Text 3"/>
          <p:cNvSpPr/>
          <p:nvPr/>
        </p:nvSpPr>
        <p:spPr>
          <a:xfrm>
            <a:off x="793790" y="4759762"/>
            <a:ext cx="378523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Automatización de registros</a:t>
            </a:r>
            <a:endParaRPr lang="en-US" sz="1750" dirty="0"/>
          </a:p>
        </p:txBody>
      </p:sp>
      <p:sp>
        <p:nvSpPr>
          <p:cNvPr id="6" name="Text 4"/>
          <p:cNvSpPr/>
          <p:nvPr/>
        </p:nvSpPr>
        <p:spPr>
          <a:xfrm>
            <a:off x="793790" y="5201960"/>
            <a:ext cx="378523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Generación de reportes históricos</a:t>
            </a:r>
            <a:endParaRPr lang="en-US" sz="1750" dirty="0"/>
          </a:p>
        </p:txBody>
      </p:sp>
      <p:pic>
        <p:nvPicPr>
          <p:cNvPr id="7"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8" name="Image 1" descr="preencoded.png"/>
          <p:cNvPicPr>
            <a:picLocks noChangeAspect="1"/>
          </p:cNvPicPr>
          <p:nvPr/>
        </p:nvPicPr>
        <p:blipFill>
          <a:blip r:embed="rId4"/>
          <a:stretch>
            <a:fillRect/>
          </a:stretch>
        </p:blipFill>
        <p:spPr>
          <a:xfrm>
            <a:off x="5980033" y="4496633"/>
            <a:ext cx="318968" cy="398621"/>
          </a:xfrm>
          <a:prstGeom prst="rect">
            <a:avLst/>
          </a:prstGeom>
        </p:spPr>
      </p:pic>
      <p:sp>
        <p:nvSpPr>
          <p:cNvPr id="9" name="Text 5"/>
          <p:cNvSpPr/>
          <p:nvPr/>
        </p:nvSpPr>
        <p:spPr>
          <a:xfrm>
            <a:off x="9597628" y="20624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Eficiencia operativa</a:t>
            </a:r>
            <a:endParaRPr lang="en-US" sz="2200" dirty="0"/>
          </a:p>
        </p:txBody>
      </p:sp>
      <p:sp>
        <p:nvSpPr>
          <p:cNvPr id="10" name="Text 6"/>
          <p:cNvSpPr/>
          <p:nvPr/>
        </p:nvSpPr>
        <p:spPr>
          <a:xfrm>
            <a:off x="9597628" y="2552819"/>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Número de errores en los despachos</a:t>
            </a:r>
            <a:endParaRPr lang="en-US" sz="1750" dirty="0"/>
          </a:p>
        </p:txBody>
      </p:sp>
      <p:sp>
        <p:nvSpPr>
          <p:cNvPr id="11" name="Text 7"/>
          <p:cNvSpPr/>
          <p:nvPr/>
        </p:nvSpPr>
        <p:spPr>
          <a:xfrm>
            <a:off x="9597628" y="3357920"/>
            <a:ext cx="423898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Tiempo promedio de entrega</a:t>
            </a:r>
            <a:endParaRPr lang="en-US" sz="1750" dirty="0"/>
          </a:p>
        </p:txBody>
      </p:sp>
      <p:sp>
        <p:nvSpPr>
          <p:cNvPr id="12" name="Text 8"/>
          <p:cNvSpPr/>
          <p:nvPr/>
        </p:nvSpPr>
        <p:spPr>
          <a:xfrm>
            <a:off x="9597628" y="3800118"/>
            <a:ext cx="423898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Coordinación entre áreas</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4" name="Image 3" descr="preencoded.png"/>
          <p:cNvPicPr>
            <a:picLocks noChangeAspect="1"/>
          </p:cNvPicPr>
          <p:nvPr/>
        </p:nvPicPr>
        <p:blipFill>
          <a:blip r:embed="rId6"/>
          <a:stretch>
            <a:fillRect/>
          </a:stretch>
        </p:blipFill>
        <p:spPr>
          <a:xfrm>
            <a:off x="7743230" y="3478649"/>
            <a:ext cx="318968" cy="398621"/>
          </a:xfrm>
          <a:prstGeom prst="rect">
            <a:avLst/>
          </a:prstGeom>
        </p:spPr>
      </p:pic>
      <p:sp>
        <p:nvSpPr>
          <p:cNvPr id="15" name="Text 9"/>
          <p:cNvSpPr/>
          <p:nvPr/>
        </p:nvSpPr>
        <p:spPr>
          <a:xfrm>
            <a:off x="9597628" y="4503182"/>
            <a:ext cx="301561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Satisfacción del cliente</a:t>
            </a:r>
            <a:endParaRPr lang="en-US" sz="2200" dirty="0"/>
          </a:p>
        </p:txBody>
      </p:sp>
      <p:sp>
        <p:nvSpPr>
          <p:cNvPr id="16" name="Text 10"/>
          <p:cNvSpPr/>
          <p:nvPr/>
        </p:nvSpPr>
        <p:spPr>
          <a:xfrm>
            <a:off x="9597628" y="4993600"/>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Nivel de reclamos por despachos incompletos</a:t>
            </a:r>
            <a:endParaRPr lang="en-US" sz="1750" dirty="0"/>
          </a:p>
        </p:txBody>
      </p:sp>
      <p:sp>
        <p:nvSpPr>
          <p:cNvPr id="17" name="Text 11"/>
          <p:cNvSpPr/>
          <p:nvPr/>
        </p:nvSpPr>
        <p:spPr>
          <a:xfrm>
            <a:off x="9597628" y="5798701"/>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Resultados de encuestas de satisfacción</a:t>
            </a:r>
            <a:endParaRPr lang="en-US" sz="1750" dirty="0"/>
          </a:p>
        </p:txBody>
      </p:sp>
      <p:sp>
        <p:nvSpPr>
          <p:cNvPr id="18" name="Text 12"/>
          <p:cNvSpPr/>
          <p:nvPr/>
        </p:nvSpPr>
        <p:spPr>
          <a:xfrm>
            <a:off x="9597628" y="6603802"/>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Tiempos de respuesta ante errores o consultas</a:t>
            </a:r>
            <a:endParaRPr lang="en-US" sz="1750" dirty="0"/>
          </a:p>
        </p:txBody>
      </p:sp>
      <p:pic>
        <p:nvPicPr>
          <p:cNvPr id="19"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20" name="Image 5" descr="preencoded.png"/>
          <p:cNvPicPr>
            <a:picLocks noChangeAspect="1"/>
          </p:cNvPicPr>
          <p:nvPr/>
        </p:nvPicPr>
        <p:blipFill>
          <a:blip r:embed="rId8"/>
          <a:stretch>
            <a:fillRect/>
          </a:stretch>
        </p:blipFill>
        <p:spPr>
          <a:xfrm>
            <a:off x="7743230" y="5514618"/>
            <a:ext cx="318968" cy="398621"/>
          </a:xfrm>
          <a:prstGeom prst="rect">
            <a:avLst/>
          </a:prstGeom>
        </p:spPr>
      </p:pic>
      <p:pic>
        <p:nvPicPr>
          <p:cNvPr id="21" name="Picture 20">
            <a:extLst>
              <a:ext uri="{FF2B5EF4-FFF2-40B4-BE49-F238E27FC236}">
                <a16:creationId xmlns:a16="http://schemas.microsoft.com/office/drawing/2014/main" id="{86A3AF7A-F356-980C-7A61-A13A96BA4EE9}"/>
              </a:ext>
            </a:extLst>
          </p:cNvPr>
          <p:cNvPicPr>
            <a:picLocks noChangeAspect="1"/>
          </p:cNvPicPr>
          <p:nvPr/>
        </p:nvPicPr>
        <p:blipFill>
          <a:blip r:embed="rId9"/>
          <a:stretch>
            <a:fillRect/>
          </a:stretch>
        </p:blipFill>
        <p:spPr>
          <a:xfrm>
            <a:off x="12863245" y="7647811"/>
            <a:ext cx="1664025" cy="5164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86828"/>
            <a:ext cx="773811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Metodología de Investigación</a:t>
            </a:r>
            <a:endParaRPr lang="en-US" sz="4450" dirty="0"/>
          </a:p>
        </p:txBody>
      </p:sp>
      <p:sp>
        <p:nvSpPr>
          <p:cNvPr id="3" name="Shape 1"/>
          <p:cNvSpPr/>
          <p:nvPr/>
        </p:nvSpPr>
        <p:spPr>
          <a:xfrm>
            <a:off x="793790" y="2449235"/>
            <a:ext cx="510302" cy="510302"/>
          </a:xfrm>
          <a:prstGeom prst="roundRect">
            <a:avLst>
              <a:gd name="adj" fmla="val 6667"/>
            </a:avLst>
          </a:prstGeom>
          <a:solidFill>
            <a:srgbClr val="3E3E3E"/>
          </a:solidFill>
          <a:ln/>
        </p:spPr>
      </p:sp>
      <p:pic>
        <p:nvPicPr>
          <p:cNvPr id="4" name="Image 0" descr="preencoded.png"/>
          <p:cNvPicPr>
            <a:picLocks noChangeAspect="1"/>
          </p:cNvPicPr>
          <p:nvPr/>
        </p:nvPicPr>
        <p:blipFill>
          <a:blip r:embed="rId3"/>
          <a:stretch>
            <a:fillRect/>
          </a:stretch>
        </p:blipFill>
        <p:spPr>
          <a:xfrm>
            <a:off x="878860" y="2491740"/>
            <a:ext cx="340162" cy="425291"/>
          </a:xfrm>
          <a:prstGeom prst="rect">
            <a:avLst/>
          </a:prstGeom>
        </p:spPr>
      </p:pic>
      <p:sp>
        <p:nvSpPr>
          <p:cNvPr id="5" name="Text 2"/>
          <p:cNvSpPr/>
          <p:nvPr/>
        </p:nvSpPr>
        <p:spPr>
          <a:xfrm>
            <a:off x="1530906" y="2527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Tipo de investigación</a:t>
            </a:r>
            <a:endParaRPr lang="en-US" sz="2200" dirty="0"/>
          </a:p>
        </p:txBody>
      </p:sp>
      <p:sp>
        <p:nvSpPr>
          <p:cNvPr id="6" name="Text 3"/>
          <p:cNvSpPr/>
          <p:nvPr/>
        </p:nvSpPr>
        <p:spPr>
          <a:xfrm>
            <a:off x="1530906" y="3017520"/>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Investigación cuantitativa de enfoque descriptivo, que permite recopilar datos objetivos para evaluar la eficiencia operativa y la satisfacción del cliente antes y después de implementar el sistema.</a:t>
            </a:r>
            <a:endParaRPr lang="en-US" sz="1750" dirty="0"/>
          </a:p>
        </p:txBody>
      </p:sp>
      <p:sp>
        <p:nvSpPr>
          <p:cNvPr id="7" name="Shape 4"/>
          <p:cNvSpPr/>
          <p:nvPr/>
        </p:nvSpPr>
        <p:spPr>
          <a:xfrm>
            <a:off x="7457003" y="2449235"/>
            <a:ext cx="510302" cy="510302"/>
          </a:xfrm>
          <a:prstGeom prst="roundRect">
            <a:avLst>
              <a:gd name="adj" fmla="val 6667"/>
            </a:avLst>
          </a:prstGeom>
          <a:solidFill>
            <a:srgbClr val="3E3E3E"/>
          </a:solidFill>
          <a:ln/>
        </p:spPr>
      </p:sp>
      <p:pic>
        <p:nvPicPr>
          <p:cNvPr id="8" name="Image 1" descr="preencoded.png"/>
          <p:cNvPicPr>
            <a:picLocks noChangeAspect="1"/>
          </p:cNvPicPr>
          <p:nvPr/>
        </p:nvPicPr>
        <p:blipFill>
          <a:blip r:embed="rId4"/>
          <a:stretch>
            <a:fillRect/>
          </a:stretch>
        </p:blipFill>
        <p:spPr>
          <a:xfrm>
            <a:off x="7542074" y="2491740"/>
            <a:ext cx="340162" cy="425291"/>
          </a:xfrm>
          <a:prstGeom prst="rect">
            <a:avLst/>
          </a:prstGeom>
        </p:spPr>
      </p:pic>
      <p:sp>
        <p:nvSpPr>
          <p:cNvPr id="9" name="Text 5"/>
          <p:cNvSpPr/>
          <p:nvPr/>
        </p:nvSpPr>
        <p:spPr>
          <a:xfrm>
            <a:off x="8194119" y="2527102"/>
            <a:ext cx="3120271"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Diseño de investigación</a:t>
            </a:r>
            <a:endParaRPr lang="en-US" sz="2200" dirty="0"/>
          </a:p>
        </p:txBody>
      </p:sp>
      <p:sp>
        <p:nvSpPr>
          <p:cNvPr id="10" name="Text 6"/>
          <p:cNvSpPr/>
          <p:nvPr/>
        </p:nvSpPr>
        <p:spPr>
          <a:xfrm>
            <a:off x="8194119" y="3017520"/>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Diseño no experimental y longitudinal, observando y midiendo los cambios en el sistema real a lo largo del tiempo, antes y después de la intervención, respetando los ritmos reales de trabajo.</a:t>
            </a:r>
            <a:endParaRPr lang="en-US" sz="1750" dirty="0"/>
          </a:p>
        </p:txBody>
      </p:sp>
      <p:sp>
        <p:nvSpPr>
          <p:cNvPr id="11" name="Shape 7"/>
          <p:cNvSpPr/>
          <p:nvPr/>
        </p:nvSpPr>
        <p:spPr>
          <a:xfrm>
            <a:off x="793790" y="4922758"/>
            <a:ext cx="510302" cy="510302"/>
          </a:xfrm>
          <a:prstGeom prst="roundRect">
            <a:avLst>
              <a:gd name="adj" fmla="val 6667"/>
            </a:avLst>
          </a:prstGeom>
          <a:solidFill>
            <a:srgbClr val="3E3E3E"/>
          </a:solidFill>
          <a:ln/>
        </p:spPr>
      </p:sp>
      <p:pic>
        <p:nvPicPr>
          <p:cNvPr id="12" name="Image 2" descr="preencoded.png"/>
          <p:cNvPicPr>
            <a:picLocks noChangeAspect="1"/>
          </p:cNvPicPr>
          <p:nvPr/>
        </p:nvPicPr>
        <p:blipFill>
          <a:blip r:embed="rId5"/>
          <a:stretch>
            <a:fillRect/>
          </a:stretch>
        </p:blipFill>
        <p:spPr>
          <a:xfrm>
            <a:off x="878860" y="4965263"/>
            <a:ext cx="340162" cy="425291"/>
          </a:xfrm>
          <a:prstGeom prst="rect">
            <a:avLst/>
          </a:prstGeom>
        </p:spPr>
      </p:pic>
      <p:sp>
        <p:nvSpPr>
          <p:cNvPr id="13" name="Text 8"/>
          <p:cNvSpPr/>
          <p:nvPr/>
        </p:nvSpPr>
        <p:spPr>
          <a:xfrm>
            <a:off x="1530906" y="50006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Población y muestra</a:t>
            </a:r>
            <a:endParaRPr lang="en-US" sz="2200" dirty="0"/>
          </a:p>
        </p:txBody>
      </p:sp>
      <p:sp>
        <p:nvSpPr>
          <p:cNvPr id="14" name="Text 9"/>
          <p:cNvSpPr/>
          <p:nvPr/>
        </p:nvSpPr>
        <p:spPr>
          <a:xfrm>
            <a:off x="1530906" y="5491043"/>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La población objetivo son los trabajadores que participan directamente en el proceso de gestión de despachos (aproximadamente 12 personas). Se utilizará una muestra censal (100% de la población).</a:t>
            </a:r>
            <a:endParaRPr lang="en-US" sz="1750" dirty="0"/>
          </a:p>
        </p:txBody>
      </p:sp>
      <p:sp>
        <p:nvSpPr>
          <p:cNvPr id="15" name="Shape 10"/>
          <p:cNvSpPr/>
          <p:nvPr/>
        </p:nvSpPr>
        <p:spPr>
          <a:xfrm>
            <a:off x="7457003" y="4922758"/>
            <a:ext cx="510302" cy="510302"/>
          </a:xfrm>
          <a:prstGeom prst="roundRect">
            <a:avLst>
              <a:gd name="adj" fmla="val 6667"/>
            </a:avLst>
          </a:prstGeom>
          <a:solidFill>
            <a:srgbClr val="3E3E3E"/>
          </a:solidFill>
          <a:ln/>
        </p:spPr>
      </p:sp>
      <p:pic>
        <p:nvPicPr>
          <p:cNvPr id="16" name="Image 3" descr="preencoded.png"/>
          <p:cNvPicPr>
            <a:picLocks noChangeAspect="1"/>
          </p:cNvPicPr>
          <p:nvPr/>
        </p:nvPicPr>
        <p:blipFill>
          <a:blip r:embed="rId6"/>
          <a:stretch>
            <a:fillRect/>
          </a:stretch>
        </p:blipFill>
        <p:spPr>
          <a:xfrm>
            <a:off x="7542074" y="4965263"/>
            <a:ext cx="340162" cy="425291"/>
          </a:xfrm>
          <a:prstGeom prst="rect">
            <a:avLst/>
          </a:prstGeom>
        </p:spPr>
      </p:pic>
      <p:sp>
        <p:nvSpPr>
          <p:cNvPr id="17" name="Text 11"/>
          <p:cNvSpPr/>
          <p:nvPr/>
        </p:nvSpPr>
        <p:spPr>
          <a:xfrm>
            <a:off x="8194119" y="5000625"/>
            <a:ext cx="3201233"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Técnicas e instrumentos</a:t>
            </a:r>
            <a:endParaRPr lang="en-US" sz="2200" dirty="0"/>
          </a:p>
        </p:txBody>
      </p:sp>
      <p:sp>
        <p:nvSpPr>
          <p:cNvPr id="18" name="Text 12"/>
          <p:cNvSpPr/>
          <p:nvPr/>
        </p:nvSpPr>
        <p:spPr>
          <a:xfrm>
            <a:off x="8194119" y="5491043"/>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Se utilizará una encuesta estructurada con escala Likert de 5 puntos para medir la eficiencia operativa y la satisfacción del usuario con el nuevo sistema.</a:t>
            </a:r>
            <a:endParaRPr lang="en-US" sz="1750" dirty="0"/>
          </a:p>
        </p:txBody>
      </p:sp>
      <p:pic>
        <p:nvPicPr>
          <p:cNvPr id="19" name="Picture 18">
            <a:extLst>
              <a:ext uri="{FF2B5EF4-FFF2-40B4-BE49-F238E27FC236}">
                <a16:creationId xmlns:a16="http://schemas.microsoft.com/office/drawing/2014/main" id="{763C364A-EA1E-396A-5696-DD7117504BED}"/>
              </a:ext>
            </a:extLst>
          </p:cNvPr>
          <p:cNvPicPr>
            <a:picLocks noChangeAspect="1"/>
          </p:cNvPicPr>
          <p:nvPr/>
        </p:nvPicPr>
        <p:blipFill>
          <a:blip r:embed="rId7"/>
          <a:stretch>
            <a:fillRect/>
          </a:stretch>
        </p:blipFill>
        <p:spPr>
          <a:xfrm>
            <a:off x="12863245" y="7647811"/>
            <a:ext cx="1664025" cy="5164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815"/>
          </a:xfrm>
          <a:prstGeom prst="rect">
            <a:avLst/>
          </a:prstGeom>
        </p:spPr>
      </p:pic>
      <p:sp>
        <p:nvSpPr>
          <p:cNvPr id="3" name="Text 0"/>
          <p:cNvSpPr/>
          <p:nvPr/>
        </p:nvSpPr>
        <p:spPr>
          <a:xfrm>
            <a:off x="6173629" y="539948"/>
            <a:ext cx="7769542" cy="1227058"/>
          </a:xfrm>
          <a:prstGeom prst="rect">
            <a:avLst/>
          </a:prstGeom>
          <a:noFill/>
          <a:ln/>
        </p:spPr>
        <p:txBody>
          <a:bodyPr wrap="square" lIns="0" tIns="0" rIns="0" bIns="0" rtlCol="0" anchor="t"/>
          <a:lstStyle/>
          <a:p>
            <a:pPr marL="0" indent="0" algn="l">
              <a:lnSpc>
                <a:spcPts val="4800"/>
              </a:lnSpc>
              <a:buNone/>
            </a:pPr>
            <a:r>
              <a:rPr lang="en-US" sz="3850" dirty="0">
                <a:solidFill>
                  <a:srgbClr val="FEFEFE"/>
                </a:solidFill>
                <a:latin typeface="Instrument Sans Medium" pitchFamily="34" charset="0"/>
                <a:ea typeface="Instrument Sans Medium" pitchFamily="34" charset="-122"/>
                <a:cs typeface="Instrument Sans Medium" pitchFamily="34" charset="-120"/>
              </a:rPr>
              <a:t>Metodología de Desarrollo del Proyecto</a:t>
            </a:r>
            <a:endParaRPr lang="en-US" sz="3850" dirty="0"/>
          </a:p>
        </p:txBody>
      </p:sp>
      <p:sp>
        <p:nvSpPr>
          <p:cNvPr id="4" name="Shape 1"/>
          <p:cNvSpPr/>
          <p:nvPr/>
        </p:nvSpPr>
        <p:spPr>
          <a:xfrm>
            <a:off x="6173629" y="2061448"/>
            <a:ext cx="147161" cy="1680805"/>
          </a:xfrm>
          <a:prstGeom prst="roundRect">
            <a:avLst>
              <a:gd name="adj" fmla="val 20014"/>
            </a:avLst>
          </a:prstGeom>
          <a:solidFill>
            <a:srgbClr val="3E3E3E"/>
          </a:solidFill>
          <a:ln/>
        </p:spPr>
      </p:sp>
      <p:sp>
        <p:nvSpPr>
          <p:cNvPr id="5" name="Text 2"/>
          <p:cNvSpPr/>
          <p:nvPr/>
        </p:nvSpPr>
        <p:spPr>
          <a:xfrm>
            <a:off x="6615232" y="2061448"/>
            <a:ext cx="245435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Inicio y Diseño</a:t>
            </a:r>
            <a:endParaRPr lang="en-US" sz="1900" dirty="0"/>
          </a:p>
        </p:txBody>
      </p:sp>
      <p:sp>
        <p:nvSpPr>
          <p:cNvPr id="6" name="Text 3"/>
          <p:cNvSpPr/>
          <p:nvPr/>
        </p:nvSpPr>
        <p:spPr>
          <a:xfrm>
            <a:off x="6615232" y="2485906"/>
            <a:ext cx="7327940"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Reunión con equipos de ventas y despacho para levantar requerimientos. Análisis de procesos actuales y detección de puntos críticos. Definición del alcance del sistema (MVP). Creación del backlog inicial. Diseño de la interfaz y arquitectura del sistema.</a:t>
            </a:r>
            <a:endParaRPr lang="en-US" sz="1500" dirty="0"/>
          </a:p>
        </p:txBody>
      </p:sp>
      <p:sp>
        <p:nvSpPr>
          <p:cNvPr id="7" name="Shape 4"/>
          <p:cNvSpPr/>
          <p:nvPr/>
        </p:nvSpPr>
        <p:spPr>
          <a:xfrm>
            <a:off x="6468070" y="3938588"/>
            <a:ext cx="147161" cy="1680805"/>
          </a:xfrm>
          <a:prstGeom prst="roundRect">
            <a:avLst>
              <a:gd name="adj" fmla="val 20014"/>
            </a:avLst>
          </a:prstGeom>
          <a:solidFill>
            <a:srgbClr val="3E3E3E"/>
          </a:solidFill>
          <a:ln/>
        </p:spPr>
      </p:sp>
      <p:sp>
        <p:nvSpPr>
          <p:cNvPr id="8" name="Text 5"/>
          <p:cNvSpPr/>
          <p:nvPr/>
        </p:nvSpPr>
        <p:spPr>
          <a:xfrm>
            <a:off x="6909673" y="3938588"/>
            <a:ext cx="245435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Desarrollo Iterativo</a:t>
            </a:r>
            <a:endParaRPr lang="en-US" sz="1900" dirty="0"/>
          </a:p>
        </p:txBody>
      </p:sp>
      <p:sp>
        <p:nvSpPr>
          <p:cNvPr id="9" name="Text 6"/>
          <p:cNvSpPr/>
          <p:nvPr/>
        </p:nvSpPr>
        <p:spPr>
          <a:xfrm>
            <a:off x="6909673" y="4363045"/>
            <a:ext cx="7033498"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Desarrollo de funcionalidades en sprints de 2 semanas (módulo de ingreso de despacho, visualización en tiempo real, generación de reportes). Pruebas unitarias y correcciones. Retroalimentación de usuarios y ajustes según observaciones.</a:t>
            </a:r>
            <a:endParaRPr lang="en-US" sz="1500" dirty="0"/>
          </a:p>
        </p:txBody>
      </p:sp>
      <p:sp>
        <p:nvSpPr>
          <p:cNvPr id="10" name="Shape 7"/>
          <p:cNvSpPr/>
          <p:nvPr/>
        </p:nvSpPr>
        <p:spPr>
          <a:xfrm>
            <a:off x="6762631" y="5815727"/>
            <a:ext cx="147161" cy="1680805"/>
          </a:xfrm>
          <a:prstGeom prst="roundRect">
            <a:avLst>
              <a:gd name="adj" fmla="val 20014"/>
            </a:avLst>
          </a:prstGeom>
          <a:solidFill>
            <a:srgbClr val="3E3E3E"/>
          </a:solidFill>
          <a:ln/>
        </p:spPr>
      </p:sp>
      <p:sp>
        <p:nvSpPr>
          <p:cNvPr id="11" name="Text 8"/>
          <p:cNvSpPr/>
          <p:nvPr/>
        </p:nvSpPr>
        <p:spPr>
          <a:xfrm>
            <a:off x="7204234" y="5815727"/>
            <a:ext cx="332434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Implementación y Evaluación</a:t>
            </a:r>
            <a:endParaRPr lang="en-US" sz="1900" dirty="0"/>
          </a:p>
        </p:txBody>
      </p:sp>
      <p:sp>
        <p:nvSpPr>
          <p:cNvPr id="12" name="Text 9"/>
          <p:cNvSpPr/>
          <p:nvPr/>
        </p:nvSpPr>
        <p:spPr>
          <a:xfrm>
            <a:off x="7204234" y="6240185"/>
            <a:ext cx="6738937"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Prueba funcional completa del sistema en entorno controlado. Capacitación a usuarios internos. Implementación del sistema en la empresa. Aplicación de encuestas y observación directa. Análisis de métricas y comparación de desempeño.</a:t>
            </a:r>
            <a:endParaRPr lang="en-US" sz="1500" dirty="0"/>
          </a:p>
        </p:txBody>
      </p:sp>
      <p:pic>
        <p:nvPicPr>
          <p:cNvPr id="13" name="Picture 12">
            <a:extLst>
              <a:ext uri="{FF2B5EF4-FFF2-40B4-BE49-F238E27FC236}">
                <a16:creationId xmlns:a16="http://schemas.microsoft.com/office/drawing/2014/main" id="{BCED411D-F503-23A2-4739-70A05DED4669}"/>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0187" y="424339"/>
            <a:ext cx="4445198" cy="482322"/>
          </a:xfrm>
          <a:prstGeom prst="rect">
            <a:avLst/>
          </a:prstGeom>
          <a:noFill/>
          <a:ln/>
        </p:spPr>
        <p:txBody>
          <a:bodyPr wrap="none" lIns="0" tIns="0" rIns="0" bIns="0" rtlCol="0" anchor="t"/>
          <a:lstStyle/>
          <a:p>
            <a:pPr marL="0" indent="0" algn="l">
              <a:lnSpc>
                <a:spcPts val="3750"/>
              </a:lnSpc>
              <a:buNone/>
            </a:pPr>
            <a:r>
              <a:rPr lang="en-US" sz="3000" dirty="0">
                <a:solidFill>
                  <a:srgbClr val="FEFEFE"/>
                </a:solidFill>
                <a:latin typeface="Instrument Sans Medium" pitchFamily="34" charset="0"/>
                <a:ea typeface="Instrument Sans Medium" pitchFamily="34" charset="-122"/>
                <a:cs typeface="Instrument Sans Medium" pitchFamily="34" charset="-120"/>
              </a:rPr>
              <a:t>Arquitectura del Sistema</a:t>
            </a:r>
            <a:endParaRPr lang="en-US" sz="3000" dirty="0"/>
          </a:p>
        </p:txBody>
      </p:sp>
      <p:sp>
        <p:nvSpPr>
          <p:cNvPr id="3" name="Text 1"/>
          <p:cNvSpPr/>
          <p:nvPr/>
        </p:nvSpPr>
        <p:spPr>
          <a:xfrm>
            <a:off x="540187" y="1292423"/>
            <a:ext cx="2921794" cy="241102"/>
          </a:xfrm>
          <a:prstGeom prst="rect">
            <a:avLst/>
          </a:prstGeom>
          <a:noFill/>
          <a:ln/>
        </p:spPr>
        <p:txBody>
          <a:bodyPr wrap="none" lIns="0" tIns="0" rIns="0" bIns="0" rtlCol="0" anchor="t"/>
          <a:lstStyle/>
          <a:p>
            <a:pPr marL="0" indent="0" algn="l">
              <a:lnSpc>
                <a:spcPts val="1850"/>
              </a:lnSpc>
              <a:buNone/>
            </a:pPr>
            <a:r>
              <a:rPr lang="en-US" sz="1500" dirty="0">
                <a:solidFill>
                  <a:srgbClr val="FEFEFE"/>
                </a:solidFill>
                <a:latin typeface="Instrument Sans Medium" pitchFamily="34" charset="0"/>
                <a:ea typeface="Instrument Sans Medium" pitchFamily="34" charset="-122"/>
                <a:cs typeface="Instrument Sans Medium" pitchFamily="34" charset="-120"/>
              </a:rPr>
              <a:t>Componentes de la Arquitectura</a:t>
            </a:r>
            <a:endParaRPr lang="en-US" sz="1500" dirty="0"/>
          </a:p>
        </p:txBody>
      </p:sp>
      <p:sp>
        <p:nvSpPr>
          <p:cNvPr id="4" name="Text 2"/>
          <p:cNvSpPr/>
          <p:nvPr/>
        </p:nvSpPr>
        <p:spPr>
          <a:xfrm>
            <a:off x="540187" y="1687830"/>
            <a:ext cx="6586776" cy="493633"/>
          </a:xfrm>
          <a:prstGeom prst="rect">
            <a:avLst/>
          </a:prstGeom>
          <a:noFill/>
          <a:ln/>
        </p:spPr>
        <p:txBody>
          <a:bodyPr wrap="square" lIns="0" tIns="0" rIns="0" bIns="0" rtlCol="0" anchor="t"/>
          <a:lstStyle/>
          <a:p>
            <a:pPr marL="0" indent="0" algn="l">
              <a:lnSpc>
                <a:spcPts val="1900"/>
              </a:lnSpc>
              <a:buNone/>
            </a:pPr>
            <a:r>
              <a:rPr lang="en-US" sz="1200" dirty="0">
                <a:solidFill>
                  <a:srgbClr val="BFBFBF"/>
                </a:solidFill>
                <a:latin typeface="Open Sans" pitchFamily="34" charset="0"/>
                <a:ea typeface="Open Sans" pitchFamily="34" charset="-122"/>
                <a:cs typeface="Open Sans" pitchFamily="34" charset="-120"/>
              </a:rPr>
              <a:t>El sistema utiliza una arquitectura basada en capas (cliente-servidor) con los siguientes componentes:</a:t>
            </a:r>
            <a:endParaRPr lang="en-US" sz="1200" dirty="0"/>
          </a:p>
        </p:txBody>
      </p:sp>
      <p:sp>
        <p:nvSpPr>
          <p:cNvPr id="5" name="Text 3"/>
          <p:cNvSpPr/>
          <p:nvPr/>
        </p:nvSpPr>
        <p:spPr>
          <a:xfrm>
            <a:off x="540187" y="232029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Cliente (Frontend): Interfaz web responsiva (HTML, CSS, JavaScript + React/Vue.js)</a:t>
            </a:r>
            <a:endParaRPr lang="en-US" sz="1200" dirty="0"/>
          </a:p>
        </p:txBody>
      </p:sp>
      <p:sp>
        <p:nvSpPr>
          <p:cNvPr id="6" name="Text 4"/>
          <p:cNvSpPr/>
          <p:nvPr/>
        </p:nvSpPr>
        <p:spPr>
          <a:xfrm>
            <a:off x="540187" y="2621042"/>
            <a:ext cx="6586776" cy="493633"/>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Servidor Web (Backend): Node.js para manejo de peticiones HTTP, autenticación y comunicación con la base de datos</a:t>
            </a:r>
            <a:endParaRPr lang="en-US" sz="1200" dirty="0"/>
          </a:p>
        </p:txBody>
      </p:sp>
      <p:sp>
        <p:nvSpPr>
          <p:cNvPr id="7" name="Text 5"/>
          <p:cNvSpPr/>
          <p:nvPr/>
        </p:nvSpPr>
        <p:spPr>
          <a:xfrm>
            <a:off x="540187" y="316861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Base de Datos: Modelo Relacional (MySQL o PostgreSQL)</a:t>
            </a:r>
            <a:endParaRPr lang="en-US" sz="1200" dirty="0"/>
          </a:p>
        </p:txBody>
      </p:sp>
      <p:sp>
        <p:nvSpPr>
          <p:cNvPr id="8" name="Text 6"/>
          <p:cNvSpPr/>
          <p:nvPr/>
        </p:nvSpPr>
        <p:spPr>
          <a:xfrm>
            <a:off x="7511058" y="1292423"/>
            <a:ext cx="1929289" cy="241102"/>
          </a:xfrm>
          <a:prstGeom prst="rect">
            <a:avLst/>
          </a:prstGeom>
          <a:noFill/>
          <a:ln/>
        </p:spPr>
        <p:txBody>
          <a:bodyPr wrap="none" lIns="0" tIns="0" rIns="0" bIns="0" rtlCol="0" anchor="t"/>
          <a:lstStyle/>
          <a:p>
            <a:pPr marL="0" indent="0" algn="l">
              <a:lnSpc>
                <a:spcPts val="1850"/>
              </a:lnSpc>
              <a:buNone/>
            </a:pPr>
            <a:r>
              <a:rPr lang="en-US" sz="1500" dirty="0">
                <a:solidFill>
                  <a:srgbClr val="FEFEFE"/>
                </a:solidFill>
                <a:latin typeface="Instrument Sans Medium" pitchFamily="34" charset="0"/>
                <a:ea typeface="Instrument Sans Medium" pitchFamily="34" charset="-122"/>
                <a:cs typeface="Instrument Sans Medium" pitchFamily="34" charset="-120"/>
              </a:rPr>
              <a:t>Módulos Clave</a:t>
            </a:r>
            <a:endParaRPr lang="en-US" sz="1500" dirty="0"/>
          </a:p>
        </p:txBody>
      </p:sp>
      <p:sp>
        <p:nvSpPr>
          <p:cNvPr id="9" name="Text 7"/>
          <p:cNvSpPr/>
          <p:nvPr/>
        </p:nvSpPr>
        <p:spPr>
          <a:xfrm>
            <a:off x="7511058" y="168783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Autenticación: Control de acceso por roles</a:t>
            </a:r>
            <a:endParaRPr lang="en-US" sz="1200" dirty="0"/>
          </a:p>
        </p:txBody>
      </p:sp>
      <p:sp>
        <p:nvSpPr>
          <p:cNvPr id="10" name="Text 8"/>
          <p:cNvSpPr/>
          <p:nvPr/>
        </p:nvSpPr>
        <p:spPr>
          <a:xfrm>
            <a:off x="7511058" y="1988582"/>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Gestión de Despachos: Registro y seguimiento en tiempo real</a:t>
            </a:r>
            <a:endParaRPr lang="en-US" sz="1200" dirty="0"/>
          </a:p>
        </p:txBody>
      </p:sp>
      <p:sp>
        <p:nvSpPr>
          <p:cNvPr id="11" name="Text 9"/>
          <p:cNvSpPr/>
          <p:nvPr/>
        </p:nvSpPr>
        <p:spPr>
          <a:xfrm>
            <a:off x="7511058" y="2289334"/>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Inventario: Actualización automática de stock</a:t>
            </a:r>
            <a:endParaRPr lang="en-US" sz="1200" dirty="0"/>
          </a:p>
        </p:txBody>
      </p:sp>
      <p:sp>
        <p:nvSpPr>
          <p:cNvPr id="12" name="Text 10"/>
          <p:cNvSpPr/>
          <p:nvPr/>
        </p:nvSpPr>
        <p:spPr>
          <a:xfrm>
            <a:off x="7511058" y="2590086"/>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Reportes: Generación de PDF/Excel con historiales</a:t>
            </a:r>
            <a:endParaRPr lang="en-US" sz="1200" dirty="0"/>
          </a:p>
        </p:txBody>
      </p:sp>
      <p:sp>
        <p:nvSpPr>
          <p:cNvPr id="13" name="Text 11"/>
          <p:cNvSpPr/>
          <p:nvPr/>
        </p:nvSpPr>
        <p:spPr>
          <a:xfrm>
            <a:off x="7511058" y="2890838"/>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Administración: Configuración de parámetros y usuarios</a:t>
            </a:r>
            <a:endParaRPr lang="en-US" sz="1200" dirty="0"/>
          </a:p>
        </p:txBody>
      </p:sp>
      <p:pic>
        <p:nvPicPr>
          <p:cNvPr id="14" name="Image 0" descr="preencoded.png"/>
          <p:cNvPicPr>
            <a:picLocks noChangeAspect="1"/>
          </p:cNvPicPr>
          <p:nvPr/>
        </p:nvPicPr>
        <p:blipFill>
          <a:blip r:embed="rId3"/>
          <a:stretch>
            <a:fillRect/>
          </a:stretch>
        </p:blipFill>
        <p:spPr>
          <a:xfrm>
            <a:off x="540187" y="3642955"/>
            <a:ext cx="9883140" cy="4617720"/>
          </a:xfrm>
          <a:prstGeom prst="rect">
            <a:avLst/>
          </a:prstGeom>
        </p:spPr>
      </p:pic>
      <p:pic>
        <p:nvPicPr>
          <p:cNvPr id="15" name="Picture 14">
            <a:extLst>
              <a:ext uri="{FF2B5EF4-FFF2-40B4-BE49-F238E27FC236}">
                <a16:creationId xmlns:a16="http://schemas.microsoft.com/office/drawing/2014/main" id="{A5D01501-25C2-5F71-EBEF-D916451BAC5C}"/>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1413</Words>
  <Application>Microsoft Office PowerPoint</Application>
  <PresentationFormat>Personalizado</PresentationFormat>
  <Paragraphs>169</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Open Sans</vt:lpstr>
      <vt:lpstr>Arial</vt:lpstr>
      <vt:lpstr>Instrument Sans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Dibujante Andecorp</cp:lastModifiedBy>
  <cp:revision>5</cp:revision>
  <dcterms:created xsi:type="dcterms:W3CDTF">2025-05-20T00:52:22Z</dcterms:created>
  <dcterms:modified xsi:type="dcterms:W3CDTF">2025-07-31T21:36:48Z</dcterms:modified>
</cp:coreProperties>
</file>