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75" r:id="rId2"/>
    <p:sldId id="256" r:id="rId3"/>
    <p:sldId id="257" r:id="rId4"/>
    <p:sldId id="258" r:id="rId5"/>
    <p:sldId id="259" r:id="rId6"/>
    <p:sldId id="260" r:id="rId7"/>
    <p:sldId id="261" r:id="rId8"/>
    <p:sldId id="262" r:id="rId9"/>
    <p:sldId id="263" r:id="rId10"/>
    <p:sldId id="265" r:id="rId11"/>
    <p:sldId id="267" r:id="rId12"/>
    <p:sldId id="268" r:id="rId13"/>
    <p:sldId id="269" r:id="rId14"/>
    <p:sldId id="270" r:id="rId15"/>
    <p:sldId id="272" r:id="rId16"/>
    <p:sldId id="273" r:id="rId17"/>
    <p:sldId id="274" r:id="rId18"/>
  </p:sldIdLst>
  <p:sldSz cx="14630400" cy="8229600"/>
  <p:notesSz cx="8229600" cy="14630400"/>
  <p:embeddedFontLst>
    <p:embeddedFont>
      <p:font typeface="Instrument Sans Medium" panose="020B0604020202020204" charset="0"/>
      <p:regular r:id="rId20"/>
    </p:embeddedFont>
    <p:embeddedFont>
      <p:font typeface="Open Sans" panose="020B0606030504020204" pitchFamily="34" charset="0"/>
      <p:regular r:id="rId21"/>
      <p:bold r:id="rId22"/>
    </p:embeddedFont>
  </p:embeddedFontLst>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2" d="100"/>
          <a:sy n="102" d="100"/>
        </p:scale>
        <p:origin x="1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16034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B04AD-C871-AAF2-3D41-997D99DDD4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2F0CEE-D562-9674-73DF-C8D1B2ADCE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603ACC-3FCA-C7D5-110E-C802A708D6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0BC98C-812E-99A0-E443-61586FBCC070}"/>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959262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14895877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3204815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294030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png"/><Relationship Id="rId7"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2.png"/><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image" Target="../media/image2.png"/><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D935B-4DC5-D2FF-5710-B2E29A9F958F}"/>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0629C04B-C943-DCCF-7F23-93D62AEA08F6}"/>
              </a:ext>
            </a:extLst>
          </p:cNvPr>
          <p:cNvSpPr/>
          <p:nvPr/>
        </p:nvSpPr>
        <p:spPr>
          <a:xfrm>
            <a:off x="812800" y="440531"/>
            <a:ext cx="13377333" cy="1417558"/>
          </a:xfrm>
          <a:prstGeom prst="rect">
            <a:avLst/>
          </a:prstGeom>
          <a:noFill/>
          <a:ln/>
        </p:spPr>
        <p:txBody>
          <a:bodyPr wrap="square" lIns="0" tIns="0" rIns="0" bIns="0" rtlCol="0" anchor="t"/>
          <a:lstStyle/>
          <a:p>
            <a:pPr marL="0" indent="0" algn="l">
              <a:lnSpc>
                <a:spcPts val="5550"/>
              </a:lnSpc>
              <a:buNone/>
            </a:pPr>
            <a:r>
              <a:rPr lang="en-US" sz="4450" dirty="0">
                <a:solidFill>
                  <a:srgbClr val="FEFEFE"/>
                </a:solidFill>
                <a:latin typeface="Instrument Sans Medium" pitchFamily="34" charset="0"/>
              </a:rPr>
              <a:t>EXAMEN DE TITULO </a:t>
            </a:r>
          </a:p>
          <a:p>
            <a:pPr>
              <a:lnSpc>
                <a:spcPts val="5550"/>
              </a:lnSpc>
            </a:pPr>
            <a:r>
              <a:rPr lang="es-MX" sz="2800" dirty="0">
                <a:highlight>
                  <a:srgbClr val="FFFF00"/>
                </a:highlight>
              </a:rPr>
              <a:t>TÉCNICO DE NIVEL SUPERIOR EN ANÁLISIS Y PROGRAMACIÓN COMPUTACIONAL</a:t>
            </a:r>
            <a:endParaRPr lang="en-US" sz="6000" dirty="0">
              <a:highlight>
                <a:srgbClr val="FFFF00"/>
              </a:highlight>
            </a:endParaRPr>
          </a:p>
        </p:txBody>
      </p:sp>
      <p:pic>
        <p:nvPicPr>
          <p:cNvPr id="10" name="Picture 9">
            <a:extLst>
              <a:ext uri="{FF2B5EF4-FFF2-40B4-BE49-F238E27FC236}">
                <a16:creationId xmlns:a16="http://schemas.microsoft.com/office/drawing/2014/main" id="{54AC654D-BDE4-A220-9427-5AC1F2F2D6E4}"/>
              </a:ext>
            </a:extLst>
          </p:cNvPr>
          <p:cNvPicPr>
            <a:picLocks noChangeAspect="1"/>
          </p:cNvPicPr>
          <p:nvPr/>
        </p:nvPicPr>
        <p:blipFill>
          <a:blip r:embed="rId3"/>
          <a:stretch>
            <a:fillRect/>
          </a:stretch>
        </p:blipFill>
        <p:spPr>
          <a:xfrm>
            <a:off x="12863245" y="7647811"/>
            <a:ext cx="1664025" cy="516422"/>
          </a:xfrm>
          <a:prstGeom prst="rect">
            <a:avLst/>
          </a:prstGeom>
        </p:spPr>
      </p:pic>
      <p:sp>
        <p:nvSpPr>
          <p:cNvPr id="8" name="Text 0">
            <a:extLst>
              <a:ext uri="{FF2B5EF4-FFF2-40B4-BE49-F238E27FC236}">
                <a16:creationId xmlns:a16="http://schemas.microsoft.com/office/drawing/2014/main" id="{919C3CE4-D368-F22E-C327-4F8B2AF2970E}"/>
              </a:ext>
            </a:extLst>
          </p:cNvPr>
          <p:cNvSpPr/>
          <p:nvPr/>
        </p:nvSpPr>
        <p:spPr>
          <a:xfrm>
            <a:off x="8720667" y="3285331"/>
            <a:ext cx="6062133" cy="829469"/>
          </a:xfrm>
          <a:prstGeom prst="rect">
            <a:avLst/>
          </a:prstGeom>
          <a:noFill/>
          <a:ln/>
        </p:spPr>
        <p:txBody>
          <a:bodyPr wrap="square" lIns="0" tIns="0" rIns="0" bIns="0" rtlCol="0" anchor="t"/>
          <a:lstStyle/>
          <a:p>
            <a:pPr marL="0" indent="0" algn="l">
              <a:lnSpc>
                <a:spcPts val="5550"/>
              </a:lnSpc>
              <a:buNone/>
            </a:pPr>
            <a:r>
              <a:rPr lang="en-US" sz="4450" dirty="0">
                <a:solidFill>
                  <a:srgbClr val="FEFEFE"/>
                </a:solidFill>
                <a:latin typeface="Instrument Sans Medium" pitchFamily="34" charset="0"/>
              </a:rPr>
              <a:t>Michel Brevis Muñoz</a:t>
            </a:r>
          </a:p>
        </p:txBody>
      </p:sp>
      <p:pic>
        <p:nvPicPr>
          <p:cNvPr id="11" name="Imagen 10">
            <a:extLst>
              <a:ext uri="{FF2B5EF4-FFF2-40B4-BE49-F238E27FC236}">
                <a16:creationId xmlns:a16="http://schemas.microsoft.com/office/drawing/2014/main" id="{F35F6BF8-BF75-FD8D-5126-71A2F07F81F8}"/>
              </a:ext>
            </a:extLst>
          </p:cNvPr>
          <p:cNvPicPr>
            <a:picLocks noChangeAspect="1"/>
          </p:cNvPicPr>
          <p:nvPr/>
        </p:nvPicPr>
        <p:blipFill>
          <a:blip r:embed="rId4"/>
          <a:stretch>
            <a:fillRect/>
          </a:stretch>
        </p:blipFill>
        <p:spPr>
          <a:xfrm>
            <a:off x="440269" y="3134958"/>
            <a:ext cx="7811590" cy="3477110"/>
          </a:xfrm>
          <a:prstGeom prst="rect">
            <a:avLst/>
          </a:prstGeom>
        </p:spPr>
      </p:pic>
      <p:sp>
        <p:nvSpPr>
          <p:cNvPr id="12" name="Text 0">
            <a:extLst>
              <a:ext uri="{FF2B5EF4-FFF2-40B4-BE49-F238E27FC236}">
                <a16:creationId xmlns:a16="http://schemas.microsoft.com/office/drawing/2014/main" id="{B4B5F859-4F20-E2D7-9A9B-AECF96227FC5}"/>
              </a:ext>
            </a:extLst>
          </p:cNvPr>
          <p:cNvSpPr/>
          <p:nvPr/>
        </p:nvSpPr>
        <p:spPr>
          <a:xfrm>
            <a:off x="10295469" y="4205290"/>
            <a:ext cx="2269068" cy="829469"/>
          </a:xfrm>
          <a:prstGeom prst="rect">
            <a:avLst/>
          </a:prstGeom>
          <a:noFill/>
          <a:ln/>
        </p:spPr>
        <p:txBody>
          <a:bodyPr wrap="square" lIns="0" tIns="0" rIns="0" bIns="0" rtlCol="0" anchor="t"/>
          <a:lstStyle/>
          <a:p>
            <a:pPr marL="0" indent="0" algn="l">
              <a:lnSpc>
                <a:spcPts val="5550"/>
              </a:lnSpc>
              <a:buNone/>
            </a:pPr>
            <a:r>
              <a:rPr lang="en-US" sz="4450" dirty="0">
                <a:solidFill>
                  <a:srgbClr val="FEFEFE"/>
                </a:solidFill>
                <a:latin typeface="Instrument Sans Medium" pitchFamily="34" charset="0"/>
              </a:rPr>
              <a:t>36 </a:t>
            </a:r>
            <a:r>
              <a:rPr lang="en-US" sz="4450" dirty="0" err="1">
                <a:solidFill>
                  <a:srgbClr val="FEFEFE"/>
                </a:solidFill>
                <a:latin typeface="Instrument Sans Medium" pitchFamily="34" charset="0"/>
              </a:rPr>
              <a:t>años</a:t>
            </a:r>
            <a:endParaRPr lang="en-US" sz="4450" dirty="0">
              <a:solidFill>
                <a:srgbClr val="FEFEFE"/>
              </a:solidFill>
              <a:latin typeface="Instrument Sans Medium" pitchFamily="34" charset="0"/>
            </a:endParaRPr>
          </a:p>
          <a:p>
            <a:pPr marL="0" indent="0" algn="l">
              <a:lnSpc>
                <a:spcPts val="5550"/>
              </a:lnSpc>
              <a:buNone/>
            </a:pPr>
            <a:endParaRPr lang="en-US" sz="4450" dirty="0">
              <a:solidFill>
                <a:srgbClr val="FEFEFE"/>
              </a:solidFill>
              <a:latin typeface="Instrument Sans Medium" pitchFamily="34" charset="0"/>
            </a:endParaRPr>
          </a:p>
        </p:txBody>
      </p:sp>
      <p:sp>
        <p:nvSpPr>
          <p:cNvPr id="13" name="Text 0">
            <a:extLst>
              <a:ext uri="{FF2B5EF4-FFF2-40B4-BE49-F238E27FC236}">
                <a16:creationId xmlns:a16="http://schemas.microsoft.com/office/drawing/2014/main" id="{6975F35C-6503-AE14-0DB0-373C4A3E932B}"/>
              </a:ext>
            </a:extLst>
          </p:cNvPr>
          <p:cNvSpPr/>
          <p:nvPr/>
        </p:nvSpPr>
        <p:spPr>
          <a:xfrm>
            <a:off x="8568267" y="5159115"/>
            <a:ext cx="6062133" cy="1452953"/>
          </a:xfrm>
          <a:prstGeom prst="rect">
            <a:avLst/>
          </a:prstGeom>
          <a:noFill/>
          <a:ln/>
        </p:spPr>
        <p:txBody>
          <a:bodyPr wrap="square" lIns="0" tIns="0" rIns="0" bIns="0" rtlCol="0" anchor="t"/>
          <a:lstStyle/>
          <a:p>
            <a:pPr marL="0" indent="0">
              <a:lnSpc>
                <a:spcPct val="150000"/>
              </a:lnSpc>
              <a:buNone/>
            </a:pPr>
            <a:r>
              <a:rPr lang="en-US" dirty="0">
                <a:solidFill>
                  <a:srgbClr val="FEFEFE"/>
                </a:solidFill>
                <a:latin typeface="Instrument Sans Medium" pitchFamily="34" charset="0"/>
              </a:rPr>
              <a:t>Dibujante </a:t>
            </a:r>
            <a:r>
              <a:rPr lang="en-US" dirty="0" err="1">
                <a:solidFill>
                  <a:srgbClr val="FEFEFE"/>
                </a:solidFill>
                <a:latin typeface="Instrument Sans Medium" pitchFamily="34" charset="0"/>
              </a:rPr>
              <a:t>técnico</a:t>
            </a:r>
            <a:r>
              <a:rPr lang="en-US" dirty="0">
                <a:solidFill>
                  <a:srgbClr val="FEFEFE"/>
                </a:solidFill>
                <a:latin typeface="Instrument Sans Medium" pitchFamily="34" charset="0"/>
              </a:rPr>
              <a:t> de </a:t>
            </a:r>
            <a:r>
              <a:rPr lang="en-US" dirty="0" err="1">
                <a:solidFill>
                  <a:srgbClr val="FEFEFE"/>
                </a:solidFill>
                <a:latin typeface="Instrument Sans Medium" pitchFamily="34" charset="0"/>
              </a:rPr>
              <a:t>profesión</a:t>
            </a:r>
            <a:r>
              <a:rPr lang="en-US" dirty="0">
                <a:solidFill>
                  <a:srgbClr val="FEFEFE"/>
                </a:solidFill>
                <a:latin typeface="Instrument Sans Medium" pitchFamily="34" charset="0"/>
              </a:rPr>
              <a:t> </a:t>
            </a:r>
            <a:r>
              <a:rPr lang="en-US" dirty="0" err="1">
                <a:solidFill>
                  <a:srgbClr val="FEFEFE"/>
                </a:solidFill>
                <a:latin typeface="Instrument Sans Medium" pitchFamily="34" charset="0"/>
              </a:rPr>
              <a:t>hace</a:t>
            </a:r>
            <a:r>
              <a:rPr lang="en-US" dirty="0">
                <a:solidFill>
                  <a:srgbClr val="FEFEFE"/>
                </a:solidFill>
                <a:latin typeface="Instrument Sans Medium" pitchFamily="34" charset="0"/>
              </a:rPr>
              <a:t> 15 </a:t>
            </a:r>
            <a:r>
              <a:rPr lang="en-US" dirty="0" err="1">
                <a:solidFill>
                  <a:srgbClr val="FEFEFE"/>
                </a:solidFill>
                <a:latin typeface="Instrument Sans Medium" pitchFamily="34" charset="0"/>
              </a:rPr>
              <a:t>años</a:t>
            </a:r>
            <a:r>
              <a:rPr lang="en-US" dirty="0">
                <a:solidFill>
                  <a:srgbClr val="FEFEFE"/>
                </a:solidFill>
                <a:latin typeface="Instrument Sans Medium" pitchFamily="34" charset="0"/>
              </a:rPr>
              <a:t>. </a:t>
            </a:r>
            <a:r>
              <a:rPr lang="en-US" dirty="0" err="1">
                <a:solidFill>
                  <a:srgbClr val="FEFEFE"/>
                </a:solidFill>
                <a:latin typeface="Instrument Sans Medium" pitchFamily="34" charset="0"/>
              </a:rPr>
              <a:t>Entusiasta</a:t>
            </a:r>
            <a:r>
              <a:rPr lang="en-US" dirty="0">
                <a:solidFill>
                  <a:srgbClr val="FEFEFE"/>
                </a:solidFill>
                <a:latin typeface="Instrument Sans Medium" pitchFamily="34" charset="0"/>
              </a:rPr>
              <a:t> </a:t>
            </a:r>
          </a:p>
          <a:p>
            <a:pPr marL="0" indent="0">
              <a:lnSpc>
                <a:spcPct val="150000"/>
              </a:lnSpc>
              <a:buNone/>
            </a:pPr>
            <a:r>
              <a:rPr lang="en-US" dirty="0">
                <a:solidFill>
                  <a:srgbClr val="FEFEFE"/>
                </a:solidFill>
                <a:latin typeface="Instrument Sans Medium" pitchFamily="34" charset="0"/>
              </a:rPr>
              <a:t>En la </a:t>
            </a:r>
            <a:r>
              <a:rPr lang="en-US" dirty="0" err="1">
                <a:solidFill>
                  <a:srgbClr val="FEFEFE"/>
                </a:solidFill>
                <a:latin typeface="Instrument Sans Medium" pitchFamily="34" charset="0"/>
              </a:rPr>
              <a:t>reinvencion</a:t>
            </a:r>
            <a:r>
              <a:rPr lang="en-US" dirty="0">
                <a:solidFill>
                  <a:srgbClr val="FEFEFE"/>
                </a:solidFill>
                <a:latin typeface="Instrument Sans Medium" pitchFamily="34" charset="0"/>
              </a:rPr>
              <a:t> professional </a:t>
            </a:r>
            <a:r>
              <a:rPr lang="en-US" dirty="0" err="1">
                <a:solidFill>
                  <a:srgbClr val="FEFEFE"/>
                </a:solidFill>
                <a:latin typeface="Instrument Sans Medium" pitchFamily="34" charset="0"/>
              </a:rPr>
              <a:t>orientado</a:t>
            </a:r>
            <a:r>
              <a:rPr lang="en-US" dirty="0">
                <a:solidFill>
                  <a:srgbClr val="FEFEFE"/>
                </a:solidFill>
                <a:latin typeface="Instrument Sans Medium" pitchFamily="34" charset="0"/>
              </a:rPr>
              <a:t> a la </a:t>
            </a:r>
            <a:r>
              <a:rPr lang="en-US" dirty="0" err="1">
                <a:solidFill>
                  <a:srgbClr val="FEFEFE"/>
                </a:solidFill>
                <a:latin typeface="Instrument Sans Medium" pitchFamily="34" charset="0"/>
              </a:rPr>
              <a:t>computación</a:t>
            </a:r>
            <a:r>
              <a:rPr lang="en-US" dirty="0">
                <a:solidFill>
                  <a:srgbClr val="FEFEFE"/>
                </a:solidFill>
                <a:latin typeface="Instrument Sans Medium" pitchFamily="34" charset="0"/>
              </a:rPr>
              <a:t> y </a:t>
            </a:r>
            <a:r>
              <a:rPr lang="en-US" dirty="0" err="1">
                <a:solidFill>
                  <a:srgbClr val="FEFEFE"/>
                </a:solidFill>
                <a:latin typeface="Instrument Sans Medium" pitchFamily="34" charset="0"/>
              </a:rPr>
              <a:t>programación</a:t>
            </a:r>
            <a:r>
              <a:rPr lang="en-US" dirty="0">
                <a:solidFill>
                  <a:srgbClr val="FEFEFE"/>
                </a:solidFill>
                <a:latin typeface="Instrument Sans Medium" pitchFamily="34" charset="0"/>
              </a:rPr>
              <a:t>.</a:t>
            </a:r>
          </a:p>
          <a:p>
            <a:pPr marL="0" indent="0" algn="l">
              <a:lnSpc>
                <a:spcPts val="5550"/>
              </a:lnSpc>
              <a:buNone/>
            </a:pPr>
            <a:endParaRPr lang="en-US" sz="4450" dirty="0">
              <a:solidFill>
                <a:srgbClr val="FEFEFE"/>
              </a:solidFill>
              <a:latin typeface="Instrument Sans Medium" pitchFamily="34" charset="0"/>
            </a:endParaRPr>
          </a:p>
        </p:txBody>
      </p:sp>
    </p:spTree>
    <p:extLst>
      <p:ext uri="{BB962C8B-B14F-4D97-AF65-F5344CB8AC3E}">
        <p14:creationId xmlns:p14="http://schemas.microsoft.com/office/powerpoint/2010/main" val="14128134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2817799" y="555889"/>
            <a:ext cx="8214360" cy="708779"/>
          </a:xfrm>
          <a:prstGeom prst="rect">
            <a:avLst/>
          </a:prstGeom>
          <a:noFill/>
          <a:ln/>
        </p:spPr>
        <p:txBody>
          <a:bodyPr wrap="none" lIns="0" tIns="0" rIns="0" bIns="0" rtlCol="0" anchor="t"/>
          <a:lstStyle/>
          <a:p>
            <a:pPr marL="0" indent="0" algn="l">
              <a:lnSpc>
                <a:spcPts val="5550"/>
              </a:lnSpc>
              <a:buNone/>
            </a:pPr>
            <a:r>
              <a:rPr lang="es-419" sz="4450" noProof="0" dirty="0">
                <a:solidFill>
                  <a:srgbClr val="FEFEFE"/>
                </a:solidFill>
                <a:latin typeface="Instrument Sans Medium" pitchFamily="34" charset="0"/>
                <a:ea typeface="Instrument Sans Medium" pitchFamily="34" charset="-122"/>
                <a:cs typeface="Instrument Sans Medium" pitchFamily="34" charset="-120"/>
              </a:rPr>
              <a:t>Diseño de la Interfaz de Usuario</a:t>
            </a:r>
            <a:endParaRPr lang="es-419" sz="4450" noProof="0" dirty="0"/>
          </a:p>
        </p:txBody>
      </p:sp>
      <p:sp>
        <p:nvSpPr>
          <p:cNvPr id="4" name="Text 2"/>
          <p:cNvSpPr/>
          <p:nvPr/>
        </p:nvSpPr>
        <p:spPr>
          <a:xfrm>
            <a:off x="3680828" y="1217192"/>
            <a:ext cx="6244709" cy="725805"/>
          </a:xfrm>
          <a:prstGeom prst="rect">
            <a:avLst/>
          </a:prstGeom>
          <a:noFill/>
          <a:ln/>
        </p:spPr>
        <p:txBody>
          <a:bodyPr wrap="square" lIns="0" tIns="0" rIns="0" bIns="0" rtlCol="0" anchor="t"/>
          <a:lstStyle/>
          <a:p>
            <a:pPr marL="0" indent="0" algn="l">
              <a:lnSpc>
                <a:spcPts val="2850"/>
              </a:lnSpc>
              <a:buNone/>
            </a:pPr>
            <a:r>
              <a:rPr lang="es-419" sz="1750" noProof="0" dirty="0">
                <a:solidFill>
                  <a:srgbClr val="BFBFBF"/>
                </a:solidFill>
                <a:latin typeface="Open Sans" pitchFamily="34" charset="0"/>
                <a:ea typeface="Open Sans" pitchFamily="34" charset="-122"/>
                <a:cs typeface="Open Sans" pitchFamily="34" charset="-120"/>
              </a:rPr>
              <a:t>Se emplean HTML, CSS y JavaScript para desarrollo flexible.</a:t>
            </a:r>
            <a:endParaRPr lang="es-419" sz="1750" noProof="0" dirty="0"/>
          </a:p>
        </p:txBody>
      </p:sp>
      <p:pic>
        <p:nvPicPr>
          <p:cNvPr id="9" name="Picture 8">
            <a:extLst>
              <a:ext uri="{FF2B5EF4-FFF2-40B4-BE49-F238E27FC236}">
                <a16:creationId xmlns:a16="http://schemas.microsoft.com/office/drawing/2014/main" id="{8A6C7585-09D4-4F50-3168-78C4D63E1A6C}"/>
              </a:ext>
            </a:extLst>
          </p:cNvPr>
          <p:cNvPicPr>
            <a:picLocks noChangeAspect="1"/>
          </p:cNvPicPr>
          <p:nvPr/>
        </p:nvPicPr>
        <p:blipFill>
          <a:blip r:embed="rId3"/>
          <a:stretch>
            <a:fillRect/>
          </a:stretch>
        </p:blipFill>
        <p:spPr>
          <a:xfrm>
            <a:off x="12863245" y="7647811"/>
            <a:ext cx="1664025" cy="516422"/>
          </a:xfrm>
          <a:prstGeom prst="rect">
            <a:avLst/>
          </a:prstGeom>
        </p:spPr>
      </p:pic>
      <p:pic>
        <p:nvPicPr>
          <p:cNvPr id="11" name="Picture 10">
            <a:extLst>
              <a:ext uri="{FF2B5EF4-FFF2-40B4-BE49-F238E27FC236}">
                <a16:creationId xmlns:a16="http://schemas.microsoft.com/office/drawing/2014/main" id="{D9F30594-7239-2212-8ABC-C3BDF23E6860}"/>
              </a:ext>
            </a:extLst>
          </p:cNvPr>
          <p:cNvPicPr>
            <a:picLocks noChangeAspect="1"/>
          </p:cNvPicPr>
          <p:nvPr/>
        </p:nvPicPr>
        <p:blipFill>
          <a:blip r:embed="rId4"/>
          <a:stretch>
            <a:fillRect/>
          </a:stretch>
        </p:blipFill>
        <p:spPr>
          <a:xfrm>
            <a:off x="6447933" y="1910780"/>
            <a:ext cx="7662329" cy="3686826"/>
          </a:xfrm>
          <a:prstGeom prst="rect">
            <a:avLst/>
          </a:prstGeom>
        </p:spPr>
      </p:pic>
      <p:sp>
        <p:nvSpPr>
          <p:cNvPr id="3" name="Text 2"/>
          <p:cNvSpPr/>
          <p:nvPr/>
        </p:nvSpPr>
        <p:spPr>
          <a:xfrm>
            <a:off x="539266" y="1843144"/>
            <a:ext cx="5428893" cy="3166137"/>
          </a:xfrm>
          <a:prstGeom prst="rect">
            <a:avLst/>
          </a:prstGeom>
          <a:noFill/>
          <a:ln/>
        </p:spPr>
        <p:txBody>
          <a:bodyPr wrap="square" lIns="0" tIns="0" rIns="0" bIns="0" rtlCol="0" anchor="t"/>
          <a:lstStyle/>
          <a:p>
            <a:pPr marL="342900" indent="-342900" algn="l">
              <a:lnSpc>
                <a:spcPts val="2850"/>
              </a:lnSpc>
              <a:buSzPct val="100000"/>
              <a:buAutoNum type="arabicPeriod"/>
            </a:pPr>
            <a:r>
              <a:rPr lang="en-US" sz="1750" dirty="0" err="1">
                <a:solidFill>
                  <a:srgbClr val="BFBFBF"/>
                </a:solidFill>
                <a:latin typeface="Open Sans" pitchFamily="34" charset="0"/>
                <a:ea typeface="Open Sans" pitchFamily="34" charset="-122"/>
                <a:cs typeface="Open Sans" pitchFamily="34" charset="-120"/>
              </a:rPr>
              <a:t>Busqueda</a:t>
            </a:r>
            <a:r>
              <a:rPr lang="en-US" sz="1750" dirty="0">
                <a:solidFill>
                  <a:srgbClr val="BFBFBF"/>
                </a:solidFill>
                <a:latin typeface="Open Sans" pitchFamily="34" charset="0"/>
                <a:ea typeface="Open Sans" pitchFamily="34" charset="-122"/>
                <a:cs typeface="Open Sans" pitchFamily="34" charset="-120"/>
              </a:rPr>
              <a:t> rápida por ID de proyecto con filtro y botón </a:t>
            </a:r>
            <a:r>
              <a:rPr lang="en-US" sz="1750" dirty="0" err="1">
                <a:solidFill>
                  <a:srgbClr val="BFBFBF"/>
                </a:solidFill>
                <a:latin typeface="Open Sans" pitchFamily="34" charset="0"/>
                <a:ea typeface="Open Sans" pitchFamily="34" charset="-122"/>
                <a:cs typeface="Open Sans" pitchFamily="34" charset="-120"/>
              </a:rPr>
              <a:t>interactivo</a:t>
            </a:r>
            <a:r>
              <a:rPr lang="en-US" sz="1750" dirty="0">
                <a:solidFill>
                  <a:srgbClr val="BFBFBF"/>
                </a:solidFill>
                <a:latin typeface="Open Sans" pitchFamily="34" charset="0"/>
                <a:ea typeface="Open Sans" pitchFamily="34" charset="-122"/>
                <a:cs typeface="Open Sans" pitchFamily="34" charset="-120"/>
              </a:rPr>
              <a:t>.</a:t>
            </a:r>
          </a:p>
          <a:p>
            <a:pPr marL="342900" indent="-342900" algn="l">
              <a:lnSpc>
                <a:spcPts val="2850"/>
              </a:lnSpc>
              <a:buSzPct val="100000"/>
              <a:buAutoNum type="arabicPeriod"/>
            </a:pPr>
            <a:r>
              <a:rPr lang="en-US" sz="1750" dirty="0" err="1">
                <a:solidFill>
                  <a:srgbClr val="BFBFBF"/>
                </a:solidFill>
                <a:latin typeface="Open Sans" pitchFamily="34" charset="0"/>
                <a:ea typeface="Open Sans" pitchFamily="34" charset="-122"/>
                <a:cs typeface="Open Sans" pitchFamily="34" charset="-120"/>
              </a:rPr>
              <a:t>Boton</a:t>
            </a:r>
            <a:r>
              <a:rPr lang="en-US" sz="1750" dirty="0">
                <a:solidFill>
                  <a:srgbClr val="BFBFBF"/>
                </a:solidFill>
                <a:latin typeface="Open Sans" pitchFamily="34" charset="0"/>
                <a:ea typeface="Open Sans" pitchFamily="34" charset="-122"/>
                <a:cs typeface="Open Sans" pitchFamily="34" charset="-120"/>
              </a:rPr>
              <a:t> </a:t>
            </a:r>
            <a:r>
              <a:rPr lang="en-US" sz="1750" dirty="0" err="1">
                <a:solidFill>
                  <a:srgbClr val="BFBFBF"/>
                </a:solidFill>
                <a:latin typeface="Open Sans" pitchFamily="34" charset="0"/>
                <a:ea typeface="Open Sans" pitchFamily="34" charset="-122"/>
                <a:cs typeface="Open Sans" pitchFamily="34" charset="-120"/>
              </a:rPr>
              <a:t>destacado</a:t>
            </a:r>
            <a:r>
              <a:rPr lang="en-US" sz="1750" dirty="0">
                <a:solidFill>
                  <a:srgbClr val="BFBFBF"/>
                </a:solidFill>
                <a:latin typeface="Open Sans" pitchFamily="34" charset="0"/>
                <a:ea typeface="Open Sans" pitchFamily="34" charset="-122"/>
                <a:cs typeface="Open Sans" pitchFamily="34" charset="-120"/>
              </a:rPr>
              <a:t> para </a:t>
            </a:r>
            <a:r>
              <a:rPr lang="en-US" sz="1750" dirty="0" err="1">
                <a:solidFill>
                  <a:srgbClr val="BFBFBF"/>
                </a:solidFill>
                <a:latin typeface="Open Sans" pitchFamily="34" charset="0"/>
                <a:ea typeface="Open Sans" pitchFamily="34" charset="-122"/>
                <a:cs typeface="Open Sans" pitchFamily="34" charset="-120"/>
              </a:rPr>
              <a:t>agregar</a:t>
            </a:r>
            <a:r>
              <a:rPr lang="en-US" sz="1750" dirty="0">
                <a:solidFill>
                  <a:srgbClr val="BFBFBF"/>
                </a:solidFill>
                <a:latin typeface="Open Sans" pitchFamily="34" charset="0"/>
                <a:ea typeface="Open Sans" pitchFamily="34" charset="-122"/>
                <a:cs typeface="Open Sans" pitchFamily="34" charset="-120"/>
              </a:rPr>
              <a:t> </a:t>
            </a:r>
            <a:r>
              <a:rPr lang="en-US" sz="1750" dirty="0" err="1">
                <a:solidFill>
                  <a:srgbClr val="BFBFBF"/>
                </a:solidFill>
                <a:latin typeface="Open Sans" pitchFamily="34" charset="0"/>
                <a:ea typeface="Open Sans" pitchFamily="34" charset="-122"/>
                <a:cs typeface="Open Sans" pitchFamily="34" charset="-120"/>
              </a:rPr>
              <a:t>proyectos</a:t>
            </a:r>
            <a:r>
              <a:rPr lang="en-US" sz="1750" dirty="0">
                <a:solidFill>
                  <a:srgbClr val="BFBFBF"/>
                </a:solidFill>
                <a:latin typeface="Open Sans" pitchFamily="34" charset="0"/>
                <a:ea typeface="Open Sans" pitchFamily="34" charset="-122"/>
                <a:cs typeface="Open Sans" pitchFamily="34" charset="-120"/>
              </a:rPr>
              <a:t> </a:t>
            </a:r>
            <a:r>
              <a:rPr lang="en-US" sz="1750" dirty="0" err="1">
                <a:solidFill>
                  <a:srgbClr val="BFBFBF"/>
                </a:solidFill>
                <a:latin typeface="Open Sans" pitchFamily="34" charset="0"/>
                <a:ea typeface="Open Sans" pitchFamily="34" charset="-122"/>
                <a:cs typeface="Open Sans" pitchFamily="34" charset="-120"/>
              </a:rPr>
              <a:t>nuevos</a:t>
            </a:r>
            <a:r>
              <a:rPr lang="en-US" sz="1750" dirty="0">
                <a:solidFill>
                  <a:srgbClr val="BFBFBF"/>
                </a:solidFill>
                <a:latin typeface="Open Sans" pitchFamily="34" charset="0"/>
                <a:ea typeface="Open Sans" pitchFamily="34" charset="-122"/>
                <a:cs typeface="Open Sans" pitchFamily="34" charset="-120"/>
              </a:rPr>
              <a:t>.</a:t>
            </a:r>
          </a:p>
          <a:p>
            <a:pPr marL="342900" indent="-342900" algn="l">
              <a:lnSpc>
                <a:spcPts val="2850"/>
              </a:lnSpc>
              <a:buSzPct val="100000"/>
              <a:buAutoNum type="arabicPeriod"/>
            </a:pPr>
            <a:r>
              <a:rPr lang="en-US" sz="1750" dirty="0" err="1">
                <a:solidFill>
                  <a:srgbClr val="BFBFBF"/>
                </a:solidFill>
                <a:latin typeface="Open Sans" pitchFamily="34" charset="0"/>
                <a:ea typeface="Open Sans" pitchFamily="34" charset="-122"/>
                <a:cs typeface="Open Sans" pitchFamily="34" charset="-120"/>
              </a:rPr>
              <a:t>Proyectos</a:t>
            </a:r>
            <a:r>
              <a:rPr lang="en-US" sz="1750" dirty="0">
                <a:solidFill>
                  <a:srgbClr val="BFBFBF"/>
                </a:solidFill>
                <a:latin typeface="Open Sans" pitchFamily="34" charset="0"/>
                <a:ea typeface="Open Sans" pitchFamily="34" charset="-122"/>
                <a:cs typeface="Open Sans" pitchFamily="34" charset="-120"/>
              </a:rPr>
              <a:t> con sus </a:t>
            </a:r>
            <a:r>
              <a:rPr lang="en-US" sz="1750" dirty="0" err="1">
                <a:solidFill>
                  <a:srgbClr val="BFBFBF"/>
                </a:solidFill>
                <a:latin typeface="Open Sans" pitchFamily="34" charset="0"/>
                <a:ea typeface="Open Sans" pitchFamily="34" charset="-122"/>
                <a:cs typeface="Open Sans" pitchFamily="34" charset="-120"/>
              </a:rPr>
              <a:t>respectivos</a:t>
            </a:r>
            <a:r>
              <a:rPr lang="en-US" sz="1750" dirty="0">
                <a:solidFill>
                  <a:srgbClr val="BFBFBF"/>
                </a:solidFill>
                <a:latin typeface="Open Sans" pitchFamily="34" charset="0"/>
                <a:ea typeface="Open Sans" pitchFamily="34" charset="-122"/>
                <a:cs typeface="Open Sans" pitchFamily="34" charset="-120"/>
              </a:rPr>
              <a:t> ID, </a:t>
            </a:r>
            <a:r>
              <a:rPr lang="en-US" sz="1750" dirty="0" err="1">
                <a:solidFill>
                  <a:srgbClr val="BFBFBF"/>
                </a:solidFill>
                <a:latin typeface="Open Sans" pitchFamily="34" charset="0"/>
                <a:ea typeface="Open Sans" pitchFamily="34" charset="-122"/>
                <a:cs typeface="Open Sans" pitchFamily="34" charset="-120"/>
              </a:rPr>
              <a:t>nombre</a:t>
            </a:r>
            <a:r>
              <a:rPr lang="en-US" sz="1750" dirty="0">
                <a:solidFill>
                  <a:srgbClr val="BFBFBF"/>
                </a:solidFill>
                <a:latin typeface="Open Sans" pitchFamily="34" charset="0"/>
                <a:ea typeface="Open Sans" pitchFamily="34" charset="-122"/>
                <a:cs typeface="Open Sans" pitchFamily="34" charset="-120"/>
              </a:rPr>
              <a:t> y </a:t>
            </a:r>
            <a:r>
              <a:rPr lang="en-US" sz="1750" dirty="0" err="1">
                <a:solidFill>
                  <a:srgbClr val="BFBFBF"/>
                </a:solidFill>
                <a:latin typeface="Open Sans" pitchFamily="34" charset="0"/>
                <a:ea typeface="Open Sans" pitchFamily="34" charset="-122"/>
                <a:cs typeface="Open Sans" pitchFamily="34" charset="-120"/>
              </a:rPr>
              <a:t>constructora</a:t>
            </a:r>
            <a:r>
              <a:rPr lang="en-US" sz="1750" dirty="0">
                <a:solidFill>
                  <a:srgbClr val="BFBFBF"/>
                </a:solidFill>
                <a:latin typeface="Open Sans" pitchFamily="34" charset="0"/>
                <a:ea typeface="Open Sans" pitchFamily="34" charset="-122"/>
                <a:cs typeface="Open Sans" pitchFamily="34" charset="-120"/>
              </a:rPr>
              <a:t> responsible</a:t>
            </a:r>
          </a:p>
          <a:p>
            <a:pPr marL="342900" indent="-342900" algn="l">
              <a:lnSpc>
                <a:spcPts val="2850"/>
              </a:lnSpc>
              <a:buSzPct val="100000"/>
              <a:buAutoNum type="arabicPeriod"/>
            </a:pPr>
            <a:r>
              <a:rPr lang="en-US" sz="1750" dirty="0" err="1">
                <a:solidFill>
                  <a:srgbClr val="BFBFBF"/>
                </a:solidFill>
                <a:latin typeface="Open Sans" pitchFamily="34" charset="0"/>
                <a:ea typeface="Open Sans" pitchFamily="34" charset="-122"/>
                <a:cs typeface="Open Sans" pitchFamily="34" charset="-120"/>
              </a:rPr>
              <a:t>Funcionalidades</a:t>
            </a:r>
            <a:r>
              <a:rPr lang="en-US" sz="1750" dirty="0">
                <a:solidFill>
                  <a:srgbClr val="BFBFBF"/>
                </a:solidFill>
                <a:latin typeface="Open Sans" pitchFamily="34" charset="0"/>
                <a:ea typeface="Open Sans" pitchFamily="34" charset="-122"/>
                <a:cs typeface="Open Sans" pitchFamily="34" charset="-120"/>
              </a:rPr>
              <a:t> para </a:t>
            </a:r>
            <a:r>
              <a:rPr lang="en-US" sz="1750" dirty="0" err="1">
                <a:solidFill>
                  <a:srgbClr val="BFBFBF"/>
                </a:solidFill>
                <a:latin typeface="Open Sans" pitchFamily="34" charset="0"/>
                <a:ea typeface="Open Sans" pitchFamily="34" charset="-122"/>
                <a:cs typeface="Open Sans" pitchFamily="34" charset="-120"/>
              </a:rPr>
              <a:t>agregar</a:t>
            </a:r>
            <a:r>
              <a:rPr lang="en-US" sz="1750" dirty="0">
                <a:solidFill>
                  <a:srgbClr val="BFBFBF"/>
                </a:solidFill>
                <a:latin typeface="Open Sans" pitchFamily="34" charset="0"/>
                <a:ea typeface="Open Sans" pitchFamily="34" charset="-122"/>
                <a:cs typeface="Open Sans" pitchFamily="34" charset="-120"/>
              </a:rPr>
              <a:t> components del Proyecto </a:t>
            </a:r>
            <a:r>
              <a:rPr lang="en-US" sz="1750" dirty="0" err="1">
                <a:solidFill>
                  <a:srgbClr val="BFBFBF"/>
                </a:solidFill>
                <a:latin typeface="Open Sans" pitchFamily="34" charset="0"/>
                <a:ea typeface="Open Sans" pitchFamily="34" charset="-122"/>
                <a:cs typeface="Open Sans" pitchFamily="34" charset="-120"/>
              </a:rPr>
              <a:t>mediantes</a:t>
            </a:r>
            <a:r>
              <a:rPr lang="en-US" sz="1750" dirty="0">
                <a:solidFill>
                  <a:srgbClr val="BFBFBF"/>
                </a:solidFill>
                <a:latin typeface="Open Sans" pitchFamily="34" charset="0"/>
                <a:ea typeface="Open Sans" pitchFamily="34" charset="-122"/>
                <a:cs typeface="Open Sans" pitchFamily="34" charset="-120"/>
              </a:rPr>
              <a:t> </a:t>
            </a:r>
            <a:r>
              <a:rPr lang="en-US" sz="1750" dirty="0" err="1">
                <a:solidFill>
                  <a:srgbClr val="BFBFBF"/>
                </a:solidFill>
                <a:latin typeface="Open Sans" pitchFamily="34" charset="0"/>
                <a:ea typeface="Open Sans" pitchFamily="34" charset="-122"/>
                <a:cs typeface="Open Sans" pitchFamily="34" charset="-120"/>
              </a:rPr>
              <a:t>archivos</a:t>
            </a:r>
            <a:r>
              <a:rPr lang="en-US" sz="1750" dirty="0">
                <a:solidFill>
                  <a:srgbClr val="BFBFBF"/>
                </a:solidFill>
                <a:latin typeface="Open Sans" pitchFamily="34" charset="0"/>
                <a:ea typeface="Open Sans" pitchFamily="34" charset="-122"/>
                <a:cs typeface="Open Sans" pitchFamily="34" charset="-120"/>
              </a:rPr>
              <a:t> excel. </a:t>
            </a:r>
          </a:p>
          <a:p>
            <a:pPr marL="342900" indent="-342900" algn="l">
              <a:lnSpc>
                <a:spcPts val="2850"/>
              </a:lnSpc>
              <a:buSzPct val="100000"/>
              <a:buAutoNum type="arabicPeriod"/>
            </a:pPr>
            <a:r>
              <a:rPr lang="en-US" sz="1750" dirty="0" err="1">
                <a:solidFill>
                  <a:srgbClr val="BFBFBF"/>
                </a:solidFill>
                <a:latin typeface="Open Sans" pitchFamily="34" charset="0"/>
                <a:ea typeface="Open Sans" pitchFamily="34" charset="-122"/>
                <a:cs typeface="Open Sans" pitchFamily="34" charset="-120"/>
              </a:rPr>
              <a:t>Muestra</a:t>
            </a:r>
            <a:r>
              <a:rPr lang="en-US" sz="1750" dirty="0">
                <a:solidFill>
                  <a:srgbClr val="BFBFBF"/>
                </a:solidFill>
                <a:latin typeface="Open Sans" pitchFamily="34" charset="0"/>
                <a:ea typeface="Open Sans" pitchFamily="34" charset="-122"/>
                <a:cs typeface="Open Sans" pitchFamily="34" charset="-120"/>
              </a:rPr>
              <a:t> legible de </a:t>
            </a:r>
            <a:r>
              <a:rPr lang="en-US" sz="1750" dirty="0" err="1">
                <a:solidFill>
                  <a:srgbClr val="BFBFBF"/>
                </a:solidFill>
                <a:latin typeface="Open Sans" pitchFamily="34" charset="0"/>
                <a:ea typeface="Open Sans" pitchFamily="34" charset="-122"/>
                <a:cs typeface="Open Sans" pitchFamily="34" charset="-120"/>
              </a:rPr>
              <a:t>componentes</a:t>
            </a:r>
            <a:r>
              <a:rPr lang="en-US" sz="1750" dirty="0">
                <a:solidFill>
                  <a:srgbClr val="BFBFBF"/>
                </a:solidFill>
                <a:latin typeface="Open Sans" pitchFamily="34" charset="0"/>
                <a:ea typeface="Open Sans" pitchFamily="34" charset="-122"/>
                <a:cs typeface="Open Sans" pitchFamily="34" charset="-120"/>
              </a:rPr>
              <a:t> al </a:t>
            </a:r>
            <a:r>
              <a:rPr lang="en-US" sz="1750" dirty="0" err="1">
                <a:solidFill>
                  <a:srgbClr val="BFBFBF"/>
                </a:solidFill>
                <a:latin typeface="Open Sans" pitchFamily="34" charset="0"/>
                <a:ea typeface="Open Sans" pitchFamily="34" charset="-122"/>
                <a:cs typeface="Open Sans" pitchFamily="34" charset="-120"/>
              </a:rPr>
              <a:t>usuario</a:t>
            </a:r>
            <a:r>
              <a:rPr lang="en-US" sz="1750" dirty="0">
                <a:solidFill>
                  <a:srgbClr val="BFBFBF"/>
                </a:solidFill>
                <a:latin typeface="Open Sans" pitchFamily="34" charset="0"/>
                <a:ea typeface="Open Sans" pitchFamily="34" charset="-122"/>
                <a:cs typeface="Open Sans" pitchFamily="34" charset="-120"/>
              </a:rPr>
              <a:t> </a:t>
            </a:r>
            <a:endParaRPr lang="en-US" sz="1750" dirty="0"/>
          </a:p>
        </p:txBody>
      </p:sp>
      <p:pic>
        <p:nvPicPr>
          <p:cNvPr id="10" name="Imagen 9">
            <a:extLst>
              <a:ext uri="{FF2B5EF4-FFF2-40B4-BE49-F238E27FC236}">
                <a16:creationId xmlns:a16="http://schemas.microsoft.com/office/drawing/2014/main" id="{3F2D6984-B122-E75F-5494-E687ADB9CC8D}"/>
              </a:ext>
            </a:extLst>
          </p:cNvPr>
          <p:cNvPicPr>
            <a:picLocks noChangeAspect="1"/>
          </p:cNvPicPr>
          <p:nvPr/>
        </p:nvPicPr>
        <p:blipFill>
          <a:blip r:embed="rId5"/>
          <a:stretch>
            <a:fillRect/>
          </a:stretch>
        </p:blipFill>
        <p:spPr>
          <a:xfrm>
            <a:off x="4433359" y="4980225"/>
            <a:ext cx="1407842" cy="2989354"/>
          </a:xfrm>
          <a:prstGeom prst="rect">
            <a:avLst/>
          </a:prstGeom>
        </p:spPr>
      </p:pic>
      <p:pic>
        <p:nvPicPr>
          <p:cNvPr id="13" name="Imagen 12">
            <a:extLst>
              <a:ext uri="{FF2B5EF4-FFF2-40B4-BE49-F238E27FC236}">
                <a16:creationId xmlns:a16="http://schemas.microsoft.com/office/drawing/2014/main" id="{5A121720-5B2A-2DC5-1E3C-31C33E59E668}"/>
              </a:ext>
            </a:extLst>
          </p:cNvPr>
          <p:cNvPicPr>
            <a:picLocks noChangeAspect="1"/>
          </p:cNvPicPr>
          <p:nvPr/>
        </p:nvPicPr>
        <p:blipFill>
          <a:blip r:embed="rId6"/>
          <a:stretch>
            <a:fillRect/>
          </a:stretch>
        </p:blipFill>
        <p:spPr>
          <a:xfrm>
            <a:off x="6183927" y="6253145"/>
            <a:ext cx="1848153" cy="1298571"/>
          </a:xfrm>
          <a:prstGeom prst="rect">
            <a:avLst/>
          </a:prstGeom>
        </p:spPr>
      </p:pic>
      <p:pic>
        <p:nvPicPr>
          <p:cNvPr id="15" name="Imagen 14">
            <a:extLst>
              <a:ext uri="{FF2B5EF4-FFF2-40B4-BE49-F238E27FC236}">
                <a16:creationId xmlns:a16="http://schemas.microsoft.com/office/drawing/2014/main" id="{005550E2-6F5E-BE71-E8A0-32B2468ABD7A}"/>
              </a:ext>
            </a:extLst>
          </p:cNvPr>
          <p:cNvPicPr>
            <a:picLocks noChangeAspect="1"/>
          </p:cNvPicPr>
          <p:nvPr/>
        </p:nvPicPr>
        <p:blipFill>
          <a:blip r:embed="rId7"/>
          <a:stretch>
            <a:fillRect/>
          </a:stretch>
        </p:blipFill>
        <p:spPr>
          <a:xfrm>
            <a:off x="8355952" y="6230998"/>
            <a:ext cx="1848153" cy="1381093"/>
          </a:xfrm>
          <a:prstGeom prst="rect">
            <a:avLst/>
          </a:prstGeom>
        </p:spPr>
      </p:pic>
      <p:pic>
        <p:nvPicPr>
          <p:cNvPr id="17" name="Imagen 16">
            <a:extLst>
              <a:ext uri="{FF2B5EF4-FFF2-40B4-BE49-F238E27FC236}">
                <a16:creationId xmlns:a16="http://schemas.microsoft.com/office/drawing/2014/main" id="{C52A3B9F-2A91-7958-E5D4-6F3457A9FE94}"/>
              </a:ext>
            </a:extLst>
          </p:cNvPr>
          <p:cNvPicPr>
            <a:picLocks noChangeAspect="1"/>
          </p:cNvPicPr>
          <p:nvPr/>
        </p:nvPicPr>
        <p:blipFill>
          <a:blip r:embed="rId8"/>
          <a:stretch>
            <a:fillRect/>
          </a:stretch>
        </p:blipFill>
        <p:spPr>
          <a:xfrm>
            <a:off x="10617734" y="4697323"/>
            <a:ext cx="2015051" cy="3337263"/>
          </a:xfrm>
          <a:prstGeom prst="rect">
            <a:avLst/>
          </a:prstGeom>
        </p:spPr>
      </p:pic>
      <p:cxnSp>
        <p:nvCxnSpPr>
          <p:cNvPr id="19" name="Conector recto de flecha 18">
            <a:extLst>
              <a:ext uri="{FF2B5EF4-FFF2-40B4-BE49-F238E27FC236}">
                <a16:creationId xmlns:a16="http://schemas.microsoft.com/office/drawing/2014/main" id="{49A852CB-874E-1562-B817-A353417F9CE1}"/>
              </a:ext>
            </a:extLst>
          </p:cNvPr>
          <p:cNvCxnSpPr/>
          <p:nvPr/>
        </p:nvCxnSpPr>
        <p:spPr>
          <a:xfrm flipH="1">
            <a:off x="5850628" y="5121630"/>
            <a:ext cx="757562"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AE6F2913-F06C-E7E5-DED2-2BC7BE64FECF}"/>
              </a:ext>
            </a:extLst>
          </p:cNvPr>
          <p:cNvCxnSpPr>
            <a:cxnSpLocks/>
          </p:cNvCxnSpPr>
          <p:nvPr/>
        </p:nvCxnSpPr>
        <p:spPr>
          <a:xfrm>
            <a:off x="7070103" y="5213390"/>
            <a:ext cx="0" cy="970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ector recto de flecha 22">
            <a:extLst>
              <a:ext uri="{FF2B5EF4-FFF2-40B4-BE49-F238E27FC236}">
                <a16:creationId xmlns:a16="http://schemas.microsoft.com/office/drawing/2014/main" id="{C6040EE5-19DB-17FA-C152-AFDF7CEED557}"/>
              </a:ext>
            </a:extLst>
          </p:cNvPr>
          <p:cNvCxnSpPr>
            <a:cxnSpLocks/>
          </p:cNvCxnSpPr>
          <p:nvPr/>
        </p:nvCxnSpPr>
        <p:spPr>
          <a:xfrm>
            <a:off x="9626338" y="5213390"/>
            <a:ext cx="0" cy="97047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recto de flecha 23">
            <a:extLst>
              <a:ext uri="{FF2B5EF4-FFF2-40B4-BE49-F238E27FC236}">
                <a16:creationId xmlns:a16="http://schemas.microsoft.com/office/drawing/2014/main" id="{B00B8D6D-C42B-7DF1-C41A-39C932215C87}"/>
              </a:ext>
            </a:extLst>
          </p:cNvPr>
          <p:cNvCxnSpPr>
            <a:cxnSpLocks/>
          </p:cNvCxnSpPr>
          <p:nvPr/>
        </p:nvCxnSpPr>
        <p:spPr>
          <a:xfrm>
            <a:off x="9484049" y="6886014"/>
            <a:ext cx="108339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3558421" y="1061323"/>
            <a:ext cx="7513558" cy="3373993"/>
          </a:xfrm>
          <a:prstGeom prst="rect">
            <a:avLst/>
          </a:prstGeom>
        </p:spPr>
      </p:pic>
      <p:sp>
        <p:nvSpPr>
          <p:cNvPr id="3" name="Text 0"/>
          <p:cNvSpPr/>
          <p:nvPr/>
        </p:nvSpPr>
        <p:spPr>
          <a:xfrm>
            <a:off x="793790" y="4775478"/>
            <a:ext cx="7695605"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Capacitación de los usuarios. </a:t>
            </a:r>
            <a:endParaRPr lang="en-US" sz="4450" dirty="0"/>
          </a:p>
        </p:txBody>
      </p:sp>
      <p:sp>
        <p:nvSpPr>
          <p:cNvPr id="4" name="Text 1"/>
          <p:cNvSpPr/>
          <p:nvPr/>
        </p:nvSpPr>
        <p:spPr>
          <a:xfrm>
            <a:off x="793790" y="582441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Para asegurar que los usuarios finales (administradores, ventas, logística) dominen el sistema mediante formación práctica y material de apoyo.</a:t>
            </a:r>
            <a:endParaRPr lang="en-US" sz="1750" dirty="0"/>
          </a:p>
        </p:txBody>
      </p:sp>
      <p:sp>
        <p:nvSpPr>
          <p:cNvPr id="5" name="Text 2"/>
          <p:cNvSpPr/>
          <p:nvPr/>
        </p:nvSpPr>
        <p:spPr>
          <a:xfrm>
            <a:off x="793790" y="6805374"/>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6" name="Picture 5">
            <a:extLst>
              <a:ext uri="{FF2B5EF4-FFF2-40B4-BE49-F238E27FC236}">
                <a16:creationId xmlns:a16="http://schemas.microsoft.com/office/drawing/2014/main" id="{B2C58CCE-D7EE-3D11-3ECE-C87A48F96B18}"/>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505063" y="396835"/>
            <a:ext cx="5303520" cy="451009"/>
          </a:xfrm>
          <a:prstGeom prst="rect">
            <a:avLst/>
          </a:prstGeom>
          <a:noFill/>
          <a:ln/>
        </p:spPr>
        <p:txBody>
          <a:bodyPr wrap="none" lIns="0" tIns="0" rIns="0" bIns="0" rtlCol="0" anchor="t"/>
          <a:lstStyle/>
          <a:p>
            <a:pPr marL="0" indent="0" algn="l">
              <a:lnSpc>
                <a:spcPts val="3550"/>
              </a:lnSpc>
              <a:buNone/>
            </a:pPr>
            <a:r>
              <a:rPr lang="en-US" sz="2800" dirty="0">
                <a:solidFill>
                  <a:srgbClr val="FEFEFE"/>
                </a:solidFill>
                <a:latin typeface="Instrument Sans Medium" pitchFamily="34" charset="0"/>
                <a:ea typeface="Instrument Sans Medium" pitchFamily="34" charset="-122"/>
                <a:cs typeface="Instrument Sans Medium" pitchFamily="34" charset="-120"/>
              </a:rPr>
              <a:t>Resultados y Recomendaciones</a:t>
            </a:r>
            <a:endParaRPr lang="en-US" sz="2800" dirty="0"/>
          </a:p>
        </p:txBody>
      </p:sp>
      <p:pic>
        <p:nvPicPr>
          <p:cNvPr id="3" name="Image 0" descr="preencoded.png"/>
          <p:cNvPicPr>
            <a:picLocks noChangeAspect="1"/>
          </p:cNvPicPr>
          <p:nvPr/>
        </p:nvPicPr>
        <p:blipFill>
          <a:blip r:embed="rId3"/>
          <a:stretch>
            <a:fillRect/>
          </a:stretch>
        </p:blipFill>
        <p:spPr>
          <a:xfrm>
            <a:off x="505063" y="919107"/>
            <a:ext cx="13620274" cy="6394505"/>
          </a:xfrm>
          <a:prstGeom prst="rect">
            <a:avLst/>
          </a:prstGeom>
        </p:spPr>
      </p:pic>
      <p:sp>
        <p:nvSpPr>
          <p:cNvPr id="4" name="Text 1"/>
          <p:cNvSpPr/>
          <p:nvPr/>
        </p:nvSpPr>
        <p:spPr>
          <a:xfrm>
            <a:off x="433144" y="7508163"/>
            <a:ext cx="11156105" cy="461724"/>
          </a:xfrm>
          <a:prstGeom prst="rect">
            <a:avLst/>
          </a:prstGeom>
          <a:noFill/>
          <a:ln/>
        </p:spPr>
        <p:txBody>
          <a:bodyPr wrap="square" lIns="0" tIns="0" rIns="0" bIns="0" rtlCol="0" anchor="t"/>
          <a:lstStyle/>
          <a:p>
            <a:pPr marL="0" indent="0" algn="l">
              <a:lnSpc>
                <a:spcPts val="1800"/>
              </a:lnSpc>
              <a:buNone/>
            </a:pPr>
            <a:r>
              <a:rPr lang="en-US" sz="1100" dirty="0">
                <a:solidFill>
                  <a:srgbClr val="BFBFBF"/>
                </a:solidFill>
                <a:latin typeface="Open Sans" pitchFamily="34" charset="0"/>
                <a:ea typeface="Open Sans" pitchFamily="34" charset="-122"/>
                <a:cs typeface="Open Sans" pitchFamily="34" charset="-120"/>
              </a:rPr>
              <a:t>Los resultados muestran una clara mejora en la eficiencia operativa y satisfacción de los usuarios. Se recomienda: incluir a usuarios con necesidades especiales en pruebas de usabilidad, implementar un programa de formación continua, optimizar el diseño para dispositivos móviles, habilitar paneles configurables según rol y establecer un canal de retroalimentación continua.</a:t>
            </a:r>
            <a:endParaRPr lang="en-US" sz="1100" dirty="0"/>
          </a:p>
        </p:txBody>
      </p:sp>
      <p:pic>
        <p:nvPicPr>
          <p:cNvPr id="5" name="Picture 4">
            <a:extLst>
              <a:ext uri="{FF2B5EF4-FFF2-40B4-BE49-F238E27FC236}">
                <a16:creationId xmlns:a16="http://schemas.microsoft.com/office/drawing/2014/main" id="{2EDCEEF3-4572-E716-33E0-C637C9DC35F4}"/>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089678" y="1834396"/>
            <a:ext cx="6451044" cy="708779"/>
          </a:xfrm>
          <a:prstGeom prst="rect">
            <a:avLst/>
          </a:prstGeom>
          <a:noFill/>
          <a:ln/>
        </p:spPr>
        <p:txBody>
          <a:bodyPr wrap="none" lIns="0" tIns="0" rIns="0" bIns="0" rtlCol="0" anchor="t"/>
          <a:lstStyle/>
          <a:p>
            <a:pPr marL="0" indent="0" algn="ctr">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Resultados cuantitativos</a:t>
            </a:r>
            <a:endParaRPr lang="en-US" sz="4450" dirty="0"/>
          </a:p>
        </p:txBody>
      </p:sp>
      <p:sp>
        <p:nvSpPr>
          <p:cNvPr id="3" name="Text 1"/>
          <p:cNvSpPr/>
          <p:nvPr/>
        </p:nvSpPr>
        <p:spPr>
          <a:xfrm>
            <a:off x="793790" y="3087410"/>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Eficiencia operativa</a:t>
            </a:r>
            <a:endParaRPr lang="en-US" sz="1750" dirty="0"/>
          </a:p>
        </p:txBody>
      </p:sp>
      <p:pic>
        <p:nvPicPr>
          <p:cNvPr id="4" name="Image 0" descr="preencoded.png"/>
          <p:cNvPicPr>
            <a:picLocks noChangeAspect="1"/>
          </p:cNvPicPr>
          <p:nvPr/>
        </p:nvPicPr>
        <p:blipFill>
          <a:blip r:embed="rId3"/>
          <a:stretch>
            <a:fillRect/>
          </a:stretch>
        </p:blipFill>
        <p:spPr>
          <a:xfrm>
            <a:off x="793790" y="3705463"/>
            <a:ext cx="6244709" cy="1300520"/>
          </a:xfrm>
          <a:prstGeom prst="rect">
            <a:avLst/>
          </a:prstGeom>
        </p:spPr>
      </p:pic>
      <p:sp>
        <p:nvSpPr>
          <p:cNvPr id="5" name="Text 2"/>
          <p:cNvSpPr/>
          <p:nvPr/>
        </p:nvSpPr>
        <p:spPr>
          <a:xfrm>
            <a:off x="793790" y="5261134"/>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6" name="Text 3"/>
          <p:cNvSpPr/>
          <p:nvPr/>
        </p:nvSpPr>
        <p:spPr>
          <a:xfrm>
            <a:off x="793790" y="5828109"/>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7" name="Text 4"/>
          <p:cNvSpPr/>
          <p:nvPr/>
        </p:nvSpPr>
        <p:spPr>
          <a:xfrm>
            <a:off x="7599521" y="3087410"/>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Satisfacción del usuario</a:t>
            </a:r>
            <a:endParaRPr lang="en-US" sz="1750" dirty="0"/>
          </a:p>
        </p:txBody>
      </p:sp>
      <p:pic>
        <p:nvPicPr>
          <p:cNvPr id="8" name="Image 1" descr="preencoded.png"/>
          <p:cNvPicPr>
            <a:picLocks noChangeAspect="1"/>
          </p:cNvPicPr>
          <p:nvPr/>
        </p:nvPicPr>
        <p:blipFill>
          <a:blip r:embed="rId4"/>
          <a:stretch>
            <a:fillRect/>
          </a:stretch>
        </p:blipFill>
        <p:spPr>
          <a:xfrm>
            <a:off x="7599521" y="3705463"/>
            <a:ext cx="6244709" cy="1396841"/>
          </a:xfrm>
          <a:prstGeom prst="rect">
            <a:avLst/>
          </a:prstGeom>
        </p:spPr>
      </p:pic>
      <p:sp>
        <p:nvSpPr>
          <p:cNvPr id="9" name="Text 5"/>
          <p:cNvSpPr/>
          <p:nvPr/>
        </p:nvSpPr>
        <p:spPr>
          <a:xfrm>
            <a:off x="7599521" y="5357455"/>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10" name="Picture 9">
            <a:extLst>
              <a:ext uri="{FF2B5EF4-FFF2-40B4-BE49-F238E27FC236}">
                <a16:creationId xmlns:a16="http://schemas.microsoft.com/office/drawing/2014/main" id="{70AC22E4-6E8D-8CD1-E033-E4D105454AE7}"/>
              </a:ext>
            </a:extLst>
          </p:cNvPr>
          <p:cNvPicPr>
            <a:picLocks noChangeAspect="1"/>
          </p:cNvPicPr>
          <p:nvPr/>
        </p:nvPicPr>
        <p:blipFill>
          <a:blip r:embed="rId5"/>
          <a:stretch>
            <a:fillRect/>
          </a:stretch>
        </p:blipFill>
        <p:spPr>
          <a:xfrm>
            <a:off x="12863245" y="7647811"/>
            <a:ext cx="1664025" cy="5164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93790" y="1317188"/>
            <a:ext cx="6578084"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Encuesta de Satisfacción</a:t>
            </a:r>
            <a:endParaRPr lang="en-US" sz="4450" dirty="0"/>
          </a:p>
        </p:txBody>
      </p:sp>
      <p:pic>
        <p:nvPicPr>
          <p:cNvPr id="3" name="Image 0" descr="preencoded.png"/>
          <p:cNvPicPr>
            <a:picLocks noChangeAspect="1"/>
          </p:cNvPicPr>
          <p:nvPr/>
        </p:nvPicPr>
        <p:blipFill>
          <a:blip r:embed="rId3"/>
          <a:stretch>
            <a:fillRect/>
          </a:stretch>
        </p:blipFill>
        <p:spPr>
          <a:xfrm>
            <a:off x="793790" y="2479596"/>
            <a:ext cx="4158615" cy="2570202"/>
          </a:xfrm>
          <a:prstGeom prst="rect">
            <a:avLst/>
          </a:prstGeom>
        </p:spPr>
      </p:pic>
      <p:sp>
        <p:nvSpPr>
          <p:cNvPr id="4" name="Text 1"/>
          <p:cNvSpPr/>
          <p:nvPr/>
        </p:nvSpPr>
        <p:spPr>
          <a:xfrm>
            <a:off x="793790" y="5333286"/>
            <a:ext cx="2904887"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Usuarios Encuestados</a:t>
            </a:r>
            <a:endParaRPr lang="en-US" sz="2200" dirty="0"/>
          </a:p>
        </p:txBody>
      </p:sp>
      <p:sp>
        <p:nvSpPr>
          <p:cNvPr id="5" name="Text 2"/>
          <p:cNvSpPr/>
          <p:nvPr/>
        </p:nvSpPr>
        <p:spPr>
          <a:xfrm>
            <a:off x="793790" y="5823704"/>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Participaron todos los usuarios de ventas y logística en la encuesta.</a:t>
            </a:r>
            <a:endParaRPr lang="en-US" sz="1750" dirty="0"/>
          </a:p>
        </p:txBody>
      </p:sp>
      <p:pic>
        <p:nvPicPr>
          <p:cNvPr id="6" name="Image 1" descr="preencoded.png"/>
          <p:cNvPicPr>
            <a:picLocks noChangeAspect="1"/>
          </p:cNvPicPr>
          <p:nvPr/>
        </p:nvPicPr>
        <p:blipFill>
          <a:blip r:embed="rId4"/>
          <a:stretch>
            <a:fillRect/>
          </a:stretch>
        </p:blipFill>
        <p:spPr>
          <a:xfrm>
            <a:off x="5235893" y="2479596"/>
            <a:ext cx="4158615" cy="2570202"/>
          </a:xfrm>
          <a:prstGeom prst="rect">
            <a:avLst/>
          </a:prstGeom>
        </p:spPr>
      </p:pic>
      <p:sp>
        <p:nvSpPr>
          <p:cNvPr id="7" name="Text 3"/>
          <p:cNvSpPr/>
          <p:nvPr/>
        </p:nvSpPr>
        <p:spPr>
          <a:xfrm>
            <a:off x="5235893" y="5333286"/>
            <a:ext cx="3257431"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Escala Likert de 5 Puntos</a:t>
            </a:r>
            <a:endParaRPr lang="en-US" sz="2200" dirty="0"/>
          </a:p>
        </p:txBody>
      </p:sp>
      <p:sp>
        <p:nvSpPr>
          <p:cNvPr id="8" name="Text 4"/>
          <p:cNvSpPr/>
          <p:nvPr/>
        </p:nvSpPr>
        <p:spPr>
          <a:xfrm>
            <a:off x="5235893" y="5823704"/>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Se utilizó para medir el nivel de acuerdo con diferentes afirmaciones.</a:t>
            </a:r>
            <a:endParaRPr lang="en-US" sz="1750" dirty="0"/>
          </a:p>
        </p:txBody>
      </p:sp>
      <p:pic>
        <p:nvPicPr>
          <p:cNvPr id="9" name="Image 2" descr="preencoded.png"/>
          <p:cNvPicPr>
            <a:picLocks noChangeAspect="1"/>
          </p:cNvPicPr>
          <p:nvPr/>
        </p:nvPicPr>
        <p:blipFill>
          <a:blip r:embed="rId5"/>
          <a:stretch>
            <a:fillRect/>
          </a:stretch>
        </p:blipFill>
        <p:spPr>
          <a:xfrm>
            <a:off x="9677995" y="2479596"/>
            <a:ext cx="4158615" cy="2570202"/>
          </a:xfrm>
          <a:prstGeom prst="rect">
            <a:avLst/>
          </a:prstGeom>
        </p:spPr>
      </p:pic>
      <p:sp>
        <p:nvSpPr>
          <p:cNvPr id="10" name="Text 5"/>
          <p:cNvSpPr/>
          <p:nvPr/>
        </p:nvSpPr>
        <p:spPr>
          <a:xfrm>
            <a:off x="9677995" y="5333286"/>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Resultados Claros</a:t>
            </a:r>
            <a:endParaRPr lang="en-US" sz="2200" dirty="0"/>
          </a:p>
        </p:txBody>
      </p:sp>
      <p:sp>
        <p:nvSpPr>
          <p:cNvPr id="11" name="Text 6"/>
          <p:cNvSpPr/>
          <p:nvPr/>
        </p:nvSpPr>
        <p:spPr>
          <a:xfrm>
            <a:off x="9677995" y="5823704"/>
            <a:ext cx="4158615" cy="1088708"/>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Los datos reflejan satisfacción, percepción y áreas de mejora del sistema.</a:t>
            </a:r>
            <a:endParaRPr lang="en-US" sz="1750" dirty="0"/>
          </a:p>
        </p:txBody>
      </p:sp>
      <p:pic>
        <p:nvPicPr>
          <p:cNvPr id="12" name="Picture 11">
            <a:extLst>
              <a:ext uri="{FF2B5EF4-FFF2-40B4-BE49-F238E27FC236}">
                <a16:creationId xmlns:a16="http://schemas.microsoft.com/office/drawing/2014/main" id="{7844CBBC-3D7D-441D-1F23-ADAC23A9FC49}"/>
              </a:ext>
            </a:extLst>
          </p:cNvPr>
          <p:cNvPicPr>
            <a:picLocks noChangeAspect="1"/>
          </p:cNvPicPr>
          <p:nvPr/>
        </p:nvPicPr>
        <p:blipFill>
          <a:blip r:embed="rId6"/>
          <a:stretch>
            <a:fillRect/>
          </a:stretch>
        </p:blipFill>
        <p:spPr>
          <a:xfrm>
            <a:off x="12863245" y="7647811"/>
            <a:ext cx="1664025" cy="51642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990719"/>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Conclusiones </a:t>
            </a:r>
            <a:endParaRPr lang="en-US" sz="4450" dirty="0"/>
          </a:p>
        </p:txBody>
      </p:sp>
      <p:sp>
        <p:nvSpPr>
          <p:cNvPr id="3" name="Shape 1"/>
          <p:cNvSpPr/>
          <p:nvPr/>
        </p:nvSpPr>
        <p:spPr>
          <a:xfrm>
            <a:off x="1048941" y="2153126"/>
            <a:ext cx="30480" cy="5085636"/>
          </a:xfrm>
          <a:prstGeom prst="roundRect">
            <a:avLst>
              <a:gd name="adj" fmla="val 111628"/>
            </a:avLst>
          </a:prstGeom>
          <a:solidFill>
            <a:srgbClr val="575757"/>
          </a:solidFill>
          <a:ln/>
        </p:spPr>
      </p:sp>
      <p:sp>
        <p:nvSpPr>
          <p:cNvPr id="4" name="Shape 2"/>
          <p:cNvSpPr/>
          <p:nvPr/>
        </p:nvSpPr>
        <p:spPr>
          <a:xfrm>
            <a:off x="1273612" y="2393037"/>
            <a:ext cx="680442" cy="30480"/>
          </a:xfrm>
          <a:prstGeom prst="roundRect">
            <a:avLst>
              <a:gd name="adj" fmla="val 111628"/>
            </a:avLst>
          </a:prstGeom>
          <a:solidFill>
            <a:srgbClr val="575757"/>
          </a:solidFill>
          <a:ln/>
        </p:spPr>
      </p:sp>
      <p:sp>
        <p:nvSpPr>
          <p:cNvPr id="5" name="Shape 3"/>
          <p:cNvSpPr/>
          <p:nvPr/>
        </p:nvSpPr>
        <p:spPr>
          <a:xfrm>
            <a:off x="793790" y="2153126"/>
            <a:ext cx="510302" cy="510302"/>
          </a:xfrm>
          <a:prstGeom prst="roundRect">
            <a:avLst>
              <a:gd name="adj" fmla="val 6667"/>
            </a:avLst>
          </a:prstGeom>
          <a:solidFill>
            <a:srgbClr val="3E3E3E"/>
          </a:solidFill>
          <a:ln/>
        </p:spPr>
      </p:sp>
      <p:sp>
        <p:nvSpPr>
          <p:cNvPr id="6" name="Text 4"/>
          <p:cNvSpPr/>
          <p:nvPr/>
        </p:nvSpPr>
        <p:spPr>
          <a:xfrm>
            <a:off x="878860" y="219563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1</a:t>
            </a:r>
            <a:endParaRPr lang="en-US" sz="2650" dirty="0"/>
          </a:p>
        </p:txBody>
      </p:sp>
      <p:sp>
        <p:nvSpPr>
          <p:cNvPr id="7" name="Text 5"/>
          <p:cNvSpPr/>
          <p:nvPr/>
        </p:nvSpPr>
        <p:spPr>
          <a:xfrm>
            <a:off x="2183011" y="223099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Diagnóstico Inicial</a:t>
            </a:r>
            <a:endParaRPr lang="en-US" sz="2200" dirty="0"/>
          </a:p>
        </p:txBody>
      </p:sp>
      <p:sp>
        <p:nvSpPr>
          <p:cNvPr id="8" name="Text 6"/>
          <p:cNvSpPr/>
          <p:nvPr/>
        </p:nvSpPr>
        <p:spPr>
          <a:xfrm>
            <a:off x="2183011" y="2721412"/>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Identificamos la falta de seguimiento en tiempo real y procesos manuales.</a:t>
            </a:r>
            <a:endParaRPr lang="en-US" sz="1750" dirty="0"/>
          </a:p>
        </p:txBody>
      </p:sp>
      <p:sp>
        <p:nvSpPr>
          <p:cNvPr id="9" name="Shape 7"/>
          <p:cNvSpPr/>
          <p:nvPr/>
        </p:nvSpPr>
        <p:spPr>
          <a:xfrm>
            <a:off x="1273612" y="3777853"/>
            <a:ext cx="680442" cy="30480"/>
          </a:xfrm>
          <a:prstGeom prst="roundRect">
            <a:avLst>
              <a:gd name="adj" fmla="val 111628"/>
            </a:avLst>
          </a:prstGeom>
          <a:solidFill>
            <a:srgbClr val="575757"/>
          </a:solidFill>
          <a:ln/>
        </p:spPr>
      </p:sp>
      <p:sp>
        <p:nvSpPr>
          <p:cNvPr id="10" name="Shape 8"/>
          <p:cNvSpPr/>
          <p:nvPr/>
        </p:nvSpPr>
        <p:spPr>
          <a:xfrm>
            <a:off x="793790" y="3537942"/>
            <a:ext cx="510302" cy="510302"/>
          </a:xfrm>
          <a:prstGeom prst="roundRect">
            <a:avLst>
              <a:gd name="adj" fmla="val 6667"/>
            </a:avLst>
          </a:prstGeom>
          <a:solidFill>
            <a:srgbClr val="3E3E3E"/>
          </a:solidFill>
          <a:ln/>
        </p:spPr>
      </p:sp>
      <p:sp>
        <p:nvSpPr>
          <p:cNvPr id="11" name="Text 9"/>
          <p:cNvSpPr/>
          <p:nvPr/>
        </p:nvSpPr>
        <p:spPr>
          <a:xfrm>
            <a:off x="878860" y="358044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2</a:t>
            </a:r>
            <a:endParaRPr lang="en-US" sz="2650" dirty="0"/>
          </a:p>
        </p:txBody>
      </p:sp>
      <p:sp>
        <p:nvSpPr>
          <p:cNvPr id="12" name="Text 10"/>
          <p:cNvSpPr/>
          <p:nvPr/>
        </p:nvSpPr>
        <p:spPr>
          <a:xfrm>
            <a:off x="2183011" y="36158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Diseño del Sistema</a:t>
            </a:r>
            <a:endParaRPr lang="en-US" sz="2200" dirty="0"/>
          </a:p>
        </p:txBody>
      </p:sp>
      <p:sp>
        <p:nvSpPr>
          <p:cNvPr id="13" name="Text 11"/>
          <p:cNvSpPr/>
          <p:nvPr/>
        </p:nvSpPr>
        <p:spPr>
          <a:xfrm>
            <a:off x="2183011" y="4106228"/>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Interfaz y arquitectura validan un acceso rápido y confiable para usuarios.</a:t>
            </a:r>
            <a:endParaRPr lang="en-US" sz="1750" dirty="0"/>
          </a:p>
        </p:txBody>
      </p:sp>
      <p:sp>
        <p:nvSpPr>
          <p:cNvPr id="14" name="Shape 12"/>
          <p:cNvSpPr/>
          <p:nvPr/>
        </p:nvSpPr>
        <p:spPr>
          <a:xfrm>
            <a:off x="1273612" y="5162669"/>
            <a:ext cx="680442" cy="30480"/>
          </a:xfrm>
          <a:prstGeom prst="roundRect">
            <a:avLst>
              <a:gd name="adj" fmla="val 111628"/>
            </a:avLst>
          </a:prstGeom>
          <a:solidFill>
            <a:srgbClr val="575757"/>
          </a:solidFill>
          <a:ln/>
        </p:spPr>
      </p:sp>
      <p:sp>
        <p:nvSpPr>
          <p:cNvPr id="15" name="Shape 13"/>
          <p:cNvSpPr/>
          <p:nvPr/>
        </p:nvSpPr>
        <p:spPr>
          <a:xfrm>
            <a:off x="793790" y="4922758"/>
            <a:ext cx="510302" cy="510302"/>
          </a:xfrm>
          <a:prstGeom prst="roundRect">
            <a:avLst>
              <a:gd name="adj" fmla="val 6667"/>
            </a:avLst>
          </a:prstGeom>
          <a:solidFill>
            <a:srgbClr val="3E3E3E"/>
          </a:solidFill>
          <a:ln/>
        </p:spPr>
      </p:sp>
      <p:sp>
        <p:nvSpPr>
          <p:cNvPr id="16" name="Text 14"/>
          <p:cNvSpPr/>
          <p:nvPr/>
        </p:nvSpPr>
        <p:spPr>
          <a:xfrm>
            <a:off x="878860" y="496526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3</a:t>
            </a:r>
            <a:endParaRPr lang="en-US" sz="2650" dirty="0"/>
          </a:p>
        </p:txBody>
      </p:sp>
      <p:sp>
        <p:nvSpPr>
          <p:cNvPr id="17" name="Text 15"/>
          <p:cNvSpPr/>
          <p:nvPr/>
        </p:nvSpPr>
        <p:spPr>
          <a:xfrm>
            <a:off x="2183011" y="5000625"/>
            <a:ext cx="298001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Implementación Piloto</a:t>
            </a:r>
            <a:endParaRPr lang="en-US" sz="2200" dirty="0"/>
          </a:p>
        </p:txBody>
      </p:sp>
      <p:sp>
        <p:nvSpPr>
          <p:cNvPr id="18" name="Text 16"/>
          <p:cNvSpPr/>
          <p:nvPr/>
        </p:nvSpPr>
        <p:spPr>
          <a:xfrm>
            <a:off x="2183011" y="5491043"/>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Disminución del 75 % en errores y coordinación efectiva entre áreas.</a:t>
            </a:r>
            <a:endParaRPr lang="en-US" sz="1750" dirty="0"/>
          </a:p>
        </p:txBody>
      </p:sp>
      <p:sp>
        <p:nvSpPr>
          <p:cNvPr id="19" name="Shape 17"/>
          <p:cNvSpPr/>
          <p:nvPr/>
        </p:nvSpPr>
        <p:spPr>
          <a:xfrm>
            <a:off x="1273612" y="6547485"/>
            <a:ext cx="680442" cy="30480"/>
          </a:xfrm>
          <a:prstGeom prst="roundRect">
            <a:avLst>
              <a:gd name="adj" fmla="val 111628"/>
            </a:avLst>
          </a:prstGeom>
          <a:solidFill>
            <a:srgbClr val="575757"/>
          </a:solidFill>
          <a:ln/>
        </p:spPr>
      </p:sp>
      <p:sp>
        <p:nvSpPr>
          <p:cNvPr id="20" name="Shape 18"/>
          <p:cNvSpPr/>
          <p:nvPr/>
        </p:nvSpPr>
        <p:spPr>
          <a:xfrm>
            <a:off x="793790" y="6307574"/>
            <a:ext cx="510302" cy="510302"/>
          </a:xfrm>
          <a:prstGeom prst="roundRect">
            <a:avLst>
              <a:gd name="adj" fmla="val 6667"/>
            </a:avLst>
          </a:prstGeom>
          <a:solidFill>
            <a:srgbClr val="3E3E3E"/>
          </a:solidFill>
          <a:ln/>
        </p:spPr>
      </p:sp>
      <p:sp>
        <p:nvSpPr>
          <p:cNvPr id="21" name="Text 19"/>
          <p:cNvSpPr/>
          <p:nvPr/>
        </p:nvSpPr>
        <p:spPr>
          <a:xfrm>
            <a:off x="878860" y="6350079"/>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4</a:t>
            </a:r>
            <a:endParaRPr lang="en-US" sz="2650" dirty="0"/>
          </a:p>
        </p:txBody>
      </p:sp>
      <p:sp>
        <p:nvSpPr>
          <p:cNvPr id="22" name="Text 20"/>
          <p:cNvSpPr/>
          <p:nvPr/>
        </p:nvSpPr>
        <p:spPr>
          <a:xfrm>
            <a:off x="2183011" y="6385441"/>
            <a:ext cx="2955846"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Evaluación de Impacto</a:t>
            </a:r>
            <a:endParaRPr lang="en-US" sz="2200" dirty="0"/>
          </a:p>
        </p:txBody>
      </p:sp>
      <p:sp>
        <p:nvSpPr>
          <p:cNvPr id="23" name="Text 21"/>
          <p:cNvSpPr/>
          <p:nvPr/>
        </p:nvSpPr>
        <p:spPr>
          <a:xfrm>
            <a:off x="2183011" y="6875859"/>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Mejoras significativas en eficiencia, reducción de tiempos y satisfacción.</a:t>
            </a:r>
            <a:endParaRPr lang="en-US" sz="1750" dirty="0"/>
          </a:p>
        </p:txBody>
      </p:sp>
      <p:pic>
        <p:nvPicPr>
          <p:cNvPr id="24" name="Picture 23">
            <a:extLst>
              <a:ext uri="{FF2B5EF4-FFF2-40B4-BE49-F238E27FC236}">
                <a16:creationId xmlns:a16="http://schemas.microsoft.com/office/drawing/2014/main" id="{7FD13F82-AEE9-18CE-EC0C-017836257F1F}"/>
              </a:ext>
            </a:extLst>
          </p:cNvPr>
          <p:cNvPicPr>
            <a:picLocks noChangeAspect="1"/>
          </p:cNvPicPr>
          <p:nvPr/>
        </p:nvPicPr>
        <p:blipFill>
          <a:blip r:embed="rId3"/>
          <a:stretch>
            <a:fillRect/>
          </a:stretch>
        </p:blipFill>
        <p:spPr>
          <a:xfrm>
            <a:off x="12863245" y="7647811"/>
            <a:ext cx="1664025" cy="5164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990719"/>
            <a:ext cx="11223308"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Recomendaciones para la Mejora Continua</a:t>
            </a:r>
            <a:endParaRPr lang="en-US" sz="4450" dirty="0"/>
          </a:p>
        </p:txBody>
      </p:sp>
      <p:sp>
        <p:nvSpPr>
          <p:cNvPr id="3" name="Shape 1"/>
          <p:cNvSpPr/>
          <p:nvPr/>
        </p:nvSpPr>
        <p:spPr>
          <a:xfrm>
            <a:off x="1048941" y="2153126"/>
            <a:ext cx="30480" cy="5085636"/>
          </a:xfrm>
          <a:prstGeom prst="roundRect">
            <a:avLst>
              <a:gd name="adj" fmla="val 111628"/>
            </a:avLst>
          </a:prstGeom>
          <a:solidFill>
            <a:srgbClr val="575757"/>
          </a:solidFill>
          <a:ln/>
        </p:spPr>
      </p:sp>
      <p:sp>
        <p:nvSpPr>
          <p:cNvPr id="4" name="Shape 2"/>
          <p:cNvSpPr/>
          <p:nvPr/>
        </p:nvSpPr>
        <p:spPr>
          <a:xfrm>
            <a:off x="1273612" y="2393037"/>
            <a:ext cx="680442" cy="30480"/>
          </a:xfrm>
          <a:prstGeom prst="roundRect">
            <a:avLst>
              <a:gd name="adj" fmla="val 111628"/>
            </a:avLst>
          </a:prstGeom>
          <a:solidFill>
            <a:srgbClr val="575757"/>
          </a:solidFill>
          <a:ln/>
        </p:spPr>
      </p:sp>
      <p:sp>
        <p:nvSpPr>
          <p:cNvPr id="5" name="Shape 3"/>
          <p:cNvSpPr/>
          <p:nvPr/>
        </p:nvSpPr>
        <p:spPr>
          <a:xfrm>
            <a:off x="793790" y="2153126"/>
            <a:ext cx="510302" cy="510302"/>
          </a:xfrm>
          <a:prstGeom prst="roundRect">
            <a:avLst>
              <a:gd name="adj" fmla="val 6667"/>
            </a:avLst>
          </a:prstGeom>
          <a:solidFill>
            <a:srgbClr val="3E3E3E"/>
          </a:solidFill>
          <a:ln/>
        </p:spPr>
      </p:sp>
      <p:sp>
        <p:nvSpPr>
          <p:cNvPr id="6" name="Text 4"/>
          <p:cNvSpPr/>
          <p:nvPr/>
        </p:nvSpPr>
        <p:spPr>
          <a:xfrm>
            <a:off x="878860" y="2195632"/>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1</a:t>
            </a:r>
            <a:endParaRPr lang="en-US" sz="2650" dirty="0"/>
          </a:p>
        </p:txBody>
      </p:sp>
      <p:sp>
        <p:nvSpPr>
          <p:cNvPr id="7" name="Text 5"/>
          <p:cNvSpPr/>
          <p:nvPr/>
        </p:nvSpPr>
        <p:spPr>
          <a:xfrm>
            <a:off x="2183011" y="2230993"/>
            <a:ext cx="3008828"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Capacitación Continua</a:t>
            </a:r>
            <a:endParaRPr lang="en-US" sz="2200" dirty="0"/>
          </a:p>
        </p:txBody>
      </p:sp>
      <p:sp>
        <p:nvSpPr>
          <p:cNvPr id="8" name="Text 6"/>
          <p:cNvSpPr/>
          <p:nvPr/>
        </p:nvSpPr>
        <p:spPr>
          <a:xfrm>
            <a:off x="2183011" y="2721412"/>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Implementar programas constantes para mejorar habilidades de los usuarios.</a:t>
            </a:r>
            <a:endParaRPr lang="en-US" sz="1750" dirty="0"/>
          </a:p>
        </p:txBody>
      </p:sp>
      <p:sp>
        <p:nvSpPr>
          <p:cNvPr id="9" name="Shape 7"/>
          <p:cNvSpPr/>
          <p:nvPr/>
        </p:nvSpPr>
        <p:spPr>
          <a:xfrm>
            <a:off x="1273612" y="3777853"/>
            <a:ext cx="680442" cy="30480"/>
          </a:xfrm>
          <a:prstGeom prst="roundRect">
            <a:avLst>
              <a:gd name="adj" fmla="val 111628"/>
            </a:avLst>
          </a:prstGeom>
          <a:solidFill>
            <a:srgbClr val="575757"/>
          </a:solidFill>
          <a:ln/>
        </p:spPr>
      </p:sp>
      <p:sp>
        <p:nvSpPr>
          <p:cNvPr id="10" name="Shape 8"/>
          <p:cNvSpPr/>
          <p:nvPr/>
        </p:nvSpPr>
        <p:spPr>
          <a:xfrm>
            <a:off x="793790" y="3537942"/>
            <a:ext cx="510302" cy="510302"/>
          </a:xfrm>
          <a:prstGeom prst="roundRect">
            <a:avLst>
              <a:gd name="adj" fmla="val 6667"/>
            </a:avLst>
          </a:prstGeom>
          <a:solidFill>
            <a:srgbClr val="3E3E3E"/>
          </a:solidFill>
          <a:ln/>
        </p:spPr>
      </p:sp>
      <p:sp>
        <p:nvSpPr>
          <p:cNvPr id="11" name="Text 9"/>
          <p:cNvSpPr/>
          <p:nvPr/>
        </p:nvSpPr>
        <p:spPr>
          <a:xfrm>
            <a:off x="878860" y="3580448"/>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2</a:t>
            </a:r>
            <a:endParaRPr lang="en-US" sz="2650" dirty="0"/>
          </a:p>
        </p:txBody>
      </p:sp>
      <p:sp>
        <p:nvSpPr>
          <p:cNvPr id="12" name="Text 10"/>
          <p:cNvSpPr/>
          <p:nvPr/>
        </p:nvSpPr>
        <p:spPr>
          <a:xfrm>
            <a:off x="2183011" y="361580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Adaptación Móvil</a:t>
            </a:r>
            <a:endParaRPr lang="en-US" sz="2200" dirty="0"/>
          </a:p>
        </p:txBody>
      </p:sp>
      <p:sp>
        <p:nvSpPr>
          <p:cNvPr id="13" name="Text 11"/>
          <p:cNvSpPr/>
          <p:nvPr/>
        </p:nvSpPr>
        <p:spPr>
          <a:xfrm>
            <a:off x="2183011" y="4106228"/>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Optimizar el sistema para facilitar acceso y gestión desde dispositivos móviles.</a:t>
            </a:r>
            <a:endParaRPr lang="en-US" sz="1750" dirty="0"/>
          </a:p>
        </p:txBody>
      </p:sp>
      <p:sp>
        <p:nvSpPr>
          <p:cNvPr id="14" name="Shape 12"/>
          <p:cNvSpPr/>
          <p:nvPr/>
        </p:nvSpPr>
        <p:spPr>
          <a:xfrm>
            <a:off x="1273612" y="5162669"/>
            <a:ext cx="680442" cy="30480"/>
          </a:xfrm>
          <a:prstGeom prst="roundRect">
            <a:avLst>
              <a:gd name="adj" fmla="val 111628"/>
            </a:avLst>
          </a:prstGeom>
          <a:solidFill>
            <a:srgbClr val="575757"/>
          </a:solidFill>
          <a:ln/>
        </p:spPr>
      </p:sp>
      <p:sp>
        <p:nvSpPr>
          <p:cNvPr id="15" name="Shape 13"/>
          <p:cNvSpPr/>
          <p:nvPr/>
        </p:nvSpPr>
        <p:spPr>
          <a:xfrm>
            <a:off x="793790" y="4922758"/>
            <a:ext cx="510302" cy="510302"/>
          </a:xfrm>
          <a:prstGeom prst="roundRect">
            <a:avLst>
              <a:gd name="adj" fmla="val 6667"/>
            </a:avLst>
          </a:prstGeom>
          <a:solidFill>
            <a:srgbClr val="3E3E3E"/>
          </a:solidFill>
          <a:ln/>
        </p:spPr>
      </p:sp>
      <p:sp>
        <p:nvSpPr>
          <p:cNvPr id="16" name="Text 14"/>
          <p:cNvSpPr/>
          <p:nvPr/>
        </p:nvSpPr>
        <p:spPr>
          <a:xfrm>
            <a:off x="878860" y="496526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3</a:t>
            </a:r>
            <a:endParaRPr lang="en-US" sz="2650" dirty="0"/>
          </a:p>
        </p:txBody>
      </p:sp>
      <p:sp>
        <p:nvSpPr>
          <p:cNvPr id="17" name="Text 15"/>
          <p:cNvSpPr/>
          <p:nvPr/>
        </p:nvSpPr>
        <p:spPr>
          <a:xfrm>
            <a:off x="2183011" y="5000625"/>
            <a:ext cx="3348037"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Personalización por Roles</a:t>
            </a:r>
            <a:endParaRPr lang="en-US" sz="2200" dirty="0"/>
          </a:p>
        </p:txBody>
      </p:sp>
      <p:sp>
        <p:nvSpPr>
          <p:cNvPr id="18" name="Text 16"/>
          <p:cNvSpPr/>
          <p:nvPr/>
        </p:nvSpPr>
        <p:spPr>
          <a:xfrm>
            <a:off x="2183011" y="5491043"/>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Configurar paneles según funciones para aumentar la eficiencia operativa.</a:t>
            </a:r>
            <a:endParaRPr lang="en-US" sz="1750" dirty="0"/>
          </a:p>
        </p:txBody>
      </p:sp>
      <p:sp>
        <p:nvSpPr>
          <p:cNvPr id="19" name="Shape 17"/>
          <p:cNvSpPr/>
          <p:nvPr/>
        </p:nvSpPr>
        <p:spPr>
          <a:xfrm>
            <a:off x="1273612" y="6547485"/>
            <a:ext cx="680442" cy="30480"/>
          </a:xfrm>
          <a:prstGeom prst="roundRect">
            <a:avLst>
              <a:gd name="adj" fmla="val 111628"/>
            </a:avLst>
          </a:prstGeom>
          <a:solidFill>
            <a:srgbClr val="575757"/>
          </a:solidFill>
          <a:ln/>
        </p:spPr>
      </p:sp>
      <p:sp>
        <p:nvSpPr>
          <p:cNvPr id="20" name="Shape 18"/>
          <p:cNvSpPr/>
          <p:nvPr/>
        </p:nvSpPr>
        <p:spPr>
          <a:xfrm>
            <a:off x="793790" y="6307574"/>
            <a:ext cx="510302" cy="510302"/>
          </a:xfrm>
          <a:prstGeom prst="roundRect">
            <a:avLst>
              <a:gd name="adj" fmla="val 6667"/>
            </a:avLst>
          </a:prstGeom>
          <a:solidFill>
            <a:srgbClr val="3E3E3E"/>
          </a:solidFill>
          <a:ln/>
        </p:spPr>
      </p:sp>
      <p:sp>
        <p:nvSpPr>
          <p:cNvPr id="21" name="Text 19"/>
          <p:cNvSpPr/>
          <p:nvPr/>
        </p:nvSpPr>
        <p:spPr>
          <a:xfrm>
            <a:off x="878860" y="6350079"/>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Medium" pitchFamily="34" charset="0"/>
                <a:ea typeface="Instrument Sans Medium" pitchFamily="34" charset="-122"/>
                <a:cs typeface="Instrument Sans Medium" pitchFamily="34" charset="-120"/>
              </a:rPr>
              <a:t>4</a:t>
            </a:r>
            <a:endParaRPr lang="en-US" sz="2650" dirty="0"/>
          </a:p>
        </p:txBody>
      </p:sp>
      <p:sp>
        <p:nvSpPr>
          <p:cNvPr id="22" name="Text 20"/>
          <p:cNvSpPr/>
          <p:nvPr/>
        </p:nvSpPr>
        <p:spPr>
          <a:xfrm>
            <a:off x="2183011" y="6385441"/>
            <a:ext cx="4046339"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Inversión y Gestión del Cambio</a:t>
            </a:r>
            <a:endParaRPr lang="en-US" sz="2200" dirty="0"/>
          </a:p>
        </p:txBody>
      </p:sp>
      <p:sp>
        <p:nvSpPr>
          <p:cNvPr id="23" name="Text 21"/>
          <p:cNvSpPr/>
          <p:nvPr/>
        </p:nvSpPr>
        <p:spPr>
          <a:xfrm>
            <a:off x="2183011" y="6875859"/>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Preparar recursos tecnológicos y abordar resistencia al cambio tecnológico.</a:t>
            </a:r>
            <a:endParaRPr lang="en-US" sz="1750" dirty="0"/>
          </a:p>
        </p:txBody>
      </p:sp>
      <p:pic>
        <p:nvPicPr>
          <p:cNvPr id="24" name="Picture 23">
            <a:extLst>
              <a:ext uri="{FF2B5EF4-FFF2-40B4-BE49-F238E27FC236}">
                <a16:creationId xmlns:a16="http://schemas.microsoft.com/office/drawing/2014/main" id="{41FF0B35-02B9-A83B-CD95-CA6DB2E0B242}"/>
              </a:ext>
            </a:extLst>
          </p:cNvPr>
          <p:cNvPicPr>
            <a:picLocks noChangeAspect="1"/>
          </p:cNvPicPr>
          <p:nvPr/>
        </p:nvPicPr>
        <p:blipFill>
          <a:blip r:embed="rId3"/>
          <a:stretch>
            <a:fillRect/>
          </a:stretch>
        </p:blipFill>
        <p:spPr>
          <a:xfrm>
            <a:off x="12863245" y="7647811"/>
            <a:ext cx="1664025" cy="516422"/>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3845214" y="1389688"/>
            <a:ext cx="6752749"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Referencias Bibliográficas</a:t>
            </a:r>
            <a:endParaRPr lang="en-US" sz="4450" dirty="0"/>
          </a:p>
        </p:txBody>
      </p:sp>
      <p:sp>
        <p:nvSpPr>
          <p:cNvPr id="3" name="Text 1"/>
          <p:cNvSpPr/>
          <p:nvPr/>
        </p:nvSpPr>
        <p:spPr>
          <a:xfrm>
            <a:off x="2149979" y="306501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IACC (2025):</a:t>
            </a:r>
            <a:r>
              <a:rPr lang="en-US" sz="1750" dirty="0">
                <a:solidFill>
                  <a:srgbClr val="BFBFBF"/>
                </a:solidFill>
                <a:latin typeface="Open Sans" pitchFamily="34" charset="0"/>
                <a:ea typeface="Open Sans" pitchFamily="34" charset="-122"/>
                <a:cs typeface="Open Sans" pitchFamily="34" charset="-120"/>
              </a:rPr>
              <a:t> Semana 1-8, material educativo clave para el proyecto.</a:t>
            </a:r>
            <a:endParaRPr lang="en-US" sz="1750" dirty="0"/>
          </a:p>
        </p:txBody>
      </p:sp>
      <p:sp>
        <p:nvSpPr>
          <p:cNvPr id="4" name="Text 2"/>
          <p:cNvSpPr/>
          <p:nvPr/>
        </p:nvSpPr>
        <p:spPr>
          <a:xfrm>
            <a:off x="2149979" y="350721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ISO/IEC 9126 (2001):</a:t>
            </a:r>
            <a:r>
              <a:rPr lang="en-US" sz="1750" dirty="0">
                <a:solidFill>
                  <a:srgbClr val="BFBFBF"/>
                </a:solidFill>
                <a:latin typeface="Open Sans" pitchFamily="34" charset="0"/>
                <a:ea typeface="Open Sans" pitchFamily="34" charset="-122"/>
                <a:cs typeface="Open Sans" pitchFamily="34" charset="-120"/>
              </a:rPr>
              <a:t> Normas internacionales sobre calidad de software.</a:t>
            </a:r>
            <a:endParaRPr lang="en-US" sz="1750" dirty="0"/>
          </a:p>
        </p:txBody>
      </p:sp>
      <p:sp>
        <p:nvSpPr>
          <p:cNvPr id="5" name="Text 3"/>
          <p:cNvSpPr/>
          <p:nvPr/>
        </p:nvSpPr>
        <p:spPr>
          <a:xfrm>
            <a:off x="2149979" y="394941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Nielsen (1994):</a:t>
            </a:r>
            <a:r>
              <a:rPr lang="en-US" sz="1750" dirty="0">
                <a:solidFill>
                  <a:srgbClr val="BFBFBF"/>
                </a:solidFill>
                <a:latin typeface="Open Sans" pitchFamily="34" charset="0"/>
                <a:ea typeface="Open Sans" pitchFamily="34" charset="-122"/>
                <a:cs typeface="Open Sans" pitchFamily="34" charset="-120"/>
              </a:rPr>
              <a:t> Diez heurísticas para diseño de interfaces de usuario.</a:t>
            </a:r>
            <a:endParaRPr lang="en-US" sz="1750" dirty="0"/>
          </a:p>
        </p:txBody>
      </p:sp>
      <p:sp>
        <p:nvSpPr>
          <p:cNvPr id="6" name="Text 4"/>
          <p:cNvSpPr/>
          <p:nvPr/>
        </p:nvSpPr>
        <p:spPr>
          <a:xfrm>
            <a:off x="2149979" y="439161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Data Center Market (2023):</a:t>
            </a:r>
            <a:r>
              <a:rPr lang="en-US" sz="1750" dirty="0">
                <a:solidFill>
                  <a:srgbClr val="BFBFBF"/>
                </a:solidFill>
                <a:latin typeface="Open Sans" pitchFamily="34" charset="0"/>
                <a:ea typeface="Open Sans" pitchFamily="34" charset="-122"/>
                <a:cs typeface="Open Sans" pitchFamily="34" charset="-120"/>
              </a:rPr>
              <a:t> Procesamiento de datos en tiempo real y análisis.</a:t>
            </a:r>
            <a:endParaRPr lang="en-US" sz="1750" dirty="0"/>
          </a:p>
        </p:txBody>
      </p:sp>
      <p:sp>
        <p:nvSpPr>
          <p:cNvPr id="7" name="Text 5"/>
          <p:cNvSpPr/>
          <p:nvPr/>
        </p:nvSpPr>
        <p:spPr>
          <a:xfrm>
            <a:off x="2149979" y="483381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BFBFBF"/>
                </a:solidFill>
                <a:latin typeface="Open Sans" pitchFamily="34" charset="0"/>
                <a:ea typeface="Open Sans" pitchFamily="34" charset="-122"/>
                <a:cs typeface="Open Sans" pitchFamily="34" charset="-120"/>
              </a:rPr>
              <a:t>Zendesk (2023):</a:t>
            </a:r>
            <a:r>
              <a:rPr lang="en-US" sz="1750" dirty="0">
                <a:solidFill>
                  <a:srgbClr val="BFBFBF"/>
                </a:solidFill>
                <a:latin typeface="Open Sans" pitchFamily="34" charset="0"/>
                <a:ea typeface="Open Sans" pitchFamily="34" charset="-122"/>
                <a:cs typeface="Open Sans" pitchFamily="34" charset="-120"/>
              </a:rPr>
              <a:t> Importancia de la satisfacción y lealtad del cliente.</a:t>
            </a:r>
            <a:endParaRPr lang="en-US" sz="1750" dirty="0"/>
          </a:p>
        </p:txBody>
      </p:sp>
      <p:pic>
        <p:nvPicPr>
          <p:cNvPr id="8" name="Picture 7">
            <a:extLst>
              <a:ext uri="{FF2B5EF4-FFF2-40B4-BE49-F238E27FC236}">
                <a16:creationId xmlns:a16="http://schemas.microsoft.com/office/drawing/2014/main" id="{35DE4AEF-86A4-2E58-DEAF-49E987503898}"/>
              </a:ext>
            </a:extLst>
          </p:cNvPr>
          <p:cNvPicPr>
            <a:picLocks noChangeAspect="1"/>
          </p:cNvPicPr>
          <p:nvPr/>
        </p:nvPicPr>
        <p:blipFill>
          <a:blip r:embed="rId3"/>
          <a:stretch>
            <a:fillRect/>
          </a:stretch>
        </p:blipFill>
        <p:spPr>
          <a:xfrm>
            <a:off x="12863245" y="7647811"/>
            <a:ext cx="1664025" cy="51642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6197997" y="614911"/>
            <a:ext cx="8087743" cy="1475252"/>
          </a:xfrm>
          <a:prstGeom prst="rect">
            <a:avLst/>
          </a:prstGeom>
          <a:noFill/>
          <a:ln/>
        </p:spPr>
        <p:txBody>
          <a:bodyPr wrap="square" lIns="0" tIns="0" rIns="0" bIns="0" rtlCol="0" anchor="t"/>
          <a:lstStyle/>
          <a:p>
            <a:pPr marL="0" indent="0" algn="ctr">
              <a:lnSpc>
                <a:spcPts val="5550"/>
              </a:lnSpc>
              <a:buNone/>
            </a:pPr>
            <a:r>
              <a:rPr lang="en-US" sz="2800" dirty="0">
                <a:solidFill>
                  <a:srgbClr val="FEFEFE"/>
                </a:solidFill>
                <a:latin typeface="Instrument Sans Medium" pitchFamily="34" charset="0"/>
                <a:ea typeface="Instrument Sans Medium" pitchFamily="34" charset="-122"/>
                <a:cs typeface="Instrument Sans Medium" pitchFamily="34" charset="-120"/>
              </a:rPr>
              <a:t>FABRICACIÓN Y EXPORTACIÓN DE EQUIPOS DE ANDAMIAJE Y APONTALAMIENTO</a:t>
            </a:r>
            <a:endParaRPr lang="en-US" sz="2800" dirty="0"/>
          </a:p>
        </p:txBody>
      </p:sp>
      <p:pic>
        <p:nvPicPr>
          <p:cNvPr id="10" name="Picture 9">
            <a:extLst>
              <a:ext uri="{FF2B5EF4-FFF2-40B4-BE49-F238E27FC236}">
                <a16:creationId xmlns:a16="http://schemas.microsoft.com/office/drawing/2014/main" id="{B5BEF6B2-F3AB-89B0-01C9-D02B04C7F14C}"/>
              </a:ext>
            </a:extLst>
          </p:cNvPr>
          <p:cNvPicPr>
            <a:picLocks noChangeAspect="1"/>
          </p:cNvPicPr>
          <p:nvPr/>
        </p:nvPicPr>
        <p:blipFill>
          <a:blip r:embed="rId3"/>
          <a:stretch>
            <a:fillRect/>
          </a:stretch>
        </p:blipFill>
        <p:spPr>
          <a:xfrm>
            <a:off x="12863245" y="7647811"/>
            <a:ext cx="1664025" cy="516422"/>
          </a:xfrm>
          <a:prstGeom prst="rect">
            <a:avLst/>
          </a:prstGeom>
        </p:spPr>
      </p:pic>
      <p:pic>
        <p:nvPicPr>
          <p:cNvPr id="1026" name="Picture 2">
            <a:extLst>
              <a:ext uri="{FF2B5EF4-FFF2-40B4-BE49-F238E27FC236}">
                <a16:creationId xmlns:a16="http://schemas.microsoft.com/office/drawing/2014/main" id="{410EE7DC-97EF-C25A-4E56-5401B94EF2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467" y="304800"/>
            <a:ext cx="5653538" cy="7569200"/>
          </a:xfrm>
          <a:prstGeom prst="rect">
            <a:avLst/>
          </a:prstGeom>
          <a:noFill/>
          <a:extLst>
            <a:ext uri="{909E8E84-426E-40DD-AFC4-6F175D3DCCD1}">
              <a14:hiddenFill xmlns:a14="http://schemas.microsoft.com/office/drawing/2010/main">
                <a:solidFill>
                  <a:srgbClr val="FFFFFF"/>
                </a:solidFill>
              </a14:hiddenFill>
            </a:ext>
          </a:extLst>
        </p:spPr>
      </p:pic>
      <p:sp>
        <p:nvSpPr>
          <p:cNvPr id="2" name="Text 0">
            <a:extLst>
              <a:ext uri="{FF2B5EF4-FFF2-40B4-BE49-F238E27FC236}">
                <a16:creationId xmlns:a16="http://schemas.microsoft.com/office/drawing/2014/main" id="{92839DB6-4C34-E068-C22F-3FF12DC22335}"/>
              </a:ext>
            </a:extLst>
          </p:cNvPr>
          <p:cNvSpPr/>
          <p:nvPr/>
        </p:nvSpPr>
        <p:spPr>
          <a:xfrm>
            <a:off x="6389552" y="2506490"/>
            <a:ext cx="4581837" cy="2090790"/>
          </a:xfrm>
          <a:prstGeom prst="rect">
            <a:avLst/>
          </a:prstGeom>
          <a:noFill/>
          <a:ln/>
        </p:spPr>
        <p:txBody>
          <a:bodyPr wrap="square" lIns="0" tIns="0" rIns="0" bIns="0" rtlCol="0" anchor="t"/>
          <a:lstStyle/>
          <a:p>
            <a:pPr algn="just"/>
            <a:r>
              <a:rPr lang="es-CL" dirty="0">
                <a:solidFill>
                  <a:schemeClr val="bg2"/>
                </a:solidFill>
              </a:rPr>
              <a:t>Se enfrenta un problema relacionado con la falta de un historial o registro actualizado de los componentes de andamios despachados y pendientes. Esta carencia genera dificultades en la planificación y seguimiento de los proyectos, afectando la eficiencia operativa y la satisfacción del cliente. </a:t>
            </a:r>
            <a:endParaRPr lang="es-CL" b="1" dirty="0">
              <a:solidFill>
                <a:schemeClr val="bg2"/>
              </a:solidFill>
            </a:endParaRPr>
          </a:p>
        </p:txBody>
      </p:sp>
      <p:pic>
        <p:nvPicPr>
          <p:cNvPr id="4" name="Picture 2" descr="A Complete Guide on Constructors In C# | Simplilearn">
            <a:extLst>
              <a:ext uri="{FF2B5EF4-FFF2-40B4-BE49-F238E27FC236}">
                <a16:creationId xmlns:a16="http://schemas.microsoft.com/office/drawing/2014/main" id="{EDFE8F16-40CB-4BCA-11E0-A0ABFECC70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86033" y="2912724"/>
            <a:ext cx="2840804" cy="2840804"/>
          </a:xfrm>
          <a:prstGeom prst="rect">
            <a:avLst/>
          </a:prstGeom>
          <a:noFill/>
          <a:extLst>
            <a:ext uri="{909E8E84-426E-40DD-AFC4-6F175D3DCCD1}">
              <a14:hiddenFill xmlns:a14="http://schemas.microsoft.com/office/drawing/2010/main">
                <a:solidFill>
                  <a:srgbClr val="FFFFFF"/>
                </a:solidFill>
              </a14:hiddenFill>
            </a:ext>
          </a:extLst>
        </p:spPr>
      </p:pic>
      <p:sp>
        <p:nvSpPr>
          <p:cNvPr id="5" name="Text 0">
            <a:extLst>
              <a:ext uri="{FF2B5EF4-FFF2-40B4-BE49-F238E27FC236}">
                <a16:creationId xmlns:a16="http://schemas.microsoft.com/office/drawing/2014/main" id="{1FB43C24-7D02-637E-8F40-EB867C65A185}"/>
              </a:ext>
            </a:extLst>
          </p:cNvPr>
          <p:cNvSpPr/>
          <p:nvPr/>
        </p:nvSpPr>
        <p:spPr>
          <a:xfrm>
            <a:off x="5763303" y="4876038"/>
            <a:ext cx="4478565" cy="831005"/>
          </a:xfrm>
          <a:prstGeom prst="rect">
            <a:avLst/>
          </a:prstGeom>
          <a:noFill/>
          <a:ln/>
        </p:spPr>
        <p:txBody>
          <a:bodyPr wrap="square" lIns="0" tIns="0" rIns="0" bIns="0" rtlCol="0" anchor="t"/>
          <a:lstStyle/>
          <a:p>
            <a:pPr marL="0" indent="0" algn="ctr">
              <a:lnSpc>
                <a:spcPts val="5550"/>
              </a:lnSpc>
              <a:buNone/>
            </a:pPr>
            <a:r>
              <a:rPr lang="en-US" sz="2800" dirty="0">
                <a:solidFill>
                  <a:srgbClr val="FEFEFE"/>
                </a:solidFill>
                <a:latin typeface="Instrument Sans Medium" pitchFamily="34" charset="0"/>
                <a:ea typeface="Instrument Sans Medium" pitchFamily="34" charset="-122"/>
                <a:cs typeface="Instrument Sans Medium" pitchFamily="34" charset="-120"/>
              </a:rPr>
              <a:t>PROBLEMAS</a:t>
            </a:r>
            <a:endParaRPr lang="en-US" sz="2800" dirty="0"/>
          </a:p>
        </p:txBody>
      </p:sp>
      <p:sp>
        <p:nvSpPr>
          <p:cNvPr id="7" name="Text 0">
            <a:extLst>
              <a:ext uri="{FF2B5EF4-FFF2-40B4-BE49-F238E27FC236}">
                <a16:creationId xmlns:a16="http://schemas.microsoft.com/office/drawing/2014/main" id="{7DC3218C-AC90-5D19-CB0A-CE51C2781E64}"/>
              </a:ext>
            </a:extLst>
          </p:cNvPr>
          <p:cNvSpPr/>
          <p:nvPr/>
        </p:nvSpPr>
        <p:spPr>
          <a:xfrm>
            <a:off x="6519435" y="5707043"/>
            <a:ext cx="6605317" cy="831005"/>
          </a:xfrm>
          <a:prstGeom prst="rect">
            <a:avLst/>
          </a:prstGeom>
          <a:noFill/>
          <a:ln/>
        </p:spPr>
        <p:txBody>
          <a:bodyPr wrap="square" lIns="0" tIns="0" rIns="0" bIns="0" rtlCol="0" anchor="t"/>
          <a:lstStyle/>
          <a:p>
            <a:pPr marL="457200" indent="-457200">
              <a:lnSpc>
                <a:spcPts val="5550"/>
              </a:lnSpc>
              <a:buFont typeface="Arial" panose="020B0604020202020204" pitchFamily="34" charset="0"/>
              <a:buChar char="•"/>
            </a:pPr>
            <a:r>
              <a:rPr lang="en-US" sz="2000" dirty="0">
                <a:solidFill>
                  <a:schemeClr val="bg2"/>
                </a:solidFill>
              </a:rPr>
              <a:t>Falta de </a:t>
            </a:r>
            <a:r>
              <a:rPr lang="en-US" sz="2000" dirty="0" err="1">
                <a:solidFill>
                  <a:schemeClr val="bg2"/>
                </a:solidFill>
              </a:rPr>
              <a:t>visualización</a:t>
            </a:r>
            <a:r>
              <a:rPr lang="en-US" sz="2000" dirty="0">
                <a:solidFill>
                  <a:schemeClr val="bg2"/>
                </a:solidFill>
              </a:rPr>
              <a:t> </a:t>
            </a:r>
            <a:r>
              <a:rPr lang="en-US" sz="2000" dirty="0" err="1">
                <a:solidFill>
                  <a:schemeClr val="bg2"/>
                </a:solidFill>
              </a:rPr>
              <a:t>en</a:t>
            </a:r>
            <a:r>
              <a:rPr lang="en-US" sz="2000" dirty="0">
                <a:solidFill>
                  <a:schemeClr val="bg2"/>
                </a:solidFill>
              </a:rPr>
              <a:t> </a:t>
            </a:r>
            <a:r>
              <a:rPr lang="en-US" sz="2000" dirty="0" err="1">
                <a:solidFill>
                  <a:schemeClr val="bg2"/>
                </a:solidFill>
              </a:rPr>
              <a:t>tiempo</a:t>
            </a:r>
            <a:r>
              <a:rPr lang="en-US" sz="2000" dirty="0">
                <a:solidFill>
                  <a:schemeClr val="bg2"/>
                </a:solidFill>
              </a:rPr>
              <a:t> real</a:t>
            </a:r>
          </a:p>
          <a:p>
            <a:pPr marL="457200" indent="-457200">
              <a:lnSpc>
                <a:spcPts val="5550"/>
              </a:lnSpc>
              <a:buFont typeface="Arial" panose="020B0604020202020204" pitchFamily="34" charset="0"/>
              <a:buChar char="•"/>
            </a:pPr>
            <a:r>
              <a:rPr lang="en-US" sz="2000" dirty="0" err="1">
                <a:solidFill>
                  <a:schemeClr val="bg2"/>
                </a:solidFill>
              </a:rPr>
              <a:t>Errores</a:t>
            </a:r>
            <a:r>
              <a:rPr lang="en-US" sz="2000" dirty="0">
                <a:solidFill>
                  <a:schemeClr val="bg2"/>
                </a:solidFill>
              </a:rPr>
              <a:t> </a:t>
            </a:r>
            <a:r>
              <a:rPr lang="en-US" sz="2000" dirty="0" err="1">
                <a:solidFill>
                  <a:schemeClr val="bg2"/>
                </a:solidFill>
              </a:rPr>
              <a:t>en</a:t>
            </a:r>
            <a:r>
              <a:rPr lang="en-US" sz="2000" dirty="0">
                <a:solidFill>
                  <a:schemeClr val="bg2"/>
                </a:solidFill>
              </a:rPr>
              <a:t> </a:t>
            </a:r>
            <a:r>
              <a:rPr lang="en-US" sz="2000" dirty="0" err="1">
                <a:solidFill>
                  <a:schemeClr val="bg2"/>
                </a:solidFill>
              </a:rPr>
              <a:t>el</a:t>
            </a:r>
            <a:r>
              <a:rPr lang="en-US" sz="2000" dirty="0">
                <a:solidFill>
                  <a:schemeClr val="bg2"/>
                </a:solidFill>
              </a:rPr>
              <a:t> </a:t>
            </a:r>
            <a:r>
              <a:rPr lang="en-US" sz="2000" dirty="0" err="1">
                <a:solidFill>
                  <a:schemeClr val="bg2"/>
                </a:solidFill>
              </a:rPr>
              <a:t>inventario</a:t>
            </a:r>
            <a:r>
              <a:rPr lang="en-US" sz="2000" dirty="0">
                <a:solidFill>
                  <a:schemeClr val="bg2"/>
                </a:solidFill>
              </a:rPr>
              <a:t> </a:t>
            </a:r>
            <a:r>
              <a:rPr lang="en-US" sz="2000" dirty="0" err="1">
                <a:solidFill>
                  <a:schemeClr val="bg2"/>
                </a:solidFill>
              </a:rPr>
              <a:t>por</a:t>
            </a:r>
            <a:r>
              <a:rPr lang="en-US" sz="2000" dirty="0">
                <a:solidFill>
                  <a:schemeClr val="bg2"/>
                </a:solidFill>
              </a:rPr>
              <a:t> </a:t>
            </a:r>
            <a:r>
              <a:rPr lang="en-US" sz="2000" dirty="0" err="1">
                <a:solidFill>
                  <a:schemeClr val="bg2"/>
                </a:solidFill>
              </a:rPr>
              <a:t>falta</a:t>
            </a:r>
            <a:r>
              <a:rPr lang="en-US" sz="2000" dirty="0">
                <a:solidFill>
                  <a:schemeClr val="bg2"/>
                </a:solidFill>
              </a:rPr>
              <a:t> de </a:t>
            </a:r>
            <a:r>
              <a:rPr lang="en-US" sz="2000" dirty="0" err="1">
                <a:solidFill>
                  <a:schemeClr val="bg2"/>
                </a:solidFill>
              </a:rPr>
              <a:t>registros</a:t>
            </a:r>
            <a:endParaRPr lang="en-US" sz="2000" dirty="0">
              <a:solidFill>
                <a:schemeClr val="bg2"/>
              </a:solidFill>
            </a:endParaRPr>
          </a:p>
          <a:p>
            <a:pPr marL="457200" indent="-457200">
              <a:lnSpc>
                <a:spcPts val="5550"/>
              </a:lnSpc>
              <a:buFont typeface="Arial" panose="020B0604020202020204" pitchFamily="34" charset="0"/>
              <a:buChar char="•"/>
            </a:pPr>
            <a:r>
              <a:rPr lang="en-US" sz="2000" dirty="0">
                <a:solidFill>
                  <a:schemeClr val="bg2"/>
                </a:solidFill>
              </a:rPr>
              <a:t>Falta de </a:t>
            </a:r>
            <a:r>
              <a:rPr lang="en-US" sz="2000" dirty="0" err="1">
                <a:solidFill>
                  <a:schemeClr val="bg2"/>
                </a:solidFill>
              </a:rPr>
              <a:t>coordinación</a:t>
            </a:r>
            <a:r>
              <a:rPr lang="en-US" sz="2000" dirty="0">
                <a:solidFill>
                  <a:schemeClr val="bg2"/>
                </a:solidFill>
              </a:rPr>
              <a:t> </a:t>
            </a:r>
            <a:r>
              <a:rPr lang="en-US" sz="2000" dirty="0" err="1">
                <a:solidFill>
                  <a:schemeClr val="bg2"/>
                </a:solidFill>
              </a:rPr>
              <a:t>en</a:t>
            </a:r>
            <a:r>
              <a:rPr lang="en-US" sz="2000" dirty="0">
                <a:solidFill>
                  <a:schemeClr val="bg2"/>
                </a:solidFill>
              </a:rPr>
              <a:t> areas </a:t>
            </a:r>
            <a:r>
              <a:rPr lang="en-US" sz="2000" dirty="0" err="1">
                <a:solidFill>
                  <a:schemeClr val="bg2"/>
                </a:solidFill>
              </a:rPr>
              <a:t>relacionadas</a:t>
            </a:r>
            <a:endParaRPr lang="en-US" sz="2000" dirty="0">
              <a:solidFill>
                <a:schemeClr val="bg2"/>
              </a:solidFill>
            </a:endParaRPr>
          </a:p>
          <a:p>
            <a:pPr marL="0" indent="0">
              <a:lnSpc>
                <a:spcPts val="5550"/>
              </a:lnSpc>
              <a:buNone/>
            </a:pPr>
            <a:endParaRPr lang="en-US" sz="2800" dirty="0"/>
          </a:p>
          <a:p>
            <a:pPr marL="0" indent="0">
              <a:lnSpc>
                <a:spcPts val="5550"/>
              </a:lnSpc>
              <a:buNone/>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205514"/>
          </a:xfrm>
          <a:prstGeom prst="rect">
            <a:avLst/>
          </a:prstGeom>
        </p:spPr>
      </p:pic>
      <p:sp>
        <p:nvSpPr>
          <p:cNvPr id="3" name="Text 0"/>
          <p:cNvSpPr/>
          <p:nvPr/>
        </p:nvSpPr>
        <p:spPr>
          <a:xfrm>
            <a:off x="617458" y="2603957"/>
            <a:ext cx="4614267" cy="551378"/>
          </a:xfrm>
          <a:prstGeom prst="rect">
            <a:avLst/>
          </a:prstGeom>
          <a:noFill/>
          <a:ln/>
        </p:spPr>
        <p:txBody>
          <a:bodyPr wrap="none" lIns="0" tIns="0" rIns="0" bIns="0" rtlCol="0" anchor="t"/>
          <a:lstStyle/>
          <a:p>
            <a:pPr marL="0" indent="0" algn="l">
              <a:lnSpc>
                <a:spcPts val="4300"/>
              </a:lnSpc>
              <a:buNone/>
            </a:pPr>
            <a:r>
              <a:rPr lang="es-CL" sz="3450" i="1" noProof="0" dirty="0">
                <a:solidFill>
                  <a:srgbClr val="FEFEFE"/>
                </a:solidFill>
                <a:effectLst>
                  <a:outerShdw blurRad="38100" dist="38100" dir="2700000" algn="tl">
                    <a:srgbClr val="000000">
                      <a:alpha val="43137"/>
                    </a:srgbClr>
                  </a:outerShdw>
                </a:effectLst>
                <a:latin typeface="Instrument Sans Medium" pitchFamily="34" charset="0"/>
                <a:ea typeface="Instrument Sans Medium" pitchFamily="34" charset="-122"/>
                <a:cs typeface="Instrument Sans Medium" pitchFamily="34" charset="-120"/>
              </a:rPr>
              <a:t>Implementación sistema de gestión de despachos</a:t>
            </a:r>
            <a:endParaRPr lang="es-CL" sz="3450" i="1" noProof="0" dirty="0">
              <a:effectLst>
                <a:outerShdw blurRad="38100" dist="38100" dir="2700000" algn="tl">
                  <a:srgbClr val="000000">
                    <a:alpha val="43137"/>
                  </a:srgbClr>
                </a:outerShdw>
              </a:effectLst>
            </a:endParaRPr>
          </a:p>
        </p:txBody>
      </p:sp>
      <p:pic>
        <p:nvPicPr>
          <p:cNvPr id="4" name="Image 1" descr="preencoded.png"/>
          <p:cNvPicPr>
            <a:picLocks noChangeAspect="1"/>
          </p:cNvPicPr>
          <p:nvPr/>
        </p:nvPicPr>
        <p:blipFill>
          <a:blip r:embed="rId4"/>
          <a:stretch>
            <a:fillRect/>
          </a:stretch>
        </p:blipFill>
        <p:spPr>
          <a:xfrm>
            <a:off x="617458" y="3508296"/>
            <a:ext cx="882134" cy="1058585"/>
          </a:xfrm>
          <a:prstGeom prst="rect">
            <a:avLst/>
          </a:prstGeom>
        </p:spPr>
      </p:pic>
      <p:sp>
        <p:nvSpPr>
          <p:cNvPr id="5" name="Text 1"/>
          <p:cNvSpPr/>
          <p:nvPr/>
        </p:nvSpPr>
        <p:spPr>
          <a:xfrm>
            <a:off x="1764149" y="3684627"/>
            <a:ext cx="2572941" cy="275630"/>
          </a:xfrm>
          <a:prstGeom prst="rect">
            <a:avLst/>
          </a:prstGeom>
          <a:noFill/>
          <a:ln/>
        </p:spPr>
        <p:txBody>
          <a:bodyPr wrap="none" lIns="0" tIns="0" rIns="0" bIns="0" rtlCol="0" anchor="t"/>
          <a:lstStyle/>
          <a:p>
            <a:pPr marL="0" indent="0" algn="l">
              <a:lnSpc>
                <a:spcPts val="2150"/>
              </a:lnSpc>
              <a:buNone/>
            </a:pPr>
            <a:r>
              <a:rPr lang="es-CL" sz="1700" noProof="0" dirty="0">
                <a:solidFill>
                  <a:srgbClr val="BFBFBF"/>
                </a:solidFill>
                <a:latin typeface="Instrument Sans Medium" pitchFamily="34" charset="0"/>
                <a:ea typeface="Instrument Sans Medium" pitchFamily="34" charset="-122"/>
                <a:cs typeface="Instrument Sans Medium" pitchFamily="34" charset="-120"/>
              </a:rPr>
              <a:t>Diagnosticar deficiencias</a:t>
            </a:r>
            <a:endParaRPr lang="es-CL" sz="1700" noProof="0" dirty="0"/>
          </a:p>
        </p:txBody>
      </p:sp>
      <p:sp>
        <p:nvSpPr>
          <p:cNvPr id="6" name="Text 2"/>
          <p:cNvSpPr/>
          <p:nvPr/>
        </p:nvSpPr>
        <p:spPr>
          <a:xfrm>
            <a:off x="1764149" y="4066103"/>
            <a:ext cx="12248793" cy="282297"/>
          </a:xfrm>
          <a:prstGeom prst="rect">
            <a:avLst/>
          </a:prstGeom>
          <a:noFill/>
          <a:ln/>
        </p:spPr>
        <p:txBody>
          <a:bodyPr wrap="none" lIns="0" tIns="0" rIns="0" bIns="0" rtlCol="0" anchor="t"/>
          <a:lstStyle/>
          <a:p>
            <a:pPr marL="0" indent="0" algn="l">
              <a:lnSpc>
                <a:spcPts val="2200"/>
              </a:lnSpc>
              <a:buNone/>
            </a:pPr>
            <a:r>
              <a:rPr lang="es-CL" sz="1350" noProof="0" dirty="0">
                <a:solidFill>
                  <a:srgbClr val="BFBFBF"/>
                </a:solidFill>
                <a:latin typeface="Open Sans" pitchFamily="34" charset="0"/>
                <a:ea typeface="Open Sans" pitchFamily="34" charset="-122"/>
                <a:cs typeface="Open Sans" pitchFamily="34" charset="-120"/>
              </a:rPr>
              <a:t>Analizar las necesidades y dificultades operativas en el proceso actual de gestión de despachos.</a:t>
            </a:r>
            <a:endParaRPr lang="es-CL" sz="1350" noProof="0" dirty="0"/>
          </a:p>
        </p:txBody>
      </p:sp>
      <p:pic>
        <p:nvPicPr>
          <p:cNvPr id="7" name="Image 2" descr="preencoded.png"/>
          <p:cNvPicPr>
            <a:picLocks noChangeAspect="1"/>
          </p:cNvPicPr>
          <p:nvPr/>
        </p:nvPicPr>
        <p:blipFill>
          <a:blip r:embed="rId5"/>
          <a:stretch>
            <a:fillRect/>
          </a:stretch>
        </p:blipFill>
        <p:spPr>
          <a:xfrm>
            <a:off x="617458" y="4566880"/>
            <a:ext cx="882134" cy="1058585"/>
          </a:xfrm>
          <a:prstGeom prst="rect">
            <a:avLst/>
          </a:prstGeom>
        </p:spPr>
      </p:pic>
      <p:sp>
        <p:nvSpPr>
          <p:cNvPr id="8" name="Text 3"/>
          <p:cNvSpPr/>
          <p:nvPr/>
        </p:nvSpPr>
        <p:spPr>
          <a:xfrm>
            <a:off x="1764149" y="4743212"/>
            <a:ext cx="2205514" cy="275630"/>
          </a:xfrm>
          <a:prstGeom prst="rect">
            <a:avLst/>
          </a:prstGeom>
          <a:noFill/>
          <a:ln/>
        </p:spPr>
        <p:txBody>
          <a:bodyPr wrap="none" lIns="0" tIns="0" rIns="0" bIns="0" rtlCol="0" anchor="t"/>
          <a:lstStyle/>
          <a:p>
            <a:pPr marL="0" indent="0" algn="l">
              <a:lnSpc>
                <a:spcPts val="2150"/>
              </a:lnSpc>
              <a:buNone/>
            </a:pPr>
            <a:r>
              <a:rPr lang="es-CL" sz="1700" noProof="0" dirty="0">
                <a:solidFill>
                  <a:srgbClr val="BFBFBF"/>
                </a:solidFill>
                <a:latin typeface="Instrument Sans Medium" pitchFamily="34" charset="0"/>
                <a:ea typeface="Instrument Sans Medium" pitchFamily="34" charset="-122"/>
                <a:cs typeface="Instrument Sans Medium" pitchFamily="34" charset="-120"/>
              </a:rPr>
              <a:t>Diseñar sistema</a:t>
            </a:r>
            <a:endParaRPr lang="es-CL" sz="1700" noProof="0" dirty="0"/>
          </a:p>
        </p:txBody>
      </p:sp>
      <p:sp>
        <p:nvSpPr>
          <p:cNvPr id="9" name="Text 4"/>
          <p:cNvSpPr/>
          <p:nvPr/>
        </p:nvSpPr>
        <p:spPr>
          <a:xfrm>
            <a:off x="1764149" y="5124688"/>
            <a:ext cx="12248793" cy="282297"/>
          </a:xfrm>
          <a:prstGeom prst="rect">
            <a:avLst/>
          </a:prstGeom>
          <a:noFill/>
          <a:ln/>
        </p:spPr>
        <p:txBody>
          <a:bodyPr wrap="none" lIns="0" tIns="0" rIns="0" bIns="0" rtlCol="0" anchor="t"/>
          <a:lstStyle/>
          <a:p>
            <a:pPr marL="0" indent="0" algn="l">
              <a:lnSpc>
                <a:spcPts val="2200"/>
              </a:lnSpc>
              <a:buNone/>
            </a:pPr>
            <a:r>
              <a:rPr lang="es-CL" sz="1350" noProof="0" dirty="0">
                <a:solidFill>
                  <a:srgbClr val="BFBFBF"/>
                </a:solidFill>
                <a:latin typeface="Open Sans" pitchFamily="34" charset="0"/>
                <a:ea typeface="Open Sans" pitchFamily="34" charset="-122"/>
                <a:cs typeface="Open Sans" pitchFamily="34" charset="-120"/>
              </a:rPr>
              <a:t>Crear un sistema que registre en tiempo real el estado de los componentes de andamios de las diferentes sucursales</a:t>
            </a:r>
            <a:endParaRPr lang="es-CL" sz="1350" noProof="0" dirty="0"/>
          </a:p>
        </p:txBody>
      </p:sp>
      <p:pic>
        <p:nvPicPr>
          <p:cNvPr id="10" name="Image 3" descr="preencoded.png"/>
          <p:cNvPicPr>
            <a:picLocks noChangeAspect="1"/>
          </p:cNvPicPr>
          <p:nvPr/>
        </p:nvPicPr>
        <p:blipFill>
          <a:blip r:embed="rId6"/>
          <a:stretch>
            <a:fillRect/>
          </a:stretch>
        </p:blipFill>
        <p:spPr>
          <a:xfrm>
            <a:off x="617458" y="5625465"/>
            <a:ext cx="882134" cy="1058585"/>
          </a:xfrm>
          <a:prstGeom prst="rect">
            <a:avLst/>
          </a:prstGeom>
        </p:spPr>
      </p:pic>
      <p:sp>
        <p:nvSpPr>
          <p:cNvPr id="11" name="Text 5"/>
          <p:cNvSpPr/>
          <p:nvPr/>
        </p:nvSpPr>
        <p:spPr>
          <a:xfrm>
            <a:off x="1764149" y="5801797"/>
            <a:ext cx="2508052" cy="275630"/>
          </a:xfrm>
          <a:prstGeom prst="rect">
            <a:avLst/>
          </a:prstGeom>
          <a:noFill/>
          <a:ln/>
        </p:spPr>
        <p:txBody>
          <a:bodyPr wrap="none" lIns="0" tIns="0" rIns="0" bIns="0" rtlCol="0" anchor="t"/>
          <a:lstStyle/>
          <a:p>
            <a:pPr marL="0" indent="0" algn="l">
              <a:lnSpc>
                <a:spcPts val="2150"/>
              </a:lnSpc>
              <a:buNone/>
            </a:pPr>
            <a:r>
              <a:rPr lang="es-CL" sz="1700" noProof="0" dirty="0">
                <a:solidFill>
                  <a:srgbClr val="BFBFBF"/>
                </a:solidFill>
                <a:latin typeface="Instrument Sans Medium" pitchFamily="34" charset="0"/>
                <a:ea typeface="Instrument Sans Medium" pitchFamily="34" charset="-122"/>
                <a:cs typeface="Instrument Sans Medium" pitchFamily="34" charset="-120"/>
              </a:rPr>
              <a:t>Implementar en pruebas</a:t>
            </a:r>
            <a:endParaRPr lang="es-CL" sz="1700" noProof="0" dirty="0"/>
          </a:p>
        </p:txBody>
      </p:sp>
      <p:sp>
        <p:nvSpPr>
          <p:cNvPr id="12" name="Text 6"/>
          <p:cNvSpPr/>
          <p:nvPr/>
        </p:nvSpPr>
        <p:spPr>
          <a:xfrm>
            <a:off x="1764149" y="6183273"/>
            <a:ext cx="12248793" cy="282297"/>
          </a:xfrm>
          <a:prstGeom prst="rect">
            <a:avLst/>
          </a:prstGeom>
          <a:noFill/>
          <a:ln/>
        </p:spPr>
        <p:txBody>
          <a:bodyPr wrap="none" lIns="0" tIns="0" rIns="0" bIns="0" rtlCol="0" anchor="t"/>
          <a:lstStyle/>
          <a:p>
            <a:pPr marL="0" indent="0" algn="l">
              <a:lnSpc>
                <a:spcPts val="2200"/>
              </a:lnSpc>
              <a:buNone/>
            </a:pPr>
            <a:r>
              <a:rPr lang="es-CL" sz="1350" noProof="0" dirty="0">
                <a:solidFill>
                  <a:srgbClr val="BFBFBF"/>
                </a:solidFill>
                <a:latin typeface="Open Sans" pitchFamily="34" charset="0"/>
                <a:ea typeface="Open Sans" pitchFamily="34" charset="-122"/>
                <a:cs typeface="Open Sans" pitchFamily="34" charset="-120"/>
              </a:rPr>
              <a:t>Poner en marcha el sistema en un entorno controlado para evaluar su funcionalidad y eficiencia.</a:t>
            </a:r>
            <a:endParaRPr lang="es-CL" sz="1350" noProof="0" dirty="0"/>
          </a:p>
        </p:txBody>
      </p:sp>
      <p:pic>
        <p:nvPicPr>
          <p:cNvPr id="13" name="Image 4" descr="preencoded.png"/>
          <p:cNvPicPr>
            <a:picLocks noChangeAspect="1"/>
          </p:cNvPicPr>
          <p:nvPr/>
        </p:nvPicPr>
        <p:blipFill>
          <a:blip r:embed="rId7"/>
          <a:stretch>
            <a:fillRect/>
          </a:stretch>
        </p:blipFill>
        <p:spPr>
          <a:xfrm>
            <a:off x="617458" y="6684050"/>
            <a:ext cx="882134" cy="1058585"/>
          </a:xfrm>
          <a:prstGeom prst="rect">
            <a:avLst/>
          </a:prstGeom>
        </p:spPr>
      </p:pic>
      <p:sp>
        <p:nvSpPr>
          <p:cNvPr id="14" name="Text 7"/>
          <p:cNvSpPr/>
          <p:nvPr/>
        </p:nvSpPr>
        <p:spPr>
          <a:xfrm>
            <a:off x="1764149" y="6860381"/>
            <a:ext cx="2205514" cy="275630"/>
          </a:xfrm>
          <a:prstGeom prst="rect">
            <a:avLst/>
          </a:prstGeom>
          <a:noFill/>
          <a:ln/>
        </p:spPr>
        <p:txBody>
          <a:bodyPr wrap="none" lIns="0" tIns="0" rIns="0" bIns="0" rtlCol="0" anchor="t"/>
          <a:lstStyle/>
          <a:p>
            <a:pPr marL="0" indent="0" algn="l">
              <a:lnSpc>
                <a:spcPts val="2150"/>
              </a:lnSpc>
              <a:buNone/>
            </a:pPr>
            <a:r>
              <a:rPr lang="es-CL" sz="1700" noProof="0" dirty="0">
                <a:solidFill>
                  <a:srgbClr val="BFBFBF"/>
                </a:solidFill>
                <a:latin typeface="Instrument Sans Medium" pitchFamily="34" charset="0"/>
                <a:ea typeface="Instrument Sans Medium" pitchFamily="34" charset="-122"/>
                <a:cs typeface="Instrument Sans Medium" pitchFamily="34" charset="-120"/>
              </a:rPr>
              <a:t>Evaluar impacto</a:t>
            </a:r>
            <a:endParaRPr lang="es-CL" sz="1700" noProof="0" dirty="0"/>
          </a:p>
        </p:txBody>
      </p:sp>
      <p:sp>
        <p:nvSpPr>
          <p:cNvPr id="15" name="Text 8"/>
          <p:cNvSpPr/>
          <p:nvPr/>
        </p:nvSpPr>
        <p:spPr>
          <a:xfrm>
            <a:off x="1764149" y="7241858"/>
            <a:ext cx="12248793" cy="282297"/>
          </a:xfrm>
          <a:prstGeom prst="rect">
            <a:avLst/>
          </a:prstGeom>
          <a:noFill/>
          <a:ln/>
        </p:spPr>
        <p:txBody>
          <a:bodyPr wrap="none" lIns="0" tIns="0" rIns="0" bIns="0" rtlCol="0" anchor="t"/>
          <a:lstStyle/>
          <a:p>
            <a:pPr marL="0" indent="0" algn="l">
              <a:lnSpc>
                <a:spcPts val="2200"/>
              </a:lnSpc>
              <a:buNone/>
            </a:pPr>
            <a:r>
              <a:rPr lang="es-CL" sz="1350" noProof="0" dirty="0">
                <a:solidFill>
                  <a:srgbClr val="BFBFBF"/>
                </a:solidFill>
                <a:latin typeface="Open Sans" pitchFamily="34" charset="0"/>
                <a:ea typeface="Open Sans" pitchFamily="34" charset="-122"/>
                <a:cs typeface="Open Sans" pitchFamily="34" charset="-120"/>
              </a:rPr>
              <a:t>Medir la eficiencia operativa y satisfacción del cliente mediante métricas de desempeño y encuestas.</a:t>
            </a:r>
            <a:endParaRPr lang="es-CL" sz="1350" noProof="0" dirty="0"/>
          </a:p>
        </p:txBody>
      </p:sp>
      <p:pic>
        <p:nvPicPr>
          <p:cNvPr id="16" name="Picture 15">
            <a:extLst>
              <a:ext uri="{FF2B5EF4-FFF2-40B4-BE49-F238E27FC236}">
                <a16:creationId xmlns:a16="http://schemas.microsoft.com/office/drawing/2014/main" id="{C65C5A02-62AB-53FD-D0CF-2C7BCF32F980}"/>
              </a:ext>
            </a:extLst>
          </p:cNvPr>
          <p:cNvPicPr>
            <a:picLocks noChangeAspect="1"/>
          </p:cNvPicPr>
          <p:nvPr/>
        </p:nvPicPr>
        <p:blipFill>
          <a:blip r:embed="rId8"/>
          <a:stretch>
            <a:fillRect/>
          </a:stretch>
        </p:blipFill>
        <p:spPr>
          <a:xfrm>
            <a:off x="12863245" y="7647811"/>
            <a:ext cx="1664025" cy="51642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661630"/>
            <a:ext cx="8253532"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Justificación de la Investigación</a:t>
            </a:r>
            <a:endParaRPr lang="en-US" sz="4450" dirty="0"/>
          </a:p>
        </p:txBody>
      </p:sp>
      <p:sp>
        <p:nvSpPr>
          <p:cNvPr id="3" name="Shape 1"/>
          <p:cNvSpPr/>
          <p:nvPr/>
        </p:nvSpPr>
        <p:spPr>
          <a:xfrm>
            <a:off x="793790" y="1824038"/>
            <a:ext cx="6408063" cy="2758559"/>
          </a:xfrm>
          <a:prstGeom prst="roundRect">
            <a:avLst>
              <a:gd name="adj" fmla="val 1233"/>
            </a:avLst>
          </a:prstGeom>
          <a:solidFill>
            <a:srgbClr val="3E3E3E"/>
          </a:solidFill>
          <a:ln/>
        </p:spPr>
      </p:sp>
      <p:sp>
        <p:nvSpPr>
          <p:cNvPr id="4" name="Text 2"/>
          <p:cNvSpPr/>
          <p:nvPr/>
        </p:nvSpPr>
        <p:spPr>
          <a:xfrm>
            <a:off x="1020604" y="20508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Justificación Teórica</a:t>
            </a:r>
            <a:endParaRPr lang="en-US" sz="2200" dirty="0"/>
          </a:p>
        </p:txBody>
      </p:sp>
      <p:sp>
        <p:nvSpPr>
          <p:cNvPr id="5" name="Text 3"/>
          <p:cNvSpPr/>
          <p:nvPr/>
        </p:nvSpPr>
        <p:spPr>
          <a:xfrm>
            <a:off x="1020604" y="2541270"/>
            <a:ext cx="5954435" cy="1814513"/>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Contribuye al conocimiento sobre la aplicación de soluciones tecnológicas en la gestión de despachos, generando un marco de referencia para futuras investigaciones sobre sistemas de gestión logística en empresas de construcción.</a:t>
            </a:r>
            <a:endParaRPr lang="en-US" sz="1750" dirty="0"/>
          </a:p>
        </p:txBody>
      </p:sp>
      <p:sp>
        <p:nvSpPr>
          <p:cNvPr id="6" name="Shape 4"/>
          <p:cNvSpPr/>
          <p:nvPr/>
        </p:nvSpPr>
        <p:spPr>
          <a:xfrm>
            <a:off x="7428667" y="1824038"/>
            <a:ext cx="6408063" cy="2758559"/>
          </a:xfrm>
          <a:prstGeom prst="roundRect">
            <a:avLst>
              <a:gd name="adj" fmla="val 1233"/>
            </a:avLst>
          </a:prstGeom>
          <a:solidFill>
            <a:srgbClr val="3E3E3E"/>
          </a:solidFill>
          <a:ln/>
        </p:spPr>
      </p:sp>
      <p:sp>
        <p:nvSpPr>
          <p:cNvPr id="7" name="Text 5"/>
          <p:cNvSpPr/>
          <p:nvPr/>
        </p:nvSpPr>
        <p:spPr>
          <a:xfrm>
            <a:off x="7655481" y="205085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Justificación Práctica</a:t>
            </a:r>
            <a:endParaRPr lang="en-US" sz="2200" dirty="0"/>
          </a:p>
        </p:txBody>
      </p:sp>
      <p:sp>
        <p:nvSpPr>
          <p:cNvPr id="8" name="Text 6"/>
          <p:cNvSpPr/>
          <p:nvPr/>
        </p:nvSpPr>
        <p:spPr>
          <a:xfrm>
            <a:off x="7655481" y="2541270"/>
            <a:ext cx="5954435" cy="1814513"/>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Permite una mejora significativa en los procesos operativos, reduciendo errores, mejorando la trazabilidad de los despachos y aumentando la satisfacción del cliente, facilitando una mejor coordinación entre ventas y despacho.</a:t>
            </a:r>
            <a:endParaRPr lang="en-US" sz="1750" dirty="0"/>
          </a:p>
        </p:txBody>
      </p:sp>
      <p:sp>
        <p:nvSpPr>
          <p:cNvPr id="9" name="Shape 7"/>
          <p:cNvSpPr/>
          <p:nvPr/>
        </p:nvSpPr>
        <p:spPr>
          <a:xfrm>
            <a:off x="793790" y="4809411"/>
            <a:ext cx="6408063" cy="2758559"/>
          </a:xfrm>
          <a:prstGeom prst="roundRect">
            <a:avLst>
              <a:gd name="adj" fmla="val 1233"/>
            </a:avLst>
          </a:prstGeom>
          <a:solidFill>
            <a:srgbClr val="3E3E3E"/>
          </a:solidFill>
          <a:ln/>
        </p:spPr>
      </p:sp>
      <p:sp>
        <p:nvSpPr>
          <p:cNvPr id="10" name="Text 8"/>
          <p:cNvSpPr/>
          <p:nvPr/>
        </p:nvSpPr>
        <p:spPr>
          <a:xfrm>
            <a:off x="1020604" y="5036225"/>
            <a:ext cx="3522583"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Justificación Metodológica</a:t>
            </a:r>
            <a:endParaRPr lang="en-US" sz="2200" dirty="0"/>
          </a:p>
        </p:txBody>
      </p:sp>
      <p:sp>
        <p:nvSpPr>
          <p:cNvPr id="11" name="Text 9"/>
          <p:cNvSpPr/>
          <p:nvPr/>
        </p:nvSpPr>
        <p:spPr>
          <a:xfrm>
            <a:off x="1020604" y="5526643"/>
            <a:ext cx="5954435" cy="1814513"/>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Utiliza una metodología basada en el desarrollo de software iterativo, permitiendo pruebas y ajustes constantes para garantizar que el sistema cumpla con los requerimientos y se adapte a las necesidades operacionales.</a:t>
            </a:r>
            <a:endParaRPr lang="en-US" sz="1750" dirty="0"/>
          </a:p>
        </p:txBody>
      </p:sp>
      <p:sp>
        <p:nvSpPr>
          <p:cNvPr id="12" name="Shape 10"/>
          <p:cNvSpPr/>
          <p:nvPr/>
        </p:nvSpPr>
        <p:spPr>
          <a:xfrm>
            <a:off x="7428667" y="4809411"/>
            <a:ext cx="6408063" cy="2758559"/>
          </a:xfrm>
          <a:prstGeom prst="roundRect">
            <a:avLst>
              <a:gd name="adj" fmla="val 1233"/>
            </a:avLst>
          </a:prstGeom>
          <a:solidFill>
            <a:srgbClr val="3E3E3E"/>
          </a:solidFill>
          <a:ln/>
        </p:spPr>
      </p:sp>
      <p:sp>
        <p:nvSpPr>
          <p:cNvPr id="13" name="Text 11"/>
          <p:cNvSpPr/>
          <p:nvPr/>
        </p:nvSpPr>
        <p:spPr>
          <a:xfrm>
            <a:off x="7655481" y="503622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Justificación Social</a:t>
            </a:r>
            <a:endParaRPr lang="en-US" sz="2200" dirty="0"/>
          </a:p>
        </p:txBody>
      </p:sp>
      <p:sp>
        <p:nvSpPr>
          <p:cNvPr id="14" name="Text 12"/>
          <p:cNvSpPr/>
          <p:nvPr/>
        </p:nvSpPr>
        <p:spPr>
          <a:xfrm>
            <a:off x="7655481" y="5526643"/>
            <a:ext cx="5954435" cy="1814513"/>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Al mejorar la eficiencia de los procesos, la empresa podrá ofrecer un servicio más rápido y confiable, beneficiando tanto a clientes directos como a trabajadores, reduciendo la carga laboral y la probabilidad de errores.</a:t>
            </a:r>
            <a:endParaRPr lang="en-US" sz="1750" dirty="0"/>
          </a:p>
        </p:txBody>
      </p:sp>
      <p:pic>
        <p:nvPicPr>
          <p:cNvPr id="15" name="Picture 14">
            <a:extLst>
              <a:ext uri="{FF2B5EF4-FFF2-40B4-BE49-F238E27FC236}">
                <a16:creationId xmlns:a16="http://schemas.microsoft.com/office/drawing/2014/main" id="{BFCE18F7-4763-DCB5-BAC3-55D3F36C1491}"/>
              </a:ext>
            </a:extLst>
          </p:cNvPr>
          <p:cNvPicPr>
            <a:picLocks noChangeAspect="1"/>
          </p:cNvPicPr>
          <p:nvPr/>
        </p:nvPicPr>
        <p:blipFill>
          <a:blip r:embed="rId3"/>
          <a:stretch>
            <a:fillRect/>
          </a:stretch>
        </p:blipFill>
        <p:spPr>
          <a:xfrm>
            <a:off x="12863245" y="7647811"/>
            <a:ext cx="1664025" cy="51642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2955" y="615196"/>
            <a:ext cx="5592961" cy="699135"/>
          </a:xfrm>
          <a:prstGeom prst="rect">
            <a:avLst/>
          </a:prstGeom>
          <a:noFill/>
          <a:ln/>
        </p:spPr>
        <p:txBody>
          <a:bodyPr wrap="none" lIns="0" tIns="0" rIns="0" bIns="0" rtlCol="0" anchor="t"/>
          <a:lstStyle/>
          <a:p>
            <a:pPr marL="0" indent="0" algn="l">
              <a:lnSpc>
                <a:spcPts val="5500"/>
              </a:lnSpc>
              <a:buNone/>
            </a:pPr>
            <a:r>
              <a:rPr lang="en-US" sz="4400" dirty="0">
                <a:solidFill>
                  <a:srgbClr val="FEFEFE"/>
                </a:solidFill>
                <a:latin typeface="Instrument Sans Medium" pitchFamily="34" charset="0"/>
                <a:ea typeface="Instrument Sans Medium" pitchFamily="34" charset="-122"/>
                <a:cs typeface="Instrument Sans Medium" pitchFamily="34" charset="-120"/>
              </a:rPr>
              <a:t>Marco Teórico</a:t>
            </a:r>
            <a:endParaRPr lang="en-US" sz="4400" dirty="0"/>
          </a:p>
        </p:txBody>
      </p:sp>
      <p:sp>
        <p:nvSpPr>
          <p:cNvPr id="3" name="Shape 1"/>
          <p:cNvSpPr/>
          <p:nvPr/>
        </p:nvSpPr>
        <p:spPr>
          <a:xfrm>
            <a:off x="7299960" y="1761768"/>
            <a:ext cx="30480" cy="5855018"/>
          </a:xfrm>
          <a:prstGeom prst="roundRect">
            <a:avLst>
              <a:gd name="adj" fmla="val 110099"/>
            </a:avLst>
          </a:prstGeom>
          <a:solidFill>
            <a:srgbClr val="575757"/>
          </a:solidFill>
          <a:ln/>
        </p:spPr>
      </p:sp>
      <p:sp>
        <p:nvSpPr>
          <p:cNvPr id="4" name="Shape 2"/>
          <p:cNvSpPr/>
          <p:nvPr/>
        </p:nvSpPr>
        <p:spPr>
          <a:xfrm>
            <a:off x="6422886" y="1998107"/>
            <a:ext cx="671155" cy="30480"/>
          </a:xfrm>
          <a:prstGeom prst="roundRect">
            <a:avLst>
              <a:gd name="adj" fmla="val 110099"/>
            </a:avLst>
          </a:prstGeom>
          <a:solidFill>
            <a:srgbClr val="575757"/>
          </a:solidFill>
          <a:ln/>
        </p:spPr>
      </p:sp>
      <p:sp>
        <p:nvSpPr>
          <p:cNvPr id="5" name="Shape 3"/>
          <p:cNvSpPr/>
          <p:nvPr/>
        </p:nvSpPr>
        <p:spPr>
          <a:xfrm>
            <a:off x="7063561" y="1761768"/>
            <a:ext cx="503277" cy="503277"/>
          </a:xfrm>
          <a:prstGeom prst="roundRect">
            <a:avLst>
              <a:gd name="adj" fmla="val 6668"/>
            </a:avLst>
          </a:prstGeom>
          <a:solidFill>
            <a:srgbClr val="3E3E3E"/>
          </a:solidFill>
          <a:ln/>
        </p:spPr>
      </p:sp>
      <p:pic>
        <p:nvPicPr>
          <p:cNvPr id="6" name="Image 0" descr="preencoded.png"/>
          <p:cNvPicPr>
            <a:picLocks noChangeAspect="1"/>
          </p:cNvPicPr>
          <p:nvPr/>
        </p:nvPicPr>
        <p:blipFill>
          <a:blip r:embed="rId3"/>
          <a:stretch>
            <a:fillRect/>
          </a:stretch>
        </p:blipFill>
        <p:spPr>
          <a:xfrm>
            <a:off x="7147381" y="1803618"/>
            <a:ext cx="335518" cy="419457"/>
          </a:xfrm>
          <a:prstGeom prst="rect">
            <a:avLst/>
          </a:prstGeom>
        </p:spPr>
      </p:pic>
      <p:sp>
        <p:nvSpPr>
          <p:cNvPr id="7" name="Text 4"/>
          <p:cNvSpPr/>
          <p:nvPr/>
        </p:nvSpPr>
        <p:spPr>
          <a:xfrm>
            <a:off x="782955" y="1838563"/>
            <a:ext cx="5413653" cy="699135"/>
          </a:xfrm>
          <a:prstGeom prst="rect">
            <a:avLst/>
          </a:prstGeom>
          <a:noFill/>
          <a:ln/>
        </p:spPr>
        <p:txBody>
          <a:bodyPr wrap="square" lIns="0" tIns="0" rIns="0" bIns="0" rtlCol="0" anchor="t"/>
          <a:lstStyle/>
          <a:p>
            <a:pPr marL="0" indent="0" algn="r">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Sistemas de información para eficiencia operativa</a:t>
            </a:r>
            <a:endParaRPr lang="en-US" sz="2200" dirty="0"/>
          </a:p>
        </p:txBody>
      </p:sp>
      <p:sp>
        <p:nvSpPr>
          <p:cNvPr id="8" name="Text 5"/>
          <p:cNvSpPr/>
          <p:nvPr/>
        </p:nvSpPr>
        <p:spPr>
          <a:xfrm>
            <a:off x="782955" y="2671882"/>
            <a:ext cx="5413653" cy="2147411"/>
          </a:xfrm>
          <a:prstGeom prst="rect">
            <a:avLst/>
          </a:prstGeom>
          <a:noFill/>
          <a:ln/>
        </p:spPr>
        <p:txBody>
          <a:bodyPr wrap="square" lIns="0" tIns="0" rIns="0" bIns="0" rtlCol="0" anchor="t"/>
          <a:lstStyle/>
          <a:p>
            <a:pPr marL="0" indent="0" algn="r">
              <a:lnSpc>
                <a:spcPts val="2800"/>
              </a:lnSpc>
              <a:buNone/>
            </a:pPr>
            <a:r>
              <a:rPr lang="en-US" sz="1750" dirty="0">
                <a:solidFill>
                  <a:srgbClr val="BFBFBF"/>
                </a:solidFill>
                <a:latin typeface="Open Sans" pitchFamily="34" charset="0"/>
                <a:ea typeface="Open Sans" pitchFamily="34" charset="-122"/>
                <a:cs typeface="Open Sans" pitchFamily="34" charset="-120"/>
              </a:rPr>
              <a:t>Los sistemas de información son herramientas clave para mejorar la trazabilidad, eficiencia y toma de decisiones en tiempo real. Un sistema bien diseñado debe incluir usabilidad, eficiencia operativa y capacidad de generar reportes históricos para la mejora continua.</a:t>
            </a:r>
            <a:endParaRPr lang="en-US" sz="1750" dirty="0"/>
          </a:p>
        </p:txBody>
      </p:sp>
      <p:sp>
        <p:nvSpPr>
          <p:cNvPr id="9" name="Shape 6"/>
          <p:cNvSpPr/>
          <p:nvPr/>
        </p:nvSpPr>
        <p:spPr>
          <a:xfrm>
            <a:off x="7536359" y="3340418"/>
            <a:ext cx="671155" cy="30480"/>
          </a:xfrm>
          <a:prstGeom prst="roundRect">
            <a:avLst>
              <a:gd name="adj" fmla="val 110099"/>
            </a:avLst>
          </a:prstGeom>
          <a:solidFill>
            <a:srgbClr val="575757"/>
          </a:solidFill>
          <a:ln/>
        </p:spPr>
      </p:sp>
      <p:sp>
        <p:nvSpPr>
          <p:cNvPr id="10" name="Shape 7"/>
          <p:cNvSpPr/>
          <p:nvPr/>
        </p:nvSpPr>
        <p:spPr>
          <a:xfrm>
            <a:off x="7063561" y="3104078"/>
            <a:ext cx="503277" cy="503277"/>
          </a:xfrm>
          <a:prstGeom prst="roundRect">
            <a:avLst>
              <a:gd name="adj" fmla="val 6668"/>
            </a:avLst>
          </a:prstGeom>
          <a:solidFill>
            <a:srgbClr val="3E3E3E"/>
          </a:solidFill>
          <a:ln/>
        </p:spPr>
      </p:sp>
      <p:pic>
        <p:nvPicPr>
          <p:cNvPr id="11" name="Image 1" descr="preencoded.png"/>
          <p:cNvPicPr>
            <a:picLocks noChangeAspect="1"/>
          </p:cNvPicPr>
          <p:nvPr/>
        </p:nvPicPr>
        <p:blipFill>
          <a:blip r:embed="rId4"/>
          <a:stretch>
            <a:fillRect/>
          </a:stretch>
        </p:blipFill>
        <p:spPr>
          <a:xfrm>
            <a:off x="7147381" y="3145929"/>
            <a:ext cx="335518" cy="419457"/>
          </a:xfrm>
          <a:prstGeom prst="rect">
            <a:avLst/>
          </a:prstGeom>
        </p:spPr>
      </p:pic>
      <p:sp>
        <p:nvSpPr>
          <p:cNvPr id="12" name="Text 8"/>
          <p:cNvSpPr/>
          <p:nvPr/>
        </p:nvSpPr>
        <p:spPr>
          <a:xfrm>
            <a:off x="8433792" y="3180874"/>
            <a:ext cx="3953828" cy="349568"/>
          </a:xfrm>
          <a:prstGeom prst="rect">
            <a:avLst/>
          </a:prstGeom>
          <a:noFill/>
          <a:ln/>
        </p:spPr>
        <p:txBody>
          <a:bodyPr wrap="none" lIns="0" tIns="0" rIns="0" bIns="0" rtlCol="0" anchor="t"/>
          <a:lstStyle/>
          <a:p>
            <a:pPr marL="0" indent="0" algn="l">
              <a:lnSpc>
                <a:spcPts val="2750"/>
              </a:lnSpc>
              <a:buNone/>
            </a:pPr>
            <a:r>
              <a:rPr lang="en-US" sz="2200" dirty="0" err="1">
                <a:solidFill>
                  <a:srgbClr val="BFBFBF"/>
                </a:solidFill>
                <a:latin typeface="Instrument Sans Medium" pitchFamily="34" charset="0"/>
                <a:ea typeface="Instrument Sans Medium" pitchFamily="34" charset="-122"/>
                <a:cs typeface="Instrument Sans Medium" pitchFamily="34" charset="-120"/>
              </a:rPr>
              <a:t>Gestión</a:t>
            </a:r>
            <a:r>
              <a:rPr lang="en-US" sz="2200" dirty="0">
                <a:solidFill>
                  <a:srgbClr val="BFBFBF"/>
                </a:solidFill>
                <a:latin typeface="Instrument Sans Medium" pitchFamily="34" charset="0"/>
                <a:ea typeface="Instrument Sans Medium" pitchFamily="34" charset="-122"/>
                <a:cs typeface="Instrument Sans Medium" pitchFamily="34" charset="-120"/>
              </a:rPr>
              <a:t> </a:t>
            </a:r>
            <a:r>
              <a:rPr lang="en-US" sz="2200" dirty="0" err="1">
                <a:solidFill>
                  <a:srgbClr val="BFBFBF"/>
                </a:solidFill>
                <a:latin typeface="Instrument Sans Medium" pitchFamily="34" charset="0"/>
                <a:ea typeface="Instrument Sans Medium" pitchFamily="34" charset="-122"/>
                <a:cs typeface="Instrument Sans Medium" pitchFamily="34" charset="-120"/>
              </a:rPr>
              <a:t>logística</a:t>
            </a:r>
            <a:endParaRPr lang="en-US" sz="2200" dirty="0"/>
          </a:p>
        </p:txBody>
      </p:sp>
      <p:sp>
        <p:nvSpPr>
          <p:cNvPr id="13" name="Text 9"/>
          <p:cNvSpPr/>
          <p:nvPr/>
        </p:nvSpPr>
        <p:spPr>
          <a:xfrm>
            <a:off x="8433792" y="3664625"/>
            <a:ext cx="5413653" cy="1789509"/>
          </a:xfrm>
          <a:prstGeom prst="rect">
            <a:avLst/>
          </a:prstGeom>
          <a:noFill/>
          <a:ln/>
        </p:spPr>
        <p:txBody>
          <a:bodyPr wrap="square" lIns="0" tIns="0" rIns="0" bIns="0" rtlCol="0" anchor="t"/>
          <a:lstStyle/>
          <a:p>
            <a:pPr marL="0" indent="0" algn="l">
              <a:lnSpc>
                <a:spcPts val="2800"/>
              </a:lnSpc>
              <a:buNone/>
            </a:pPr>
            <a:r>
              <a:rPr lang="en-US" sz="1750" dirty="0">
                <a:solidFill>
                  <a:srgbClr val="BFBFBF"/>
                </a:solidFill>
                <a:latin typeface="Open Sans" pitchFamily="34" charset="0"/>
                <a:ea typeface="Open Sans" pitchFamily="34" charset="-122"/>
                <a:cs typeface="Open Sans" pitchFamily="34" charset="-120"/>
              </a:rPr>
              <a:t>La digitalización de los procesos de despacho permite mejorar la planificación interna y responder más rápidamente a los requerimientos del cliente.</a:t>
            </a:r>
            <a:endParaRPr lang="en-US" sz="1750" dirty="0"/>
          </a:p>
        </p:txBody>
      </p:sp>
      <p:sp>
        <p:nvSpPr>
          <p:cNvPr id="14" name="Shape 10"/>
          <p:cNvSpPr/>
          <p:nvPr/>
        </p:nvSpPr>
        <p:spPr>
          <a:xfrm>
            <a:off x="6422886" y="5503069"/>
            <a:ext cx="671155" cy="30480"/>
          </a:xfrm>
          <a:prstGeom prst="roundRect">
            <a:avLst>
              <a:gd name="adj" fmla="val 110099"/>
            </a:avLst>
          </a:prstGeom>
          <a:solidFill>
            <a:srgbClr val="575757"/>
          </a:solidFill>
          <a:ln/>
        </p:spPr>
      </p:sp>
      <p:sp>
        <p:nvSpPr>
          <p:cNvPr id="15" name="Shape 11"/>
          <p:cNvSpPr/>
          <p:nvPr/>
        </p:nvSpPr>
        <p:spPr>
          <a:xfrm>
            <a:off x="7063561" y="5266730"/>
            <a:ext cx="503277" cy="503277"/>
          </a:xfrm>
          <a:prstGeom prst="roundRect">
            <a:avLst>
              <a:gd name="adj" fmla="val 6668"/>
            </a:avLst>
          </a:prstGeom>
          <a:solidFill>
            <a:srgbClr val="3E3E3E"/>
          </a:solidFill>
          <a:ln/>
        </p:spPr>
      </p:sp>
      <p:pic>
        <p:nvPicPr>
          <p:cNvPr id="16" name="Image 2" descr="preencoded.png"/>
          <p:cNvPicPr>
            <a:picLocks noChangeAspect="1"/>
          </p:cNvPicPr>
          <p:nvPr/>
        </p:nvPicPr>
        <p:blipFill>
          <a:blip r:embed="rId5"/>
          <a:stretch>
            <a:fillRect/>
          </a:stretch>
        </p:blipFill>
        <p:spPr>
          <a:xfrm>
            <a:off x="7147381" y="5308580"/>
            <a:ext cx="335518" cy="419457"/>
          </a:xfrm>
          <a:prstGeom prst="rect">
            <a:avLst/>
          </a:prstGeom>
        </p:spPr>
      </p:pic>
      <p:sp>
        <p:nvSpPr>
          <p:cNvPr id="17" name="Text 12"/>
          <p:cNvSpPr/>
          <p:nvPr/>
        </p:nvSpPr>
        <p:spPr>
          <a:xfrm>
            <a:off x="1638300" y="5343525"/>
            <a:ext cx="4558308" cy="349568"/>
          </a:xfrm>
          <a:prstGeom prst="rect">
            <a:avLst/>
          </a:prstGeom>
          <a:noFill/>
          <a:ln/>
        </p:spPr>
        <p:txBody>
          <a:bodyPr wrap="none" lIns="0" tIns="0" rIns="0" bIns="0" rtlCol="0" anchor="t"/>
          <a:lstStyle/>
          <a:p>
            <a:pPr marL="0" indent="0" algn="r">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Usabilidad y satisfacción del cliente</a:t>
            </a:r>
            <a:endParaRPr lang="en-US" sz="2200" dirty="0"/>
          </a:p>
        </p:txBody>
      </p:sp>
      <p:sp>
        <p:nvSpPr>
          <p:cNvPr id="18" name="Text 13"/>
          <p:cNvSpPr/>
          <p:nvPr/>
        </p:nvSpPr>
        <p:spPr>
          <a:xfrm>
            <a:off x="782955" y="5827276"/>
            <a:ext cx="5413653" cy="1789509"/>
          </a:xfrm>
          <a:prstGeom prst="rect">
            <a:avLst/>
          </a:prstGeom>
          <a:noFill/>
          <a:ln/>
        </p:spPr>
        <p:txBody>
          <a:bodyPr wrap="square" lIns="0" tIns="0" rIns="0" bIns="0" rtlCol="0" anchor="t"/>
          <a:lstStyle/>
          <a:p>
            <a:pPr marL="0" indent="0" algn="r">
              <a:lnSpc>
                <a:spcPts val="2800"/>
              </a:lnSpc>
              <a:buNone/>
            </a:pPr>
            <a:r>
              <a:rPr lang="en-US" sz="1750" dirty="0">
                <a:solidFill>
                  <a:srgbClr val="BFBFBF"/>
                </a:solidFill>
                <a:latin typeface="Open Sans" pitchFamily="34" charset="0"/>
                <a:ea typeface="Open Sans" pitchFamily="34" charset="-122"/>
                <a:cs typeface="Open Sans" pitchFamily="34" charset="-120"/>
              </a:rPr>
              <a:t>La usabilidad se refiere a la facilidad con que los usuarios interactúan con un sistema. La satisfacción del cliente mejora cuando los productos o servicios se entregan de manera más rápida y con menos errores.</a:t>
            </a:r>
            <a:endParaRPr lang="en-US" sz="1750" dirty="0"/>
          </a:p>
        </p:txBody>
      </p:sp>
      <p:pic>
        <p:nvPicPr>
          <p:cNvPr id="19" name="Picture 18">
            <a:extLst>
              <a:ext uri="{FF2B5EF4-FFF2-40B4-BE49-F238E27FC236}">
                <a16:creationId xmlns:a16="http://schemas.microsoft.com/office/drawing/2014/main" id="{53191DAF-64D1-C92B-0BB1-0619FD75ED13}"/>
              </a:ext>
            </a:extLst>
          </p:cNvPr>
          <p:cNvPicPr>
            <a:picLocks noChangeAspect="1"/>
          </p:cNvPicPr>
          <p:nvPr/>
        </p:nvPicPr>
        <p:blipFill>
          <a:blip r:embed="rId6"/>
          <a:stretch>
            <a:fillRect/>
          </a:stretch>
        </p:blipFill>
        <p:spPr>
          <a:xfrm>
            <a:off x="12863245" y="7647811"/>
            <a:ext cx="1664025" cy="51642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89999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Variables de Estudio</a:t>
            </a:r>
            <a:endParaRPr lang="en-US" sz="4450" dirty="0"/>
          </a:p>
        </p:txBody>
      </p:sp>
      <p:sp>
        <p:nvSpPr>
          <p:cNvPr id="3" name="Text 1"/>
          <p:cNvSpPr/>
          <p:nvPr/>
        </p:nvSpPr>
        <p:spPr>
          <a:xfrm>
            <a:off x="873919" y="3464243"/>
            <a:ext cx="3705106" cy="354330"/>
          </a:xfrm>
          <a:prstGeom prst="rect">
            <a:avLst/>
          </a:prstGeom>
          <a:noFill/>
          <a:ln/>
        </p:spPr>
        <p:txBody>
          <a:bodyPr wrap="none" lIns="0" tIns="0" rIns="0" bIns="0" rtlCol="0" anchor="t"/>
          <a:lstStyle/>
          <a:p>
            <a:pPr marL="0" indent="0" algn="r">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Implementación del sistema</a:t>
            </a:r>
            <a:endParaRPr lang="en-US" sz="2200" dirty="0"/>
          </a:p>
        </p:txBody>
      </p:sp>
      <p:sp>
        <p:nvSpPr>
          <p:cNvPr id="4" name="Text 2"/>
          <p:cNvSpPr/>
          <p:nvPr/>
        </p:nvSpPr>
        <p:spPr>
          <a:xfrm>
            <a:off x="793790" y="3954661"/>
            <a:ext cx="378523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Disponibilidad de información en tiempo real</a:t>
            </a:r>
            <a:endParaRPr lang="en-US" sz="1750" dirty="0"/>
          </a:p>
        </p:txBody>
      </p:sp>
      <p:sp>
        <p:nvSpPr>
          <p:cNvPr id="5" name="Text 3"/>
          <p:cNvSpPr/>
          <p:nvPr/>
        </p:nvSpPr>
        <p:spPr>
          <a:xfrm>
            <a:off x="793790" y="4759762"/>
            <a:ext cx="3785235"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Automatización de registros</a:t>
            </a:r>
            <a:endParaRPr lang="en-US" sz="1750" dirty="0"/>
          </a:p>
        </p:txBody>
      </p:sp>
      <p:sp>
        <p:nvSpPr>
          <p:cNvPr id="6" name="Text 4"/>
          <p:cNvSpPr/>
          <p:nvPr/>
        </p:nvSpPr>
        <p:spPr>
          <a:xfrm>
            <a:off x="793790" y="5201960"/>
            <a:ext cx="3785235"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Generación de reportes históricos</a:t>
            </a:r>
            <a:endParaRPr lang="en-US" sz="1750" dirty="0"/>
          </a:p>
        </p:txBody>
      </p:sp>
      <p:pic>
        <p:nvPicPr>
          <p:cNvPr id="7" name="Image 0" descr="preencoded.png"/>
          <p:cNvPicPr>
            <a:picLocks noChangeAspect="1"/>
          </p:cNvPicPr>
          <p:nvPr/>
        </p:nvPicPr>
        <p:blipFill>
          <a:blip r:embed="rId3"/>
          <a:stretch>
            <a:fillRect/>
          </a:stretch>
        </p:blipFill>
        <p:spPr>
          <a:xfrm>
            <a:off x="5032653" y="2413516"/>
            <a:ext cx="4564975" cy="4564975"/>
          </a:xfrm>
          <a:prstGeom prst="rect">
            <a:avLst/>
          </a:prstGeom>
        </p:spPr>
      </p:pic>
      <p:pic>
        <p:nvPicPr>
          <p:cNvPr id="8" name="Image 1" descr="preencoded.png"/>
          <p:cNvPicPr>
            <a:picLocks noChangeAspect="1"/>
          </p:cNvPicPr>
          <p:nvPr/>
        </p:nvPicPr>
        <p:blipFill>
          <a:blip r:embed="rId4"/>
          <a:stretch>
            <a:fillRect/>
          </a:stretch>
        </p:blipFill>
        <p:spPr>
          <a:xfrm>
            <a:off x="5980033" y="4496633"/>
            <a:ext cx="318968" cy="398621"/>
          </a:xfrm>
          <a:prstGeom prst="rect">
            <a:avLst/>
          </a:prstGeom>
        </p:spPr>
      </p:pic>
      <p:sp>
        <p:nvSpPr>
          <p:cNvPr id="9" name="Text 5"/>
          <p:cNvSpPr/>
          <p:nvPr/>
        </p:nvSpPr>
        <p:spPr>
          <a:xfrm>
            <a:off x="9597628" y="206240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Eficiencia operativa</a:t>
            </a:r>
            <a:endParaRPr lang="en-US" sz="2200" dirty="0"/>
          </a:p>
        </p:txBody>
      </p:sp>
      <p:sp>
        <p:nvSpPr>
          <p:cNvPr id="10" name="Text 6"/>
          <p:cNvSpPr/>
          <p:nvPr/>
        </p:nvSpPr>
        <p:spPr>
          <a:xfrm>
            <a:off x="9597628" y="2552819"/>
            <a:ext cx="423898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Número de errores en los despachos</a:t>
            </a:r>
            <a:endParaRPr lang="en-US" sz="1750" dirty="0"/>
          </a:p>
        </p:txBody>
      </p:sp>
      <p:sp>
        <p:nvSpPr>
          <p:cNvPr id="11" name="Text 7"/>
          <p:cNvSpPr/>
          <p:nvPr/>
        </p:nvSpPr>
        <p:spPr>
          <a:xfrm>
            <a:off x="9597628" y="3357920"/>
            <a:ext cx="4238982"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Tiempo promedio de entrega</a:t>
            </a:r>
            <a:endParaRPr lang="en-US" sz="1750" dirty="0"/>
          </a:p>
        </p:txBody>
      </p:sp>
      <p:sp>
        <p:nvSpPr>
          <p:cNvPr id="12" name="Text 8"/>
          <p:cNvSpPr/>
          <p:nvPr/>
        </p:nvSpPr>
        <p:spPr>
          <a:xfrm>
            <a:off x="9597628" y="3800118"/>
            <a:ext cx="4238982"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Coordinación entre áreas</a:t>
            </a:r>
            <a:endParaRPr lang="en-US" sz="1750" dirty="0"/>
          </a:p>
        </p:txBody>
      </p:sp>
      <p:pic>
        <p:nvPicPr>
          <p:cNvPr id="13" name="Image 2" descr="preencoded.png"/>
          <p:cNvPicPr>
            <a:picLocks noChangeAspect="1"/>
          </p:cNvPicPr>
          <p:nvPr/>
        </p:nvPicPr>
        <p:blipFill>
          <a:blip r:embed="rId5"/>
          <a:stretch>
            <a:fillRect/>
          </a:stretch>
        </p:blipFill>
        <p:spPr>
          <a:xfrm>
            <a:off x="5032653" y="2413516"/>
            <a:ext cx="4564975" cy="4564975"/>
          </a:xfrm>
          <a:prstGeom prst="rect">
            <a:avLst/>
          </a:prstGeom>
        </p:spPr>
      </p:pic>
      <p:pic>
        <p:nvPicPr>
          <p:cNvPr id="14" name="Image 3" descr="preencoded.png"/>
          <p:cNvPicPr>
            <a:picLocks noChangeAspect="1"/>
          </p:cNvPicPr>
          <p:nvPr/>
        </p:nvPicPr>
        <p:blipFill>
          <a:blip r:embed="rId6"/>
          <a:stretch>
            <a:fillRect/>
          </a:stretch>
        </p:blipFill>
        <p:spPr>
          <a:xfrm>
            <a:off x="7743230" y="3478649"/>
            <a:ext cx="318968" cy="398621"/>
          </a:xfrm>
          <a:prstGeom prst="rect">
            <a:avLst/>
          </a:prstGeom>
        </p:spPr>
      </p:pic>
      <p:sp>
        <p:nvSpPr>
          <p:cNvPr id="15" name="Text 9"/>
          <p:cNvSpPr/>
          <p:nvPr/>
        </p:nvSpPr>
        <p:spPr>
          <a:xfrm>
            <a:off x="9597628" y="4503182"/>
            <a:ext cx="301561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Satisfacción del cliente</a:t>
            </a:r>
            <a:endParaRPr lang="en-US" sz="2200" dirty="0"/>
          </a:p>
        </p:txBody>
      </p:sp>
      <p:sp>
        <p:nvSpPr>
          <p:cNvPr id="16" name="Text 10"/>
          <p:cNvSpPr/>
          <p:nvPr/>
        </p:nvSpPr>
        <p:spPr>
          <a:xfrm>
            <a:off x="9597628" y="4993600"/>
            <a:ext cx="423898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Nivel de reclamos por despachos incompletos</a:t>
            </a:r>
            <a:endParaRPr lang="en-US" sz="1750" dirty="0"/>
          </a:p>
        </p:txBody>
      </p:sp>
      <p:sp>
        <p:nvSpPr>
          <p:cNvPr id="17" name="Text 11"/>
          <p:cNvSpPr/>
          <p:nvPr/>
        </p:nvSpPr>
        <p:spPr>
          <a:xfrm>
            <a:off x="9597628" y="5798701"/>
            <a:ext cx="423898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Resultados de encuestas de satisfacción</a:t>
            </a:r>
            <a:endParaRPr lang="en-US" sz="1750" dirty="0"/>
          </a:p>
        </p:txBody>
      </p:sp>
      <p:sp>
        <p:nvSpPr>
          <p:cNvPr id="18" name="Text 12"/>
          <p:cNvSpPr/>
          <p:nvPr/>
        </p:nvSpPr>
        <p:spPr>
          <a:xfrm>
            <a:off x="9597628" y="6603802"/>
            <a:ext cx="4238982"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BFBFBF"/>
                </a:solidFill>
                <a:latin typeface="Open Sans" pitchFamily="34" charset="0"/>
                <a:ea typeface="Open Sans" pitchFamily="34" charset="-122"/>
                <a:cs typeface="Open Sans" pitchFamily="34" charset="-120"/>
              </a:rPr>
              <a:t>Tiempos de respuesta ante errores o consultas</a:t>
            </a:r>
            <a:endParaRPr lang="en-US" sz="1750" dirty="0"/>
          </a:p>
        </p:txBody>
      </p:sp>
      <p:pic>
        <p:nvPicPr>
          <p:cNvPr id="19" name="Image 4" descr="preencoded.png"/>
          <p:cNvPicPr>
            <a:picLocks noChangeAspect="1"/>
          </p:cNvPicPr>
          <p:nvPr/>
        </p:nvPicPr>
        <p:blipFill>
          <a:blip r:embed="rId7"/>
          <a:stretch>
            <a:fillRect/>
          </a:stretch>
        </p:blipFill>
        <p:spPr>
          <a:xfrm>
            <a:off x="5032653" y="2413516"/>
            <a:ext cx="4564975" cy="4564975"/>
          </a:xfrm>
          <a:prstGeom prst="rect">
            <a:avLst/>
          </a:prstGeom>
        </p:spPr>
      </p:pic>
      <p:pic>
        <p:nvPicPr>
          <p:cNvPr id="20" name="Image 5" descr="preencoded.png"/>
          <p:cNvPicPr>
            <a:picLocks noChangeAspect="1"/>
          </p:cNvPicPr>
          <p:nvPr/>
        </p:nvPicPr>
        <p:blipFill>
          <a:blip r:embed="rId8"/>
          <a:stretch>
            <a:fillRect/>
          </a:stretch>
        </p:blipFill>
        <p:spPr>
          <a:xfrm>
            <a:off x="7743230" y="5514618"/>
            <a:ext cx="318968" cy="398621"/>
          </a:xfrm>
          <a:prstGeom prst="rect">
            <a:avLst/>
          </a:prstGeom>
        </p:spPr>
      </p:pic>
      <p:pic>
        <p:nvPicPr>
          <p:cNvPr id="21" name="Picture 20">
            <a:extLst>
              <a:ext uri="{FF2B5EF4-FFF2-40B4-BE49-F238E27FC236}">
                <a16:creationId xmlns:a16="http://schemas.microsoft.com/office/drawing/2014/main" id="{86A3AF7A-F356-980C-7A61-A13A96BA4EE9}"/>
              </a:ext>
            </a:extLst>
          </p:cNvPr>
          <p:cNvPicPr>
            <a:picLocks noChangeAspect="1"/>
          </p:cNvPicPr>
          <p:nvPr/>
        </p:nvPicPr>
        <p:blipFill>
          <a:blip r:embed="rId9"/>
          <a:stretch>
            <a:fillRect/>
          </a:stretch>
        </p:blipFill>
        <p:spPr>
          <a:xfrm>
            <a:off x="12863245" y="7647811"/>
            <a:ext cx="1664025" cy="51642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86828"/>
            <a:ext cx="7738110" cy="708779"/>
          </a:xfrm>
          <a:prstGeom prst="rect">
            <a:avLst/>
          </a:prstGeom>
          <a:noFill/>
          <a:ln/>
        </p:spPr>
        <p:txBody>
          <a:bodyPr wrap="none" lIns="0" tIns="0" rIns="0" bIns="0" rtlCol="0" anchor="t"/>
          <a:lstStyle/>
          <a:p>
            <a:pPr marL="0" indent="0" algn="l">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Metodología de Investigación</a:t>
            </a:r>
            <a:endParaRPr lang="en-US" sz="4450" dirty="0"/>
          </a:p>
        </p:txBody>
      </p:sp>
      <p:sp>
        <p:nvSpPr>
          <p:cNvPr id="3" name="Shape 1"/>
          <p:cNvSpPr/>
          <p:nvPr/>
        </p:nvSpPr>
        <p:spPr>
          <a:xfrm>
            <a:off x="793790" y="2449235"/>
            <a:ext cx="510302" cy="510302"/>
          </a:xfrm>
          <a:prstGeom prst="roundRect">
            <a:avLst>
              <a:gd name="adj" fmla="val 6667"/>
            </a:avLst>
          </a:prstGeom>
          <a:solidFill>
            <a:srgbClr val="3E3E3E"/>
          </a:solidFill>
          <a:ln/>
        </p:spPr>
      </p:sp>
      <p:pic>
        <p:nvPicPr>
          <p:cNvPr id="4" name="Image 0" descr="preencoded.png"/>
          <p:cNvPicPr>
            <a:picLocks noChangeAspect="1"/>
          </p:cNvPicPr>
          <p:nvPr/>
        </p:nvPicPr>
        <p:blipFill>
          <a:blip r:embed="rId3"/>
          <a:stretch>
            <a:fillRect/>
          </a:stretch>
        </p:blipFill>
        <p:spPr>
          <a:xfrm>
            <a:off x="878860" y="2491740"/>
            <a:ext cx="340162" cy="425291"/>
          </a:xfrm>
          <a:prstGeom prst="rect">
            <a:avLst/>
          </a:prstGeom>
        </p:spPr>
      </p:pic>
      <p:sp>
        <p:nvSpPr>
          <p:cNvPr id="5" name="Text 2"/>
          <p:cNvSpPr/>
          <p:nvPr/>
        </p:nvSpPr>
        <p:spPr>
          <a:xfrm>
            <a:off x="1530906" y="252710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Tipo de investigación</a:t>
            </a:r>
            <a:endParaRPr lang="en-US" sz="2200" dirty="0"/>
          </a:p>
        </p:txBody>
      </p:sp>
      <p:sp>
        <p:nvSpPr>
          <p:cNvPr id="6" name="Text 3"/>
          <p:cNvSpPr/>
          <p:nvPr/>
        </p:nvSpPr>
        <p:spPr>
          <a:xfrm>
            <a:off x="1530906" y="3017520"/>
            <a:ext cx="5642610" cy="1451610"/>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Investigación cuantitativa de enfoque descriptivo, que permite recopilar datos objetivos para evaluar la eficiencia operativa y la satisfacción del cliente antes y después de implementar el sistema.</a:t>
            </a:r>
            <a:endParaRPr lang="en-US" sz="1750" dirty="0"/>
          </a:p>
        </p:txBody>
      </p:sp>
      <p:sp>
        <p:nvSpPr>
          <p:cNvPr id="7" name="Shape 4"/>
          <p:cNvSpPr/>
          <p:nvPr/>
        </p:nvSpPr>
        <p:spPr>
          <a:xfrm>
            <a:off x="7457003" y="2449235"/>
            <a:ext cx="510302" cy="510302"/>
          </a:xfrm>
          <a:prstGeom prst="roundRect">
            <a:avLst>
              <a:gd name="adj" fmla="val 6667"/>
            </a:avLst>
          </a:prstGeom>
          <a:solidFill>
            <a:srgbClr val="3E3E3E"/>
          </a:solidFill>
          <a:ln/>
        </p:spPr>
      </p:sp>
      <p:pic>
        <p:nvPicPr>
          <p:cNvPr id="8" name="Image 1" descr="preencoded.png"/>
          <p:cNvPicPr>
            <a:picLocks noChangeAspect="1"/>
          </p:cNvPicPr>
          <p:nvPr/>
        </p:nvPicPr>
        <p:blipFill>
          <a:blip r:embed="rId4"/>
          <a:stretch>
            <a:fillRect/>
          </a:stretch>
        </p:blipFill>
        <p:spPr>
          <a:xfrm>
            <a:off x="7542074" y="2491740"/>
            <a:ext cx="340162" cy="425291"/>
          </a:xfrm>
          <a:prstGeom prst="rect">
            <a:avLst/>
          </a:prstGeom>
        </p:spPr>
      </p:pic>
      <p:sp>
        <p:nvSpPr>
          <p:cNvPr id="9" name="Text 5"/>
          <p:cNvSpPr/>
          <p:nvPr/>
        </p:nvSpPr>
        <p:spPr>
          <a:xfrm>
            <a:off x="8194119" y="2527102"/>
            <a:ext cx="3120271"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Diseño de investigación</a:t>
            </a:r>
            <a:endParaRPr lang="en-US" sz="2200" dirty="0"/>
          </a:p>
        </p:txBody>
      </p:sp>
      <p:sp>
        <p:nvSpPr>
          <p:cNvPr id="10" name="Text 6"/>
          <p:cNvSpPr/>
          <p:nvPr/>
        </p:nvSpPr>
        <p:spPr>
          <a:xfrm>
            <a:off x="8194119" y="3017520"/>
            <a:ext cx="5642610" cy="1451610"/>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Diseño no experimental y longitudinal, observando y midiendo los cambios en el sistema real a lo largo del tiempo, antes y después de la intervención, respetando los ritmos reales de trabajo.</a:t>
            </a:r>
            <a:endParaRPr lang="en-US" sz="1750" dirty="0"/>
          </a:p>
        </p:txBody>
      </p:sp>
      <p:sp>
        <p:nvSpPr>
          <p:cNvPr id="11" name="Shape 7"/>
          <p:cNvSpPr/>
          <p:nvPr/>
        </p:nvSpPr>
        <p:spPr>
          <a:xfrm>
            <a:off x="793790" y="4922758"/>
            <a:ext cx="510302" cy="510302"/>
          </a:xfrm>
          <a:prstGeom prst="roundRect">
            <a:avLst>
              <a:gd name="adj" fmla="val 6667"/>
            </a:avLst>
          </a:prstGeom>
          <a:solidFill>
            <a:srgbClr val="3E3E3E"/>
          </a:solidFill>
          <a:ln/>
        </p:spPr>
      </p:sp>
      <p:pic>
        <p:nvPicPr>
          <p:cNvPr id="12" name="Image 2" descr="preencoded.png"/>
          <p:cNvPicPr>
            <a:picLocks noChangeAspect="1"/>
          </p:cNvPicPr>
          <p:nvPr/>
        </p:nvPicPr>
        <p:blipFill>
          <a:blip r:embed="rId5"/>
          <a:stretch>
            <a:fillRect/>
          </a:stretch>
        </p:blipFill>
        <p:spPr>
          <a:xfrm>
            <a:off x="878860" y="4965263"/>
            <a:ext cx="340162" cy="425291"/>
          </a:xfrm>
          <a:prstGeom prst="rect">
            <a:avLst/>
          </a:prstGeom>
        </p:spPr>
      </p:pic>
      <p:sp>
        <p:nvSpPr>
          <p:cNvPr id="13" name="Text 8"/>
          <p:cNvSpPr/>
          <p:nvPr/>
        </p:nvSpPr>
        <p:spPr>
          <a:xfrm>
            <a:off x="1530906" y="500062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Población y muestra</a:t>
            </a:r>
            <a:endParaRPr lang="en-US" sz="2200" dirty="0"/>
          </a:p>
        </p:txBody>
      </p:sp>
      <p:sp>
        <p:nvSpPr>
          <p:cNvPr id="14" name="Text 9"/>
          <p:cNvSpPr/>
          <p:nvPr/>
        </p:nvSpPr>
        <p:spPr>
          <a:xfrm>
            <a:off x="1530906" y="5491043"/>
            <a:ext cx="5642610" cy="1451610"/>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La población objetivo son los trabajadores que participan directamente en el proceso de gestión de despachos (aproximadamente 12 personas). Se utilizará una muestra censal (100% de la población).</a:t>
            </a:r>
            <a:endParaRPr lang="en-US" sz="1750" dirty="0"/>
          </a:p>
        </p:txBody>
      </p:sp>
      <p:sp>
        <p:nvSpPr>
          <p:cNvPr id="15" name="Shape 10"/>
          <p:cNvSpPr/>
          <p:nvPr/>
        </p:nvSpPr>
        <p:spPr>
          <a:xfrm>
            <a:off x="7457003" y="4922758"/>
            <a:ext cx="510302" cy="510302"/>
          </a:xfrm>
          <a:prstGeom prst="roundRect">
            <a:avLst>
              <a:gd name="adj" fmla="val 6667"/>
            </a:avLst>
          </a:prstGeom>
          <a:solidFill>
            <a:srgbClr val="3E3E3E"/>
          </a:solidFill>
          <a:ln/>
        </p:spPr>
      </p:sp>
      <p:pic>
        <p:nvPicPr>
          <p:cNvPr id="16" name="Image 3" descr="preencoded.png"/>
          <p:cNvPicPr>
            <a:picLocks noChangeAspect="1"/>
          </p:cNvPicPr>
          <p:nvPr/>
        </p:nvPicPr>
        <p:blipFill>
          <a:blip r:embed="rId6"/>
          <a:stretch>
            <a:fillRect/>
          </a:stretch>
        </p:blipFill>
        <p:spPr>
          <a:xfrm>
            <a:off x="7542074" y="4965263"/>
            <a:ext cx="340162" cy="425291"/>
          </a:xfrm>
          <a:prstGeom prst="rect">
            <a:avLst/>
          </a:prstGeom>
        </p:spPr>
      </p:pic>
      <p:sp>
        <p:nvSpPr>
          <p:cNvPr id="17" name="Text 11"/>
          <p:cNvSpPr/>
          <p:nvPr/>
        </p:nvSpPr>
        <p:spPr>
          <a:xfrm>
            <a:off x="8194119" y="5000625"/>
            <a:ext cx="3201233" cy="354330"/>
          </a:xfrm>
          <a:prstGeom prst="rect">
            <a:avLst/>
          </a:prstGeom>
          <a:noFill/>
          <a:ln/>
        </p:spPr>
        <p:txBody>
          <a:bodyPr wrap="none" lIns="0" tIns="0" rIns="0" bIns="0" rtlCol="0" anchor="t"/>
          <a:lstStyle/>
          <a:p>
            <a:pPr marL="0" indent="0" algn="l">
              <a:lnSpc>
                <a:spcPts val="2750"/>
              </a:lnSpc>
              <a:buNone/>
            </a:pPr>
            <a:r>
              <a:rPr lang="en-US" sz="2200" dirty="0">
                <a:solidFill>
                  <a:srgbClr val="BFBFBF"/>
                </a:solidFill>
                <a:latin typeface="Instrument Sans Medium" pitchFamily="34" charset="0"/>
                <a:ea typeface="Instrument Sans Medium" pitchFamily="34" charset="-122"/>
                <a:cs typeface="Instrument Sans Medium" pitchFamily="34" charset="-120"/>
              </a:rPr>
              <a:t>Técnicas e instrumentos</a:t>
            </a:r>
            <a:endParaRPr lang="en-US" sz="2200" dirty="0"/>
          </a:p>
        </p:txBody>
      </p:sp>
      <p:sp>
        <p:nvSpPr>
          <p:cNvPr id="18" name="Text 12"/>
          <p:cNvSpPr/>
          <p:nvPr/>
        </p:nvSpPr>
        <p:spPr>
          <a:xfrm>
            <a:off x="8194119" y="5491043"/>
            <a:ext cx="5642610" cy="1088708"/>
          </a:xfrm>
          <a:prstGeom prst="rect">
            <a:avLst/>
          </a:prstGeom>
          <a:noFill/>
          <a:ln/>
        </p:spPr>
        <p:txBody>
          <a:bodyPr wrap="square" lIns="0" tIns="0" rIns="0" bIns="0" rtlCol="0" anchor="t"/>
          <a:lstStyle/>
          <a:p>
            <a:pPr marL="0" indent="0" algn="l">
              <a:lnSpc>
                <a:spcPts val="2850"/>
              </a:lnSpc>
              <a:buNone/>
            </a:pPr>
            <a:r>
              <a:rPr lang="en-US" sz="1750" dirty="0">
                <a:solidFill>
                  <a:srgbClr val="BFBFBF"/>
                </a:solidFill>
                <a:latin typeface="Open Sans" pitchFamily="34" charset="0"/>
                <a:ea typeface="Open Sans" pitchFamily="34" charset="-122"/>
                <a:cs typeface="Open Sans" pitchFamily="34" charset="-120"/>
              </a:rPr>
              <a:t>Se utilizará una encuesta estructurada con escala Likert de 5 puntos para medir la eficiencia operativa y la satisfacción del usuario con el nuevo sistema.</a:t>
            </a:r>
            <a:endParaRPr lang="en-US" sz="1750" dirty="0"/>
          </a:p>
        </p:txBody>
      </p:sp>
      <p:pic>
        <p:nvPicPr>
          <p:cNvPr id="19" name="Picture 18">
            <a:extLst>
              <a:ext uri="{FF2B5EF4-FFF2-40B4-BE49-F238E27FC236}">
                <a16:creationId xmlns:a16="http://schemas.microsoft.com/office/drawing/2014/main" id="{763C364A-EA1E-396A-5696-DD7117504BED}"/>
              </a:ext>
            </a:extLst>
          </p:cNvPr>
          <p:cNvPicPr>
            <a:picLocks noChangeAspect="1"/>
          </p:cNvPicPr>
          <p:nvPr/>
        </p:nvPicPr>
        <p:blipFill>
          <a:blip r:embed="rId7"/>
          <a:stretch>
            <a:fillRect/>
          </a:stretch>
        </p:blipFill>
        <p:spPr>
          <a:xfrm>
            <a:off x="12863245" y="7647811"/>
            <a:ext cx="1664025" cy="51642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815"/>
          </a:xfrm>
          <a:prstGeom prst="rect">
            <a:avLst/>
          </a:prstGeom>
        </p:spPr>
      </p:pic>
      <p:sp>
        <p:nvSpPr>
          <p:cNvPr id="3" name="Text 0"/>
          <p:cNvSpPr/>
          <p:nvPr/>
        </p:nvSpPr>
        <p:spPr>
          <a:xfrm>
            <a:off x="6173629" y="539948"/>
            <a:ext cx="7769542" cy="1227058"/>
          </a:xfrm>
          <a:prstGeom prst="rect">
            <a:avLst/>
          </a:prstGeom>
          <a:noFill/>
          <a:ln/>
        </p:spPr>
        <p:txBody>
          <a:bodyPr wrap="square" lIns="0" tIns="0" rIns="0" bIns="0" rtlCol="0" anchor="t"/>
          <a:lstStyle/>
          <a:p>
            <a:pPr marL="0" indent="0" algn="l">
              <a:lnSpc>
                <a:spcPts val="4800"/>
              </a:lnSpc>
              <a:buNone/>
            </a:pPr>
            <a:r>
              <a:rPr lang="en-US" sz="3850" dirty="0">
                <a:solidFill>
                  <a:srgbClr val="FEFEFE"/>
                </a:solidFill>
                <a:latin typeface="Instrument Sans Medium" pitchFamily="34" charset="0"/>
                <a:ea typeface="Instrument Sans Medium" pitchFamily="34" charset="-122"/>
                <a:cs typeface="Instrument Sans Medium" pitchFamily="34" charset="-120"/>
              </a:rPr>
              <a:t>Metodología de Desarrollo del Proyecto</a:t>
            </a:r>
            <a:endParaRPr lang="en-US" sz="3850" dirty="0"/>
          </a:p>
        </p:txBody>
      </p:sp>
      <p:sp>
        <p:nvSpPr>
          <p:cNvPr id="4" name="Shape 1"/>
          <p:cNvSpPr/>
          <p:nvPr/>
        </p:nvSpPr>
        <p:spPr>
          <a:xfrm>
            <a:off x="6173629" y="2061448"/>
            <a:ext cx="147161" cy="1680805"/>
          </a:xfrm>
          <a:prstGeom prst="roundRect">
            <a:avLst>
              <a:gd name="adj" fmla="val 20014"/>
            </a:avLst>
          </a:prstGeom>
          <a:solidFill>
            <a:srgbClr val="3E3E3E"/>
          </a:solidFill>
          <a:ln/>
        </p:spPr>
      </p:sp>
      <p:sp>
        <p:nvSpPr>
          <p:cNvPr id="5" name="Text 2"/>
          <p:cNvSpPr/>
          <p:nvPr/>
        </p:nvSpPr>
        <p:spPr>
          <a:xfrm>
            <a:off x="6615232" y="2061448"/>
            <a:ext cx="2454354" cy="306705"/>
          </a:xfrm>
          <a:prstGeom prst="rect">
            <a:avLst/>
          </a:prstGeom>
          <a:noFill/>
          <a:ln/>
        </p:spPr>
        <p:txBody>
          <a:bodyPr wrap="none" lIns="0" tIns="0" rIns="0" bIns="0" rtlCol="0" anchor="t"/>
          <a:lstStyle/>
          <a:p>
            <a:pPr marL="0" indent="0" algn="l">
              <a:lnSpc>
                <a:spcPts val="2400"/>
              </a:lnSpc>
              <a:buNone/>
            </a:pPr>
            <a:r>
              <a:rPr lang="en-US" sz="1900" dirty="0">
                <a:solidFill>
                  <a:srgbClr val="BFBFBF"/>
                </a:solidFill>
                <a:latin typeface="Instrument Sans Medium" pitchFamily="34" charset="0"/>
                <a:ea typeface="Instrument Sans Medium" pitchFamily="34" charset="-122"/>
                <a:cs typeface="Instrument Sans Medium" pitchFamily="34" charset="-120"/>
              </a:rPr>
              <a:t>Inicio y Diseño</a:t>
            </a:r>
            <a:endParaRPr lang="en-US" sz="1900" dirty="0"/>
          </a:p>
        </p:txBody>
      </p:sp>
      <p:sp>
        <p:nvSpPr>
          <p:cNvPr id="6" name="Text 3"/>
          <p:cNvSpPr/>
          <p:nvPr/>
        </p:nvSpPr>
        <p:spPr>
          <a:xfrm>
            <a:off x="6615232" y="2485906"/>
            <a:ext cx="7327940" cy="1256348"/>
          </a:xfrm>
          <a:prstGeom prst="rect">
            <a:avLst/>
          </a:prstGeom>
          <a:noFill/>
          <a:ln/>
        </p:spPr>
        <p:txBody>
          <a:bodyPr wrap="square" lIns="0" tIns="0" rIns="0" bIns="0" rtlCol="0" anchor="t"/>
          <a:lstStyle/>
          <a:p>
            <a:pPr marL="0" indent="0" algn="l">
              <a:lnSpc>
                <a:spcPts val="2450"/>
              </a:lnSpc>
              <a:buNone/>
            </a:pPr>
            <a:r>
              <a:rPr lang="en-US" sz="1500" dirty="0">
                <a:solidFill>
                  <a:srgbClr val="BFBFBF"/>
                </a:solidFill>
                <a:latin typeface="Open Sans" pitchFamily="34" charset="0"/>
                <a:ea typeface="Open Sans" pitchFamily="34" charset="-122"/>
                <a:cs typeface="Open Sans" pitchFamily="34" charset="-120"/>
              </a:rPr>
              <a:t>Reunión con equipos de ventas y despacho para levantar requerimientos. Análisis de procesos actuales y detección de puntos críticos. Definición del alcance del sistema (MVP). Creación del backlog inicial. Diseño de la interfaz y arquitectura del sistema.</a:t>
            </a:r>
            <a:endParaRPr lang="en-US" sz="1500" dirty="0"/>
          </a:p>
        </p:txBody>
      </p:sp>
      <p:sp>
        <p:nvSpPr>
          <p:cNvPr id="7" name="Shape 4"/>
          <p:cNvSpPr/>
          <p:nvPr/>
        </p:nvSpPr>
        <p:spPr>
          <a:xfrm>
            <a:off x="6468070" y="3938588"/>
            <a:ext cx="147161" cy="1680805"/>
          </a:xfrm>
          <a:prstGeom prst="roundRect">
            <a:avLst>
              <a:gd name="adj" fmla="val 20014"/>
            </a:avLst>
          </a:prstGeom>
          <a:solidFill>
            <a:srgbClr val="3E3E3E"/>
          </a:solidFill>
          <a:ln/>
        </p:spPr>
      </p:sp>
      <p:sp>
        <p:nvSpPr>
          <p:cNvPr id="8" name="Text 5"/>
          <p:cNvSpPr/>
          <p:nvPr/>
        </p:nvSpPr>
        <p:spPr>
          <a:xfrm>
            <a:off x="6909673" y="3938588"/>
            <a:ext cx="2454354" cy="306705"/>
          </a:xfrm>
          <a:prstGeom prst="rect">
            <a:avLst/>
          </a:prstGeom>
          <a:noFill/>
          <a:ln/>
        </p:spPr>
        <p:txBody>
          <a:bodyPr wrap="none" lIns="0" tIns="0" rIns="0" bIns="0" rtlCol="0" anchor="t"/>
          <a:lstStyle/>
          <a:p>
            <a:pPr marL="0" indent="0" algn="l">
              <a:lnSpc>
                <a:spcPts val="2400"/>
              </a:lnSpc>
              <a:buNone/>
            </a:pPr>
            <a:r>
              <a:rPr lang="en-US" sz="1900" dirty="0">
                <a:solidFill>
                  <a:srgbClr val="BFBFBF"/>
                </a:solidFill>
                <a:latin typeface="Instrument Sans Medium" pitchFamily="34" charset="0"/>
                <a:ea typeface="Instrument Sans Medium" pitchFamily="34" charset="-122"/>
                <a:cs typeface="Instrument Sans Medium" pitchFamily="34" charset="-120"/>
              </a:rPr>
              <a:t>Desarrollo Iterativo</a:t>
            </a:r>
            <a:endParaRPr lang="en-US" sz="1900" dirty="0"/>
          </a:p>
        </p:txBody>
      </p:sp>
      <p:sp>
        <p:nvSpPr>
          <p:cNvPr id="9" name="Text 6"/>
          <p:cNvSpPr/>
          <p:nvPr/>
        </p:nvSpPr>
        <p:spPr>
          <a:xfrm>
            <a:off x="6909673" y="4363045"/>
            <a:ext cx="7033498" cy="1256348"/>
          </a:xfrm>
          <a:prstGeom prst="rect">
            <a:avLst/>
          </a:prstGeom>
          <a:noFill/>
          <a:ln/>
        </p:spPr>
        <p:txBody>
          <a:bodyPr wrap="square" lIns="0" tIns="0" rIns="0" bIns="0" rtlCol="0" anchor="t"/>
          <a:lstStyle/>
          <a:p>
            <a:pPr marL="0" indent="0" algn="l">
              <a:lnSpc>
                <a:spcPts val="2450"/>
              </a:lnSpc>
              <a:buNone/>
            </a:pPr>
            <a:r>
              <a:rPr lang="en-US" sz="1500" dirty="0">
                <a:solidFill>
                  <a:srgbClr val="BFBFBF"/>
                </a:solidFill>
                <a:latin typeface="Open Sans" pitchFamily="34" charset="0"/>
                <a:ea typeface="Open Sans" pitchFamily="34" charset="-122"/>
                <a:cs typeface="Open Sans" pitchFamily="34" charset="-120"/>
              </a:rPr>
              <a:t>Desarrollo de funcionalidades en sprints de 2 semanas (módulo de ingreso de despacho, visualización en tiempo real, generación de reportes). Pruebas unitarias y correcciones. Retroalimentación de usuarios y ajustes según observaciones.</a:t>
            </a:r>
            <a:endParaRPr lang="en-US" sz="1500" dirty="0"/>
          </a:p>
        </p:txBody>
      </p:sp>
      <p:sp>
        <p:nvSpPr>
          <p:cNvPr id="10" name="Shape 7"/>
          <p:cNvSpPr/>
          <p:nvPr/>
        </p:nvSpPr>
        <p:spPr>
          <a:xfrm>
            <a:off x="6762631" y="5815727"/>
            <a:ext cx="147161" cy="1680805"/>
          </a:xfrm>
          <a:prstGeom prst="roundRect">
            <a:avLst>
              <a:gd name="adj" fmla="val 20014"/>
            </a:avLst>
          </a:prstGeom>
          <a:solidFill>
            <a:srgbClr val="3E3E3E"/>
          </a:solidFill>
          <a:ln/>
        </p:spPr>
      </p:sp>
      <p:sp>
        <p:nvSpPr>
          <p:cNvPr id="11" name="Text 8"/>
          <p:cNvSpPr/>
          <p:nvPr/>
        </p:nvSpPr>
        <p:spPr>
          <a:xfrm>
            <a:off x="7204234" y="5815727"/>
            <a:ext cx="3324344" cy="306705"/>
          </a:xfrm>
          <a:prstGeom prst="rect">
            <a:avLst/>
          </a:prstGeom>
          <a:noFill/>
          <a:ln/>
        </p:spPr>
        <p:txBody>
          <a:bodyPr wrap="none" lIns="0" tIns="0" rIns="0" bIns="0" rtlCol="0" anchor="t"/>
          <a:lstStyle/>
          <a:p>
            <a:pPr marL="0" indent="0" algn="l">
              <a:lnSpc>
                <a:spcPts val="2400"/>
              </a:lnSpc>
              <a:buNone/>
            </a:pPr>
            <a:r>
              <a:rPr lang="en-US" sz="1900" dirty="0">
                <a:solidFill>
                  <a:srgbClr val="BFBFBF"/>
                </a:solidFill>
                <a:latin typeface="Instrument Sans Medium" pitchFamily="34" charset="0"/>
                <a:ea typeface="Instrument Sans Medium" pitchFamily="34" charset="-122"/>
                <a:cs typeface="Instrument Sans Medium" pitchFamily="34" charset="-120"/>
              </a:rPr>
              <a:t>Implementación y Evaluación</a:t>
            </a:r>
            <a:endParaRPr lang="en-US" sz="1900" dirty="0"/>
          </a:p>
        </p:txBody>
      </p:sp>
      <p:sp>
        <p:nvSpPr>
          <p:cNvPr id="12" name="Text 9"/>
          <p:cNvSpPr/>
          <p:nvPr/>
        </p:nvSpPr>
        <p:spPr>
          <a:xfrm>
            <a:off x="7204234" y="6240185"/>
            <a:ext cx="6738937" cy="1256348"/>
          </a:xfrm>
          <a:prstGeom prst="rect">
            <a:avLst/>
          </a:prstGeom>
          <a:noFill/>
          <a:ln/>
        </p:spPr>
        <p:txBody>
          <a:bodyPr wrap="square" lIns="0" tIns="0" rIns="0" bIns="0" rtlCol="0" anchor="t"/>
          <a:lstStyle/>
          <a:p>
            <a:pPr marL="0" indent="0" algn="l">
              <a:lnSpc>
                <a:spcPts val="2450"/>
              </a:lnSpc>
              <a:buNone/>
            </a:pPr>
            <a:r>
              <a:rPr lang="en-US" sz="1500" dirty="0">
                <a:solidFill>
                  <a:srgbClr val="BFBFBF"/>
                </a:solidFill>
                <a:latin typeface="Open Sans" pitchFamily="34" charset="0"/>
                <a:ea typeface="Open Sans" pitchFamily="34" charset="-122"/>
                <a:cs typeface="Open Sans" pitchFamily="34" charset="-120"/>
              </a:rPr>
              <a:t>Prueba funcional completa del sistema en entorno controlado. Capacitación a usuarios internos. Implementación del sistema en la empresa. Aplicación de encuestas y observación directa. Análisis de métricas y comparación de desempeño.</a:t>
            </a:r>
            <a:endParaRPr lang="en-US" sz="1500" dirty="0"/>
          </a:p>
        </p:txBody>
      </p:sp>
      <p:pic>
        <p:nvPicPr>
          <p:cNvPr id="13" name="Picture 12">
            <a:extLst>
              <a:ext uri="{FF2B5EF4-FFF2-40B4-BE49-F238E27FC236}">
                <a16:creationId xmlns:a16="http://schemas.microsoft.com/office/drawing/2014/main" id="{BCED411D-F503-23A2-4739-70A05DED4669}"/>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40187" y="424339"/>
            <a:ext cx="4445198" cy="482322"/>
          </a:xfrm>
          <a:prstGeom prst="rect">
            <a:avLst/>
          </a:prstGeom>
          <a:noFill/>
          <a:ln/>
        </p:spPr>
        <p:txBody>
          <a:bodyPr wrap="none" lIns="0" tIns="0" rIns="0" bIns="0" rtlCol="0" anchor="t"/>
          <a:lstStyle/>
          <a:p>
            <a:pPr marL="0" indent="0" algn="l">
              <a:lnSpc>
                <a:spcPts val="3750"/>
              </a:lnSpc>
              <a:buNone/>
            </a:pPr>
            <a:r>
              <a:rPr lang="en-US" sz="3000" dirty="0">
                <a:solidFill>
                  <a:srgbClr val="FEFEFE"/>
                </a:solidFill>
                <a:latin typeface="Instrument Sans Medium" pitchFamily="34" charset="0"/>
                <a:ea typeface="Instrument Sans Medium" pitchFamily="34" charset="-122"/>
                <a:cs typeface="Instrument Sans Medium" pitchFamily="34" charset="-120"/>
              </a:rPr>
              <a:t>Arquitectura del Sistema</a:t>
            </a:r>
            <a:endParaRPr lang="en-US" sz="3000" dirty="0"/>
          </a:p>
        </p:txBody>
      </p:sp>
      <p:sp>
        <p:nvSpPr>
          <p:cNvPr id="3" name="Text 1"/>
          <p:cNvSpPr/>
          <p:nvPr/>
        </p:nvSpPr>
        <p:spPr>
          <a:xfrm>
            <a:off x="540187" y="1292423"/>
            <a:ext cx="2921794" cy="241102"/>
          </a:xfrm>
          <a:prstGeom prst="rect">
            <a:avLst/>
          </a:prstGeom>
          <a:noFill/>
          <a:ln/>
        </p:spPr>
        <p:txBody>
          <a:bodyPr wrap="none" lIns="0" tIns="0" rIns="0" bIns="0" rtlCol="0" anchor="t"/>
          <a:lstStyle/>
          <a:p>
            <a:pPr marL="0" indent="0" algn="l">
              <a:lnSpc>
                <a:spcPts val="1850"/>
              </a:lnSpc>
              <a:buNone/>
            </a:pPr>
            <a:r>
              <a:rPr lang="en-US" sz="1500" dirty="0">
                <a:solidFill>
                  <a:srgbClr val="FEFEFE"/>
                </a:solidFill>
                <a:latin typeface="Instrument Sans Medium" pitchFamily="34" charset="0"/>
                <a:ea typeface="Instrument Sans Medium" pitchFamily="34" charset="-122"/>
                <a:cs typeface="Instrument Sans Medium" pitchFamily="34" charset="-120"/>
              </a:rPr>
              <a:t>Componentes de la Arquitectura</a:t>
            </a:r>
            <a:endParaRPr lang="en-US" sz="1500" dirty="0"/>
          </a:p>
        </p:txBody>
      </p:sp>
      <p:sp>
        <p:nvSpPr>
          <p:cNvPr id="4" name="Text 2"/>
          <p:cNvSpPr/>
          <p:nvPr/>
        </p:nvSpPr>
        <p:spPr>
          <a:xfrm>
            <a:off x="540187" y="1687830"/>
            <a:ext cx="6586776" cy="493633"/>
          </a:xfrm>
          <a:prstGeom prst="rect">
            <a:avLst/>
          </a:prstGeom>
          <a:noFill/>
          <a:ln/>
        </p:spPr>
        <p:txBody>
          <a:bodyPr wrap="square" lIns="0" tIns="0" rIns="0" bIns="0" rtlCol="0" anchor="t"/>
          <a:lstStyle/>
          <a:p>
            <a:pPr marL="0" indent="0" algn="l">
              <a:lnSpc>
                <a:spcPts val="1900"/>
              </a:lnSpc>
              <a:buNone/>
            </a:pPr>
            <a:r>
              <a:rPr lang="en-US" sz="1200" dirty="0">
                <a:solidFill>
                  <a:srgbClr val="BFBFBF"/>
                </a:solidFill>
                <a:latin typeface="Open Sans" pitchFamily="34" charset="0"/>
                <a:ea typeface="Open Sans" pitchFamily="34" charset="-122"/>
                <a:cs typeface="Open Sans" pitchFamily="34" charset="-120"/>
              </a:rPr>
              <a:t>El sistema utiliza una arquitectura basada en capas (cliente-servidor) con los siguientes componentes:</a:t>
            </a:r>
            <a:endParaRPr lang="en-US" sz="1200" dirty="0"/>
          </a:p>
        </p:txBody>
      </p:sp>
      <p:sp>
        <p:nvSpPr>
          <p:cNvPr id="5" name="Text 3"/>
          <p:cNvSpPr/>
          <p:nvPr/>
        </p:nvSpPr>
        <p:spPr>
          <a:xfrm>
            <a:off x="540187" y="2320290"/>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Cliente (Frontend): Interfaz web responsiva (HTML, CSS, JavaScript )</a:t>
            </a:r>
            <a:endParaRPr lang="en-US" sz="1200" dirty="0"/>
          </a:p>
        </p:txBody>
      </p:sp>
      <p:sp>
        <p:nvSpPr>
          <p:cNvPr id="6" name="Text 4"/>
          <p:cNvSpPr/>
          <p:nvPr/>
        </p:nvSpPr>
        <p:spPr>
          <a:xfrm>
            <a:off x="540187" y="2621042"/>
            <a:ext cx="6586776" cy="493633"/>
          </a:xfrm>
          <a:prstGeom prst="rect">
            <a:avLst/>
          </a:prstGeom>
          <a:noFill/>
          <a:ln/>
        </p:spPr>
        <p:txBody>
          <a:bodyPr wrap="squar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Servidor Web (Backend): Node.js para manejo de peticiones HTTP, autenticación y comunicación con la base de datos</a:t>
            </a:r>
            <a:endParaRPr lang="en-US" sz="1200" dirty="0"/>
          </a:p>
        </p:txBody>
      </p:sp>
      <p:sp>
        <p:nvSpPr>
          <p:cNvPr id="7" name="Text 5"/>
          <p:cNvSpPr/>
          <p:nvPr/>
        </p:nvSpPr>
        <p:spPr>
          <a:xfrm>
            <a:off x="540187" y="3168610"/>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Base de Datos: MongoDB con </a:t>
            </a:r>
            <a:r>
              <a:rPr lang="en-US" sz="1200" dirty="0" err="1">
                <a:solidFill>
                  <a:srgbClr val="BFBFBF"/>
                </a:solidFill>
                <a:latin typeface="Open Sans" pitchFamily="34" charset="0"/>
                <a:ea typeface="Open Sans" pitchFamily="34" charset="-122"/>
                <a:cs typeface="Open Sans" pitchFamily="34" charset="-120"/>
              </a:rPr>
              <a:t>visualizacion</a:t>
            </a:r>
            <a:r>
              <a:rPr lang="en-US" sz="1200" dirty="0">
                <a:solidFill>
                  <a:srgbClr val="BFBFBF"/>
                </a:solidFill>
                <a:latin typeface="Open Sans" pitchFamily="34" charset="0"/>
                <a:ea typeface="Open Sans" pitchFamily="34" charset="-122"/>
                <a:cs typeface="Open Sans" pitchFamily="34" charset="-120"/>
              </a:rPr>
              <a:t> </a:t>
            </a:r>
            <a:r>
              <a:rPr lang="en-US" sz="1200" dirty="0" err="1">
                <a:solidFill>
                  <a:srgbClr val="BFBFBF"/>
                </a:solidFill>
                <a:latin typeface="Open Sans" pitchFamily="34" charset="0"/>
                <a:ea typeface="Open Sans" pitchFamily="34" charset="-122"/>
                <a:cs typeface="Open Sans" pitchFamily="34" charset="-120"/>
              </a:rPr>
              <a:t>en</a:t>
            </a:r>
            <a:r>
              <a:rPr lang="en-US" sz="1200" dirty="0">
                <a:solidFill>
                  <a:srgbClr val="BFBFBF"/>
                </a:solidFill>
                <a:latin typeface="Open Sans" pitchFamily="34" charset="0"/>
                <a:ea typeface="Open Sans" pitchFamily="34" charset="-122"/>
                <a:cs typeface="Open Sans" pitchFamily="34" charset="-120"/>
              </a:rPr>
              <a:t> MongoDB Compass</a:t>
            </a:r>
            <a:endParaRPr lang="en-US" sz="1200" dirty="0"/>
          </a:p>
        </p:txBody>
      </p:sp>
      <p:sp>
        <p:nvSpPr>
          <p:cNvPr id="8" name="Text 6"/>
          <p:cNvSpPr/>
          <p:nvPr/>
        </p:nvSpPr>
        <p:spPr>
          <a:xfrm>
            <a:off x="7511058" y="1292423"/>
            <a:ext cx="1929289" cy="241102"/>
          </a:xfrm>
          <a:prstGeom prst="rect">
            <a:avLst/>
          </a:prstGeom>
          <a:noFill/>
          <a:ln/>
        </p:spPr>
        <p:txBody>
          <a:bodyPr wrap="none" lIns="0" tIns="0" rIns="0" bIns="0" rtlCol="0" anchor="t"/>
          <a:lstStyle/>
          <a:p>
            <a:pPr marL="0" indent="0" algn="l">
              <a:lnSpc>
                <a:spcPts val="1850"/>
              </a:lnSpc>
              <a:buNone/>
            </a:pPr>
            <a:r>
              <a:rPr lang="en-US" sz="1500" dirty="0">
                <a:solidFill>
                  <a:srgbClr val="FEFEFE"/>
                </a:solidFill>
                <a:latin typeface="Instrument Sans Medium" pitchFamily="34" charset="0"/>
                <a:ea typeface="Instrument Sans Medium" pitchFamily="34" charset="-122"/>
                <a:cs typeface="Instrument Sans Medium" pitchFamily="34" charset="-120"/>
              </a:rPr>
              <a:t>Módulos Clave</a:t>
            </a:r>
            <a:endParaRPr lang="en-US" sz="1500" dirty="0"/>
          </a:p>
        </p:txBody>
      </p:sp>
      <p:sp>
        <p:nvSpPr>
          <p:cNvPr id="10" name="Text 8"/>
          <p:cNvSpPr/>
          <p:nvPr/>
        </p:nvSpPr>
        <p:spPr>
          <a:xfrm>
            <a:off x="7503437" y="1693500"/>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Gestión de Despachos: Registro y seguimiento en tiempo real</a:t>
            </a:r>
            <a:endParaRPr lang="en-US" sz="1200" dirty="0"/>
          </a:p>
        </p:txBody>
      </p:sp>
      <p:sp>
        <p:nvSpPr>
          <p:cNvPr id="11" name="Text 9"/>
          <p:cNvSpPr/>
          <p:nvPr/>
        </p:nvSpPr>
        <p:spPr>
          <a:xfrm>
            <a:off x="7503437" y="2058054"/>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Inventario: </a:t>
            </a:r>
            <a:r>
              <a:rPr lang="en-US" sz="1200" dirty="0" err="1">
                <a:solidFill>
                  <a:srgbClr val="BFBFBF"/>
                </a:solidFill>
                <a:latin typeface="Open Sans" pitchFamily="34" charset="0"/>
                <a:ea typeface="Open Sans" pitchFamily="34" charset="-122"/>
                <a:cs typeface="Open Sans" pitchFamily="34" charset="-120"/>
              </a:rPr>
              <a:t>Visualización</a:t>
            </a:r>
            <a:r>
              <a:rPr lang="en-US" sz="1200" dirty="0">
                <a:solidFill>
                  <a:srgbClr val="BFBFBF"/>
                </a:solidFill>
                <a:latin typeface="Open Sans" pitchFamily="34" charset="0"/>
                <a:ea typeface="Open Sans" pitchFamily="34" charset="-122"/>
                <a:cs typeface="Open Sans" pitchFamily="34" charset="-120"/>
              </a:rPr>
              <a:t> de stock y </a:t>
            </a:r>
            <a:r>
              <a:rPr lang="en-US" sz="1200" dirty="0" err="1">
                <a:solidFill>
                  <a:srgbClr val="BFBFBF"/>
                </a:solidFill>
                <a:latin typeface="Open Sans" pitchFamily="34" charset="0"/>
                <a:ea typeface="Open Sans" pitchFamily="34" charset="-122"/>
                <a:cs typeface="Open Sans" pitchFamily="34" charset="-120"/>
              </a:rPr>
              <a:t>envios</a:t>
            </a:r>
            <a:endParaRPr lang="en-US" sz="1200" dirty="0"/>
          </a:p>
        </p:txBody>
      </p:sp>
      <p:sp>
        <p:nvSpPr>
          <p:cNvPr id="12" name="Text 10"/>
          <p:cNvSpPr/>
          <p:nvPr/>
        </p:nvSpPr>
        <p:spPr>
          <a:xfrm>
            <a:off x="7511058" y="2444934"/>
            <a:ext cx="6586776" cy="246817"/>
          </a:xfrm>
          <a:prstGeom prst="rect">
            <a:avLst/>
          </a:prstGeom>
          <a:noFill/>
          <a:ln/>
        </p:spPr>
        <p:txBody>
          <a:bodyPr wrap="none" lIns="0" tIns="0" rIns="0" bIns="0" rtlCol="0" anchor="t"/>
          <a:lstStyle/>
          <a:p>
            <a:pPr marL="342900" indent="-342900" algn="l">
              <a:lnSpc>
                <a:spcPts val="1900"/>
              </a:lnSpc>
              <a:buSzPct val="100000"/>
              <a:buChar char="•"/>
            </a:pPr>
            <a:r>
              <a:rPr lang="en-US" sz="1200" dirty="0">
                <a:solidFill>
                  <a:srgbClr val="BFBFBF"/>
                </a:solidFill>
                <a:latin typeface="Open Sans" pitchFamily="34" charset="0"/>
                <a:ea typeface="Open Sans" pitchFamily="34" charset="-122"/>
                <a:cs typeface="Open Sans" pitchFamily="34" charset="-120"/>
              </a:rPr>
              <a:t>Reportes: </a:t>
            </a:r>
            <a:r>
              <a:rPr lang="en-US" sz="1200" dirty="0" err="1">
                <a:solidFill>
                  <a:srgbClr val="BFBFBF"/>
                </a:solidFill>
                <a:latin typeface="Open Sans" pitchFamily="34" charset="0"/>
                <a:ea typeface="Open Sans" pitchFamily="34" charset="-122"/>
                <a:cs typeface="Open Sans" pitchFamily="34" charset="-120"/>
              </a:rPr>
              <a:t>ingresar</a:t>
            </a:r>
            <a:r>
              <a:rPr lang="en-US" sz="1200" dirty="0">
                <a:solidFill>
                  <a:srgbClr val="BFBFBF"/>
                </a:solidFill>
                <a:latin typeface="Open Sans" pitchFamily="34" charset="0"/>
                <a:ea typeface="Open Sans" pitchFamily="34" charset="-122"/>
                <a:cs typeface="Open Sans" pitchFamily="34" charset="-120"/>
              </a:rPr>
              <a:t> </a:t>
            </a:r>
            <a:r>
              <a:rPr lang="en-US" sz="1200" dirty="0" err="1">
                <a:solidFill>
                  <a:srgbClr val="BFBFBF"/>
                </a:solidFill>
                <a:latin typeface="Open Sans" pitchFamily="34" charset="0"/>
                <a:ea typeface="Open Sans" pitchFamily="34" charset="-122"/>
                <a:cs typeface="Open Sans" pitchFamily="34" charset="-120"/>
              </a:rPr>
              <a:t>cantidades</a:t>
            </a:r>
            <a:r>
              <a:rPr lang="en-US" sz="1200" dirty="0">
                <a:solidFill>
                  <a:srgbClr val="BFBFBF"/>
                </a:solidFill>
                <a:latin typeface="Open Sans" pitchFamily="34" charset="0"/>
                <a:ea typeface="Open Sans" pitchFamily="34" charset="-122"/>
                <a:cs typeface="Open Sans" pitchFamily="34" charset="-120"/>
              </a:rPr>
              <a:t> </a:t>
            </a:r>
            <a:r>
              <a:rPr lang="en-US" sz="1200" dirty="0" err="1">
                <a:solidFill>
                  <a:srgbClr val="BFBFBF"/>
                </a:solidFill>
                <a:latin typeface="Open Sans" pitchFamily="34" charset="0"/>
                <a:ea typeface="Open Sans" pitchFamily="34" charset="-122"/>
                <a:cs typeface="Open Sans" pitchFamily="34" charset="-120"/>
              </a:rPr>
              <a:t>mediante</a:t>
            </a:r>
            <a:r>
              <a:rPr lang="en-US" sz="1200" dirty="0">
                <a:solidFill>
                  <a:srgbClr val="BFBFBF"/>
                </a:solidFill>
                <a:latin typeface="Open Sans" pitchFamily="34" charset="0"/>
                <a:ea typeface="Open Sans" pitchFamily="34" charset="-122"/>
                <a:cs typeface="Open Sans" pitchFamily="34" charset="-120"/>
              </a:rPr>
              <a:t> </a:t>
            </a:r>
            <a:r>
              <a:rPr lang="en-US" sz="1200" dirty="0" err="1">
                <a:solidFill>
                  <a:srgbClr val="BFBFBF"/>
                </a:solidFill>
                <a:latin typeface="Open Sans" pitchFamily="34" charset="0"/>
                <a:ea typeface="Open Sans" pitchFamily="34" charset="-122"/>
                <a:cs typeface="Open Sans" pitchFamily="34" charset="-120"/>
              </a:rPr>
              <a:t>archivos</a:t>
            </a:r>
            <a:r>
              <a:rPr lang="en-US" sz="1200" dirty="0">
                <a:solidFill>
                  <a:srgbClr val="BFBFBF"/>
                </a:solidFill>
                <a:latin typeface="Open Sans" pitchFamily="34" charset="0"/>
                <a:ea typeface="Open Sans" pitchFamily="34" charset="-122"/>
                <a:cs typeface="Open Sans" pitchFamily="34" charset="-120"/>
              </a:rPr>
              <a:t> excel</a:t>
            </a:r>
            <a:endParaRPr lang="en-US" sz="1200" dirty="0"/>
          </a:p>
        </p:txBody>
      </p:sp>
      <p:pic>
        <p:nvPicPr>
          <p:cNvPr id="14" name="Image 0" descr="preencoded.png"/>
          <p:cNvPicPr>
            <a:picLocks noChangeAspect="1"/>
          </p:cNvPicPr>
          <p:nvPr/>
        </p:nvPicPr>
        <p:blipFill>
          <a:blip r:embed="rId3"/>
          <a:stretch>
            <a:fillRect/>
          </a:stretch>
        </p:blipFill>
        <p:spPr>
          <a:xfrm>
            <a:off x="2185393" y="3546513"/>
            <a:ext cx="9883140" cy="4617720"/>
          </a:xfrm>
          <a:prstGeom prst="rect">
            <a:avLst/>
          </a:prstGeom>
        </p:spPr>
      </p:pic>
      <p:pic>
        <p:nvPicPr>
          <p:cNvPr id="15" name="Picture 14">
            <a:extLst>
              <a:ext uri="{FF2B5EF4-FFF2-40B4-BE49-F238E27FC236}">
                <a16:creationId xmlns:a16="http://schemas.microsoft.com/office/drawing/2014/main" id="{A5D01501-25C2-5F71-EBEF-D916451BAC5C}"/>
              </a:ext>
            </a:extLst>
          </p:cNvPr>
          <p:cNvPicPr>
            <a:picLocks noChangeAspect="1"/>
          </p:cNvPicPr>
          <p:nvPr/>
        </p:nvPicPr>
        <p:blipFill>
          <a:blip r:embed="rId4"/>
          <a:stretch>
            <a:fillRect/>
          </a:stretch>
        </p:blipFill>
        <p:spPr>
          <a:xfrm>
            <a:off x="12863245" y="7647811"/>
            <a:ext cx="1664025" cy="51642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184</TotalTime>
  <Words>1296</Words>
  <Application>Microsoft Office PowerPoint</Application>
  <PresentationFormat>Personalizado</PresentationFormat>
  <Paragraphs>146</Paragraphs>
  <Slides>17</Slides>
  <Notes>17</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17</vt:i4>
      </vt:variant>
    </vt:vector>
  </HeadingPairs>
  <TitlesOfParts>
    <vt:vector size="21" baseType="lpstr">
      <vt:lpstr>Open Sans</vt:lpstr>
      <vt:lpstr>Arial</vt:lpstr>
      <vt:lpstr>Instrument Sans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Michel Brevis</cp:lastModifiedBy>
  <cp:revision>11</cp:revision>
  <dcterms:created xsi:type="dcterms:W3CDTF">2025-05-20T00:52:22Z</dcterms:created>
  <dcterms:modified xsi:type="dcterms:W3CDTF">2025-08-05T02:27:23Z</dcterms:modified>
</cp:coreProperties>
</file>