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0" r:id="rId3"/>
    <p:sldId id="261" r:id="rId4"/>
    <p:sldId id="267" r:id="rId5"/>
    <p:sldId id="263" r:id="rId6"/>
    <p:sldId id="265" r:id="rId7"/>
    <p:sldId id="268"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3" autoAdjust="0"/>
    <p:restoredTop sz="65745" autoAdjust="0"/>
  </p:normalViewPr>
  <p:slideViewPr>
    <p:cSldViewPr snapToGrid="0">
      <p:cViewPr>
        <p:scale>
          <a:sx n="132" d="100"/>
          <a:sy n="132" d="100"/>
        </p:scale>
        <p:origin x="66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Mike Brown. I’ll be walking you through the design for the DriverPass system. This presentation gives a quick overview of what the system does, how it works for your users, and the design choices that help make it secure and easy to use. My goal was to take your requirements and turn them into something that’s both practical and efficient for your students, instructors, and staff.</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When I started defining what DriverPass needed, I broke it down into two parts: what the system actually does and how it’s supposed to perform.</a:t>
            </a:r>
          </a:p>
          <a:p>
            <a:pPr>
              <a:buNone/>
            </a:pPr>
            <a:endParaRPr lang="en-US" dirty="0"/>
          </a:p>
          <a:p>
            <a:pPr>
              <a:buNone/>
            </a:pPr>
            <a:r>
              <a:rPr lang="en-US" dirty="0"/>
              <a:t>For what it does, the main functions are pretty simple. Students should be able to create an account, buy a lesson package, schedule or cancel lessons online, and view their progress as they complete practice tests and lessons. These features make things faster and less stressful for both students and office staff.</a:t>
            </a:r>
          </a:p>
          <a:p>
            <a:pPr>
              <a:buNone/>
            </a:pPr>
            <a:endParaRPr lang="en-US" dirty="0"/>
          </a:p>
          <a:p>
            <a:r>
              <a:rPr lang="en-US" dirty="0"/>
              <a:t>For how it performs, I focused on accessibility and safety. The site needs to work on phones, tablets, or computers, so users can log in wherever they are. It also has to keep personal data secure, especially when it comes to payments. By designing it this way, DriverPass can handle more users without creating extra work for the staff or risking customer information.</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visual shows who uses the system and what they can do.</a:t>
            </a:r>
          </a:p>
          <a:p>
            <a:pPr>
              <a:buNone/>
            </a:pPr>
            <a:br>
              <a:rPr lang="en-US" dirty="0"/>
            </a:br>
            <a:r>
              <a:rPr lang="en-US" dirty="0"/>
              <a:t>Students can sign in, pick their lesson packages, schedule their sessions, and take practice tests. Instructors review their assigned lessons and record each student's performance. The admin team manages accounts, updates packages, and pulls reports. The system also connects to the DMV, so the practice test information stays up to date, and to the payment service that processes transactions.</a:t>
            </a:r>
          </a:p>
          <a:p>
            <a:pPr>
              <a:buNone/>
            </a:pPr>
            <a:endParaRPr lang="en-US" dirty="0"/>
          </a:p>
          <a:p>
            <a:r>
              <a:rPr lang="en-US" dirty="0"/>
              <a:t>I designed it so everyone has a clear role. It helps keep the system organized and prevents confusion about who can access what.</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diagram walks through how a student books a lesson. It starts with the student choosing a time. The system checks if that slot is free and if the student has any remaining lessons in their package. Once it confirms everything, it finalizes the booking, assigns an instructor, and sends out confirmation messages.</a:t>
            </a:r>
            <a:br>
              <a:rPr lang="en-US" dirty="0"/>
            </a:br>
            <a:endParaRPr lang="en-US" dirty="0"/>
          </a:p>
          <a:p>
            <a:r>
              <a:rPr lang="en-US" dirty="0"/>
              <a:t>If the time isn’t available, the student can pick another time without having to call the office. This process reduces mistakes and gives students more flexibility. It also helps instructors and vehicles stay on schedule.</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built into every part of the system. All data is sent through secure HTTPS connections using TLS. Passwords are hashed and never stored in plain text. There’s also an automatic lockout feature that kicks in if someone fails to log in too many times. Each user type—student, instructor, or admin—has access only to the parts they need. Regular backups make sure information is never lost.</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with a solid design, there are a few normal limits. Because DriverPass runs online, users need a steady internet connection to log in and schedule lessons. Some parts, like payments or DMV updates, rely on external systems, so short delays may occur if those services are down. The system also depends on the devices people use, so screens may look slightly different on smaller phones. Finally, if DriverPass grows quickly, the company may need to add more server space to keep everything running smoothly. These are all manageable as the program expands.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578C5-124E-62C0-A13A-7FA5CA9E1C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91F16D-E392-0A85-239B-91466042A2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87CA7A-067B-99FE-64C7-05481B1B8984}"/>
              </a:ext>
            </a:extLst>
          </p:cNvPr>
          <p:cNvSpPr>
            <a:spLocks noGrp="1"/>
          </p:cNvSpPr>
          <p:nvPr>
            <p:ph type="body" idx="1"/>
          </p:nvPr>
        </p:nvSpPr>
        <p:spPr/>
        <p:txBody>
          <a:bodyPr/>
          <a:lstStyle/>
          <a:p>
            <a:pPr>
              <a:buNone/>
            </a:pPr>
            <a:r>
              <a:rPr lang="en-US" dirty="0"/>
              <a:t>To wrap everything up, this design gives DriverPass a system that’s easy to use, secure, and built to grow.</a:t>
            </a:r>
          </a:p>
          <a:p>
            <a:pPr>
              <a:buNone/>
            </a:pPr>
            <a:endParaRPr lang="en-US" dirty="0"/>
          </a:p>
          <a:p>
            <a:pPr>
              <a:buNone/>
            </a:pPr>
            <a:r>
              <a:rPr lang="en-US" dirty="0"/>
              <a:t>Students will be able to handle almost everything on their own—signing up, booking lessons, and checking their progress—without needing to call or wait on staff. Instructors and administrators get better tools for managing schedules and tracking results, saving time and reducing mistakes.</a:t>
            </a:r>
            <a:br>
              <a:rPr lang="en-US" dirty="0"/>
            </a:br>
            <a:endParaRPr lang="en-US" dirty="0"/>
          </a:p>
          <a:p>
            <a:pPr>
              <a:buNone/>
            </a:pPr>
            <a:r>
              <a:rPr lang="en-US" dirty="0"/>
              <a:t>Security and privacy were major priorities, so every login and data exchange is protected. The design also keeps things flexible, so new features or updates can be added later as the business grows.</a:t>
            </a:r>
          </a:p>
          <a:p>
            <a:pPr>
              <a:buNone/>
            </a:pPr>
            <a:endParaRPr lang="en-US" dirty="0"/>
          </a:p>
          <a:p>
            <a:r>
              <a:rPr lang="en-US" dirty="0"/>
              <a:t>Overall, this system helps DriverPass achieve its goal of making driver education more straightforward, organized, and reliable for everyone involved.</a:t>
            </a:r>
          </a:p>
        </p:txBody>
      </p:sp>
      <p:sp>
        <p:nvSpPr>
          <p:cNvPr id="4" name="Slide Number Placeholder 3">
            <a:extLst>
              <a:ext uri="{FF2B5EF4-FFF2-40B4-BE49-F238E27FC236}">
                <a16:creationId xmlns:a16="http://schemas.microsoft.com/office/drawing/2014/main" id="{E66C0F35-3DF3-98BD-5F6A-BE4C1469C8FE}"/>
              </a:ext>
            </a:extLst>
          </p:cNvPr>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757589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10/15/25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10/15/25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10/15/25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10/15/25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10/15/25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10/15/25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10/15/25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10/15/25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10/15/25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10/15/25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10/15/25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10/15/25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Mike Brown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lvl="1"/>
            <a:r>
              <a:rPr lang="en-US" dirty="0">
                <a:solidFill>
                  <a:srgbClr val="000000"/>
                </a:solidFill>
              </a:rPr>
              <a:t>Students can schedule, cancel, or reschedule driving lessons online.</a:t>
            </a:r>
          </a:p>
          <a:p>
            <a:pPr lvl="1"/>
            <a:r>
              <a:rPr lang="en-US" dirty="0">
                <a:solidFill>
                  <a:srgbClr val="000000"/>
                </a:solidFill>
              </a:rPr>
              <a:t>The system tracks student progress and stores completed tests.</a:t>
            </a:r>
          </a:p>
          <a:p>
            <a:endParaRPr lang="en-US" sz="2400" dirty="0">
              <a:solidFill>
                <a:srgbClr val="000000"/>
              </a:solidFill>
            </a:endParaRPr>
          </a:p>
          <a:p>
            <a:r>
              <a:rPr lang="en-US" sz="2400" dirty="0">
                <a:solidFill>
                  <a:srgbClr val="000000"/>
                </a:solidFill>
              </a:rPr>
              <a:t>Nonfunctional Requirements</a:t>
            </a:r>
          </a:p>
          <a:p>
            <a:pPr lvl="1"/>
            <a:r>
              <a:rPr lang="en-US" dirty="0">
                <a:solidFill>
                  <a:srgbClr val="000000"/>
                </a:solidFill>
              </a:rPr>
              <a:t>The website works on both computers and mobile devices.</a:t>
            </a:r>
          </a:p>
          <a:p>
            <a:pPr lvl="1"/>
            <a:r>
              <a:rPr lang="en-US" dirty="0">
                <a:solidFill>
                  <a:srgbClr val="000000"/>
                </a:solidFill>
              </a:rPr>
              <a:t>All data is secured through encrypted connections.</a:t>
            </a:r>
            <a:endParaRPr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Picture 4">
            <a:extLst>
              <a:ext uri="{FF2B5EF4-FFF2-40B4-BE49-F238E27FC236}">
                <a16:creationId xmlns:a16="http://schemas.microsoft.com/office/drawing/2014/main" id="{8FF97914-C40D-F103-FC62-1D86688B6B51}"/>
              </a:ext>
            </a:extLst>
          </p:cNvPr>
          <p:cNvPicPr>
            <a:picLocks noChangeAspect="1"/>
          </p:cNvPicPr>
          <p:nvPr/>
        </p:nvPicPr>
        <p:blipFill>
          <a:blip r:embed="rId5"/>
          <a:stretch>
            <a:fillRect/>
          </a:stretch>
        </p:blipFill>
        <p:spPr>
          <a:xfrm>
            <a:off x="5223775" y="155448"/>
            <a:ext cx="6968225" cy="6547104"/>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6" name="Picture 5">
            <a:extLst>
              <a:ext uri="{FF2B5EF4-FFF2-40B4-BE49-F238E27FC236}">
                <a16:creationId xmlns:a16="http://schemas.microsoft.com/office/drawing/2014/main" id="{02FECE9F-713B-C2F5-D2DD-81469104AB13}"/>
              </a:ext>
            </a:extLst>
          </p:cNvPr>
          <p:cNvPicPr>
            <a:picLocks noChangeAspect="1"/>
          </p:cNvPicPr>
          <p:nvPr/>
        </p:nvPicPr>
        <p:blipFill>
          <a:blip r:embed="rId5"/>
          <a:stretch>
            <a:fillRect/>
          </a:stretch>
        </p:blipFill>
        <p:spPr>
          <a:xfrm>
            <a:off x="6319227" y="0"/>
            <a:ext cx="5635655"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 login with password protection</a:t>
            </a:r>
          </a:p>
          <a:p>
            <a:r>
              <a:rPr lang="en-US" sz="2400" dirty="0">
                <a:solidFill>
                  <a:srgbClr val="000000"/>
                </a:solidFill>
              </a:rPr>
              <a:t>HTTPS and TLS encryption for all web traffic</a:t>
            </a:r>
          </a:p>
          <a:p>
            <a:r>
              <a:rPr lang="en-US" sz="2400" dirty="0">
                <a:solidFill>
                  <a:srgbClr val="000000"/>
                </a:solidFill>
              </a:rPr>
              <a:t>Account lockout after multiple failed logins</a:t>
            </a:r>
          </a:p>
          <a:p>
            <a:r>
              <a:rPr lang="en-US" sz="2400" dirty="0">
                <a:solidFill>
                  <a:srgbClr val="000000"/>
                </a:solidFill>
              </a:rPr>
              <a:t>Role-based access for staff and students</a:t>
            </a:r>
          </a:p>
          <a:p>
            <a:r>
              <a:rPr lang="en-US" sz="2400" dirty="0">
                <a:solidFill>
                  <a:srgbClr val="000000"/>
                </a:solidFill>
              </a:rPr>
              <a:t>Regular data backups and monitoring</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Requires reliable internet access</a:t>
            </a:r>
          </a:p>
          <a:p>
            <a:r>
              <a:rPr lang="en-US" sz="2400" dirty="0">
                <a:solidFill>
                  <a:srgbClr val="000000"/>
                </a:solidFill>
              </a:rPr>
              <a:t>Relies on DMV and payment systems for some data</a:t>
            </a:r>
          </a:p>
          <a:p>
            <a:r>
              <a:rPr lang="en-US" sz="2400" dirty="0">
                <a:solidFill>
                  <a:srgbClr val="000000"/>
                </a:solidFill>
              </a:rPr>
              <a:t>Some mobile devices may display content differently</a:t>
            </a:r>
          </a:p>
          <a:p>
            <a:r>
              <a:rPr lang="en-US" sz="2400" dirty="0">
                <a:solidFill>
                  <a:srgbClr val="000000"/>
                </a:solidFill>
              </a:rPr>
              <a:t>Future expansion may need more server resources</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C19B02-FC52-86DB-613F-CAAA5F7D8A8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A23F8E-87AC-5CB6-CF32-45C37FE8BE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44B9892-DBCF-2EEA-6F3B-FAB4F1A7E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18AA2BF-E6D1-BAB9-4C8D-05EEB2DD1A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5AD96-B3CE-2059-4B8D-C10BEC2220E3}"/>
              </a:ext>
            </a:extLst>
          </p:cNvPr>
          <p:cNvSpPr>
            <a:spLocks noGrp="1"/>
          </p:cNvSpPr>
          <p:nvPr>
            <p:ph type="title"/>
          </p:nvPr>
        </p:nvSpPr>
        <p:spPr>
          <a:xfrm>
            <a:off x="640079" y="2053641"/>
            <a:ext cx="3669161" cy="2760098"/>
          </a:xfrm>
        </p:spPr>
        <p:txBody>
          <a:bodyPr>
            <a:normAutofit/>
          </a:bodyPr>
          <a:lstStyle/>
          <a:p>
            <a:r>
              <a:rPr lang="en-US" dirty="0">
                <a:solidFill>
                  <a:schemeClr val="bg1"/>
                </a:solidFill>
              </a:rPr>
              <a:t>Summary</a:t>
            </a:r>
          </a:p>
        </p:txBody>
      </p:sp>
      <p:sp>
        <p:nvSpPr>
          <p:cNvPr id="3" name="Content Placeholder 2">
            <a:extLst>
              <a:ext uri="{FF2B5EF4-FFF2-40B4-BE49-F238E27FC236}">
                <a16:creationId xmlns:a16="http://schemas.microsoft.com/office/drawing/2014/main" id="{29132ADD-6507-7ABF-B5DC-8C1BCEAF0B00}"/>
              </a:ext>
            </a:extLst>
          </p:cNvPr>
          <p:cNvSpPr>
            <a:spLocks noGrp="1"/>
          </p:cNvSpPr>
          <p:nvPr>
            <p:ph type="body" idx="1"/>
          </p:nvPr>
        </p:nvSpPr>
        <p:spPr>
          <a:xfrm>
            <a:off x="6090574" y="801866"/>
            <a:ext cx="5306084" cy="5230634"/>
          </a:xfrm>
        </p:spPr>
        <p:txBody>
          <a:bodyPr anchor="ctr">
            <a:normAutofit/>
          </a:bodyPr>
          <a:lstStyle/>
          <a:p>
            <a:pPr marL="0" indent="0">
              <a:buNone/>
            </a:pPr>
            <a:r>
              <a:rPr lang="en-US" sz="2400" dirty="0">
                <a:solidFill>
                  <a:srgbClr val="000000"/>
                </a:solidFill>
              </a:rPr>
              <a:t>DriverPass System Summary</a:t>
            </a:r>
          </a:p>
          <a:p>
            <a:r>
              <a:rPr lang="en-US" sz="2400" dirty="0">
                <a:solidFill>
                  <a:srgbClr val="000000"/>
                </a:solidFill>
              </a:rPr>
              <a:t>Simple for students and staff to use</a:t>
            </a:r>
          </a:p>
          <a:p>
            <a:r>
              <a:rPr lang="en-US" sz="2400" dirty="0">
                <a:solidFill>
                  <a:srgbClr val="000000"/>
                </a:solidFill>
              </a:rPr>
              <a:t>Online scheduling and progress tracking</a:t>
            </a:r>
          </a:p>
          <a:p>
            <a:r>
              <a:rPr lang="en-US" sz="2400" dirty="0">
                <a:solidFill>
                  <a:srgbClr val="000000"/>
                </a:solidFill>
              </a:rPr>
              <a:t>Secure logins and protected data</a:t>
            </a:r>
          </a:p>
          <a:p>
            <a:r>
              <a:rPr lang="en-US" sz="2400" dirty="0">
                <a:solidFill>
                  <a:srgbClr val="000000"/>
                </a:solidFill>
              </a:rPr>
              <a:t>Reduces admin time and errors</a:t>
            </a:r>
          </a:p>
          <a:p>
            <a:r>
              <a:rPr lang="en-US" sz="2400" dirty="0">
                <a:solidFill>
                  <a:srgbClr val="000000"/>
                </a:solidFill>
              </a:rPr>
              <a:t>Designed to grow with the business</a:t>
            </a:r>
          </a:p>
        </p:txBody>
      </p:sp>
    </p:spTree>
    <p:custDataLst>
      <p:tags r:id="rId1"/>
    </p:custDataLst>
    <p:extLst>
      <p:ext uri="{BB962C8B-B14F-4D97-AF65-F5344CB8AC3E}">
        <p14:creationId xmlns:p14="http://schemas.microsoft.com/office/powerpoint/2010/main" val="36584484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2595</TotalTime>
  <Words>925</Words>
  <Application>Microsoft Macintosh PowerPoint</Application>
  <PresentationFormat>Widescreen</PresentationFormat>
  <Paragraphs>57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Brown, Michael</cp:lastModifiedBy>
  <cp:revision>23</cp:revision>
  <dcterms:created xsi:type="dcterms:W3CDTF">2019-10-14T02:36:52Z</dcterms:created>
  <dcterms:modified xsi:type="dcterms:W3CDTF">2025-10-16T02:43:34Z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