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775" r:id="rId15"/>
    <p:sldId id="784" r:id="rId16"/>
    <p:sldId id="786"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787" r:id="rId35"/>
  </p:sldIdLst>
  <p:sldSz cx="9144000" cy="5143500" type="screen16x9"/>
  <p:notesSz cx="6858000" cy="9144000"/>
  <p:embeddedFontLst>
    <p:embeddedFont>
      <p:font typeface="Calibri Light" panose="020F0302020204030204" pitchFamily="34" charset="0"/>
      <p:regular r:id="rId37"/>
      <p:italic r:id="rId38"/>
    </p:embeddedFont>
    <p:embeddedFont>
      <p:font typeface="Cambria Math" panose="02040503050406030204" pitchFamily="18" charset="0"/>
      <p:regular r:id="rId39"/>
    </p:embeddedFont>
    <p:embeddedFont>
      <p:font typeface="Georgia" panose="02040502050405020303" pitchFamily="18" charset="0"/>
      <p:regular r:id="rId40"/>
      <p:bold r:id="rId41"/>
      <p:italic r:id="rId42"/>
      <p:boldItalic r:id="rId43"/>
    </p:embeddedFont>
    <p:embeddedFont>
      <p:font typeface="Roboto" panose="020B0604020202020204"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FE0E0A-8BF9-4753-964D-4164BEA2ABFF}">
  <a:tblStyle styleId="{A8FE0E0A-8BF9-4753-964D-4164BEA2AB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97" d="100"/>
          <a:sy n="97" d="100"/>
        </p:scale>
        <p:origin x="400"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Canniffe" userId="dc749589d26ac0ec" providerId="LiveId" clId="{336BC8D8-FD87-47DF-9BC2-7567EDD47A06}"/>
    <pc:docChg chg="modSld">
      <pc:chgData name="Mike Canniffe" userId="dc749589d26ac0ec" providerId="LiveId" clId="{336BC8D8-FD87-47DF-9BC2-7567EDD47A06}" dt="2021-05-01T06:31:37.395" v="2" actId="1036"/>
      <pc:docMkLst>
        <pc:docMk/>
      </pc:docMkLst>
      <pc:sldChg chg="modSp mod">
        <pc:chgData name="Mike Canniffe" userId="dc749589d26ac0ec" providerId="LiveId" clId="{336BC8D8-FD87-47DF-9BC2-7567EDD47A06}" dt="2021-05-01T06:31:37.395" v="2" actId="1036"/>
        <pc:sldMkLst>
          <pc:docMk/>
          <pc:sldMk cId="1082700015" sldId="784"/>
        </pc:sldMkLst>
        <pc:spChg chg="mod">
          <ac:chgData name="Mike Canniffe" userId="dc749589d26ac0ec" providerId="LiveId" clId="{336BC8D8-FD87-47DF-9BC2-7567EDD47A06}" dt="2021-05-01T06:31:37.395" v="2" actId="1036"/>
          <ac:spMkLst>
            <pc:docMk/>
            <pc:sldMk cId="1082700015" sldId="784"/>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677386b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677386b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677386bc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677386bc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677386bc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677386bc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c5916f7b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c5916f7b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C1217D-482C-47EB-B167-AB9F91C51866}" type="slidenum">
              <a:rPr lang="en-GB" smtClean="0"/>
              <a:t>14</a:t>
            </a:fld>
            <a:endParaRPr lang="en-GB"/>
          </a:p>
        </p:txBody>
      </p:sp>
    </p:spTree>
    <p:extLst>
      <p:ext uri="{BB962C8B-B14F-4D97-AF65-F5344CB8AC3E}">
        <p14:creationId xmlns:p14="http://schemas.microsoft.com/office/powerpoint/2010/main" val="125638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C1217D-482C-47EB-B167-AB9F91C51866}" type="slidenum">
              <a:rPr lang="en-GB" smtClean="0"/>
              <a:t>15</a:t>
            </a:fld>
            <a:endParaRPr lang="en-GB"/>
          </a:p>
        </p:txBody>
      </p:sp>
    </p:spTree>
    <p:extLst>
      <p:ext uri="{BB962C8B-B14F-4D97-AF65-F5344CB8AC3E}">
        <p14:creationId xmlns:p14="http://schemas.microsoft.com/office/powerpoint/2010/main" val="324614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C1217D-482C-47EB-B167-AB9F91C51866}" type="slidenum">
              <a:rPr lang="en-GB" smtClean="0"/>
              <a:t>16</a:t>
            </a:fld>
            <a:endParaRPr lang="en-GB"/>
          </a:p>
        </p:txBody>
      </p:sp>
    </p:spTree>
    <p:extLst>
      <p:ext uri="{BB962C8B-B14F-4D97-AF65-F5344CB8AC3E}">
        <p14:creationId xmlns:p14="http://schemas.microsoft.com/office/powerpoint/2010/main" val="3230673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c6b7d06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c6b7d06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c5916f7b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c5916f7b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c5916f7b1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c5916f7b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0eeedefa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0eeedefa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c5916f7b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c5916f7b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c5916f7b1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c5916f7b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c5916f7b1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c5916f7b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f526dc81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f526dc81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677386bc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677386bc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0eeedefa5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0eeedefa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146fab7fe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146fab7f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80e8604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80e8604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80e8604f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80e8604f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80e8604f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80e8604f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f526dc81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f526dc8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80e8604f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80e8604f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80e8604f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80e8604f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80e8604f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80e8604f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80e8604f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80e8604f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0eeedefa5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0eeedefa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146fab7f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146fab7f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146fab7f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146fab7f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146fab7fe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146fab7f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146fab7fe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146fab7fe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677386b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677386b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99800"/>
            <a:ext cx="7886700" cy="491400"/>
          </a:xfrm>
        </p:spPr>
        <p:txBody>
          <a:bodyPr/>
          <a:lstStyle>
            <a:lvl1pPr>
              <a:defRPr u="sng"/>
            </a:lvl1pPr>
          </a:lstStyle>
          <a:p>
            <a:r>
              <a:rPr lang="en-US" dirty="0"/>
              <a:t>Click to edit Master title style</a:t>
            </a:r>
            <a:endParaRPr lang="en-GB" dirty="0"/>
          </a:p>
        </p:txBody>
      </p:sp>
      <p:sp>
        <p:nvSpPr>
          <p:cNvPr id="3" name="Content Placeholder 2"/>
          <p:cNvSpPr>
            <a:spLocks noGrp="1"/>
          </p:cNvSpPr>
          <p:nvPr>
            <p:ph idx="1"/>
          </p:nvPr>
        </p:nvSpPr>
        <p:spPr>
          <a:xfrm>
            <a:off x="208800" y="842400"/>
            <a:ext cx="8712000" cy="4055400"/>
          </a:xfrm>
        </p:spPr>
        <p:txBody>
          <a:bodyPr/>
          <a:lstStyle>
            <a:lvl1pPr>
              <a:defRPr sz="1725" baseline="0">
                <a:latin typeface="+mj-lt"/>
              </a:defRPr>
            </a:lvl1pPr>
            <a:lvl2pPr marL="385763" indent="-128588">
              <a:buSzPct val="60000"/>
              <a:buFontTx/>
              <a:buChar char="►"/>
              <a:defRPr sz="1575" baseline="0">
                <a:latin typeface="+mj-lt"/>
              </a:defRPr>
            </a:lvl2pPr>
            <a:lvl3pPr>
              <a:defRPr sz="1350" baseline="0">
                <a:latin typeface="+mj-lt"/>
              </a:defRPr>
            </a:lvl3pPr>
            <a:lvl4pPr>
              <a:defRPr sz="1125" baseline="0">
                <a:latin typeface="+mj-lt"/>
              </a:defRPr>
            </a:lvl4pPr>
            <a:lvl5pPr>
              <a:defRPr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11"/>
          </p:nvPr>
        </p:nvSpPr>
        <p:spPr>
          <a:xfrm>
            <a:off x="208800" y="4971136"/>
            <a:ext cx="5899050" cy="161122"/>
          </a:xfrm>
        </p:spPr>
        <p:txBody>
          <a:bodyPr/>
          <a:lstStyle>
            <a:lvl1pPr algn="l">
              <a:defRPr/>
            </a:lvl1pPr>
          </a:lstStyle>
          <a:p>
            <a:endParaRPr lang="en-GB" dirty="0"/>
          </a:p>
        </p:txBody>
      </p:sp>
      <p:sp>
        <p:nvSpPr>
          <p:cNvPr id="6" name="Slide Number Placeholder 5"/>
          <p:cNvSpPr>
            <a:spLocks noGrp="1"/>
          </p:cNvSpPr>
          <p:nvPr>
            <p:ph type="sldNum" sz="quarter" idx="12"/>
          </p:nvPr>
        </p:nvSpPr>
        <p:spPr>
          <a:xfrm>
            <a:off x="7066800" y="4982379"/>
            <a:ext cx="2057400" cy="161122"/>
          </a:xfrm>
        </p:spPr>
        <p:txBody>
          <a:bodyPr/>
          <a:lstStyle/>
          <a:p>
            <a:fld id="{5417DD94-7777-4A98-84E3-132DCA28D48C}" type="slidenum">
              <a:rPr lang="en-GB" smtClean="0"/>
              <a:t>‹#›</a:t>
            </a:fld>
            <a:endParaRPr lang="en-GB"/>
          </a:p>
        </p:txBody>
      </p:sp>
    </p:spTree>
    <p:extLst>
      <p:ext uri="{BB962C8B-B14F-4D97-AF65-F5344CB8AC3E}">
        <p14:creationId xmlns:p14="http://schemas.microsoft.com/office/powerpoint/2010/main" val="274352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5.jpeg"/><Relationship Id="rId5" Type="http://schemas.microsoft.com/office/2007/relationships/hdphoto" Target="../media/hdphoto1.wdp"/><Relationship Id="rId10" Type="http://schemas.openxmlformats.org/officeDocument/2006/relationships/image" Target="../media/image19.jpeg"/><Relationship Id="rId4" Type="http://schemas.openxmlformats.org/officeDocument/2006/relationships/image" Target="../media/image14.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s.google.com/edu/python/?hl=en" TargetMode="External"/><Relationship Id="rId2" Type="http://schemas.openxmlformats.org/officeDocument/2006/relationships/hyperlink" Target="http://openbookproject.net/thinkcs/python/english3e/" TargetMode="External"/><Relationship Id="rId1" Type="http://schemas.openxmlformats.org/officeDocument/2006/relationships/slideLayout" Target="../slideLayouts/slideLayout5.xml"/><Relationship Id="rId5" Type="http://schemas.openxmlformats.org/officeDocument/2006/relationships/hyperlink" Target="http://www.tutorialspoint.com/python/" TargetMode="External"/><Relationship Id="rId4" Type="http://schemas.openxmlformats.org/officeDocument/2006/relationships/hyperlink" Target="http://devdocs.io/python~3.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 to Machine Learning</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 Course at Goldsmiths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of solving a task with traditional programming</a:t>
            </a:r>
            <a:endParaRPr/>
          </a:p>
        </p:txBody>
      </p:sp>
      <p:sp>
        <p:nvSpPr>
          <p:cNvPr id="145" name="Google Shape;145;p22"/>
          <p:cNvSpPr/>
          <p:nvPr/>
        </p:nvSpPr>
        <p:spPr>
          <a:xfrm>
            <a:off x="3326225" y="1108750"/>
            <a:ext cx="2180100" cy="29097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Traditional Programming</a:t>
            </a:r>
            <a:endParaRPr>
              <a:solidFill>
                <a:srgbClr val="FFFFFF"/>
              </a:solidFill>
            </a:endParaRPr>
          </a:p>
        </p:txBody>
      </p:sp>
      <p:sp>
        <p:nvSpPr>
          <p:cNvPr id="146" name="Google Shape;146;p22"/>
          <p:cNvSpPr/>
          <p:nvPr/>
        </p:nvSpPr>
        <p:spPr>
          <a:xfrm>
            <a:off x="685200" y="1108750"/>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If the word “Free” in email: the is email is SPAM</a:t>
            </a:r>
            <a:endParaRPr dirty="0">
              <a:solidFill>
                <a:srgbClr val="FFFFFF"/>
              </a:solidFill>
            </a:endParaRPr>
          </a:p>
        </p:txBody>
      </p:sp>
      <p:sp>
        <p:nvSpPr>
          <p:cNvPr id="147" name="Google Shape;147;p22"/>
          <p:cNvSpPr/>
          <p:nvPr/>
        </p:nvSpPr>
        <p:spPr>
          <a:xfrm>
            <a:off x="685200" y="2694488"/>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emails</a:t>
            </a:r>
            <a:endParaRPr>
              <a:solidFill>
                <a:srgbClr val="FFFFFF"/>
              </a:solidFill>
            </a:endParaRPr>
          </a:p>
        </p:txBody>
      </p:sp>
      <p:sp>
        <p:nvSpPr>
          <p:cNvPr id="148" name="Google Shape;148;p22"/>
          <p:cNvSpPr/>
          <p:nvPr/>
        </p:nvSpPr>
        <p:spPr>
          <a:xfrm>
            <a:off x="5506325" y="1770667"/>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Spam or Not Spam</a:t>
            </a:r>
            <a:endParaRPr>
              <a:solidFill>
                <a:srgbClr val="FFFFFF"/>
              </a:solidFill>
            </a:endParaRPr>
          </a:p>
        </p:txBody>
      </p:sp>
      <p:sp>
        <p:nvSpPr>
          <p:cNvPr id="149" name="Google Shape;149;p22"/>
          <p:cNvSpPr txBox="1"/>
          <p:nvPr/>
        </p:nvSpPr>
        <p:spPr>
          <a:xfrm>
            <a:off x="784850" y="1158575"/>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Rules</a:t>
            </a:r>
            <a:endParaRPr>
              <a:latin typeface="Roboto"/>
              <a:ea typeface="Roboto"/>
              <a:cs typeface="Roboto"/>
              <a:sym typeface="Roboto"/>
            </a:endParaRPr>
          </a:p>
        </p:txBody>
      </p:sp>
      <p:sp>
        <p:nvSpPr>
          <p:cNvPr id="150" name="Google Shape;150;p22"/>
          <p:cNvSpPr txBox="1"/>
          <p:nvPr/>
        </p:nvSpPr>
        <p:spPr>
          <a:xfrm>
            <a:off x="784850" y="269455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Data</a:t>
            </a:r>
            <a:endParaRPr>
              <a:latin typeface="Roboto"/>
              <a:ea typeface="Roboto"/>
              <a:cs typeface="Roboto"/>
              <a:sym typeface="Roboto"/>
            </a:endParaRPr>
          </a:p>
        </p:txBody>
      </p:sp>
      <p:sp>
        <p:nvSpPr>
          <p:cNvPr id="151" name="Google Shape;151;p22"/>
          <p:cNvSpPr txBox="1"/>
          <p:nvPr/>
        </p:nvSpPr>
        <p:spPr>
          <a:xfrm>
            <a:off x="5845600" y="173350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Answers</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of solving a task with Machine Learning</a:t>
            </a:r>
            <a:endParaRPr/>
          </a:p>
        </p:txBody>
      </p:sp>
      <p:sp>
        <p:nvSpPr>
          <p:cNvPr id="157" name="Google Shape;157;p23"/>
          <p:cNvSpPr/>
          <p:nvPr/>
        </p:nvSpPr>
        <p:spPr>
          <a:xfrm>
            <a:off x="3326225" y="1108750"/>
            <a:ext cx="2180100" cy="29097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Machine Learning</a:t>
            </a:r>
            <a:endParaRPr>
              <a:solidFill>
                <a:srgbClr val="FFFFFF"/>
              </a:solidFill>
            </a:endParaRPr>
          </a:p>
        </p:txBody>
      </p:sp>
      <p:sp>
        <p:nvSpPr>
          <p:cNvPr id="158" name="Google Shape;158;p23"/>
          <p:cNvSpPr/>
          <p:nvPr/>
        </p:nvSpPr>
        <p:spPr>
          <a:xfrm>
            <a:off x="685200" y="1108750"/>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Spam or Not Spam</a:t>
            </a:r>
            <a:endParaRPr>
              <a:solidFill>
                <a:srgbClr val="FFFFFF"/>
              </a:solidFill>
            </a:endParaRPr>
          </a:p>
        </p:txBody>
      </p:sp>
      <p:sp>
        <p:nvSpPr>
          <p:cNvPr id="159" name="Google Shape;159;p23"/>
          <p:cNvSpPr/>
          <p:nvPr/>
        </p:nvSpPr>
        <p:spPr>
          <a:xfrm>
            <a:off x="685200" y="2694488"/>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emails</a:t>
            </a:r>
            <a:endParaRPr>
              <a:solidFill>
                <a:srgbClr val="FFFFFF"/>
              </a:solidFill>
            </a:endParaRPr>
          </a:p>
        </p:txBody>
      </p:sp>
      <p:sp>
        <p:nvSpPr>
          <p:cNvPr id="160" name="Google Shape;160;p23"/>
          <p:cNvSpPr/>
          <p:nvPr/>
        </p:nvSpPr>
        <p:spPr>
          <a:xfrm>
            <a:off x="5506325" y="1770676"/>
            <a:ext cx="2640900" cy="17673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The model has learned that If the word “Free” in email: the is email is SPAM</a:t>
            </a:r>
            <a:endParaRPr dirty="0">
              <a:solidFill>
                <a:srgbClr val="FFFFFF"/>
              </a:solidFill>
            </a:endParaRPr>
          </a:p>
        </p:txBody>
      </p:sp>
      <p:sp>
        <p:nvSpPr>
          <p:cNvPr id="161" name="Google Shape;161;p23"/>
          <p:cNvSpPr txBox="1"/>
          <p:nvPr/>
        </p:nvSpPr>
        <p:spPr>
          <a:xfrm>
            <a:off x="784850" y="1158575"/>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Answers</a:t>
            </a:r>
            <a:endParaRPr>
              <a:latin typeface="Roboto"/>
              <a:ea typeface="Roboto"/>
              <a:cs typeface="Roboto"/>
              <a:sym typeface="Roboto"/>
            </a:endParaRPr>
          </a:p>
        </p:txBody>
      </p:sp>
      <p:sp>
        <p:nvSpPr>
          <p:cNvPr id="162" name="Google Shape;162;p23"/>
          <p:cNvSpPr txBox="1"/>
          <p:nvPr/>
        </p:nvSpPr>
        <p:spPr>
          <a:xfrm>
            <a:off x="784850" y="269455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Data</a:t>
            </a:r>
            <a:endParaRPr>
              <a:latin typeface="Roboto"/>
              <a:ea typeface="Roboto"/>
              <a:cs typeface="Roboto"/>
              <a:sym typeface="Roboto"/>
            </a:endParaRPr>
          </a:p>
        </p:txBody>
      </p:sp>
      <p:sp>
        <p:nvSpPr>
          <p:cNvPr id="163" name="Google Shape;163;p23"/>
          <p:cNvSpPr txBox="1"/>
          <p:nvPr/>
        </p:nvSpPr>
        <p:spPr>
          <a:xfrm>
            <a:off x="5820675" y="173350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Rules</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the Machine Learning model</a:t>
            </a:r>
            <a:endParaRPr/>
          </a:p>
        </p:txBody>
      </p:sp>
      <p:sp>
        <p:nvSpPr>
          <p:cNvPr id="169" name="Google Shape;169;p24"/>
          <p:cNvSpPr/>
          <p:nvPr/>
        </p:nvSpPr>
        <p:spPr>
          <a:xfrm>
            <a:off x="3335550" y="1116900"/>
            <a:ext cx="2180100" cy="29097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Machine Learning</a:t>
            </a:r>
            <a:endParaRPr>
              <a:solidFill>
                <a:srgbClr val="FFFFFF"/>
              </a:solidFill>
            </a:endParaRPr>
          </a:p>
        </p:txBody>
      </p:sp>
      <p:sp>
        <p:nvSpPr>
          <p:cNvPr id="170" name="Google Shape;170;p24"/>
          <p:cNvSpPr/>
          <p:nvPr/>
        </p:nvSpPr>
        <p:spPr>
          <a:xfrm>
            <a:off x="694650" y="1861413"/>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emails</a:t>
            </a:r>
            <a:endParaRPr>
              <a:solidFill>
                <a:srgbClr val="FFFFFF"/>
              </a:solidFill>
            </a:endParaRPr>
          </a:p>
        </p:txBody>
      </p:sp>
      <p:sp>
        <p:nvSpPr>
          <p:cNvPr id="171" name="Google Shape;171;p24"/>
          <p:cNvSpPr/>
          <p:nvPr/>
        </p:nvSpPr>
        <p:spPr>
          <a:xfrm>
            <a:off x="5506325" y="1770676"/>
            <a:ext cx="2640900" cy="17673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Spam or Not Spam</a:t>
            </a:r>
            <a:endParaRPr/>
          </a:p>
        </p:txBody>
      </p:sp>
      <p:sp>
        <p:nvSpPr>
          <p:cNvPr id="172" name="Google Shape;172;p24"/>
          <p:cNvSpPr txBox="1"/>
          <p:nvPr/>
        </p:nvSpPr>
        <p:spPr>
          <a:xfrm>
            <a:off x="5817800" y="1770675"/>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Answers</a:t>
            </a:r>
            <a:endParaRPr>
              <a:latin typeface="Roboto"/>
              <a:ea typeface="Roboto"/>
              <a:cs typeface="Roboto"/>
              <a:sym typeface="Roboto"/>
            </a:endParaRPr>
          </a:p>
        </p:txBody>
      </p:sp>
      <p:sp>
        <p:nvSpPr>
          <p:cNvPr id="173" name="Google Shape;173;p24"/>
          <p:cNvSpPr txBox="1"/>
          <p:nvPr/>
        </p:nvSpPr>
        <p:spPr>
          <a:xfrm>
            <a:off x="853450" y="1861475"/>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Data</a:t>
            </a:r>
            <a:endParaRPr>
              <a:latin typeface="Roboto"/>
              <a:ea typeface="Roboto"/>
              <a:cs typeface="Roboto"/>
              <a:sym typeface="Roboto"/>
            </a:endParaRPr>
          </a:p>
        </p:txBody>
      </p:sp>
      <p:sp>
        <p:nvSpPr>
          <p:cNvPr id="174" name="Google Shape;174;p24"/>
          <p:cNvSpPr/>
          <p:nvPr/>
        </p:nvSpPr>
        <p:spPr>
          <a:xfrm>
            <a:off x="3550450" y="2760350"/>
            <a:ext cx="1600800" cy="11460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The model has learned that If the word “Free” in email: the is email is SPAM</a:t>
            </a:r>
            <a:endParaRPr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Issues with hand coded rules - solved by machine learning</a:t>
            </a:r>
            <a:endParaRPr dirty="0"/>
          </a:p>
        </p:txBody>
      </p:sp>
      <p:sp>
        <p:nvSpPr>
          <p:cNvPr id="180" name="Google Shape;180;p25"/>
          <p:cNvSpPr txBox="1">
            <a:spLocks noGrp="1"/>
          </p:cNvSpPr>
          <p:nvPr>
            <p:ph type="body" idx="4294967295"/>
          </p:nvPr>
        </p:nvSpPr>
        <p:spPr>
          <a:xfrm>
            <a:off x="471900" y="1131650"/>
            <a:ext cx="8222100" cy="2193300"/>
          </a:xfrm>
          <a:prstGeom prst="rect">
            <a:avLst/>
          </a:prstGeom>
          <a:solidFill>
            <a:srgbClr val="6D9EEB"/>
          </a:solidFill>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The logic required to make a decision is specific to a single domain and task. Changing the task even slightly might require a rewrite of the whole system.</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Designing rules requires a deep understanding of how a decision should be made by a human expert.</a:t>
            </a:r>
            <a:endParaRPr>
              <a:solidFill>
                <a:srgbClr val="FFFFFF"/>
              </a:solidFill>
            </a:endParaRPr>
          </a:p>
          <a:p>
            <a:pPr marL="0" lvl="0" indent="0" algn="l" rtl="0">
              <a:spcBef>
                <a:spcPts val="1600"/>
              </a:spcBef>
              <a:spcAft>
                <a:spcPts val="1600"/>
              </a:spcAft>
              <a:buNone/>
            </a:pP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ML? Example 1</a:t>
            </a:r>
          </a:p>
        </p:txBody>
      </p:sp>
      <p:sp>
        <p:nvSpPr>
          <p:cNvPr id="4" name="Slide Number Placeholder 3"/>
          <p:cNvSpPr>
            <a:spLocks noGrp="1"/>
          </p:cNvSpPr>
          <p:nvPr>
            <p:ph type="sldNum" idx="12"/>
          </p:nvPr>
        </p:nvSpPr>
        <p:spPr/>
        <p:txBody>
          <a:bodyPr/>
          <a:lstStyle/>
          <a:p>
            <a:fld id="{5417DD94-7777-4A98-84E3-132DCA28D48C}" type="slidenum">
              <a:rPr lang="en-GB" smtClean="0"/>
              <a:t>14</a:t>
            </a:fld>
            <a:endParaRPr lang="en-GB"/>
          </a:p>
        </p:txBody>
      </p:sp>
      <mc:AlternateContent xmlns:mc="http://schemas.openxmlformats.org/markup-compatibility/2006" xmlns:a14="http://schemas.microsoft.com/office/drawing/2010/main">
        <mc:Choice Requires="a14">
          <p:sp>
            <p:nvSpPr>
              <p:cNvPr id="10" name="Content Placeholder 2 1 1 1" descr=" 6"/>
              <p:cNvSpPr txBox="1">
                <a:spLocks/>
              </p:cNvSpPr>
              <p:nvPr/>
            </p:nvSpPr>
            <p:spPr>
              <a:xfrm>
                <a:off x="1332878" y="729052"/>
                <a:ext cx="6534000" cy="642549"/>
              </a:xfrm>
              <a:prstGeom prst="rect">
                <a:avLst/>
              </a:prstGeom>
              <a:solidFill>
                <a:schemeClr val="bg1">
                  <a:lumMod val="85000"/>
                  <a:alpha val="29000"/>
                </a:schemeClr>
              </a:solidFill>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GB" sz="1650" dirty="0">
                    <a:solidFill>
                      <a:srgbClr val="C00000"/>
                    </a:solidFill>
                    <a:latin typeface="Calibri Light" panose="020F0302020204030204"/>
                  </a:rPr>
                  <a:t>Write the pseudocode for a function</a:t>
                </a:r>
                <a:r>
                  <a:rPr lang="en-GB" sz="1650" dirty="0">
                    <a:solidFill>
                      <a:prstClr val="black"/>
                    </a:solidFill>
                    <a:latin typeface="Calibri Light" panose="020F0302020204030204"/>
                  </a:rPr>
                  <a:t> that takes a set of </a:t>
                </a:r>
                <a:r>
                  <a:rPr lang="en-GB" sz="1650" b="1" dirty="0">
                    <a:solidFill>
                      <a:srgbClr val="030EE3"/>
                    </a:solidFill>
                    <a:latin typeface="Calibri Light" panose="020F0302020204030204"/>
                  </a:rPr>
                  <a:t>N</a:t>
                </a:r>
                <a:r>
                  <a:rPr lang="en-GB" sz="1650" dirty="0">
                    <a:solidFill>
                      <a:prstClr val="black"/>
                    </a:solidFill>
                    <a:latin typeface="Calibri Light" panose="020F0302020204030204"/>
                  </a:rPr>
                  <a:t> numbers as input (</a:t>
                </a:r>
                <a14:m>
                  <m:oMath xmlns:m="http://schemas.openxmlformats.org/officeDocument/2006/math">
                    <m:sSub>
                      <m:sSubPr>
                        <m:ctrlPr>
                          <a:rPr lang="en-GB" sz="1500" i="1">
                            <a:solidFill>
                              <a:srgbClr val="030EE3"/>
                            </a:solidFill>
                            <a:latin typeface="Cambria Math" panose="02040503050406030204" pitchFamily="18" charset="0"/>
                          </a:rPr>
                        </m:ctrlPr>
                      </m:sSubPr>
                      <m:e>
                        <m:r>
                          <m:rPr>
                            <m:sty m:val="p"/>
                          </m:rPr>
                          <a:rPr lang="en-GB" sz="1500">
                            <a:solidFill>
                              <a:srgbClr val="030EE3"/>
                            </a:solidFill>
                            <a:latin typeface="Cambria Math" panose="02040503050406030204" pitchFamily="18" charset="0"/>
                          </a:rPr>
                          <m:t>s</m:t>
                        </m:r>
                      </m:e>
                      <m:sub>
                        <m:r>
                          <a:rPr lang="en-GB" sz="1500">
                            <a:solidFill>
                              <a:srgbClr val="030EE3"/>
                            </a:solidFill>
                            <a:latin typeface="Cambria Math" panose="02040503050406030204" pitchFamily="18" charset="0"/>
                          </a:rPr>
                          <m:t>1</m:t>
                        </m:r>
                      </m:sub>
                    </m:sSub>
                    <m:r>
                      <a:rPr lang="en-GB" sz="1500">
                        <a:solidFill>
                          <a:srgbClr val="030EE3"/>
                        </a:solidFill>
                        <a:latin typeface="Cambria Math" panose="02040503050406030204" pitchFamily="18" charset="0"/>
                      </a:rPr>
                      <m:t>,…,</m:t>
                    </m:r>
                    <m:sSub>
                      <m:sSubPr>
                        <m:ctrlPr>
                          <a:rPr lang="en-GB" sz="1500" i="1">
                            <a:solidFill>
                              <a:srgbClr val="030EE3"/>
                            </a:solidFill>
                            <a:latin typeface="Cambria Math" panose="02040503050406030204" pitchFamily="18" charset="0"/>
                          </a:rPr>
                        </m:ctrlPr>
                      </m:sSubPr>
                      <m:e>
                        <m:r>
                          <m:rPr>
                            <m:sty m:val="p"/>
                          </m:rPr>
                          <a:rPr lang="en-GB" sz="1500">
                            <a:solidFill>
                              <a:srgbClr val="030EE3"/>
                            </a:solidFill>
                            <a:latin typeface="Cambria Math" panose="02040503050406030204" pitchFamily="18" charset="0"/>
                          </a:rPr>
                          <m:t>s</m:t>
                        </m:r>
                      </m:e>
                      <m:sub>
                        <m:r>
                          <m:rPr>
                            <m:sty m:val="p"/>
                          </m:rPr>
                          <a:rPr lang="en-GB" sz="1500">
                            <a:solidFill>
                              <a:srgbClr val="030EE3"/>
                            </a:solidFill>
                            <a:latin typeface="Cambria Math" panose="02040503050406030204" pitchFamily="18" charset="0"/>
                          </a:rPr>
                          <m:t>N</m:t>
                        </m:r>
                      </m:sub>
                    </m:sSub>
                  </m:oMath>
                </a14:m>
                <a:r>
                  <a:rPr lang="en-GB" sz="1650" dirty="0">
                    <a:solidFill>
                      <a:prstClr val="black"/>
                    </a:solidFill>
                    <a:latin typeface="Calibri Light" panose="020F0302020204030204"/>
                  </a:rPr>
                  <a:t>) and returns their </a:t>
                </a:r>
                <a:r>
                  <a:rPr lang="en-GB" sz="1650" dirty="0">
                    <a:solidFill>
                      <a:srgbClr val="030EE3"/>
                    </a:solidFill>
                    <a:latin typeface="Calibri Light" panose="020F0302020204030204"/>
                  </a:rPr>
                  <a:t>mean</a:t>
                </a:r>
                <a:r>
                  <a:rPr lang="en-GB" sz="1650" dirty="0">
                    <a:solidFill>
                      <a:prstClr val="black"/>
                    </a:solidFill>
                    <a:latin typeface="Calibri Light" panose="020F0302020204030204"/>
                  </a:rPr>
                  <a:t> value as output</a:t>
                </a:r>
                <a:endParaRPr lang="en-US" sz="1650" dirty="0">
                  <a:solidFill>
                    <a:prstClr val="black"/>
                  </a:solidFill>
                  <a:latin typeface="Calibri Light" panose="020F0302020204030204"/>
                </a:endParaRPr>
              </a:p>
              <a:p>
                <a:pPr marL="0" indent="0">
                  <a:buNone/>
                </a:pPr>
                <a:endParaRPr lang="en-GB" sz="1650" dirty="0">
                  <a:latin typeface="+mj-lt"/>
                </a:endParaRPr>
              </a:p>
            </p:txBody>
          </p:sp>
        </mc:Choice>
        <mc:Fallback xmlns="">
          <p:sp>
            <p:nvSpPr>
              <p:cNvPr id="10" name="Content Placeholder 2 1 1 1" descr=" 6"/>
              <p:cNvSpPr txBox="1">
                <a:spLocks noRot="1" noChangeAspect="1" noMove="1" noResize="1" noEditPoints="1" noAdjustHandles="1" noChangeArrowheads="1" noChangeShapeType="1" noTextEdit="1"/>
              </p:cNvSpPr>
              <p:nvPr/>
            </p:nvSpPr>
            <p:spPr>
              <a:xfrm>
                <a:off x="1332878" y="729052"/>
                <a:ext cx="6534000" cy="642549"/>
              </a:xfrm>
              <a:prstGeom prst="rect">
                <a:avLst/>
              </a:prstGeom>
              <a:blipFill>
                <a:blip r:embed="rId3"/>
                <a:stretch>
                  <a:fillRect l="-777" t="-3846" b="-1923"/>
                </a:stretch>
              </a:blipFill>
            </p:spPr>
            <p:txBody>
              <a:bodyPr/>
              <a:lstStyle/>
              <a:p>
                <a:r>
                  <a:rPr lang="en-US">
                    <a:noFill/>
                  </a:rPr>
                  <a:t> </a:t>
                </a:r>
              </a:p>
            </p:txBody>
          </p:sp>
        </mc:Fallback>
      </mc:AlternateContent>
      <p:sp>
        <p:nvSpPr>
          <p:cNvPr id="11" name="Content Placeholder 2 1 1 1" descr=" 6"/>
          <p:cNvSpPr txBox="1">
            <a:spLocks/>
          </p:cNvSpPr>
          <p:nvPr/>
        </p:nvSpPr>
        <p:spPr>
          <a:xfrm>
            <a:off x="1299600" y="1760829"/>
            <a:ext cx="6534000" cy="639472"/>
          </a:xfrm>
          <a:prstGeom prst="rect">
            <a:avLst/>
          </a:prstGeom>
          <a:solidFill>
            <a:schemeClr val="bg1">
              <a:lumMod val="85000"/>
              <a:alpha val="29000"/>
            </a:schemeClr>
          </a:solidFill>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GB" sz="1650" dirty="0" err="1">
                <a:solidFill>
                  <a:prstClr val="black"/>
                </a:solidFill>
                <a:latin typeface="Calibri Light" panose="020F0302020204030204"/>
              </a:rPr>
              <a:t>returnMean</a:t>
            </a:r>
            <a:r>
              <a:rPr lang="en-GB" sz="1650" dirty="0">
                <a:solidFill>
                  <a:prstClr val="black"/>
                </a:solidFill>
                <a:latin typeface="Calibri Light" panose="020F0302020204030204"/>
              </a:rPr>
              <a:t>(s</a:t>
            </a:r>
            <a:r>
              <a:rPr lang="en-GB" sz="1650" baseline="-25000" dirty="0">
                <a:solidFill>
                  <a:prstClr val="black"/>
                </a:solidFill>
                <a:latin typeface="Calibri Light" panose="020F0302020204030204"/>
              </a:rPr>
              <a:t>1</a:t>
            </a:r>
            <a:r>
              <a:rPr lang="en-GB" sz="1650" dirty="0">
                <a:solidFill>
                  <a:prstClr val="black"/>
                </a:solidFill>
                <a:latin typeface="Calibri Light" panose="020F0302020204030204"/>
              </a:rPr>
              <a:t>, …, </a:t>
            </a:r>
            <a:r>
              <a:rPr lang="en-GB" sz="1650" dirty="0" err="1">
                <a:solidFill>
                  <a:prstClr val="black"/>
                </a:solidFill>
                <a:latin typeface="Calibri Light" panose="020F0302020204030204"/>
              </a:rPr>
              <a:t>s</a:t>
            </a:r>
            <a:r>
              <a:rPr lang="en-GB" sz="1650" baseline="-25000" dirty="0" err="1">
                <a:solidFill>
                  <a:prstClr val="black"/>
                </a:solidFill>
                <a:latin typeface="Calibri Light" panose="020F0302020204030204"/>
              </a:rPr>
              <a:t>N</a:t>
            </a:r>
            <a:r>
              <a:rPr lang="en-GB" sz="1650" dirty="0">
                <a:solidFill>
                  <a:prstClr val="black"/>
                </a:solidFill>
                <a:latin typeface="Calibri Light" panose="020F0302020204030204"/>
              </a:rPr>
              <a:t>):</a:t>
            </a:r>
          </a:p>
          <a:p>
            <a:pPr marL="0" indent="0">
              <a:lnSpc>
                <a:spcPct val="100000"/>
              </a:lnSpc>
              <a:spcBef>
                <a:spcPts val="0"/>
              </a:spcBef>
              <a:buNone/>
            </a:pPr>
            <a:r>
              <a:rPr lang="en-US" sz="1650" i="1" dirty="0">
                <a:solidFill>
                  <a:prstClr val="black"/>
                </a:solidFill>
                <a:latin typeface="Calibri Light" panose="020F0302020204030204"/>
              </a:rPr>
              <a:t>    </a:t>
            </a:r>
            <a:r>
              <a:rPr lang="en-US" sz="1650" dirty="0">
                <a:solidFill>
                  <a:prstClr val="black"/>
                </a:solidFill>
                <a:latin typeface="Calibri Light" panose="020F0302020204030204"/>
              </a:rPr>
              <a:t>return sum</a:t>
            </a:r>
            <a:r>
              <a:rPr lang="en-GB" sz="1650" dirty="0">
                <a:solidFill>
                  <a:prstClr val="black"/>
                </a:solidFill>
                <a:latin typeface="Calibri Light" panose="020F0302020204030204"/>
              </a:rPr>
              <a:t>(s</a:t>
            </a:r>
            <a:r>
              <a:rPr lang="en-GB" sz="1650" baseline="-25000" dirty="0">
                <a:solidFill>
                  <a:prstClr val="black"/>
                </a:solidFill>
                <a:latin typeface="Calibri Light" panose="020F0302020204030204"/>
              </a:rPr>
              <a:t>1</a:t>
            </a:r>
            <a:r>
              <a:rPr lang="en-GB" sz="1650" dirty="0">
                <a:solidFill>
                  <a:prstClr val="black"/>
                </a:solidFill>
                <a:latin typeface="Calibri Light" panose="020F0302020204030204"/>
              </a:rPr>
              <a:t>, …, </a:t>
            </a:r>
            <a:r>
              <a:rPr lang="en-GB" sz="1650" dirty="0" err="1">
                <a:solidFill>
                  <a:prstClr val="black"/>
                </a:solidFill>
                <a:latin typeface="Calibri Light" panose="020F0302020204030204"/>
              </a:rPr>
              <a:t>s</a:t>
            </a:r>
            <a:r>
              <a:rPr lang="en-GB" sz="1650" baseline="-25000" dirty="0" err="1">
                <a:solidFill>
                  <a:prstClr val="black"/>
                </a:solidFill>
                <a:latin typeface="Calibri Light" panose="020F0302020204030204"/>
              </a:rPr>
              <a:t>N</a:t>
            </a:r>
            <a:r>
              <a:rPr lang="en-GB" sz="1650" dirty="0">
                <a:solidFill>
                  <a:prstClr val="black"/>
                </a:solidFill>
                <a:latin typeface="Calibri Light" panose="020F0302020204030204"/>
              </a:rPr>
              <a:t>)/N</a:t>
            </a:r>
            <a:endParaRPr lang="en-US" sz="1650" dirty="0">
              <a:solidFill>
                <a:prstClr val="black"/>
              </a:solidFill>
              <a:latin typeface="Calibri Light" panose="020F0302020204030204"/>
            </a:endParaRPr>
          </a:p>
          <a:p>
            <a:pPr marL="0" indent="0">
              <a:buNone/>
            </a:pPr>
            <a:endParaRPr lang="en-GB" sz="1650" dirty="0">
              <a:latin typeface="+mj-lt"/>
            </a:endParaRPr>
          </a:p>
        </p:txBody>
      </p:sp>
      <p:sp>
        <p:nvSpPr>
          <p:cNvPr id="12" name="Rectangle 11"/>
          <p:cNvSpPr/>
          <p:nvPr/>
        </p:nvSpPr>
        <p:spPr>
          <a:xfrm>
            <a:off x="1299601" y="1437663"/>
            <a:ext cx="1765227" cy="346249"/>
          </a:xfrm>
          <a:prstGeom prst="rect">
            <a:avLst/>
          </a:prstGeom>
        </p:spPr>
        <p:txBody>
          <a:bodyPr wrap="none">
            <a:spAutoFit/>
          </a:bodyPr>
          <a:lstStyle/>
          <a:p>
            <a:r>
              <a:rPr lang="en-GB" sz="1650" dirty="0">
                <a:solidFill>
                  <a:prstClr val="black"/>
                </a:solidFill>
                <a:latin typeface="Calibri Light" panose="020F0302020204030204"/>
              </a:rPr>
              <a:t>A possible answer:</a:t>
            </a:r>
            <a:endParaRPr lang="en-GB" sz="1650" dirty="0"/>
          </a:p>
        </p:txBody>
      </p:sp>
      <p:sp>
        <p:nvSpPr>
          <p:cNvPr id="13" name="Rectangle 12"/>
          <p:cNvSpPr/>
          <p:nvPr/>
        </p:nvSpPr>
        <p:spPr>
          <a:xfrm>
            <a:off x="1299601" y="2470519"/>
            <a:ext cx="5997155" cy="346249"/>
          </a:xfrm>
          <a:prstGeom prst="rect">
            <a:avLst/>
          </a:prstGeom>
        </p:spPr>
        <p:txBody>
          <a:bodyPr wrap="none">
            <a:spAutoFit/>
          </a:bodyPr>
          <a:lstStyle/>
          <a:p>
            <a:r>
              <a:rPr lang="en-GB" sz="1650" dirty="0">
                <a:solidFill>
                  <a:prstClr val="black"/>
                </a:solidFill>
                <a:latin typeface="Calibri Light" panose="020F0302020204030204"/>
              </a:rPr>
              <a:t>We can write code because we can analytically express the function:</a:t>
            </a:r>
            <a:endParaRPr lang="en-GB" sz="1650" dirty="0"/>
          </a:p>
        </p:txBody>
      </p:sp>
      <mc:AlternateContent xmlns:mc="http://schemas.openxmlformats.org/markup-compatibility/2006" xmlns:a14="http://schemas.microsoft.com/office/drawing/2010/main">
        <mc:Choice Requires="a14">
          <p:sp>
            <p:nvSpPr>
              <p:cNvPr id="14" name="TextBox 13"/>
              <p:cNvSpPr txBox="1"/>
              <p:nvPr/>
            </p:nvSpPr>
            <p:spPr>
              <a:xfrm>
                <a:off x="3153934" y="2940010"/>
                <a:ext cx="2495491" cy="566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800" i="1">
                          <a:latin typeface="Cambria Math" panose="02040503050406030204" pitchFamily="18" charset="0"/>
                        </a:rPr>
                        <m:t>𝑓</m:t>
                      </m:r>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GB" sz="1800" i="1">
                                  <a:latin typeface="Cambria Math" panose="02040503050406030204" pitchFamily="18" charset="0"/>
                                </a:rPr>
                                <m:t>𝑠</m:t>
                              </m:r>
                            </m:e>
                            <m:sub>
                              <m:r>
                                <a:rPr lang="en-GB" sz="1800" i="1">
                                  <a:latin typeface="Cambria Math" panose="02040503050406030204" pitchFamily="18" charset="0"/>
                                </a:rPr>
                                <m:t>1</m:t>
                              </m:r>
                            </m:sub>
                          </m:sSub>
                          <m:r>
                            <a:rPr lang="en-GB" sz="1800" i="1">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𝑠</m:t>
                              </m:r>
                            </m:e>
                            <m:sub>
                              <m:r>
                                <a:rPr lang="en-GB" sz="1800" i="1">
                                  <a:latin typeface="Cambria Math" panose="02040503050406030204" pitchFamily="18" charset="0"/>
                                </a:rPr>
                                <m:t>𝑁</m:t>
                              </m:r>
                            </m:sub>
                          </m:sSub>
                        </m:e>
                      </m:d>
                      <m:r>
                        <a:rPr lang="en-GB" sz="1800" i="1">
                          <a:latin typeface="Cambria Math" panose="02040503050406030204" pitchFamily="18" charset="0"/>
                        </a:rPr>
                        <m:t>=</m:t>
                      </m:r>
                      <m:f>
                        <m:fPr>
                          <m:ctrlPr>
                            <a:rPr lang="en-GB" sz="1800" i="1">
                              <a:latin typeface="Cambria Math" panose="02040503050406030204" pitchFamily="18" charset="0"/>
                            </a:rPr>
                          </m:ctrlPr>
                        </m:fPr>
                        <m:num>
                          <m:r>
                            <a:rPr lang="en-GB" sz="1800" i="1">
                              <a:latin typeface="Cambria Math" panose="02040503050406030204" pitchFamily="18" charset="0"/>
                            </a:rPr>
                            <m:t>1</m:t>
                          </m:r>
                        </m:num>
                        <m:den>
                          <m:r>
                            <a:rPr lang="en-GB" sz="1800" i="1">
                              <a:latin typeface="Cambria Math" panose="02040503050406030204" pitchFamily="18" charset="0"/>
                            </a:rPr>
                            <m:t>𝑁</m:t>
                          </m:r>
                        </m:den>
                      </m:f>
                      <m:nary>
                        <m:naryPr>
                          <m:chr m:val="∑"/>
                          <m:limLoc m:val="subSup"/>
                          <m:ctrlPr>
                            <a:rPr lang="en-GB" sz="1800" i="1">
                              <a:latin typeface="Cambria Math" panose="02040503050406030204" pitchFamily="18" charset="0"/>
                            </a:rPr>
                          </m:ctrlPr>
                        </m:naryPr>
                        <m:sub>
                          <m:r>
                            <m:rPr>
                              <m:brk m:alnAt="25"/>
                            </m:rPr>
                            <a:rPr lang="en-GB" sz="1800" i="1">
                              <a:latin typeface="Cambria Math" panose="02040503050406030204" pitchFamily="18" charset="0"/>
                            </a:rPr>
                            <m:t>𝑖</m:t>
                          </m:r>
                          <m:r>
                            <a:rPr lang="en-GB" sz="1800" i="1">
                              <a:latin typeface="Cambria Math" panose="02040503050406030204" pitchFamily="18" charset="0"/>
                            </a:rPr>
                            <m:t>=1</m:t>
                          </m:r>
                        </m:sub>
                        <m:sup>
                          <m:r>
                            <a:rPr lang="en-GB" sz="1800" i="1">
                              <a:latin typeface="Cambria Math" panose="02040503050406030204" pitchFamily="18" charset="0"/>
                            </a:rPr>
                            <m:t>𝑁</m:t>
                          </m:r>
                        </m:sup>
                        <m:e>
                          <m:sSub>
                            <m:sSubPr>
                              <m:ctrlPr>
                                <a:rPr lang="en-GB" sz="1800" i="1">
                                  <a:latin typeface="Cambria Math" panose="02040503050406030204" pitchFamily="18" charset="0"/>
                                </a:rPr>
                              </m:ctrlPr>
                            </m:sSubPr>
                            <m:e>
                              <m:r>
                                <a:rPr lang="en-GB" sz="1800" i="1">
                                  <a:latin typeface="Cambria Math" panose="02040503050406030204" pitchFamily="18" charset="0"/>
                                </a:rPr>
                                <m:t>𝑠</m:t>
                              </m:r>
                            </m:e>
                            <m:sub>
                              <m:r>
                                <a:rPr lang="en-GB" sz="1800" i="1">
                                  <a:latin typeface="Cambria Math" panose="02040503050406030204" pitchFamily="18" charset="0"/>
                                </a:rPr>
                                <m:t>𝑖</m:t>
                              </m:r>
                            </m:sub>
                          </m:sSub>
                        </m:e>
                      </m:nary>
                    </m:oMath>
                  </m:oMathPara>
                </a14:m>
                <a:endParaRPr lang="en-GB" sz="1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153934" y="2940010"/>
                <a:ext cx="2495491" cy="566950"/>
              </a:xfrm>
              <a:prstGeom prst="rect">
                <a:avLst/>
              </a:prstGeom>
              <a:blipFill>
                <a:blip r:embed="rId4"/>
                <a:stretch>
                  <a:fillRect l="-2525" t="-167391" r="-2525" b="-250000"/>
                </a:stretch>
              </a:blipFill>
            </p:spPr>
            <p:txBody>
              <a:bodyPr/>
              <a:lstStyle/>
              <a:p>
                <a:r>
                  <a:rPr lang="en-US">
                    <a:noFill/>
                  </a:rPr>
                  <a:t> </a:t>
                </a:r>
              </a:p>
            </p:txBody>
          </p:sp>
        </mc:Fallback>
      </mc:AlternateContent>
    </p:spTree>
    <p:extLst>
      <p:ext uri="{BB962C8B-B14F-4D97-AF65-F5344CB8AC3E}">
        <p14:creationId xmlns:p14="http://schemas.microsoft.com/office/powerpoint/2010/main" val="214618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ML? Example 2</a:t>
            </a:r>
          </a:p>
        </p:txBody>
      </p:sp>
      <p:sp>
        <p:nvSpPr>
          <p:cNvPr id="4" name="Slide Number Placeholder 3"/>
          <p:cNvSpPr>
            <a:spLocks noGrp="1"/>
          </p:cNvSpPr>
          <p:nvPr>
            <p:ph type="sldNum" idx="12"/>
          </p:nvPr>
        </p:nvSpPr>
        <p:spPr/>
        <p:txBody>
          <a:bodyPr/>
          <a:lstStyle/>
          <a:p>
            <a:fld id="{5417DD94-7777-4A98-84E3-132DCA28D48C}" type="slidenum">
              <a:rPr lang="en-GB" smtClean="0"/>
              <a:t>15</a:t>
            </a:fld>
            <a:endParaRPr lang="en-GB"/>
          </a:p>
        </p:txBody>
      </p:sp>
      <p:sp>
        <p:nvSpPr>
          <p:cNvPr id="10" name="Content Placeholder 2 1 1 1" descr=" 6"/>
          <p:cNvSpPr txBox="1">
            <a:spLocks/>
          </p:cNvSpPr>
          <p:nvPr/>
        </p:nvSpPr>
        <p:spPr>
          <a:xfrm>
            <a:off x="1332878" y="729052"/>
            <a:ext cx="6534000" cy="642549"/>
          </a:xfrm>
          <a:prstGeom prst="rect">
            <a:avLst/>
          </a:prstGeom>
          <a:solidFill>
            <a:schemeClr val="bg1">
              <a:lumMod val="85000"/>
              <a:alpha val="29000"/>
            </a:schemeClr>
          </a:solidFill>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GB" sz="1650" dirty="0">
                <a:solidFill>
                  <a:srgbClr val="C00000"/>
                </a:solidFill>
                <a:latin typeface="Calibri Light" panose="020F0302020204030204"/>
              </a:rPr>
              <a:t>Write the pseudocode for a function </a:t>
            </a:r>
            <a:r>
              <a:rPr lang="en-GB" sz="1650" dirty="0">
                <a:solidFill>
                  <a:prstClr val="black"/>
                </a:solidFill>
                <a:latin typeface="Calibri Light" panose="020F0302020204030204"/>
              </a:rPr>
              <a:t>that takes two images as input and returns an image with the </a:t>
            </a:r>
            <a:r>
              <a:rPr lang="en-GB" sz="1650" dirty="0">
                <a:solidFill>
                  <a:srgbClr val="030EE3"/>
                </a:solidFill>
                <a:latin typeface="Calibri Light" panose="020F0302020204030204"/>
              </a:rPr>
              <a:t>average</a:t>
            </a:r>
            <a:r>
              <a:rPr lang="en-GB" sz="1650" dirty="0">
                <a:solidFill>
                  <a:prstClr val="black"/>
                </a:solidFill>
                <a:latin typeface="Calibri Light" panose="020F0302020204030204"/>
              </a:rPr>
              <a:t> pixel intensities</a:t>
            </a:r>
            <a:endParaRPr lang="en-US" sz="1650" dirty="0">
              <a:solidFill>
                <a:prstClr val="black"/>
              </a:solidFill>
              <a:latin typeface="Calibri Light" panose="020F0302020204030204"/>
            </a:endParaRPr>
          </a:p>
          <a:p>
            <a:pPr marL="0" indent="0">
              <a:buNone/>
            </a:pPr>
            <a:endParaRPr lang="en-GB" sz="1650" dirty="0">
              <a:latin typeface="+mj-lt"/>
            </a:endParaRPr>
          </a:p>
        </p:txBody>
      </p:sp>
      <mc:AlternateContent xmlns:mc="http://schemas.openxmlformats.org/markup-compatibility/2006">
        <mc:Choice xmlns:a14="http://schemas.microsoft.com/office/drawing/2010/main" Requires="a14">
          <p:sp>
            <p:nvSpPr>
              <p:cNvPr id="11" name="Content Placeholder 2 1 1 1" descr=" 6"/>
              <p:cNvSpPr txBox="1">
                <a:spLocks/>
              </p:cNvSpPr>
              <p:nvPr/>
            </p:nvSpPr>
            <p:spPr>
              <a:xfrm>
                <a:off x="2606093" y="3144766"/>
                <a:ext cx="3715132" cy="1167791"/>
              </a:xfrm>
              <a:prstGeom prst="rect">
                <a:avLst/>
              </a:prstGeom>
              <a:solidFill>
                <a:schemeClr val="bg1">
                  <a:lumMod val="85000"/>
                  <a:alpha val="29000"/>
                </a:schemeClr>
              </a:solidFill>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GB" sz="1650" dirty="0">
                    <a:solidFill>
                      <a:prstClr val="black"/>
                    </a:solidFill>
                    <a:latin typeface="+mj-lt"/>
                  </a:rPr>
                  <a:t>averagePix(</a:t>
                </a:r>
                <a14:m>
                  <m:oMath xmlns:m="http://schemas.openxmlformats.org/officeDocument/2006/math">
                    <m:sSub>
                      <m:sSubPr>
                        <m:ctrlPr>
                          <a:rPr lang="en-GB" sz="1650" i="1">
                            <a:latin typeface="Cambria Math" panose="02040503050406030204" pitchFamily="18" charset="0"/>
                          </a:rPr>
                        </m:ctrlPr>
                      </m:sSubPr>
                      <m:e>
                        <m:r>
                          <m:rPr>
                            <m:sty m:val="p"/>
                          </m:rPr>
                          <a:rPr lang="en-GB" sz="1650">
                            <a:latin typeface="Cambria Math" panose="02040503050406030204" pitchFamily="18" charset="0"/>
                          </a:rPr>
                          <m:t>im</m:t>
                        </m:r>
                      </m:e>
                      <m:sub>
                        <m:r>
                          <a:rPr lang="en-GB" sz="1650">
                            <a:latin typeface="Cambria Math" panose="02040503050406030204" pitchFamily="18" charset="0"/>
                          </a:rPr>
                          <m:t>1</m:t>
                        </m:r>
                      </m:sub>
                    </m:sSub>
                    <m:r>
                      <a:rPr lang="en-GB" sz="1650">
                        <a:latin typeface="Cambria Math" panose="02040503050406030204" pitchFamily="18" charset="0"/>
                      </a:rPr>
                      <m:t>,</m:t>
                    </m:r>
                    <m:sSub>
                      <m:sSubPr>
                        <m:ctrlPr>
                          <a:rPr lang="en-GB" sz="1650" i="1">
                            <a:latin typeface="Cambria Math" panose="02040503050406030204" pitchFamily="18" charset="0"/>
                          </a:rPr>
                        </m:ctrlPr>
                      </m:sSubPr>
                      <m:e>
                        <m:r>
                          <m:rPr>
                            <m:sty m:val="p"/>
                          </m:rPr>
                          <a:rPr lang="en-GB" sz="1650">
                            <a:latin typeface="Cambria Math" panose="02040503050406030204" pitchFamily="18" charset="0"/>
                          </a:rPr>
                          <m:t>im</m:t>
                        </m:r>
                      </m:e>
                      <m:sub>
                        <m:r>
                          <a:rPr lang="en-GB" sz="1650">
                            <a:latin typeface="Cambria Math" panose="02040503050406030204" pitchFamily="18" charset="0"/>
                          </a:rPr>
                          <m:t>2</m:t>
                        </m:r>
                      </m:sub>
                    </m:sSub>
                  </m:oMath>
                </a14:m>
                <a:r>
                  <a:rPr lang="en-GB" sz="1650" dirty="0">
                    <a:solidFill>
                      <a:prstClr val="black"/>
                    </a:solidFill>
                    <a:latin typeface="+mj-lt"/>
                  </a:rPr>
                  <a:t>):</a:t>
                </a:r>
              </a:p>
              <a:p>
                <a:pPr marL="0" indent="0">
                  <a:lnSpc>
                    <a:spcPct val="100000"/>
                  </a:lnSpc>
                  <a:spcBef>
                    <a:spcPts val="0"/>
                  </a:spcBef>
                  <a:buNone/>
                </a:pPr>
                <a:r>
                  <a:rPr lang="en-GB" sz="1650" dirty="0">
                    <a:solidFill>
                      <a:prstClr val="black"/>
                    </a:solidFill>
                    <a:latin typeface="+mj-lt"/>
                  </a:rPr>
                  <a:t>    for each pixel i:</a:t>
                </a:r>
              </a:p>
              <a:p>
                <a:pPr marL="0" indent="0">
                  <a:lnSpc>
                    <a:spcPct val="100000"/>
                  </a:lnSpc>
                  <a:spcBef>
                    <a:spcPts val="0"/>
                  </a:spcBef>
                  <a:buNone/>
                </a:pPr>
                <a:r>
                  <a:rPr lang="en-GB" sz="1650" dirty="0">
                    <a:solidFill>
                      <a:prstClr val="black"/>
                    </a:solidFill>
                    <a:latin typeface="+mj-lt"/>
                  </a:rPr>
                  <a:t>         </a:t>
                </a:r>
                <a:r>
                  <a:rPr lang="en-GB" sz="1650" dirty="0" err="1">
                    <a:solidFill>
                      <a:prstClr val="black"/>
                    </a:solidFill>
                    <a:latin typeface="+mj-lt"/>
                  </a:rPr>
                  <a:t>newim</a:t>
                </a:r>
                <a:r>
                  <a:rPr lang="en-GB" sz="1650" dirty="0">
                    <a:solidFill>
                      <a:prstClr val="black"/>
                    </a:solidFill>
                    <a:latin typeface="+mj-lt"/>
                  </a:rPr>
                  <a:t>(</a:t>
                </a:r>
                <a:r>
                  <a:rPr lang="en-GB" sz="1650" dirty="0" err="1">
                    <a:solidFill>
                      <a:prstClr val="black"/>
                    </a:solidFill>
                    <a:latin typeface="+mj-lt"/>
                  </a:rPr>
                  <a:t>i</a:t>
                </a:r>
                <a:r>
                  <a:rPr lang="en-GB" sz="1650" dirty="0">
                    <a:solidFill>
                      <a:prstClr val="black"/>
                    </a:solidFill>
                    <a:latin typeface="+mj-lt"/>
                  </a:rPr>
                  <a:t>) = (</a:t>
                </a:r>
                <a14:m>
                  <m:oMath xmlns:m="http://schemas.openxmlformats.org/officeDocument/2006/math">
                    <m:sSub>
                      <m:sSubPr>
                        <m:ctrlPr>
                          <a:rPr lang="en-GB" sz="1650" i="1">
                            <a:latin typeface="Cambria Math" panose="02040503050406030204" pitchFamily="18" charset="0"/>
                          </a:rPr>
                        </m:ctrlPr>
                      </m:sSubPr>
                      <m:e>
                        <m:r>
                          <m:rPr>
                            <m:sty m:val="p"/>
                          </m:rPr>
                          <a:rPr lang="en-GB" sz="1650">
                            <a:latin typeface="Cambria Math" panose="02040503050406030204" pitchFamily="18" charset="0"/>
                          </a:rPr>
                          <m:t>im</m:t>
                        </m:r>
                      </m:e>
                      <m:sub>
                        <m:r>
                          <a:rPr lang="en-GB" sz="1650">
                            <a:latin typeface="Cambria Math" panose="02040503050406030204" pitchFamily="18" charset="0"/>
                          </a:rPr>
                          <m:t>1</m:t>
                        </m:r>
                      </m:sub>
                    </m:sSub>
                    <m:d>
                      <m:dPr>
                        <m:ctrlPr>
                          <a:rPr lang="en-GB" sz="1650" i="1">
                            <a:latin typeface="Cambria Math" panose="02040503050406030204" pitchFamily="18" charset="0"/>
                          </a:rPr>
                        </m:ctrlPr>
                      </m:dPr>
                      <m:e>
                        <m:r>
                          <m:rPr>
                            <m:sty m:val="p"/>
                          </m:rPr>
                          <a:rPr lang="en-GB" sz="1650">
                            <a:latin typeface="Cambria Math" panose="02040503050406030204" pitchFamily="18" charset="0"/>
                          </a:rPr>
                          <m:t>i</m:t>
                        </m:r>
                      </m:e>
                    </m:d>
                    <m:r>
                      <a:rPr lang="en-GB" sz="1650">
                        <a:latin typeface="Cambria Math" panose="02040503050406030204" pitchFamily="18" charset="0"/>
                      </a:rPr>
                      <m:t>+</m:t>
                    </m:r>
                    <m:sSub>
                      <m:sSubPr>
                        <m:ctrlPr>
                          <a:rPr lang="en-GB" sz="1650" i="1">
                            <a:latin typeface="Cambria Math" panose="02040503050406030204" pitchFamily="18" charset="0"/>
                          </a:rPr>
                        </m:ctrlPr>
                      </m:sSubPr>
                      <m:e>
                        <m:r>
                          <m:rPr>
                            <m:sty m:val="p"/>
                          </m:rPr>
                          <a:rPr lang="en-GB" sz="1650">
                            <a:latin typeface="Cambria Math" panose="02040503050406030204" pitchFamily="18" charset="0"/>
                          </a:rPr>
                          <m:t>im</m:t>
                        </m:r>
                      </m:e>
                      <m:sub>
                        <m:r>
                          <a:rPr lang="en-GB" sz="1650">
                            <a:latin typeface="Cambria Math" panose="02040503050406030204" pitchFamily="18" charset="0"/>
                          </a:rPr>
                          <m:t>2</m:t>
                        </m:r>
                      </m:sub>
                    </m:sSub>
                    <m:r>
                      <a:rPr lang="en-GB" sz="1650">
                        <a:latin typeface="Cambria Math" panose="02040503050406030204" pitchFamily="18" charset="0"/>
                      </a:rPr>
                      <m:t>(</m:t>
                    </m:r>
                    <m:r>
                      <m:rPr>
                        <m:sty m:val="p"/>
                      </m:rPr>
                      <a:rPr lang="en-GB" sz="1650">
                        <a:latin typeface="Cambria Math" panose="02040503050406030204" pitchFamily="18" charset="0"/>
                      </a:rPr>
                      <m:t>i</m:t>
                    </m:r>
                    <m:r>
                      <a:rPr lang="en-GB" sz="1650" smtClean="0">
                        <a:solidFill>
                          <a:schemeClr val="bg2">
                            <a:lumMod val="50000"/>
                          </a:schemeClr>
                        </a:solidFill>
                        <a:latin typeface="Cambria Math" panose="02040503050406030204" pitchFamily="18" charset="0"/>
                      </a:rPr>
                      <m:t>)</m:t>
                    </m:r>
                  </m:oMath>
                </a14:m>
                <a:r>
                  <a:rPr lang="en-GB" sz="1650" dirty="0">
                    <a:solidFill>
                      <a:schemeClr val="bg2">
                        <a:lumMod val="50000"/>
                      </a:schemeClr>
                    </a:solidFill>
                    <a:latin typeface="+mj-lt"/>
                  </a:rPr>
                  <a:t>) / 2</a:t>
                </a:r>
              </a:p>
              <a:p>
                <a:pPr marL="0" indent="0">
                  <a:lnSpc>
                    <a:spcPct val="100000"/>
                  </a:lnSpc>
                  <a:spcBef>
                    <a:spcPts val="0"/>
                  </a:spcBef>
                  <a:buNone/>
                </a:pPr>
                <a:r>
                  <a:rPr lang="en-GB" sz="1650" dirty="0">
                    <a:solidFill>
                      <a:schemeClr val="bg2">
                        <a:lumMod val="50000"/>
                      </a:schemeClr>
                    </a:solidFill>
                    <a:latin typeface="+mj-lt"/>
                  </a:rPr>
                  <a:t>    return </a:t>
                </a:r>
                <a:r>
                  <a:rPr lang="en-GB" sz="1650" dirty="0" err="1">
                    <a:solidFill>
                      <a:schemeClr val="bg2">
                        <a:lumMod val="50000"/>
                      </a:schemeClr>
                    </a:solidFill>
                    <a:latin typeface="+mj-lt"/>
                  </a:rPr>
                  <a:t>newim</a:t>
                </a:r>
                <a:endParaRPr lang="en-GB" sz="1650" dirty="0">
                  <a:solidFill>
                    <a:schemeClr val="bg2">
                      <a:lumMod val="50000"/>
                    </a:schemeClr>
                  </a:solidFill>
                  <a:latin typeface="+mj-lt"/>
                </a:endParaRPr>
              </a:p>
              <a:p>
                <a:pPr marL="0" indent="0">
                  <a:lnSpc>
                    <a:spcPct val="100000"/>
                  </a:lnSpc>
                  <a:spcBef>
                    <a:spcPts val="0"/>
                  </a:spcBef>
                  <a:buNone/>
                </a:pPr>
                <a:endParaRPr lang="en-GB" sz="1650" dirty="0">
                  <a:latin typeface="+mj-lt"/>
                </a:endParaRPr>
              </a:p>
              <a:p>
                <a:pPr marL="0" indent="0">
                  <a:lnSpc>
                    <a:spcPct val="100000"/>
                  </a:lnSpc>
                  <a:spcBef>
                    <a:spcPts val="0"/>
                  </a:spcBef>
                  <a:buNone/>
                </a:pPr>
                <a:endParaRPr lang="en-GB" sz="1650" dirty="0">
                  <a:latin typeface="+mj-lt"/>
                </a:endParaRPr>
              </a:p>
            </p:txBody>
          </p:sp>
        </mc:Choice>
        <mc:Fallback>
          <p:sp>
            <p:nvSpPr>
              <p:cNvPr id="11" name="Content Placeholder 2 1 1 1" descr=" 6"/>
              <p:cNvSpPr txBox="1">
                <a:spLocks noRot="1" noChangeAspect="1" noMove="1" noResize="1" noEditPoints="1" noAdjustHandles="1" noChangeArrowheads="1" noChangeShapeType="1" noTextEdit="1"/>
              </p:cNvSpPr>
              <p:nvPr/>
            </p:nvSpPr>
            <p:spPr>
              <a:xfrm>
                <a:off x="2606093" y="3144766"/>
                <a:ext cx="3715132" cy="1167791"/>
              </a:xfrm>
              <a:prstGeom prst="rect">
                <a:avLst/>
              </a:prstGeom>
              <a:blipFill>
                <a:blip r:embed="rId3"/>
                <a:stretch>
                  <a:fillRect l="-1642" t="-2618"/>
                </a:stretch>
              </a:blipFill>
            </p:spPr>
            <p:txBody>
              <a:bodyPr/>
              <a:lstStyle/>
              <a:p>
                <a:r>
                  <a:rPr lang="en-GB">
                    <a:noFill/>
                  </a:rPr>
                  <a:t> </a:t>
                </a:r>
              </a:p>
            </p:txBody>
          </p:sp>
        </mc:Fallback>
      </mc:AlternateContent>
      <p:sp>
        <p:nvSpPr>
          <p:cNvPr id="13" name="Rectangle 12"/>
          <p:cNvSpPr/>
          <p:nvPr/>
        </p:nvSpPr>
        <p:spPr>
          <a:xfrm>
            <a:off x="1466616" y="4447891"/>
            <a:ext cx="6327373" cy="346249"/>
          </a:xfrm>
          <a:prstGeom prst="rect">
            <a:avLst/>
          </a:prstGeom>
        </p:spPr>
        <p:txBody>
          <a:bodyPr wrap="none">
            <a:spAutoFit/>
          </a:bodyPr>
          <a:lstStyle/>
          <a:p>
            <a:r>
              <a:rPr lang="en-GB" sz="1650" dirty="0">
                <a:solidFill>
                  <a:prstClr val="black"/>
                </a:solidFill>
                <a:latin typeface="Calibri Light" panose="020F0302020204030204"/>
              </a:rPr>
              <a:t>Again, this is possible because the function can be expressed analytically</a:t>
            </a:r>
            <a:endParaRPr lang="en-GB" sz="1650" dirty="0"/>
          </a:p>
        </p:txBody>
      </p:sp>
      <p:graphicFrame>
        <p:nvGraphicFramePr>
          <p:cNvPr id="6" name="Table 5"/>
          <p:cNvGraphicFramePr>
            <a:graphicFrameLocks noGrp="1"/>
          </p:cNvGraphicFramePr>
          <p:nvPr/>
        </p:nvGraphicFramePr>
        <p:xfrm>
          <a:off x="2376727" y="1664336"/>
          <a:ext cx="1079338" cy="1181100"/>
        </p:xfrm>
        <a:graphic>
          <a:graphicData uri="http://schemas.openxmlformats.org/drawingml/2006/table">
            <a:tbl>
              <a:tblPr>
                <a:tableStyleId>{8799B23B-EC83-4686-B30A-512413B5E67A}</a:tableStyleId>
              </a:tblPr>
              <a:tblGrid>
                <a:gridCol w="222518">
                  <a:extLst>
                    <a:ext uri="{9D8B030D-6E8A-4147-A177-3AD203B41FA5}">
                      <a16:colId xmlns:a16="http://schemas.microsoft.com/office/drawing/2014/main" val="401719366"/>
                    </a:ext>
                  </a:extLst>
                </a:gridCol>
                <a:gridCol w="222518">
                  <a:extLst>
                    <a:ext uri="{9D8B030D-6E8A-4147-A177-3AD203B41FA5}">
                      <a16:colId xmlns:a16="http://schemas.microsoft.com/office/drawing/2014/main" val="2219026085"/>
                    </a:ext>
                  </a:extLst>
                </a:gridCol>
                <a:gridCol w="222518">
                  <a:extLst>
                    <a:ext uri="{9D8B030D-6E8A-4147-A177-3AD203B41FA5}">
                      <a16:colId xmlns:a16="http://schemas.microsoft.com/office/drawing/2014/main" val="4236310873"/>
                    </a:ext>
                  </a:extLst>
                </a:gridCol>
                <a:gridCol w="222518">
                  <a:extLst>
                    <a:ext uri="{9D8B030D-6E8A-4147-A177-3AD203B41FA5}">
                      <a16:colId xmlns:a16="http://schemas.microsoft.com/office/drawing/2014/main" val="2489229465"/>
                    </a:ext>
                  </a:extLst>
                </a:gridCol>
                <a:gridCol w="189266">
                  <a:extLst>
                    <a:ext uri="{9D8B030D-6E8A-4147-A177-3AD203B41FA5}">
                      <a16:colId xmlns:a16="http://schemas.microsoft.com/office/drawing/2014/main" val="2776434470"/>
                    </a:ext>
                  </a:extLst>
                </a:gridCol>
              </a:tblGrid>
              <a:tr h="228600">
                <a:tc>
                  <a:txBody>
                    <a:bodyPr/>
                    <a:lstStyle/>
                    <a:p>
                      <a:endParaRPr lang="en-GB" sz="1100" dirty="0"/>
                    </a:p>
                  </a:txBody>
                  <a:tcPr marL="68580" marR="68580" marT="34290" marB="34290">
                    <a:solidFill>
                      <a:schemeClr val="bg1"/>
                    </a:solidFill>
                  </a:tcPr>
                </a:tc>
                <a:tc>
                  <a:txBody>
                    <a:bodyPr/>
                    <a:lstStyle/>
                    <a:p>
                      <a:endParaRPr lang="en-GB" sz="1100"/>
                    </a:p>
                  </a:txBody>
                  <a:tcPr marL="68580" marR="68580" marT="34290" marB="34290">
                    <a:solidFill>
                      <a:schemeClr val="bg1"/>
                    </a:solidFill>
                  </a:tcPr>
                </a:tc>
                <a:tc>
                  <a:txBody>
                    <a:bodyPr/>
                    <a:lstStyle/>
                    <a:p>
                      <a:endParaRPr lang="en-GB" sz="1100" dirty="0"/>
                    </a:p>
                  </a:txBody>
                  <a:tcPr marL="68580" marR="68580" marT="34290" marB="34290">
                    <a:solidFill>
                      <a:schemeClr val="bg1"/>
                    </a:solidFill>
                  </a:tcPr>
                </a:tc>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bg1"/>
                    </a:solidFill>
                  </a:tcPr>
                </a:tc>
                <a:extLst>
                  <a:ext uri="{0D108BD9-81ED-4DB2-BD59-A6C34878D82A}">
                    <a16:rowId xmlns:a16="http://schemas.microsoft.com/office/drawing/2014/main" val="2193579583"/>
                  </a:ext>
                </a:extLst>
              </a:tr>
              <a:tr h="228600">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bg1"/>
                    </a:solidFill>
                  </a:tcPr>
                </a:tc>
                <a:tc>
                  <a:txBody>
                    <a:bodyPr/>
                    <a:lstStyle/>
                    <a:p>
                      <a:pPr marL="0" algn="l" defTabSz="685800" rtl="0" eaLnBrk="1" latinLnBrk="0" hangingPunct="1"/>
                      <a:endParaRPr lang="en-GB" sz="1000" kern="1200" dirty="0">
                        <a:solidFill>
                          <a:schemeClr val="tx1"/>
                        </a:solidFill>
                        <a:latin typeface="+mn-lt"/>
                        <a:ea typeface="+mn-ea"/>
                        <a:cs typeface="+mn-cs"/>
                      </a:endParaRPr>
                    </a:p>
                  </a:txBody>
                  <a:tcPr marL="68580" marR="68580" marT="34290" marB="34290">
                    <a:solidFill>
                      <a:schemeClr val="bg1"/>
                    </a:solidFill>
                  </a:tcPr>
                </a:tc>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tx1"/>
                    </a:solidFill>
                  </a:tcPr>
                </a:tc>
                <a:extLst>
                  <a:ext uri="{0D108BD9-81ED-4DB2-BD59-A6C34878D82A}">
                    <a16:rowId xmlns:a16="http://schemas.microsoft.com/office/drawing/2014/main" val="3461814087"/>
                  </a:ext>
                </a:extLst>
              </a:tr>
              <a:tr h="228600">
                <a:tc>
                  <a:txBody>
                    <a:bodyPr/>
                    <a:lstStyle/>
                    <a:p>
                      <a:endParaRPr lang="en-GB" sz="1100"/>
                    </a:p>
                  </a:txBody>
                  <a:tcPr marL="68580" marR="68580" marT="34290" marB="34290">
                    <a:solidFill>
                      <a:schemeClr val="bg1"/>
                    </a:solidFill>
                  </a:tcPr>
                </a:tc>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bg1"/>
                    </a:solidFill>
                  </a:tcPr>
                </a:tc>
                <a:extLst>
                  <a:ext uri="{0D108BD9-81ED-4DB2-BD59-A6C34878D82A}">
                    <a16:rowId xmlns:a16="http://schemas.microsoft.com/office/drawing/2014/main" val="3904920392"/>
                  </a:ext>
                </a:extLst>
              </a:tr>
              <a:tr h="228600">
                <a:tc>
                  <a:txBody>
                    <a:bodyPr/>
                    <a:lstStyle/>
                    <a:p>
                      <a:endParaRPr lang="en-GB" sz="1100" dirty="0"/>
                    </a:p>
                  </a:txBody>
                  <a:tcPr marL="68580" marR="68580" marT="34290" marB="34290">
                    <a:solidFill>
                      <a:schemeClr val="bg1"/>
                    </a:solidFill>
                  </a:tcPr>
                </a:tc>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bg1"/>
                    </a:solidFill>
                  </a:tcPr>
                </a:tc>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bg1"/>
                    </a:solidFill>
                  </a:tcPr>
                </a:tc>
                <a:extLst>
                  <a:ext uri="{0D108BD9-81ED-4DB2-BD59-A6C34878D82A}">
                    <a16:rowId xmlns:a16="http://schemas.microsoft.com/office/drawing/2014/main" val="1960009625"/>
                  </a:ext>
                </a:extLst>
              </a:tr>
              <a:tr h="228600">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bg1"/>
                    </a:solidFill>
                  </a:tcPr>
                </a:tc>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tx1"/>
                    </a:solidFill>
                  </a:tcPr>
                </a:tc>
                <a:extLst>
                  <a:ext uri="{0D108BD9-81ED-4DB2-BD59-A6C34878D82A}">
                    <a16:rowId xmlns:a16="http://schemas.microsoft.com/office/drawing/2014/main" val="240753782"/>
                  </a:ext>
                </a:extLst>
              </a:tr>
            </a:tbl>
          </a:graphicData>
        </a:graphic>
      </p:graphicFrame>
      <p:graphicFrame>
        <p:nvGraphicFramePr>
          <p:cNvPr id="15" name="Table 14"/>
          <p:cNvGraphicFramePr>
            <a:graphicFrameLocks noGrp="1"/>
          </p:cNvGraphicFramePr>
          <p:nvPr/>
        </p:nvGraphicFramePr>
        <p:xfrm>
          <a:off x="3713493" y="1664336"/>
          <a:ext cx="1079338" cy="1181100"/>
        </p:xfrm>
        <a:graphic>
          <a:graphicData uri="http://schemas.openxmlformats.org/drawingml/2006/table">
            <a:tbl>
              <a:tblPr>
                <a:tableStyleId>{8799B23B-EC83-4686-B30A-512413B5E67A}</a:tableStyleId>
              </a:tblPr>
              <a:tblGrid>
                <a:gridCol w="222518">
                  <a:extLst>
                    <a:ext uri="{9D8B030D-6E8A-4147-A177-3AD203B41FA5}">
                      <a16:colId xmlns:a16="http://schemas.microsoft.com/office/drawing/2014/main" val="401719366"/>
                    </a:ext>
                  </a:extLst>
                </a:gridCol>
                <a:gridCol w="222518">
                  <a:extLst>
                    <a:ext uri="{9D8B030D-6E8A-4147-A177-3AD203B41FA5}">
                      <a16:colId xmlns:a16="http://schemas.microsoft.com/office/drawing/2014/main" val="2219026085"/>
                    </a:ext>
                  </a:extLst>
                </a:gridCol>
                <a:gridCol w="222518">
                  <a:extLst>
                    <a:ext uri="{9D8B030D-6E8A-4147-A177-3AD203B41FA5}">
                      <a16:colId xmlns:a16="http://schemas.microsoft.com/office/drawing/2014/main" val="4236310873"/>
                    </a:ext>
                  </a:extLst>
                </a:gridCol>
                <a:gridCol w="222518">
                  <a:extLst>
                    <a:ext uri="{9D8B030D-6E8A-4147-A177-3AD203B41FA5}">
                      <a16:colId xmlns:a16="http://schemas.microsoft.com/office/drawing/2014/main" val="2489229465"/>
                    </a:ext>
                  </a:extLst>
                </a:gridCol>
                <a:gridCol w="189266">
                  <a:extLst>
                    <a:ext uri="{9D8B030D-6E8A-4147-A177-3AD203B41FA5}">
                      <a16:colId xmlns:a16="http://schemas.microsoft.com/office/drawing/2014/main" val="2776434470"/>
                    </a:ext>
                  </a:extLst>
                </a:gridCol>
              </a:tblGrid>
              <a:tr h="228600">
                <a:tc>
                  <a:txBody>
                    <a:bodyPr/>
                    <a:lstStyle/>
                    <a:p>
                      <a:endParaRPr lang="en-GB" sz="1100" dirty="0"/>
                    </a:p>
                  </a:txBody>
                  <a:tcPr marL="68580" marR="68580" marT="34290" marB="34290">
                    <a:solidFill>
                      <a:schemeClr val="tx1"/>
                    </a:solidFill>
                  </a:tcPr>
                </a:tc>
                <a:tc>
                  <a:txBody>
                    <a:bodyPr/>
                    <a:lstStyle/>
                    <a:p>
                      <a:endParaRPr lang="en-GB" sz="1100"/>
                    </a:p>
                  </a:txBody>
                  <a:tcPr marL="68580" marR="68580" marT="34290" marB="34290">
                    <a:solidFill>
                      <a:schemeClr val="tx1"/>
                    </a:solidFill>
                  </a:tcPr>
                </a:tc>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bg1"/>
                    </a:solidFill>
                  </a:tcPr>
                </a:tc>
                <a:tc>
                  <a:txBody>
                    <a:bodyPr/>
                    <a:lstStyle/>
                    <a:p>
                      <a:endParaRPr lang="en-GB" sz="1100" dirty="0">
                        <a:solidFill>
                          <a:schemeClr val="tx1"/>
                        </a:solidFill>
                      </a:endParaRPr>
                    </a:p>
                  </a:txBody>
                  <a:tcPr marL="68580" marR="68580" marT="34290" marB="34290">
                    <a:solidFill>
                      <a:schemeClr val="tx1"/>
                    </a:solidFill>
                  </a:tcPr>
                </a:tc>
                <a:extLst>
                  <a:ext uri="{0D108BD9-81ED-4DB2-BD59-A6C34878D82A}">
                    <a16:rowId xmlns:a16="http://schemas.microsoft.com/office/drawing/2014/main" val="2193579583"/>
                  </a:ext>
                </a:extLst>
              </a:tr>
              <a:tr h="228600">
                <a:tc>
                  <a:txBody>
                    <a:bodyPr/>
                    <a:lstStyle/>
                    <a:p>
                      <a:endParaRPr lang="en-GB" sz="1100" dirty="0">
                        <a:solidFill>
                          <a:schemeClr val="bg1"/>
                        </a:solidFill>
                      </a:endParaRPr>
                    </a:p>
                  </a:txBody>
                  <a:tcPr marL="68580" marR="68580" marT="34290" marB="34290">
                    <a:solidFill>
                      <a:schemeClr val="bg1"/>
                    </a:solidFill>
                  </a:tcPr>
                </a:tc>
                <a:tc>
                  <a:txBody>
                    <a:bodyPr/>
                    <a:lstStyle/>
                    <a:p>
                      <a:endParaRPr lang="en-GB" sz="1100" dirty="0"/>
                    </a:p>
                  </a:txBody>
                  <a:tcPr marL="68580" marR="68580" marT="34290" marB="34290">
                    <a:solidFill>
                      <a:schemeClr val="tx1"/>
                    </a:solidFill>
                  </a:tcPr>
                </a:tc>
                <a:tc>
                  <a:txBody>
                    <a:bodyPr/>
                    <a:lstStyle/>
                    <a:p>
                      <a:pPr marL="0" algn="l" defTabSz="685800" rtl="0" eaLnBrk="1" latinLnBrk="0" hangingPunct="1"/>
                      <a:endParaRPr lang="en-GB" sz="1000" kern="1200" dirty="0">
                        <a:solidFill>
                          <a:schemeClr val="tx1"/>
                        </a:solidFill>
                        <a:latin typeface="+mn-lt"/>
                        <a:ea typeface="+mn-ea"/>
                        <a:cs typeface="+mn-cs"/>
                      </a:endParaRPr>
                    </a:p>
                  </a:txBody>
                  <a:tcPr marL="68580" marR="68580" marT="34290" marB="34290">
                    <a:solidFill>
                      <a:schemeClr val="tx1"/>
                    </a:solidFill>
                  </a:tcPr>
                </a:tc>
                <a:tc>
                  <a:txBody>
                    <a:bodyPr/>
                    <a:lstStyle/>
                    <a:p>
                      <a:endParaRPr lang="en-GB" sz="1100" dirty="0"/>
                    </a:p>
                  </a:txBody>
                  <a:tcPr marL="68580" marR="68580" marT="34290" marB="34290">
                    <a:solidFill>
                      <a:schemeClr val="bg1"/>
                    </a:solidFill>
                  </a:tcPr>
                </a:tc>
                <a:tc>
                  <a:txBody>
                    <a:bodyPr/>
                    <a:lstStyle/>
                    <a:p>
                      <a:endParaRPr lang="en-GB" sz="1100" dirty="0">
                        <a:solidFill>
                          <a:schemeClr val="bg1"/>
                        </a:solidFill>
                      </a:endParaRPr>
                    </a:p>
                  </a:txBody>
                  <a:tcPr marL="68580" marR="68580" marT="34290" marB="34290">
                    <a:solidFill>
                      <a:schemeClr val="bg1"/>
                    </a:solidFill>
                  </a:tcPr>
                </a:tc>
                <a:extLst>
                  <a:ext uri="{0D108BD9-81ED-4DB2-BD59-A6C34878D82A}">
                    <a16:rowId xmlns:a16="http://schemas.microsoft.com/office/drawing/2014/main" val="3461814087"/>
                  </a:ext>
                </a:extLst>
              </a:tr>
              <a:tr h="228600">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bg1"/>
                    </a:solidFill>
                  </a:tcPr>
                </a:tc>
                <a:tc>
                  <a:txBody>
                    <a:bodyPr/>
                    <a:lstStyle/>
                    <a:p>
                      <a:endParaRPr lang="en-GB" sz="1100" dirty="0"/>
                    </a:p>
                  </a:txBody>
                  <a:tcPr marL="68580" marR="68580" marT="34290" marB="34290">
                    <a:solidFill>
                      <a:schemeClr val="bg1"/>
                    </a:solidFill>
                  </a:tcPr>
                </a:tc>
                <a:tc>
                  <a:txBody>
                    <a:bodyPr/>
                    <a:lstStyle/>
                    <a:p>
                      <a:endParaRPr lang="en-GB" sz="1100" dirty="0"/>
                    </a:p>
                  </a:txBody>
                  <a:tcPr marL="68580" marR="68580" marT="34290" marB="34290">
                    <a:solidFill>
                      <a:schemeClr val="bg1"/>
                    </a:solidFill>
                  </a:tcPr>
                </a:tc>
                <a:tc>
                  <a:txBody>
                    <a:bodyPr/>
                    <a:lstStyle/>
                    <a:p>
                      <a:endParaRPr lang="en-GB" sz="1100" dirty="0"/>
                    </a:p>
                  </a:txBody>
                  <a:tcPr marL="68580" marR="68580" marT="34290" marB="34290">
                    <a:solidFill>
                      <a:schemeClr val="tx1"/>
                    </a:solidFill>
                  </a:tcPr>
                </a:tc>
                <a:extLst>
                  <a:ext uri="{0D108BD9-81ED-4DB2-BD59-A6C34878D82A}">
                    <a16:rowId xmlns:a16="http://schemas.microsoft.com/office/drawing/2014/main" val="3904920392"/>
                  </a:ext>
                </a:extLst>
              </a:tr>
              <a:tr h="228600">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noFill/>
                  </a:tcPr>
                </a:tc>
                <a:tc>
                  <a:txBody>
                    <a:bodyPr/>
                    <a:lstStyle/>
                    <a:p>
                      <a:endParaRPr lang="en-GB" sz="1100"/>
                    </a:p>
                  </a:txBody>
                  <a:tcPr marL="68580" marR="68580" marT="34290" marB="34290">
                    <a:solidFill>
                      <a:schemeClr val="tx1"/>
                    </a:solidFill>
                  </a:tcPr>
                </a:tc>
                <a:tc>
                  <a:txBody>
                    <a:bodyPr/>
                    <a:lstStyle/>
                    <a:p>
                      <a:endParaRPr lang="en-GB" sz="1100" dirty="0"/>
                    </a:p>
                  </a:txBody>
                  <a:tcPr marL="68580" marR="68580" marT="34290" marB="34290">
                    <a:solidFill>
                      <a:schemeClr val="bg1"/>
                    </a:solidFill>
                  </a:tcPr>
                </a:tc>
                <a:tc>
                  <a:txBody>
                    <a:bodyPr/>
                    <a:lstStyle/>
                    <a:p>
                      <a:endParaRPr lang="en-GB" sz="1100" dirty="0"/>
                    </a:p>
                  </a:txBody>
                  <a:tcPr marL="68580" marR="68580" marT="34290" marB="34290">
                    <a:solidFill>
                      <a:schemeClr val="tx1"/>
                    </a:solidFill>
                  </a:tcPr>
                </a:tc>
                <a:extLst>
                  <a:ext uri="{0D108BD9-81ED-4DB2-BD59-A6C34878D82A}">
                    <a16:rowId xmlns:a16="http://schemas.microsoft.com/office/drawing/2014/main" val="1960009625"/>
                  </a:ext>
                </a:extLst>
              </a:tr>
              <a:tr h="228600">
                <a:tc>
                  <a:txBody>
                    <a:bodyPr/>
                    <a:lstStyle/>
                    <a:p>
                      <a:endParaRPr lang="en-GB" sz="1100" dirty="0"/>
                    </a:p>
                  </a:txBody>
                  <a:tcPr marL="68580" marR="68580" marT="34290" marB="34290">
                    <a:solidFill>
                      <a:schemeClr val="bg1"/>
                    </a:solidFill>
                  </a:tcPr>
                </a:tc>
                <a:tc>
                  <a:txBody>
                    <a:bodyPr/>
                    <a:lstStyle/>
                    <a:p>
                      <a:endParaRPr lang="en-GB" sz="1100" dirty="0"/>
                    </a:p>
                  </a:txBody>
                  <a:tcPr marL="68580" marR="68580" marT="34290" marB="34290">
                    <a:solidFill>
                      <a:schemeClr val="bg1"/>
                    </a:solidFill>
                  </a:tcPr>
                </a:tc>
                <a:tc>
                  <a:txBody>
                    <a:bodyPr/>
                    <a:lstStyle/>
                    <a:p>
                      <a:endParaRPr lang="en-GB" sz="1100" dirty="0"/>
                    </a:p>
                  </a:txBody>
                  <a:tcPr marL="68580" marR="68580" marT="34290" marB="34290">
                    <a:solidFill>
                      <a:schemeClr val="tx1"/>
                    </a:solidFill>
                  </a:tcPr>
                </a:tc>
                <a:tc>
                  <a:txBody>
                    <a:bodyPr/>
                    <a:lstStyle/>
                    <a:p>
                      <a:endParaRPr lang="en-GB" sz="1100" dirty="0"/>
                    </a:p>
                  </a:txBody>
                  <a:tcPr marL="68580" marR="68580" marT="34290" marB="34290">
                    <a:solidFill>
                      <a:schemeClr val="bg1"/>
                    </a:solidFill>
                  </a:tcPr>
                </a:tc>
                <a:tc>
                  <a:txBody>
                    <a:bodyPr/>
                    <a:lstStyle/>
                    <a:p>
                      <a:endParaRPr lang="en-GB" sz="1100" dirty="0">
                        <a:solidFill>
                          <a:schemeClr val="bg1"/>
                        </a:solidFill>
                      </a:endParaRPr>
                    </a:p>
                  </a:txBody>
                  <a:tcPr marL="68580" marR="68580" marT="34290" marB="34290">
                    <a:noFill/>
                  </a:tcPr>
                </a:tc>
                <a:extLst>
                  <a:ext uri="{0D108BD9-81ED-4DB2-BD59-A6C34878D82A}">
                    <a16:rowId xmlns:a16="http://schemas.microsoft.com/office/drawing/2014/main" val="240753782"/>
                  </a:ext>
                </a:extLst>
              </a:tr>
            </a:tbl>
          </a:graphicData>
        </a:graphic>
      </p:graphicFrame>
      <p:graphicFrame>
        <p:nvGraphicFramePr>
          <p:cNvPr id="16" name="Table 15"/>
          <p:cNvGraphicFramePr>
            <a:graphicFrameLocks noGrp="1"/>
          </p:cNvGraphicFramePr>
          <p:nvPr/>
        </p:nvGraphicFramePr>
        <p:xfrm>
          <a:off x="5885487" y="1660832"/>
          <a:ext cx="1079338" cy="1181100"/>
        </p:xfrm>
        <a:graphic>
          <a:graphicData uri="http://schemas.openxmlformats.org/drawingml/2006/table">
            <a:tbl>
              <a:tblPr>
                <a:tableStyleId>{8799B23B-EC83-4686-B30A-512413B5E67A}</a:tableStyleId>
              </a:tblPr>
              <a:tblGrid>
                <a:gridCol w="222518">
                  <a:extLst>
                    <a:ext uri="{9D8B030D-6E8A-4147-A177-3AD203B41FA5}">
                      <a16:colId xmlns:a16="http://schemas.microsoft.com/office/drawing/2014/main" val="401719366"/>
                    </a:ext>
                  </a:extLst>
                </a:gridCol>
                <a:gridCol w="222518">
                  <a:extLst>
                    <a:ext uri="{9D8B030D-6E8A-4147-A177-3AD203B41FA5}">
                      <a16:colId xmlns:a16="http://schemas.microsoft.com/office/drawing/2014/main" val="2219026085"/>
                    </a:ext>
                  </a:extLst>
                </a:gridCol>
                <a:gridCol w="222518">
                  <a:extLst>
                    <a:ext uri="{9D8B030D-6E8A-4147-A177-3AD203B41FA5}">
                      <a16:colId xmlns:a16="http://schemas.microsoft.com/office/drawing/2014/main" val="4236310873"/>
                    </a:ext>
                  </a:extLst>
                </a:gridCol>
                <a:gridCol w="222518">
                  <a:extLst>
                    <a:ext uri="{9D8B030D-6E8A-4147-A177-3AD203B41FA5}">
                      <a16:colId xmlns:a16="http://schemas.microsoft.com/office/drawing/2014/main" val="2489229465"/>
                    </a:ext>
                  </a:extLst>
                </a:gridCol>
                <a:gridCol w="189266">
                  <a:extLst>
                    <a:ext uri="{9D8B030D-6E8A-4147-A177-3AD203B41FA5}">
                      <a16:colId xmlns:a16="http://schemas.microsoft.com/office/drawing/2014/main" val="2776434470"/>
                    </a:ext>
                  </a:extLst>
                </a:gridCol>
              </a:tblGrid>
              <a:tr h="228600">
                <a:tc>
                  <a:txBody>
                    <a:bodyPr/>
                    <a:lstStyle/>
                    <a:p>
                      <a:endParaRPr lang="en-GB" sz="1100" dirty="0"/>
                    </a:p>
                  </a:txBody>
                  <a:tcPr marL="68580" marR="68580" marT="34290" marB="34290">
                    <a:solidFill>
                      <a:schemeClr val="bg1">
                        <a:lumMod val="50000"/>
                      </a:schemeClr>
                    </a:solidFill>
                  </a:tcPr>
                </a:tc>
                <a:tc>
                  <a:txBody>
                    <a:bodyPr/>
                    <a:lstStyle/>
                    <a:p>
                      <a:endParaRPr lang="en-GB" sz="1100"/>
                    </a:p>
                  </a:txBody>
                  <a:tcPr marL="68580" marR="68580" marT="34290" marB="34290">
                    <a:solidFill>
                      <a:schemeClr val="bg1">
                        <a:lumMod val="50000"/>
                      </a:schemeClr>
                    </a:solidFill>
                  </a:tcPr>
                </a:tc>
                <a:tc>
                  <a:txBody>
                    <a:bodyPr/>
                    <a:lstStyle/>
                    <a:p>
                      <a:endParaRPr lang="en-GB" sz="110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extLst>
                  <a:ext uri="{0D108BD9-81ED-4DB2-BD59-A6C34878D82A}">
                    <a16:rowId xmlns:a16="http://schemas.microsoft.com/office/drawing/2014/main" val="2193579583"/>
                  </a:ext>
                </a:extLst>
              </a:tr>
              <a:tr h="228600">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tc>
                  <a:txBody>
                    <a:bodyPr/>
                    <a:lstStyle/>
                    <a:p>
                      <a:pPr marL="0" algn="l" defTabSz="685800" rtl="0" eaLnBrk="1" latinLnBrk="0" hangingPunct="1"/>
                      <a:endParaRPr lang="en-GB" sz="1000" kern="1200" dirty="0">
                        <a:solidFill>
                          <a:schemeClr val="tx1"/>
                        </a:solidFill>
                        <a:latin typeface="+mn-lt"/>
                        <a:ea typeface="+mn-ea"/>
                        <a:cs typeface="+mn-cs"/>
                      </a:endParaRPr>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extLst>
                  <a:ext uri="{0D108BD9-81ED-4DB2-BD59-A6C34878D82A}">
                    <a16:rowId xmlns:a16="http://schemas.microsoft.com/office/drawing/2014/main" val="3461814087"/>
                  </a:ext>
                </a:extLst>
              </a:tr>
              <a:tr h="228600">
                <a:tc>
                  <a:txBody>
                    <a:bodyPr/>
                    <a:lstStyle/>
                    <a:p>
                      <a:endParaRPr lang="en-GB" sz="110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extLst>
                  <a:ext uri="{0D108BD9-81ED-4DB2-BD59-A6C34878D82A}">
                    <a16:rowId xmlns:a16="http://schemas.microsoft.com/office/drawing/2014/main" val="3904920392"/>
                  </a:ext>
                </a:extLst>
              </a:tr>
              <a:tr h="228600">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extLst>
                  <a:ext uri="{0D108BD9-81ED-4DB2-BD59-A6C34878D82A}">
                    <a16:rowId xmlns:a16="http://schemas.microsoft.com/office/drawing/2014/main" val="1960009625"/>
                  </a:ext>
                </a:extLst>
              </a:tr>
              <a:tr h="228600">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tc>
                  <a:txBody>
                    <a:bodyPr/>
                    <a:lstStyle/>
                    <a:p>
                      <a:endParaRPr lang="en-GB" sz="110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tc>
                  <a:txBody>
                    <a:bodyPr/>
                    <a:lstStyle/>
                    <a:p>
                      <a:endParaRPr lang="en-GB" sz="1100" dirty="0"/>
                    </a:p>
                  </a:txBody>
                  <a:tcPr marL="68580" marR="68580" marT="34290" marB="34290">
                    <a:solidFill>
                      <a:schemeClr val="bg1">
                        <a:lumMod val="50000"/>
                      </a:schemeClr>
                    </a:solidFill>
                  </a:tcPr>
                </a:tc>
                <a:extLst>
                  <a:ext uri="{0D108BD9-81ED-4DB2-BD59-A6C34878D82A}">
                    <a16:rowId xmlns:a16="http://schemas.microsoft.com/office/drawing/2014/main" val="240753782"/>
                  </a:ext>
                </a:extLst>
              </a:tr>
            </a:tbl>
          </a:graphicData>
        </a:graphic>
      </p:graphicFrame>
      <p:grpSp>
        <p:nvGrpSpPr>
          <p:cNvPr id="18" name="Group 17"/>
          <p:cNvGrpSpPr/>
          <p:nvPr/>
        </p:nvGrpSpPr>
        <p:grpSpPr>
          <a:xfrm>
            <a:off x="1466616" y="1789170"/>
            <a:ext cx="4494709" cy="941373"/>
            <a:chOff x="431488" y="2385561"/>
            <a:chExt cx="5992945" cy="1255165"/>
          </a:xfrm>
        </p:grpSpPr>
        <mc:AlternateContent xmlns:mc="http://schemas.openxmlformats.org/markup-compatibility/2006" xmlns:a14="http://schemas.microsoft.com/office/drawing/2010/main">
          <mc:Choice Requires="a14">
            <p:sp>
              <p:nvSpPr>
                <p:cNvPr id="7" name="Rectangle 6"/>
                <p:cNvSpPr/>
                <p:nvPr/>
              </p:nvSpPr>
              <p:spPr>
                <a:xfrm>
                  <a:off x="3068056" y="2594286"/>
                  <a:ext cx="183480" cy="10464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4500" i="1">
                            <a:latin typeface="Cambria Math" panose="02040503050406030204" pitchFamily="18" charset="0"/>
                          </a:rPr>
                          <m:t>,</m:t>
                        </m:r>
                      </m:oMath>
                    </m:oMathPara>
                  </a14:m>
                  <a:endParaRPr lang="en-GB" sz="4500" dirty="0"/>
                </a:p>
              </p:txBody>
            </p:sp>
          </mc:Choice>
          <mc:Fallback xmlns="">
            <p:sp>
              <p:nvSpPr>
                <p:cNvPr id="7" name="Rectangle 6"/>
                <p:cNvSpPr>
                  <a:spLocks noRot="1" noChangeAspect="1" noMove="1" noResize="1" noEditPoints="1" noAdjustHandles="1" noChangeArrowheads="1" noChangeShapeType="1" noTextEdit="1"/>
                </p:cNvSpPr>
                <p:nvPr/>
              </p:nvSpPr>
              <p:spPr>
                <a:xfrm>
                  <a:off x="3068056" y="2594286"/>
                  <a:ext cx="183480" cy="1046440"/>
                </a:xfrm>
                <a:prstGeom prst="rect">
                  <a:avLst/>
                </a:prstGeom>
                <a:blipFill>
                  <a:blip r:embed="rId4"/>
                  <a:stretch>
                    <a:fillRect r="-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31488" y="2385562"/>
                  <a:ext cx="1514826" cy="1046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4500" i="1">
                            <a:latin typeface="Cambria Math" panose="02040503050406030204" pitchFamily="18" charset="0"/>
                          </a:rPr>
                          <m:t>𝑓</m:t>
                        </m:r>
                        <m:r>
                          <a:rPr lang="en-GB" sz="4500" i="1">
                            <a:latin typeface="Cambria Math" panose="02040503050406030204" pitchFamily="18" charset="0"/>
                          </a:rPr>
                          <m:t>(</m:t>
                        </m:r>
                      </m:oMath>
                    </m:oMathPara>
                  </a14:m>
                  <a:endParaRPr lang="en-GB" sz="4500" dirty="0"/>
                </a:p>
              </p:txBody>
            </p:sp>
          </mc:Choice>
          <mc:Fallback xmlns="">
            <p:sp>
              <p:nvSpPr>
                <p:cNvPr id="8" name="Rectangle 7"/>
                <p:cNvSpPr>
                  <a:spLocks noRot="1" noChangeAspect="1" noMove="1" noResize="1" noEditPoints="1" noAdjustHandles="1" noChangeArrowheads="1" noChangeShapeType="1" noTextEdit="1"/>
                </p:cNvSpPr>
                <p:nvPr/>
              </p:nvSpPr>
              <p:spPr>
                <a:xfrm>
                  <a:off x="431488" y="2385562"/>
                  <a:ext cx="1514826" cy="1046441"/>
                </a:xfrm>
                <a:prstGeom prst="rect">
                  <a:avLst/>
                </a:prstGeom>
                <a:blipFill>
                  <a:blip r:embed="rId5"/>
                  <a:stretch>
                    <a:fillRect b="-25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786805" y="2385561"/>
                  <a:ext cx="1637628" cy="1046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4500" i="1">
                            <a:latin typeface="Cambria Math" panose="02040503050406030204" pitchFamily="18" charset="0"/>
                          </a:rPr>
                          <m:t>)→</m:t>
                        </m:r>
                      </m:oMath>
                    </m:oMathPara>
                  </a14:m>
                  <a:endParaRPr lang="en-GB" sz="4500" dirty="0"/>
                </a:p>
              </p:txBody>
            </p:sp>
          </mc:Choice>
          <mc:Fallback xmlns="">
            <p:sp>
              <p:nvSpPr>
                <p:cNvPr id="9" name="Rectangle 8"/>
                <p:cNvSpPr>
                  <a:spLocks noRot="1" noChangeAspect="1" noMove="1" noResize="1" noEditPoints="1" noAdjustHandles="1" noChangeArrowheads="1" noChangeShapeType="1" noTextEdit="1"/>
                </p:cNvSpPr>
                <p:nvPr/>
              </p:nvSpPr>
              <p:spPr>
                <a:xfrm>
                  <a:off x="4786805" y="2385561"/>
                  <a:ext cx="1637628" cy="1046441"/>
                </a:xfrm>
                <a:prstGeom prst="rect">
                  <a:avLst/>
                </a:prstGeom>
                <a:blipFill>
                  <a:blip r:embed="rId6"/>
                  <a:stretch>
                    <a:fillRect l="-7216" b="-25397"/>
                  </a:stretch>
                </a:blipFill>
              </p:spPr>
              <p:txBody>
                <a:bodyPr/>
                <a:lstStyle/>
                <a:p>
                  <a:r>
                    <a:rPr lang="en-US">
                      <a:noFill/>
                    </a:rPr>
                    <a:t> </a:t>
                  </a:r>
                </a:p>
              </p:txBody>
            </p:sp>
          </mc:Fallback>
        </mc:AlternateContent>
      </p:grpSp>
    </p:spTree>
    <p:extLst>
      <p:ext uri="{BB962C8B-B14F-4D97-AF65-F5344CB8AC3E}">
        <p14:creationId xmlns:p14="http://schemas.microsoft.com/office/powerpoint/2010/main" val="108270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ML? Example 3</a:t>
            </a:r>
          </a:p>
        </p:txBody>
      </p:sp>
      <p:sp>
        <p:nvSpPr>
          <p:cNvPr id="4" name="Slide Number Placeholder 3"/>
          <p:cNvSpPr>
            <a:spLocks noGrp="1"/>
          </p:cNvSpPr>
          <p:nvPr>
            <p:ph type="sldNum" idx="12"/>
          </p:nvPr>
        </p:nvSpPr>
        <p:spPr/>
        <p:txBody>
          <a:bodyPr/>
          <a:lstStyle/>
          <a:p>
            <a:fld id="{5417DD94-7777-4A98-84E3-132DCA28D48C}" type="slidenum">
              <a:rPr lang="en-GB" smtClean="0"/>
              <a:t>16</a:t>
            </a:fld>
            <a:endParaRPr lang="en-GB"/>
          </a:p>
        </p:txBody>
      </p:sp>
      <p:sp>
        <p:nvSpPr>
          <p:cNvPr id="3" name="Content Placeholder 2"/>
          <p:cNvSpPr>
            <a:spLocks noGrp="1"/>
          </p:cNvSpPr>
          <p:nvPr>
            <p:ph idx="4294967295"/>
          </p:nvPr>
        </p:nvSpPr>
        <p:spPr>
          <a:xfrm>
            <a:off x="0" y="1874838"/>
            <a:ext cx="6534150" cy="3051175"/>
          </a:xfrm>
        </p:spPr>
        <p:txBody>
          <a:bodyPr/>
          <a:lstStyle/>
          <a:p>
            <a:pPr lvl="1"/>
            <a:r>
              <a:rPr lang="en-GB" dirty="0">
                <a:solidFill>
                  <a:srgbClr val="C00000"/>
                </a:solidFill>
              </a:rPr>
              <a:t>How</a:t>
            </a:r>
            <a:r>
              <a:rPr lang="en-GB" dirty="0"/>
              <a:t> would we write such a function?</a:t>
            </a:r>
          </a:p>
          <a:p>
            <a:pPr lvl="1"/>
            <a:r>
              <a:rPr lang="en-GB" dirty="0"/>
              <a:t>What information would make our lives </a:t>
            </a:r>
            <a:r>
              <a:rPr lang="en-GB" dirty="0">
                <a:solidFill>
                  <a:srgbClr val="C00000"/>
                </a:solidFill>
              </a:rPr>
              <a:t>easier</a:t>
            </a:r>
            <a:r>
              <a:rPr lang="en-GB" dirty="0"/>
              <a:t>?</a:t>
            </a:r>
          </a:p>
        </p:txBody>
      </p:sp>
      <mc:AlternateContent xmlns:mc="http://schemas.openxmlformats.org/markup-compatibility/2006" xmlns:a14="http://schemas.microsoft.com/office/drawing/2010/main">
        <mc:Choice Requires="a14">
          <p:sp>
            <p:nvSpPr>
              <p:cNvPr id="10" name="Content Placeholder 2 1 1 1" descr=" 6"/>
              <p:cNvSpPr txBox="1">
                <a:spLocks/>
              </p:cNvSpPr>
              <p:nvPr/>
            </p:nvSpPr>
            <p:spPr>
              <a:xfrm>
                <a:off x="1332878" y="729052"/>
                <a:ext cx="6534000" cy="1107290"/>
              </a:xfrm>
              <a:prstGeom prst="rect">
                <a:avLst/>
              </a:prstGeom>
              <a:solidFill>
                <a:schemeClr val="bg1">
                  <a:lumMod val="85000"/>
                  <a:alpha val="29000"/>
                </a:schemeClr>
              </a:solidFill>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GB" sz="1650" dirty="0">
                    <a:solidFill>
                      <a:srgbClr val="C00000"/>
                    </a:solidFill>
                    <a:latin typeface="Calibri Light" panose="020F0302020204030204"/>
                  </a:rPr>
                  <a:t>Write the pseudocode for a function </a:t>
                </a:r>
                <a:r>
                  <a:rPr lang="en-GB" sz="1650" dirty="0">
                    <a:solidFill>
                      <a:prstClr val="black"/>
                    </a:solidFill>
                    <a:latin typeface="Calibri Light" panose="020F0302020204030204"/>
                  </a:rPr>
                  <a:t>that, given an image </a:t>
                </a:r>
                <a14:m>
                  <m:oMath xmlns:m="http://schemas.openxmlformats.org/officeDocument/2006/math">
                    <m:sSup>
                      <m:sSupPr>
                        <m:ctrlPr>
                          <a:rPr lang="en-GB" sz="1650" i="1">
                            <a:solidFill>
                              <a:srgbClr val="030EE3"/>
                            </a:solidFill>
                            <a:latin typeface="Cambria Math" panose="02040503050406030204" pitchFamily="18" charset="0"/>
                          </a:rPr>
                        </m:ctrlPr>
                      </m:sSupPr>
                      <m:e>
                        <m:r>
                          <a:rPr lang="en-GB" sz="1650" i="1">
                            <a:solidFill>
                              <a:srgbClr val="030EE3"/>
                            </a:solidFill>
                            <a:latin typeface="Cambria Math" panose="02040503050406030204" pitchFamily="18" charset="0"/>
                          </a:rPr>
                          <m:t>𝑋</m:t>
                        </m:r>
                      </m:e>
                      <m:sup>
                        <m:r>
                          <a:rPr lang="en-GB" sz="1650" i="1">
                            <a:solidFill>
                              <a:srgbClr val="030EE3"/>
                            </a:solidFill>
                            <a:latin typeface="Cambria Math" panose="02040503050406030204" pitchFamily="18" charset="0"/>
                          </a:rPr>
                          <m:t>∗</m:t>
                        </m:r>
                      </m:sup>
                    </m:sSup>
                  </m:oMath>
                </a14:m>
                <a:r>
                  <a:rPr lang="en-GB" sz="1650" dirty="0">
                    <a:solidFill>
                      <a:prstClr val="black"/>
                    </a:solidFill>
                    <a:latin typeface="Calibri Light" panose="020F0302020204030204"/>
                  </a:rPr>
                  <a:t>,</a:t>
                </a:r>
                <a:br>
                  <a:rPr lang="en-GB" sz="1650" dirty="0">
                    <a:solidFill>
                      <a:prstClr val="black"/>
                    </a:solidFill>
                    <a:latin typeface="Calibri Light" panose="020F0302020204030204"/>
                  </a:rPr>
                </a:br>
                <a:r>
                  <a:rPr lang="en-GB" sz="1650" dirty="0">
                    <a:solidFill>
                      <a:prstClr val="black"/>
                    </a:solidFill>
                    <a:latin typeface="Calibri Light" panose="020F0302020204030204"/>
                  </a:rPr>
                  <a:t>returns </a:t>
                </a:r>
              </a:p>
              <a:p>
                <a:pPr>
                  <a:lnSpc>
                    <a:spcPct val="100000"/>
                  </a:lnSpc>
                  <a:spcBef>
                    <a:spcPts val="0"/>
                  </a:spcBef>
                </a:pPr>
                <a:r>
                  <a:rPr lang="en-GB" sz="1650" dirty="0">
                    <a:solidFill>
                      <a:prstClr val="black"/>
                    </a:solidFill>
                    <a:latin typeface="Calibri Light" panose="020F0302020204030204"/>
                  </a:rPr>
                  <a:t>1 if the image is of a </a:t>
                </a:r>
                <a:r>
                  <a:rPr lang="en-GB" sz="1650" dirty="0">
                    <a:solidFill>
                      <a:srgbClr val="030EE3"/>
                    </a:solidFill>
                    <a:latin typeface="Calibri Light" panose="020F0302020204030204"/>
                  </a:rPr>
                  <a:t>goat</a:t>
                </a:r>
              </a:p>
              <a:p>
                <a:pPr>
                  <a:lnSpc>
                    <a:spcPct val="100000"/>
                  </a:lnSpc>
                  <a:spcBef>
                    <a:spcPts val="0"/>
                  </a:spcBef>
                </a:pPr>
                <a:r>
                  <a:rPr lang="en-GB" sz="1650" dirty="0">
                    <a:solidFill>
                      <a:prstClr val="black"/>
                    </a:solidFill>
                    <a:latin typeface="Calibri Light" panose="020F0302020204030204"/>
                  </a:rPr>
                  <a:t>0 otherwise</a:t>
                </a:r>
                <a:endParaRPr lang="en-US" sz="1650" dirty="0">
                  <a:solidFill>
                    <a:prstClr val="black"/>
                  </a:solidFill>
                  <a:latin typeface="Calibri Light" panose="020F0302020204030204"/>
                </a:endParaRPr>
              </a:p>
            </p:txBody>
          </p:sp>
        </mc:Choice>
        <mc:Fallback xmlns="">
          <p:sp>
            <p:nvSpPr>
              <p:cNvPr id="10" name="Content Placeholder 2 1 1 1" descr=" 6"/>
              <p:cNvSpPr txBox="1">
                <a:spLocks noRot="1" noChangeAspect="1" noMove="1" noResize="1" noEditPoints="1" noAdjustHandles="1" noChangeArrowheads="1" noChangeShapeType="1" noTextEdit="1"/>
              </p:cNvSpPr>
              <p:nvPr/>
            </p:nvSpPr>
            <p:spPr>
              <a:xfrm>
                <a:off x="1332878" y="729052"/>
                <a:ext cx="6534000" cy="1107290"/>
              </a:xfrm>
              <a:prstGeom prst="rect">
                <a:avLst/>
              </a:prstGeom>
              <a:blipFill>
                <a:blip r:embed="rId3"/>
                <a:stretch>
                  <a:fillRect l="-777" t="-2247" b="-4494"/>
                </a:stretch>
              </a:blipFill>
            </p:spPr>
            <p:txBody>
              <a:bodyPr/>
              <a:lstStyle/>
              <a:p>
                <a:r>
                  <a:rPr lang="en-US">
                    <a:noFill/>
                  </a:rPr>
                  <a:t> </a:t>
                </a:r>
              </a:p>
            </p:txBody>
          </p:sp>
        </mc:Fallback>
      </mc:AlternateContent>
      <p:sp>
        <p:nvSpPr>
          <p:cNvPr id="11" name="Content Placeholder 2 1 1 1" descr=" 6"/>
          <p:cNvSpPr txBox="1">
            <a:spLocks/>
          </p:cNvSpPr>
          <p:nvPr/>
        </p:nvSpPr>
        <p:spPr>
          <a:xfrm>
            <a:off x="1332878" y="4226261"/>
            <a:ext cx="6534000" cy="669147"/>
          </a:xfrm>
          <a:prstGeom prst="rect">
            <a:avLst/>
          </a:prstGeom>
          <a:solidFill>
            <a:schemeClr val="bg1">
              <a:lumMod val="85000"/>
              <a:alpha val="29000"/>
            </a:schemeClr>
          </a:solidFill>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GB" sz="1650" dirty="0">
                <a:solidFill>
                  <a:prstClr val="black"/>
                </a:solidFill>
                <a:latin typeface="+mj-lt"/>
              </a:rPr>
              <a:t>This is why we use machine learning.</a:t>
            </a:r>
          </a:p>
          <a:p>
            <a:pPr marL="0" indent="0">
              <a:lnSpc>
                <a:spcPct val="100000"/>
              </a:lnSpc>
              <a:spcBef>
                <a:spcPts val="0"/>
              </a:spcBef>
              <a:buNone/>
            </a:pPr>
            <a:r>
              <a:rPr lang="en-GB" sz="1650" dirty="0">
                <a:solidFill>
                  <a:prstClr val="black"/>
                </a:solidFill>
                <a:latin typeface="+mj-lt"/>
              </a:rPr>
              <a:t>ML lets us use data to learn (</a:t>
            </a:r>
            <a:r>
              <a:rPr lang="en-GB" sz="1650" dirty="0">
                <a:solidFill>
                  <a:srgbClr val="030EE3"/>
                </a:solidFill>
                <a:latin typeface="+mj-lt"/>
              </a:rPr>
              <a:t>approximate</a:t>
            </a:r>
            <a:r>
              <a:rPr lang="en-GB" sz="1650" dirty="0">
                <a:solidFill>
                  <a:prstClr val="black"/>
                </a:solidFill>
                <a:latin typeface="+mj-lt"/>
              </a:rPr>
              <a:t>) a particular function.</a:t>
            </a:r>
            <a:endParaRPr lang="en-GB" sz="1650" dirty="0">
              <a:latin typeface="+mj-lt"/>
            </a:endParaRPr>
          </a:p>
          <a:p>
            <a:pPr marL="0" indent="0">
              <a:lnSpc>
                <a:spcPct val="100000"/>
              </a:lnSpc>
              <a:spcBef>
                <a:spcPts val="0"/>
              </a:spcBef>
              <a:buNone/>
            </a:pPr>
            <a:endParaRPr lang="en-GB" sz="1650" dirty="0">
              <a:latin typeface="+mj-lt"/>
            </a:endParaRPr>
          </a:p>
          <a:p>
            <a:pPr marL="0" indent="0">
              <a:lnSpc>
                <a:spcPct val="100000"/>
              </a:lnSpc>
              <a:spcBef>
                <a:spcPts val="0"/>
              </a:spcBef>
              <a:buNone/>
            </a:pPr>
            <a:endParaRPr lang="en-GB" sz="1650" dirty="0">
              <a:latin typeface="+mj-lt"/>
            </a:endParaRPr>
          </a:p>
        </p:txBody>
      </p:sp>
      <p:sp>
        <p:nvSpPr>
          <p:cNvPr id="17" name="Content Placeholder 2 1 1 1" descr=" 6"/>
          <p:cNvSpPr txBox="1">
            <a:spLocks/>
          </p:cNvSpPr>
          <p:nvPr/>
        </p:nvSpPr>
        <p:spPr>
          <a:xfrm>
            <a:off x="1526650" y="2878469"/>
            <a:ext cx="5093859" cy="1081281"/>
          </a:xfrm>
          <a:prstGeom prst="rect">
            <a:avLst/>
          </a:prstGeom>
          <a:solidFill>
            <a:schemeClr val="bg1">
              <a:lumMod val="85000"/>
              <a:alpha val="29000"/>
            </a:schemeClr>
          </a:solidFill>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GB" sz="1650" dirty="0">
              <a:solidFill>
                <a:srgbClr val="C00000"/>
              </a:solidFill>
              <a:latin typeface="+mj-lt"/>
            </a:endParaRPr>
          </a:p>
          <a:p>
            <a:pPr marL="0" indent="0">
              <a:lnSpc>
                <a:spcPct val="100000"/>
              </a:lnSpc>
              <a:spcBef>
                <a:spcPts val="0"/>
              </a:spcBef>
              <a:buNone/>
            </a:pPr>
            <a:r>
              <a:rPr lang="en-GB" sz="1650" dirty="0">
                <a:solidFill>
                  <a:srgbClr val="C00000"/>
                </a:solidFill>
                <a:latin typeface="+mj-lt"/>
              </a:rPr>
              <a:t>Data!</a:t>
            </a:r>
          </a:p>
          <a:p>
            <a:pPr marL="0" indent="0">
              <a:lnSpc>
                <a:spcPct val="100000"/>
              </a:lnSpc>
              <a:spcBef>
                <a:spcPts val="0"/>
              </a:spcBef>
              <a:buNone/>
            </a:pPr>
            <a:endParaRPr lang="en-GB" sz="1650" dirty="0">
              <a:latin typeface="+mj-lt"/>
            </a:endParaRPr>
          </a:p>
          <a:p>
            <a:pPr marL="0" indent="0">
              <a:lnSpc>
                <a:spcPct val="100000"/>
              </a:lnSpc>
              <a:spcBef>
                <a:spcPts val="0"/>
              </a:spcBef>
              <a:buNone/>
            </a:pPr>
            <a:endParaRPr lang="en-GB" sz="1650" dirty="0">
              <a:latin typeface="+mj-l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colorTemperature colorTemp="4000"/>
                    </a14:imgEffect>
                    <a14:imgEffect>
                      <a14:brightnessContrast bright="16000"/>
                    </a14:imgEffect>
                  </a14:imgLayer>
                </a14:imgProps>
              </a:ext>
            </a:extLst>
          </a:blip>
          <a:stretch>
            <a:fillRect/>
          </a:stretch>
        </p:blipFill>
        <p:spPr>
          <a:xfrm>
            <a:off x="6620509" y="781817"/>
            <a:ext cx="1048673" cy="1032131"/>
          </a:xfrm>
          <a:prstGeom prst="rect">
            <a:avLst/>
          </a:prstGeom>
        </p:spPr>
      </p:pic>
      <p:pic>
        <p:nvPicPr>
          <p:cNvPr id="15" name="Picture 14"/>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3387807" y="2921189"/>
            <a:ext cx="618038" cy="9647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966606" y="2916966"/>
            <a:ext cx="768968" cy="968050"/>
          </a:xfrm>
          <a:prstGeom prst="rect">
            <a:avLst/>
          </a:prstGeom>
        </p:spPr>
      </p:pic>
      <p:pic>
        <p:nvPicPr>
          <p:cNvPr id="18" name="Picture 17"/>
          <p:cNvPicPr>
            <a:picLocks noChangeAspect="1"/>
          </p:cNvPicPr>
          <p:nvPr/>
        </p:nvPicPr>
        <p:blipFill>
          <a:blip r:embed="rId8"/>
          <a:stretch>
            <a:fillRect/>
          </a:stretch>
        </p:blipFill>
        <p:spPr>
          <a:xfrm>
            <a:off x="4010416" y="2920221"/>
            <a:ext cx="959672" cy="964796"/>
          </a:xfrm>
          <a:prstGeom prst="rect">
            <a:avLst/>
          </a:prstGeom>
        </p:spPr>
      </p:pic>
      <p:pic>
        <p:nvPicPr>
          <p:cNvPr id="19" name="Picture 18"/>
          <p:cNvPicPr>
            <a:picLocks noChangeAspect="1"/>
          </p:cNvPicPr>
          <p:nvPr/>
        </p:nvPicPr>
        <p:blipFill>
          <a:blip r:embed="rId9"/>
          <a:stretch>
            <a:fillRect/>
          </a:stretch>
        </p:blipFill>
        <p:spPr>
          <a:xfrm>
            <a:off x="2495398" y="2921189"/>
            <a:ext cx="889708" cy="964796"/>
          </a:xfrm>
          <a:prstGeom prst="rect">
            <a:avLst/>
          </a:prstGeom>
        </p:spPr>
      </p:pic>
      <p:pic>
        <p:nvPicPr>
          <p:cNvPr id="20" name="Picture 19"/>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735574" y="2916965"/>
            <a:ext cx="726038" cy="968051"/>
          </a:xfrm>
          <a:prstGeom prst="rect">
            <a:avLst/>
          </a:prstGeom>
        </p:spPr>
      </p:pic>
    </p:spTree>
    <p:extLst>
      <p:ext uri="{BB962C8B-B14F-4D97-AF65-F5344CB8AC3E}">
        <p14:creationId xmlns:p14="http://schemas.microsoft.com/office/powerpoint/2010/main" val="200652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Terms in Machine Learning</a:t>
            </a:r>
            <a:endParaRPr/>
          </a:p>
        </p:txBody>
      </p:sp>
      <p:pic>
        <p:nvPicPr>
          <p:cNvPr id="186" name="Google Shape;186;p26"/>
          <p:cNvPicPr preferRelativeResize="0"/>
          <p:nvPr/>
        </p:nvPicPr>
        <p:blipFill>
          <a:blip r:embed="rId3">
            <a:alphaModFix/>
          </a:blip>
          <a:stretch>
            <a:fillRect/>
          </a:stretch>
        </p:blipFill>
        <p:spPr>
          <a:xfrm>
            <a:off x="853363" y="1331425"/>
            <a:ext cx="7316375" cy="2754325"/>
          </a:xfrm>
          <a:prstGeom prst="rect">
            <a:avLst/>
          </a:prstGeom>
          <a:noFill/>
          <a:ln>
            <a:noFill/>
          </a:ln>
        </p:spPr>
      </p:pic>
      <p:sp>
        <p:nvSpPr>
          <p:cNvPr id="187" name="Google Shape;187;p26"/>
          <p:cNvSpPr/>
          <p:nvPr/>
        </p:nvSpPr>
        <p:spPr>
          <a:xfrm>
            <a:off x="1196000" y="843425"/>
            <a:ext cx="6132000" cy="3732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Dataset example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471900" y="125750"/>
            <a:ext cx="8222100" cy="158378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n" sz="1800" dirty="0">
                <a:solidFill>
                  <a:srgbClr val="FFFFFF"/>
                </a:solidFill>
              </a:rPr>
              <a:t>When we train a computer by providing it with data that has predefined outputs, we call this </a:t>
            </a:r>
            <a:r>
              <a:rPr lang="en" sz="1800" b="1" dirty="0">
                <a:solidFill>
                  <a:srgbClr val="FF9900"/>
                </a:solidFill>
              </a:rPr>
              <a:t>supervised learning</a:t>
            </a:r>
            <a:r>
              <a:rPr lang="en" sz="1800" dirty="0">
                <a:solidFill>
                  <a:srgbClr val="FFFFFF"/>
                </a:solidFill>
              </a:rPr>
              <a:t>. We train the algorithm on a </a:t>
            </a:r>
            <a:r>
              <a:rPr lang="en" sz="1800" u="sng" dirty="0">
                <a:solidFill>
                  <a:srgbClr val="FFFFFF"/>
                </a:solidFill>
              </a:rPr>
              <a:t>labeled training</a:t>
            </a:r>
            <a:r>
              <a:rPr lang="en" sz="1800" dirty="0">
                <a:solidFill>
                  <a:srgbClr val="FFFFFF"/>
                </a:solidFill>
              </a:rPr>
              <a:t> set and we test it with new data point to make a </a:t>
            </a:r>
            <a:r>
              <a:rPr lang="en" sz="1800" b="1" dirty="0">
                <a:solidFill>
                  <a:srgbClr val="E69138"/>
                </a:solidFill>
              </a:rPr>
              <a:t>prediction </a:t>
            </a:r>
            <a:r>
              <a:rPr lang="en" sz="1800" dirty="0">
                <a:solidFill>
                  <a:srgbClr val="FFFFFF"/>
                </a:solidFill>
              </a:rPr>
              <a:t>for us.</a:t>
            </a:r>
            <a:endParaRPr dirty="0">
              <a:solidFill>
                <a:srgbClr val="FFFFFF"/>
              </a:solidFill>
            </a:endParaRPr>
          </a:p>
        </p:txBody>
      </p:sp>
      <p:pic>
        <p:nvPicPr>
          <p:cNvPr id="193" name="Google Shape;193;p27"/>
          <p:cNvPicPr preferRelativeResize="0"/>
          <p:nvPr/>
        </p:nvPicPr>
        <p:blipFill>
          <a:blip r:embed="rId3">
            <a:alphaModFix/>
          </a:blip>
          <a:stretch>
            <a:fillRect/>
          </a:stretch>
        </p:blipFill>
        <p:spPr>
          <a:xfrm>
            <a:off x="676697" y="1863000"/>
            <a:ext cx="7790625" cy="3170800"/>
          </a:xfrm>
          <a:prstGeom prst="rect">
            <a:avLst/>
          </a:prstGeom>
          <a:noFill/>
          <a:ln>
            <a:noFill/>
          </a:ln>
        </p:spPr>
      </p:pic>
      <p:cxnSp>
        <p:nvCxnSpPr>
          <p:cNvPr id="194" name="Google Shape;194;p27"/>
          <p:cNvCxnSpPr>
            <a:cxnSpLocks/>
          </p:cNvCxnSpPr>
          <p:nvPr/>
        </p:nvCxnSpPr>
        <p:spPr>
          <a:xfrm>
            <a:off x="7306700" y="1184744"/>
            <a:ext cx="0" cy="736306"/>
          </a:xfrm>
          <a:prstGeom prst="straightConnector1">
            <a:avLst/>
          </a:prstGeom>
          <a:noFill/>
          <a:ln w="76200" cap="flat" cmpd="sng">
            <a:solidFill>
              <a:srgbClr val="E69138"/>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Examples of supervised machine learning tasks include:</a:t>
            </a:r>
            <a:endParaRPr/>
          </a:p>
        </p:txBody>
      </p:sp>
      <p:sp>
        <p:nvSpPr>
          <p:cNvPr id="200" name="Google Shape;200;p28"/>
          <p:cNvSpPr txBox="1"/>
          <p:nvPr/>
        </p:nvSpPr>
        <p:spPr>
          <a:xfrm>
            <a:off x="152100" y="746625"/>
            <a:ext cx="8710800" cy="42861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a:p>
          <a:p>
            <a:pPr marL="457200" lvl="0" indent="-317500" algn="l" rtl="0">
              <a:spcBef>
                <a:spcPts val="0"/>
              </a:spcBef>
              <a:spcAft>
                <a:spcPts val="0"/>
              </a:spcAft>
              <a:buSzPts val="1400"/>
              <a:buChar char="●"/>
            </a:pPr>
            <a:r>
              <a:rPr lang="en"/>
              <a:t>Determining whether a tumor is benign based on a medical image</a:t>
            </a:r>
            <a:endParaRPr/>
          </a:p>
          <a:p>
            <a:pPr marL="0" lvl="0" indent="0" algn="l" rtl="0">
              <a:spcBef>
                <a:spcPts val="0"/>
              </a:spcBef>
              <a:spcAft>
                <a:spcPts val="0"/>
              </a:spcAft>
              <a:buNone/>
            </a:pPr>
            <a:endParaRPr/>
          </a:p>
          <a:p>
            <a:pPr marL="914400" lvl="1" indent="-317500" algn="l" rtl="0">
              <a:spcBef>
                <a:spcPts val="0"/>
              </a:spcBef>
              <a:spcAft>
                <a:spcPts val="0"/>
              </a:spcAft>
              <a:buSzPts val="1400"/>
              <a:buChar char="○"/>
            </a:pPr>
            <a:r>
              <a:rPr lang="en"/>
              <a:t>Here the input is the image, and the output is whether the tumor is benign. To create a dataset for building a model, you need a database of medical images. You also need an expert opinion, so a doctor needs to look at all of the images and decide which tumors are benign and which are not.</a:t>
            </a:r>
            <a:endParaRPr/>
          </a:p>
          <a:p>
            <a:pPr marL="0" lvl="0" indent="0" algn="l" rtl="0">
              <a:spcBef>
                <a:spcPts val="0"/>
              </a:spcBef>
              <a:spcAft>
                <a:spcPts val="0"/>
              </a:spcAft>
              <a:buClr>
                <a:srgbClr val="000000"/>
              </a:buClr>
              <a:buSzPts val="1100"/>
              <a:buFont typeface="Arial"/>
              <a:buNone/>
            </a:pPr>
            <a:endParaRPr/>
          </a:p>
          <a:p>
            <a:pPr marL="457200" lvl="0" indent="-317500" algn="l" rtl="0">
              <a:spcBef>
                <a:spcPts val="0"/>
              </a:spcBef>
              <a:spcAft>
                <a:spcPts val="0"/>
              </a:spcAft>
              <a:buSzPts val="1400"/>
              <a:buChar char="●"/>
            </a:pPr>
            <a:r>
              <a:rPr lang="en"/>
              <a:t>Detecting fraudulent activity in credit card transactions</a:t>
            </a:r>
            <a:endParaRPr/>
          </a:p>
          <a:p>
            <a:pPr marL="0" lvl="0" indent="0" algn="l" rtl="0">
              <a:spcBef>
                <a:spcPts val="0"/>
              </a:spcBef>
              <a:spcAft>
                <a:spcPts val="0"/>
              </a:spcAft>
              <a:buNone/>
            </a:pPr>
            <a:endParaRPr/>
          </a:p>
          <a:p>
            <a:pPr marL="914400" lvl="1" indent="-317500" algn="l" rtl="0">
              <a:spcBef>
                <a:spcPts val="0"/>
              </a:spcBef>
              <a:spcAft>
                <a:spcPts val="0"/>
              </a:spcAft>
              <a:buSzPts val="1400"/>
              <a:buChar char="○"/>
            </a:pPr>
            <a:r>
              <a:rPr lang="en"/>
              <a:t>Here the input is a record of the credit card transaction, and the output is whether it is likely to be fraudulent or not. Assuming that you are the entity distributing the credit cards, collecting a dataset means storing all transactions and recording if a user reports any transaction as fraudulent.</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98250" y="16350"/>
            <a:ext cx="8826600" cy="602700"/>
          </a:xfrm>
          <a:prstGeom prst="rect">
            <a:avLst/>
          </a:prstGeom>
          <a:solidFill>
            <a:srgbClr val="4A86E8"/>
          </a:solidFill>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Welcome</a:t>
            </a:r>
            <a:endParaRPr>
              <a:solidFill>
                <a:srgbClr val="FFFFFF"/>
              </a:solidFill>
            </a:endParaRPr>
          </a:p>
        </p:txBody>
      </p:sp>
      <p:sp>
        <p:nvSpPr>
          <p:cNvPr id="74" name="Google Shape;74;p14"/>
          <p:cNvSpPr txBox="1">
            <a:spLocks noGrp="1"/>
          </p:cNvSpPr>
          <p:nvPr>
            <p:ph type="body" idx="4294967295"/>
          </p:nvPr>
        </p:nvSpPr>
        <p:spPr>
          <a:xfrm>
            <a:off x="460950" y="2044675"/>
            <a:ext cx="8222100" cy="940800"/>
          </a:xfrm>
          <a:prstGeom prst="rect">
            <a:avLst/>
          </a:prstGeom>
          <a:solidFill>
            <a:srgbClr val="6D9EEB"/>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FFFFFF"/>
                </a:solidFill>
              </a:rPr>
              <a:t>Start</a:t>
            </a:r>
            <a:r>
              <a:rPr lang="en">
                <a:solidFill>
                  <a:srgbClr val="FFFFFF"/>
                </a:solidFill>
              </a:rPr>
              <a:t> (if not done already) to download anaconda. ... </a:t>
            </a:r>
            <a:r>
              <a:rPr lang="en" u="sng">
                <a:solidFill>
                  <a:srgbClr val="FFFFFF"/>
                </a:solidFill>
                <a:hlinkClick r:id="rId3"/>
              </a:rPr>
              <a:t>https://www.anaconda.com/download/</a:t>
            </a:r>
            <a:r>
              <a:rPr lang="en">
                <a:solidFill>
                  <a:srgbClr val="FFFFFF"/>
                </a:solidFill>
              </a:rPr>
              <a:t> </a:t>
            </a:r>
            <a:endParaRPr sz="1200">
              <a:solidFill>
                <a:srgbClr val="FFFFFF"/>
              </a:solidFill>
              <a:highlight>
                <a:srgbClr val="EEEEEE"/>
              </a:highlight>
              <a:latin typeface="Times New Roman"/>
              <a:ea typeface="Times New Roman"/>
              <a:cs typeface="Times New Roman"/>
              <a:sym typeface="Times New Roman"/>
            </a:endParaRPr>
          </a:p>
          <a:p>
            <a:pPr marL="457200" lvl="0" indent="0" algn="l" rtl="0">
              <a:spcBef>
                <a:spcPts val="1600"/>
              </a:spcBef>
              <a:spcAft>
                <a:spcPts val="0"/>
              </a:spcAft>
              <a:buNone/>
            </a:pPr>
            <a:endParaRPr sz="12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sz="1200">
              <a:solidFill>
                <a:srgbClr val="FFFFFF"/>
              </a:solidFill>
              <a:highlight>
                <a:srgbClr val="EEEEEE"/>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471900" y="92449"/>
            <a:ext cx="8222100" cy="14103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When we simply hand over a dataset to the computer and ask it to find something interesting, this is known as </a:t>
            </a:r>
            <a:r>
              <a:rPr lang="en" sz="1800" b="1" dirty="0">
                <a:solidFill>
                  <a:srgbClr val="E69138"/>
                </a:solidFill>
              </a:rPr>
              <a:t>unsupervised learning</a:t>
            </a:r>
            <a:r>
              <a:rPr lang="en" sz="1800" dirty="0"/>
              <a:t>, since we're not telling the computer what output we'd like to see. We ask the algorithm to </a:t>
            </a:r>
            <a:r>
              <a:rPr lang="en" sz="1800" b="1" dirty="0">
                <a:solidFill>
                  <a:srgbClr val="E69138"/>
                </a:solidFill>
              </a:rPr>
              <a:t>group </a:t>
            </a:r>
            <a:r>
              <a:rPr lang="en" sz="1800" dirty="0"/>
              <a:t>the data for us.</a:t>
            </a:r>
            <a:endParaRPr sz="1800" dirty="0"/>
          </a:p>
        </p:txBody>
      </p:sp>
      <p:pic>
        <p:nvPicPr>
          <p:cNvPr id="206" name="Google Shape;206;p29"/>
          <p:cNvPicPr preferRelativeResize="0"/>
          <p:nvPr/>
        </p:nvPicPr>
        <p:blipFill>
          <a:blip r:embed="rId3">
            <a:alphaModFix/>
          </a:blip>
          <a:stretch>
            <a:fillRect/>
          </a:stretch>
        </p:blipFill>
        <p:spPr>
          <a:xfrm>
            <a:off x="623900" y="1890980"/>
            <a:ext cx="7918100" cy="264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Examples of unsupervised machine learning tasks include:</a:t>
            </a:r>
            <a:endParaRPr/>
          </a:p>
        </p:txBody>
      </p:sp>
      <p:sp>
        <p:nvSpPr>
          <p:cNvPr id="212" name="Google Shape;212;p30"/>
          <p:cNvSpPr txBox="1"/>
          <p:nvPr/>
        </p:nvSpPr>
        <p:spPr>
          <a:xfrm>
            <a:off x="152100" y="746625"/>
            <a:ext cx="8710800" cy="42861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Identifying topics in a set of blog posts</a:t>
            </a:r>
            <a:endParaRPr/>
          </a:p>
          <a:p>
            <a:pPr marL="0" lvl="0" indent="0" algn="l" rtl="0">
              <a:spcBef>
                <a:spcPts val="0"/>
              </a:spcBef>
              <a:spcAft>
                <a:spcPts val="0"/>
              </a:spcAft>
              <a:buNone/>
            </a:pPr>
            <a:endParaRPr/>
          </a:p>
          <a:p>
            <a:pPr marL="914400" lvl="1" indent="-317500" algn="l" rtl="0">
              <a:spcBef>
                <a:spcPts val="0"/>
              </a:spcBef>
              <a:spcAft>
                <a:spcPts val="0"/>
              </a:spcAft>
              <a:buSzPts val="1400"/>
              <a:buChar char="○"/>
            </a:pPr>
            <a:r>
              <a:rPr lang="en"/>
              <a:t>If you have a large collection of text data, you might want to summarize it and find prevalent themes in it.You might not know beforehand what these topics are, or how many topics there might be. Therefore, there are no known outputs.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Segmenting customers into groups with similar preferences</a:t>
            </a:r>
            <a:endParaRPr/>
          </a:p>
          <a:p>
            <a:pPr marL="0" lvl="0" indent="0" algn="l" rtl="0">
              <a:spcBef>
                <a:spcPts val="0"/>
              </a:spcBef>
              <a:spcAft>
                <a:spcPts val="0"/>
              </a:spcAft>
              <a:buNone/>
            </a:pPr>
            <a:endParaRPr/>
          </a:p>
          <a:p>
            <a:pPr marL="914400" lvl="1" indent="-317500" algn="l" rtl="0">
              <a:spcBef>
                <a:spcPts val="0"/>
              </a:spcBef>
              <a:spcAft>
                <a:spcPts val="0"/>
              </a:spcAft>
              <a:buSzPts val="1400"/>
              <a:buChar char="○"/>
            </a:pPr>
            <a:r>
              <a:rPr lang="en"/>
              <a:t>Given a set of customer records, you might want to identify which customers are similar, and whether there are groups of customers with similar preferences. For a shopping site, these might be “parents,” “bookworms,” or “gamers.” Because you don’t know in advance what these groups might be, or even how many there are, you have no known outputs.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Issues to consider</a:t>
            </a:r>
            <a:endParaRPr/>
          </a:p>
        </p:txBody>
      </p:sp>
      <p:sp>
        <p:nvSpPr>
          <p:cNvPr id="218" name="Google Shape;218;p31"/>
          <p:cNvSpPr txBox="1"/>
          <p:nvPr/>
        </p:nvSpPr>
        <p:spPr>
          <a:xfrm>
            <a:off x="490850" y="890363"/>
            <a:ext cx="8503200" cy="2259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dirty="0"/>
              <a:t>Your domain knowledge. Understand the task you want the algorithm to solve.</a:t>
            </a:r>
            <a:br>
              <a:rPr lang="en" dirty="0"/>
            </a:br>
            <a:endParaRPr lang="en" dirty="0"/>
          </a:p>
          <a:p>
            <a:pPr marL="457200" lvl="0" indent="-317500" algn="l" rtl="0">
              <a:spcBef>
                <a:spcPts val="0"/>
              </a:spcBef>
              <a:spcAft>
                <a:spcPts val="0"/>
              </a:spcAft>
              <a:buSzPts val="1400"/>
              <a:buAutoNum type="arabicPeriod"/>
            </a:pPr>
            <a:r>
              <a:rPr lang="en" dirty="0"/>
              <a:t>Garbage in - garbage out. Feed the algorithm with relevant data.</a:t>
            </a:r>
            <a:br>
              <a:rPr lang="en" dirty="0"/>
            </a:br>
            <a:endParaRPr lang="en" dirty="0"/>
          </a:p>
          <a:p>
            <a:pPr marL="457200" lvl="0" indent="-317500" algn="l" rtl="0">
              <a:spcBef>
                <a:spcPts val="0"/>
              </a:spcBef>
              <a:spcAft>
                <a:spcPts val="0"/>
              </a:spcAft>
              <a:buSzPts val="1400"/>
              <a:buAutoNum type="arabicPeriod"/>
            </a:pPr>
            <a:r>
              <a:rPr lang="en" dirty="0"/>
              <a:t>Don’t overfit. An overfit model has </a:t>
            </a:r>
            <a:r>
              <a:rPr lang="en" dirty="0" err="1"/>
              <a:t>memorised</a:t>
            </a:r>
            <a:r>
              <a:rPr lang="en" dirty="0"/>
              <a:t> the noise (</a:t>
            </a:r>
            <a:r>
              <a:rPr lang="en" dirty="0" err="1"/>
              <a:t>i.g</a:t>
            </a:r>
            <a:r>
              <a:rPr lang="en" dirty="0"/>
              <a:t>. Noise: coming from mistakes in the annotation of the data) in the training set instead of learning the true underlying pattern.</a:t>
            </a:r>
            <a:endParaRPr dirty="0"/>
          </a:p>
        </p:txBody>
      </p:sp>
      <p:pic>
        <p:nvPicPr>
          <p:cNvPr id="219" name="Google Shape;219;p31"/>
          <p:cNvPicPr preferRelativeResize="0"/>
          <p:nvPr/>
        </p:nvPicPr>
        <p:blipFill>
          <a:blip r:embed="rId3">
            <a:alphaModFix/>
          </a:blip>
          <a:stretch>
            <a:fillRect/>
          </a:stretch>
        </p:blipFill>
        <p:spPr>
          <a:xfrm>
            <a:off x="1508025" y="3252001"/>
            <a:ext cx="6007050" cy="1649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Questions</a:t>
            </a:r>
            <a:endParaRPr dirty="0"/>
          </a:p>
        </p:txBody>
      </p:sp>
      <p:sp>
        <p:nvSpPr>
          <p:cNvPr id="225" name="Google Shape;225;p32"/>
          <p:cNvSpPr txBox="1">
            <a:spLocks noGrp="1"/>
          </p:cNvSpPr>
          <p:nvPr>
            <p:ph type="body" idx="1"/>
          </p:nvPr>
        </p:nvSpPr>
        <p:spPr>
          <a:xfrm>
            <a:off x="471900" y="1919074"/>
            <a:ext cx="8222100" cy="3106149"/>
          </a:xfrm>
          <a:prstGeom prst="rect">
            <a:avLst/>
          </a:prstGeom>
        </p:spPr>
        <p:txBody>
          <a:bodyPr spcFirstLastPara="1" wrap="square" lIns="91425" tIns="91425" rIns="91425" bIns="91425" anchor="t" anchorCtr="0">
            <a:noAutofit/>
          </a:bodyPr>
          <a:lstStyle/>
          <a:p>
            <a:pPr marL="0" lvl="0" indent="0">
              <a:buNone/>
            </a:pPr>
            <a:r>
              <a:rPr lang="en" sz="1400" dirty="0"/>
              <a:t>1. You ask two people to collect information about flowers that you want to classify into 3 species. After a trip in the field they come back with 100 observations each and for each observation with the following annotated features: the </a:t>
            </a:r>
            <a:r>
              <a:rPr lang="en" sz="1400" b="1" dirty="0"/>
              <a:t>length of the petal</a:t>
            </a:r>
            <a:r>
              <a:rPr lang="en" sz="1400" dirty="0"/>
              <a:t>, the </a:t>
            </a:r>
            <a:r>
              <a:rPr lang="en" sz="1400" b="1" dirty="0"/>
              <a:t>width of the petal</a:t>
            </a:r>
            <a:r>
              <a:rPr lang="en" sz="1400" dirty="0"/>
              <a:t>, </a:t>
            </a:r>
            <a:r>
              <a:rPr lang="en" sz="1400" b="1" dirty="0"/>
              <a:t>their type of shoes at time of observation</a:t>
            </a:r>
            <a:r>
              <a:rPr lang="en" sz="1400" dirty="0"/>
              <a:t>, </a:t>
            </a:r>
            <a:r>
              <a:rPr lang="en" sz="1400" b="1" dirty="0"/>
              <a:t>the time of the day</a:t>
            </a:r>
            <a:r>
              <a:rPr lang="en" sz="1400" dirty="0"/>
              <a:t>, the </a:t>
            </a:r>
            <a:r>
              <a:rPr lang="en" sz="1400" b="1" dirty="0"/>
              <a:t>length of the sepal</a:t>
            </a:r>
            <a:r>
              <a:rPr lang="en" sz="1400" dirty="0"/>
              <a:t>, the </a:t>
            </a:r>
            <a:r>
              <a:rPr lang="en" sz="1400" b="1" dirty="0"/>
              <a:t>color of the flower</a:t>
            </a:r>
            <a:r>
              <a:rPr lang="en" sz="1400" dirty="0"/>
              <a:t>, their </a:t>
            </a:r>
            <a:r>
              <a:rPr lang="en" sz="1400" b="1" dirty="0"/>
              <a:t>surname</a:t>
            </a:r>
            <a:r>
              <a:rPr lang="en" sz="1400" dirty="0"/>
              <a:t>. Are all these features are relevant? Why you would keep some or discard others?</a:t>
            </a:r>
            <a:endParaRPr sz="1400" dirty="0"/>
          </a:p>
          <a:p>
            <a:pPr marL="0" lvl="0" indent="0" algn="l" rtl="0">
              <a:spcBef>
                <a:spcPts val="1600"/>
              </a:spcBef>
              <a:spcAft>
                <a:spcPts val="0"/>
              </a:spcAft>
              <a:buNone/>
            </a:pPr>
            <a:r>
              <a:rPr lang="en" sz="1400" dirty="0"/>
              <a:t>2. What essential information must the two people add to their observations to let you perform supervised machine learning?</a:t>
            </a:r>
            <a:endParaRPr sz="1400" dirty="0"/>
          </a:p>
          <a:p>
            <a:pPr marL="0" lvl="0" indent="0" algn="l" rtl="0">
              <a:spcBef>
                <a:spcPts val="1600"/>
              </a:spcBef>
              <a:spcAft>
                <a:spcPts val="0"/>
              </a:spcAft>
              <a:buNone/>
            </a:pPr>
            <a:r>
              <a:rPr lang="en" sz="1400" dirty="0"/>
              <a:t>3. In another task, you wish to segment flower samples into different groups. Is this a supervised or unsupervised machine learning task? </a:t>
            </a:r>
            <a:r>
              <a:rPr lang="en" sz="1400" i="1" dirty="0"/>
              <a:t>Can it be both?</a:t>
            </a:r>
            <a:endParaRPr sz="1400" i="1" dirty="0"/>
          </a:p>
          <a:p>
            <a:pPr marL="0" lvl="0" indent="0" algn="l" rtl="0">
              <a:spcBef>
                <a:spcPts val="1600"/>
              </a:spcBef>
              <a:spcAft>
                <a:spcPts val="0"/>
              </a:spcAft>
              <a:buNone/>
            </a:pPr>
            <a:endParaRPr sz="1400" dirty="0"/>
          </a:p>
          <a:p>
            <a:pPr marL="0" lvl="0" indent="0" algn="l" rtl="0">
              <a:spcBef>
                <a:spcPts val="1600"/>
              </a:spcBef>
              <a:spcAft>
                <a:spcPts val="16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Answers</a:t>
            </a:r>
            <a:endParaRPr/>
          </a:p>
        </p:txBody>
      </p:sp>
      <p:sp>
        <p:nvSpPr>
          <p:cNvPr id="231" name="Google Shape;231;p33"/>
          <p:cNvSpPr txBox="1">
            <a:spLocks noGrp="1"/>
          </p:cNvSpPr>
          <p:nvPr>
            <p:ph type="body" idx="1"/>
          </p:nvPr>
        </p:nvSpPr>
        <p:spPr>
          <a:xfrm>
            <a:off x="471900" y="1919075"/>
            <a:ext cx="8222100" cy="31220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1. Their type of shoes at time of observation and their surname seem irrelevant to classify the flowers into 3 species. Moreover, these features can produce a model that would likely make mistakes on unseen data, since if we ask a third person who is the son of the second person to collect the same features from flowers, her/his surname will affect the classification (garbage in garbage out). The time of the day, could be argued to be relevant or not (Domain Knowledge).</a:t>
            </a:r>
            <a:endParaRPr sz="1400" dirty="0"/>
          </a:p>
          <a:p>
            <a:pPr marL="0" lvl="0" indent="0" algn="l" rtl="0">
              <a:spcBef>
                <a:spcPts val="1600"/>
              </a:spcBef>
              <a:spcAft>
                <a:spcPts val="0"/>
              </a:spcAft>
              <a:buNone/>
            </a:pPr>
            <a:r>
              <a:rPr lang="en" sz="1400" dirty="0"/>
              <a:t>2. The essential information that the two people need to insert in their observations to let you perform supervised machine learning is the target label. They must record one of the 3 possible types of flowers that we want to classify.</a:t>
            </a:r>
            <a:endParaRPr sz="1400" dirty="0"/>
          </a:p>
          <a:p>
            <a:pPr marL="0" lvl="0" indent="0" algn="l" rtl="0">
              <a:spcBef>
                <a:spcPts val="1600"/>
              </a:spcBef>
              <a:spcAft>
                <a:spcPts val="0"/>
              </a:spcAft>
              <a:buNone/>
            </a:pPr>
            <a:r>
              <a:rPr lang="en" sz="1400" dirty="0"/>
              <a:t>3. If we haven’t pre-assigned group labels to our dataset then we have an Unsupervised learning problem. </a:t>
            </a: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Pipeline in Machine Learning for SUPERVISED LEARNING</a:t>
            </a:r>
            <a:endParaRPr/>
          </a:p>
        </p:txBody>
      </p:sp>
      <p:sp>
        <p:nvSpPr>
          <p:cNvPr id="237" name="Google Shape;237;p34"/>
          <p:cNvSpPr txBox="1">
            <a:spLocks noGrp="1"/>
          </p:cNvSpPr>
          <p:nvPr>
            <p:ph type="body" idx="4294967295"/>
          </p:nvPr>
        </p:nvSpPr>
        <p:spPr>
          <a:xfrm>
            <a:off x="471900" y="771825"/>
            <a:ext cx="8222100" cy="4092900"/>
          </a:xfrm>
          <a:prstGeom prst="rect">
            <a:avLst/>
          </a:prstGeom>
          <a:solidFill>
            <a:srgbClr val="4A86E8"/>
          </a:solidFill>
          <a:ln w="952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50">
                <a:solidFill>
                  <a:srgbClr val="FFFFFF"/>
                </a:solidFill>
                <a:latin typeface="Georgia"/>
                <a:ea typeface="Georgia"/>
                <a:cs typeface="Georgia"/>
                <a:sym typeface="Georgia"/>
              </a:rPr>
              <a:t>Once you've selected your model, you typically follow the same general procedure.</a:t>
            </a:r>
            <a:endParaRPr sz="1650">
              <a:solidFill>
                <a:srgbClr val="FFFFFF"/>
              </a:solidFill>
              <a:latin typeface="Georgia"/>
              <a:ea typeface="Georgia"/>
              <a:cs typeface="Georgia"/>
              <a:sym typeface="Georgia"/>
            </a:endParaRPr>
          </a:p>
          <a:p>
            <a:pPr marL="457200" marR="215900" lvl="0" indent="-333375" algn="l" rtl="0">
              <a:lnSpc>
                <a:spcPct val="160000"/>
              </a:lnSpc>
              <a:spcBef>
                <a:spcPts val="1700"/>
              </a:spcBef>
              <a:spcAft>
                <a:spcPts val="0"/>
              </a:spcAft>
              <a:buClr>
                <a:srgbClr val="FFFFFF"/>
              </a:buClr>
              <a:buSzPts val="1650"/>
              <a:buFont typeface="Georgia"/>
              <a:buAutoNum type="arabicPeriod"/>
            </a:pPr>
            <a:r>
              <a:rPr lang="en" sz="1650">
                <a:solidFill>
                  <a:srgbClr val="F1C232"/>
                </a:solidFill>
                <a:latin typeface="Georgia"/>
                <a:ea typeface="Georgia"/>
                <a:cs typeface="Georgia"/>
                <a:sym typeface="Georgia"/>
              </a:rPr>
              <a:t>Analyse </a:t>
            </a:r>
            <a:r>
              <a:rPr lang="en" sz="1650">
                <a:solidFill>
                  <a:srgbClr val="FFFFFF"/>
                </a:solidFill>
                <a:latin typeface="Georgia"/>
                <a:ea typeface="Georgia"/>
                <a:cs typeface="Georgia"/>
                <a:sym typeface="Georgia"/>
              </a:rPr>
              <a:t>the Data (Load and check the data)</a:t>
            </a:r>
            <a:endParaRPr sz="1650">
              <a:solidFill>
                <a:srgbClr val="FFFFFF"/>
              </a:solidFill>
              <a:latin typeface="Georgia"/>
              <a:ea typeface="Georgia"/>
              <a:cs typeface="Georgia"/>
              <a:sym typeface="Georgia"/>
            </a:endParaRPr>
          </a:p>
          <a:p>
            <a:pPr marL="457200" marR="215900" lvl="0" indent="-333375" algn="l" rtl="0">
              <a:lnSpc>
                <a:spcPct val="160000"/>
              </a:lnSpc>
              <a:spcBef>
                <a:spcPts val="0"/>
              </a:spcBef>
              <a:spcAft>
                <a:spcPts val="0"/>
              </a:spcAft>
              <a:buClr>
                <a:srgbClr val="FFFFFF"/>
              </a:buClr>
              <a:buSzPts val="1650"/>
              <a:buFont typeface="Georgia"/>
              <a:buAutoNum type="arabicPeriod"/>
            </a:pPr>
            <a:r>
              <a:rPr lang="en" sz="1650">
                <a:solidFill>
                  <a:srgbClr val="FFFFFF"/>
                </a:solidFill>
                <a:latin typeface="Georgia"/>
                <a:ea typeface="Georgia"/>
                <a:cs typeface="Georgia"/>
                <a:sym typeface="Georgia"/>
              </a:rPr>
              <a:t>Define the </a:t>
            </a:r>
            <a:r>
              <a:rPr lang="en" sz="1650">
                <a:solidFill>
                  <a:srgbClr val="F1C232"/>
                </a:solidFill>
                <a:latin typeface="Georgia"/>
                <a:ea typeface="Georgia"/>
                <a:cs typeface="Georgia"/>
                <a:sym typeface="Georgia"/>
              </a:rPr>
              <a:t>features </a:t>
            </a:r>
            <a:r>
              <a:rPr lang="en" sz="1650">
                <a:solidFill>
                  <a:srgbClr val="FFFFFF"/>
                </a:solidFill>
                <a:latin typeface="Georgia"/>
                <a:ea typeface="Georgia"/>
                <a:cs typeface="Georgia"/>
                <a:sym typeface="Georgia"/>
              </a:rPr>
              <a:t>X and the </a:t>
            </a:r>
            <a:r>
              <a:rPr lang="en" sz="1650">
                <a:solidFill>
                  <a:srgbClr val="F1C232"/>
                </a:solidFill>
                <a:latin typeface="Georgia"/>
                <a:ea typeface="Georgia"/>
                <a:cs typeface="Georgia"/>
                <a:sym typeface="Georgia"/>
              </a:rPr>
              <a:t>target </a:t>
            </a:r>
            <a:r>
              <a:rPr lang="en" sz="1650">
                <a:solidFill>
                  <a:srgbClr val="FFFFFF"/>
                </a:solidFill>
                <a:latin typeface="Georgia"/>
                <a:ea typeface="Georgia"/>
                <a:cs typeface="Georgia"/>
                <a:sym typeface="Georgia"/>
              </a:rPr>
              <a:t>y.</a:t>
            </a:r>
            <a:endParaRPr sz="1650">
              <a:solidFill>
                <a:srgbClr val="FFFFFF"/>
              </a:solidFill>
              <a:latin typeface="Georgia"/>
              <a:ea typeface="Georgia"/>
              <a:cs typeface="Georgia"/>
              <a:sym typeface="Georgia"/>
            </a:endParaRPr>
          </a:p>
          <a:p>
            <a:pPr marL="457200" marR="215900" lvl="0" indent="-333375" algn="l" rtl="0">
              <a:lnSpc>
                <a:spcPct val="160000"/>
              </a:lnSpc>
              <a:spcBef>
                <a:spcPts val="0"/>
              </a:spcBef>
              <a:spcAft>
                <a:spcPts val="0"/>
              </a:spcAft>
              <a:buClr>
                <a:srgbClr val="FFFFFF"/>
              </a:buClr>
              <a:buSzPts val="1650"/>
              <a:buFont typeface="Georgia"/>
              <a:buAutoNum type="arabicPeriod"/>
            </a:pPr>
            <a:r>
              <a:rPr lang="en" sz="1650">
                <a:solidFill>
                  <a:srgbClr val="FFFFFF"/>
                </a:solidFill>
                <a:latin typeface="Georgia"/>
                <a:ea typeface="Georgia"/>
                <a:cs typeface="Georgia"/>
                <a:sym typeface="Georgia"/>
              </a:rPr>
              <a:t>Divide the data into 2 </a:t>
            </a:r>
            <a:r>
              <a:rPr lang="en" sz="1650">
                <a:solidFill>
                  <a:srgbClr val="F1C232"/>
                </a:solidFill>
                <a:latin typeface="Georgia"/>
                <a:ea typeface="Georgia"/>
                <a:cs typeface="Georgia"/>
                <a:sym typeface="Georgia"/>
              </a:rPr>
              <a:t>splits </a:t>
            </a:r>
            <a:r>
              <a:rPr lang="en" sz="1650">
                <a:solidFill>
                  <a:srgbClr val="FFFFFF"/>
                </a:solidFill>
                <a:latin typeface="Georgia"/>
                <a:ea typeface="Georgia"/>
                <a:cs typeface="Georgia"/>
                <a:sym typeface="Georgia"/>
              </a:rPr>
              <a:t>one for training and  and the other for testing. </a:t>
            </a:r>
            <a:endParaRPr sz="1650">
              <a:solidFill>
                <a:srgbClr val="FFFFFF"/>
              </a:solidFill>
              <a:latin typeface="Georgia"/>
              <a:ea typeface="Georgia"/>
              <a:cs typeface="Georgia"/>
              <a:sym typeface="Georgia"/>
            </a:endParaRPr>
          </a:p>
          <a:p>
            <a:pPr marL="457200" marR="215900" lvl="0" indent="-333375" algn="l" rtl="0">
              <a:lnSpc>
                <a:spcPct val="160000"/>
              </a:lnSpc>
              <a:spcBef>
                <a:spcPts val="0"/>
              </a:spcBef>
              <a:spcAft>
                <a:spcPts val="0"/>
              </a:spcAft>
              <a:buClr>
                <a:srgbClr val="FFFFFF"/>
              </a:buClr>
              <a:buSzPts val="1650"/>
              <a:buFont typeface="Georgia"/>
              <a:buAutoNum type="arabicPeriod"/>
            </a:pPr>
            <a:r>
              <a:rPr lang="en" sz="1650">
                <a:solidFill>
                  <a:srgbClr val="F1C232"/>
                </a:solidFill>
                <a:latin typeface="Georgia"/>
                <a:ea typeface="Georgia"/>
                <a:cs typeface="Georgia"/>
                <a:sym typeface="Georgia"/>
              </a:rPr>
              <a:t>Create </a:t>
            </a:r>
            <a:r>
              <a:rPr lang="en" sz="1650">
                <a:solidFill>
                  <a:srgbClr val="FFFFFF"/>
                </a:solidFill>
                <a:latin typeface="Georgia"/>
                <a:ea typeface="Georgia"/>
                <a:cs typeface="Georgia"/>
                <a:sym typeface="Georgia"/>
              </a:rPr>
              <a:t>the machine learning model.</a:t>
            </a:r>
            <a:endParaRPr sz="1650">
              <a:solidFill>
                <a:srgbClr val="FFFFFF"/>
              </a:solidFill>
              <a:latin typeface="Georgia"/>
              <a:ea typeface="Georgia"/>
              <a:cs typeface="Georgia"/>
              <a:sym typeface="Georgia"/>
            </a:endParaRPr>
          </a:p>
          <a:p>
            <a:pPr marL="457200" marR="215900" lvl="0" indent="-333375" algn="l" rtl="0">
              <a:lnSpc>
                <a:spcPct val="160000"/>
              </a:lnSpc>
              <a:spcBef>
                <a:spcPts val="0"/>
              </a:spcBef>
              <a:spcAft>
                <a:spcPts val="0"/>
              </a:spcAft>
              <a:buClr>
                <a:srgbClr val="FFFFFF"/>
              </a:buClr>
              <a:buSzPts val="1650"/>
              <a:buFont typeface="Georgia"/>
              <a:buAutoNum type="arabicPeriod"/>
            </a:pPr>
            <a:r>
              <a:rPr lang="en" sz="1650">
                <a:solidFill>
                  <a:srgbClr val="F1C232"/>
                </a:solidFill>
                <a:latin typeface="Georgia"/>
                <a:ea typeface="Georgia"/>
                <a:cs typeface="Georgia"/>
                <a:sym typeface="Georgia"/>
              </a:rPr>
              <a:t>Train </a:t>
            </a:r>
            <a:r>
              <a:rPr lang="en" sz="1650">
                <a:solidFill>
                  <a:srgbClr val="FFFFFF"/>
                </a:solidFill>
                <a:latin typeface="Georgia"/>
                <a:ea typeface="Georgia"/>
                <a:cs typeface="Georgia"/>
                <a:sym typeface="Georgia"/>
              </a:rPr>
              <a:t>your model on the training split. </a:t>
            </a:r>
            <a:endParaRPr sz="1650">
              <a:solidFill>
                <a:srgbClr val="FFFFFF"/>
              </a:solidFill>
              <a:latin typeface="Georgia"/>
              <a:ea typeface="Georgia"/>
              <a:cs typeface="Georgia"/>
              <a:sym typeface="Georgia"/>
            </a:endParaRPr>
          </a:p>
          <a:p>
            <a:pPr marL="457200" marR="215900" lvl="0" indent="-333375" algn="l" rtl="0">
              <a:lnSpc>
                <a:spcPct val="160000"/>
              </a:lnSpc>
              <a:spcBef>
                <a:spcPts val="0"/>
              </a:spcBef>
              <a:spcAft>
                <a:spcPts val="0"/>
              </a:spcAft>
              <a:buClr>
                <a:srgbClr val="FFFFFF"/>
              </a:buClr>
              <a:buSzPts val="1650"/>
              <a:buFont typeface="Georgia"/>
              <a:buAutoNum type="arabicPeriod"/>
            </a:pPr>
            <a:r>
              <a:rPr lang="en" sz="1650">
                <a:solidFill>
                  <a:srgbClr val="F1C232"/>
                </a:solidFill>
                <a:latin typeface="Georgia"/>
                <a:ea typeface="Georgia"/>
                <a:cs typeface="Georgia"/>
                <a:sym typeface="Georgia"/>
              </a:rPr>
              <a:t>Evaluate </a:t>
            </a:r>
            <a:r>
              <a:rPr lang="en" sz="1650">
                <a:solidFill>
                  <a:srgbClr val="FFFFFF"/>
                </a:solidFill>
                <a:latin typeface="Georgia"/>
                <a:ea typeface="Georgia"/>
                <a:cs typeface="Georgia"/>
                <a:sym typeface="Georgia"/>
              </a:rPr>
              <a:t>the trained model against the testing split.</a:t>
            </a:r>
            <a:endParaRPr sz="1650">
              <a:solidFill>
                <a:srgbClr val="FFFFFF"/>
              </a:solidFill>
              <a:latin typeface="Georgia"/>
              <a:ea typeface="Georgia"/>
              <a:cs typeface="Georgia"/>
              <a:sym typeface="Georgia"/>
            </a:endParaRPr>
          </a:p>
          <a:p>
            <a:pPr marL="457200" marR="215900" lvl="0" indent="-333375" algn="l" rtl="0">
              <a:lnSpc>
                <a:spcPct val="160000"/>
              </a:lnSpc>
              <a:spcBef>
                <a:spcPts val="0"/>
              </a:spcBef>
              <a:spcAft>
                <a:spcPts val="0"/>
              </a:spcAft>
              <a:buClr>
                <a:srgbClr val="FFFFFF"/>
              </a:buClr>
              <a:buSzPts val="1650"/>
              <a:buFont typeface="Georgia"/>
              <a:buAutoNum type="arabicPeriod"/>
            </a:pPr>
            <a:r>
              <a:rPr lang="en" sz="1650">
                <a:solidFill>
                  <a:srgbClr val="F1C232"/>
                </a:solidFill>
                <a:latin typeface="Georgia"/>
                <a:ea typeface="Georgia"/>
                <a:cs typeface="Georgia"/>
                <a:sym typeface="Georgia"/>
              </a:rPr>
              <a:t>Tune </a:t>
            </a:r>
            <a:r>
              <a:rPr lang="en" sz="1650">
                <a:solidFill>
                  <a:srgbClr val="FFFFFF"/>
                </a:solidFill>
                <a:latin typeface="Georgia"/>
                <a:ea typeface="Georgia"/>
                <a:cs typeface="Georgia"/>
                <a:sym typeface="Georgia"/>
              </a:rPr>
              <a:t>all relevant parameters for optimal performance.</a:t>
            </a:r>
            <a:endParaRPr sz="1650">
              <a:solidFill>
                <a:srgbClr val="FFFFFF"/>
              </a:solidFill>
              <a:latin typeface="Georgia"/>
              <a:ea typeface="Georgia"/>
              <a:cs typeface="Georgia"/>
              <a:sym typeface="Georgia"/>
            </a:endParaRPr>
          </a:p>
          <a:p>
            <a:pPr marL="457200" marR="215900" lvl="0" indent="-333375" algn="l" rtl="0">
              <a:lnSpc>
                <a:spcPct val="160000"/>
              </a:lnSpc>
              <a:spcBef>
                <a:spcPts val="0"/>
              </a:spcBef>
              <a:spcAft>
                <a:spcPts val="0"/>
              </a:spcAft>
              <a:buClr>
                <a:srgbClr val="FFFFFF"/>
              </a:buClr>
              <a:buSzPts val="1650"/>
              <a:buFont typeface="Georgia"/>
              <a:buAutoNum type="arabicPeriod"/>
            </a:pPr>
            <a:r>
              <a:rPr lang="en" sz="1650">
                <a:solidFill>
                  <a:srgbClr val="FFFFFF"/>
                </a:solidFill>
                <a:latin typeface="Georgia"/>
                <a:ea typeface="Georgia"/>
                <a:cs typeface="Georgia"/>
                <a:sym typeface="Georgia"/>
              </a:rPr>
              <a:t>Use the final model to make </a:t>
            </a:r>
            <a:r>
              <a:rPr lang="en" sz="1650">
                <a:solidFill>
                  <a:srgbClr val="F1C232"/>
                </a:solidFill>
                <a:latin typeface="Georgia"/>
                <a:ea typeface="Georgia"/>
                <a:cs typeface="Georgia"/>
                <a:sym typeface="Georgia"/>
              </a:rPr>
              <a:t>prediction </a:t>
            </a:r>
            <a:r>
              <a:rPr lang="en" sz="1650">
                <a:solidFill>
                  <a:srgbClr val="FFFFFF"/>
                </a:solidFill>
                <a:latin typeface="Georgia"/>
                <a:ea typeface="Georgia"/>
                <a:cs typeface="Georgia"/>
                <a:sym typeface="Georgia"/>
              </a:rPr>
              <a:t>on unseen data.</a:t>
            </a:r>
            <a:endParaRPr sz="1650">
              <a:solidFill>
                <a:srgbClr val="FFFFFF"/>
              </a:solidFill>
              <a:latin typeface="Georgia"/>
              <a:ea typeface="Georgia"/>
              <a:cs typeface="Georgia"/>
              <a:sym typeface="Georgia"/>
            </a:endParaRPr>
          </a:p>
          <a:p>
            <a:pPr marL="0" lvl="0" indent="0" algn="l" rtl="0">
              <a:spcBef>
                <a:spcPts val="2500"/>
              </a:spcBef>
              <a:spcAft>
                <a:spcPts val="1600"/>
              </a:spcAft>
              <a:buNone/>
            </a:pP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Coding...</a:t>
            </a:r>
            <a:endParaRPr/>
          </a:p>
        </p:txBody>
      </p:sp>
      <p:sp>
        <p:nvSpPr>
          <p:cNvPr id="243" name="Google Shape;243;p35"/>
          <p:cNvSpPr txBox="1"/>
          <p:nvPr/>
        </p:nvSpPr>
        <p:spPr>
          <a:xfrm>
            <a:off x="1244150" y="1418625"/>
            <a:ext cx="6281400" cy="28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The main goals of this first exercise are: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Explore Jupyter Notebook</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See in practice the 8 steps of a Machine Learning Pipeline</a:t>
            </a:r>
            <a:endParaRPr>
              <a:latin typeface="Roboto"/>
              <a:ea typeface="Roboto"/>
              <a:cs typeface="Roboto"/>
              <a:sym typeface="Roboto"/>
            </a:endParaRPr>
          </a:p>
          <a:p>
            <a:pPr marL="457200" lvl="0" indent="-317500" algn="l" rtl="0">
              <a:spcBef>
                <a:spcPts val="0"/>
              </a:spcBef>
              <a:spcAft>
                <a:spcPts val="0"/>
              </a:spcAft>
              <a:buSzPts val="1400"/>
              <a:buChar char="●"/>
            </a:pPr>
            <a:r>
              <a:rPr lang="en"/>
              <a:t>The followings slides are a collection of codes that we will see in the practical exercise</a:t>
            </a:r>
            <a:endParaRPr/>
          </a:p>
          <a:p>
            <a:pPr marL="457200" lvl="0" indent="-317500" algn="l" rtl="0">
              <a:spcBef>
                <a:spcPts val="0"/>
              </a:spcBef>
              <a:spcAft>
                <a:spcPts val="0"/>
              </a:spcAft>
              <a:buSzPts val="1400"/>
              <a:buChar char="●"/>
            </a:pPr>
            <a:r>
              <a:rPr lang="en"/>
              <a:t>There are also cheat sheets in the online folder (we will use most of those pieces of code during the course)</a:t>
            </a:r>
            <a:endParaRPr/>
          </a:p>
          <a:p>
            <a:pPr marL="457200" lvl="0" indent="0" algn="l" rtl="0">
              <a:spcBef>
                <a:spcPts val="0"/>
              </a:spcBef>
              <a:spcAft>
                <a:spcPts val="0"/>
              </a:spcAft>
              <a:buNone/>
            </a:pPr>
            <a:endParaRPr/>
          </a:p>
          <a:p>
            <a:pPr marL="45720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(common tools for data analysis)</a:t>
            </a:r>
            <a:endParaRPr/>
          </a:p>
        </p:txBody>
      </p:sp>
      <p:pic>
        <p:nvPicPr>
          <p:cNvPr id="249" name="Google Shape;249;p36"/>
          <p:cNvPicPr preferRelativeResize="0"/>
          <p:nvPr/>
        </p:nvPicPr>
        <p:blipFill>
          <a:blip r:embed="rId3">
            <a:alphaModFix/>
          </a:blip>
          <a:stretch>
            <a:fillRect/>
          </a:stretch>
        </p:blipFill>
        <p:spPr>
          <a:xfrm>
            <a:off x="152400" y="721925"/>
            <a:ext cx="1714500" cy="409575"/>
          </a:xfrm>
          <a:prstGeom prst="rect">
            <a:avLst/>
          </a:prstGeom>
          <a:noFill/>
          <a:ln>
            <a:noFill/>
          </a:ln>
        </p:spPr>
      </p:pic>
      <p:pic>
        <p:nvPicPr>
          <p:cNvPr id="250" name="Google Shape;250;p36"/>
          <p:cNvPicPr preferRelativeResize="0"/>
          <p:nvPr/>
        </p:nvPicPr>
        <p:blipFill>
          <a:blip r:embed="rId4">
            <a:alphaModFix/>
          </a:blip>
          <a:stretch>
            <a:fillRect/>
          </a:stretch>
        </p:blipFill>
        <p:spPr>
          <a:xfrm>
            <a:off x="152400" y="1131500"/>
            <a:ext cx="3810000" cy="428625"/>
          </a:xfrm>
          <a:prstGeom prst="rect">
            <a:avLst/>
          </a:prstGeom>
          <a:noFill/>
          <a:ln>
            <a:noFill/>
          </a:ln>
        </p:spPr>
      </p:pic>
      <p:pic>
        <p:nvPicPr>
          <p:cNvPr id="251" name="Google Shape;251;p36"/>
          <p:cNvPicPr preferRelativeResize="0"/>
          <p:nvPr/>
        </p:nvPicPr>
        <p:blipFill>
          <a:blip r:embed="rId5">
            <a:alphaModFix/>
          </a:blip>
          <a:stretch>
            <a:fillRect/>
          </a:stretch>
        </p:blipFill>
        <p:spPr>
          <a:xfrm>
            <a:off x="152400" y="1560125"/>
            <a:ext cx="2676525" cy="466725"/>
          </a:xfrm>
          <a:prstGeom prst="rect">
            <a:avLst/>
          </a:prstGeom>
          <a:noFill/>
          <a:ln>
            <a:noFill/>
          </a:ln>
        </p:spPr>
      </p:pic>
      <p:pic>
        <p:nvPicPr>
          <p:cNvPr id="252" name="Google Shape;252;p36"/>
          <p:cNvPicPr preferRelativeResize="0"/>
          <p:nvPr/>
        </p:nvPicPr>
        <p:blipFill>
          <a:blip r:embed="rId6">
            <a:alphaModFix/>
          </a:blip>
          <a:stretch>
            <a:fillRect/>
          </a:stretch>
        </p:blipFill>
        <p:spPr>
          <a:xfrm>
            <a:off x="152400" y="2026850"/>
            <a:ext cx="1847850" cy="438150"/>
          </a:xfrm>
          <a:prstGeom prst="rect">
            <a:avLst/>
          </a:prstGeom>
          <a:noFill/>
          <a:ln>
            <a:noFill/>
          </a:ln>
        </p:spPr>
      </p:pic>
      <p:pic>
        <p:nvPicPr>
          <p:cNvPr id="253" name="Google Shape;253;p36"/>
          <p:cNvPicPr preferRelativeResize="0"/>
          <p:nvPr/>
        </p:nvPicPr>
        <p:blipFill>
          <a:blip r:embed="rId7">
            <a:alphaModFix/>
          </a:blip>
          <a:stretch>
            <a:fillRect/>
          </a:stretch>
        </p:blipFill>
        <p:spPr>
          <a:xfrm>
            <a:off x="152400" y="2455475"/>
            <a:ext cx="2505075" cy="476250"/>
          </a:xfrm>
          <a:prstGeom prst="rect">
            <a:avLst/>
          </a:prstGeom>
          <a:noFill/>
          <a:ln>
            <a:noFill/>
          </a:ln>
        </p:spPr>
      </p:pic>
      <p:pic>
        <p:nvPicPr>
          <p:cNvPr id="254" name="Google Shape;254;p36"/>
          <p:cNvPicPr preferRelativeResize="0"/>
          <p:nvPr/>
        </p:nvPicPr>
        <p:blipFill>
          <a:blip r:embed="rId8">
            <a:alphaModFix/>
          </a:blip>
          <a:stretch>
            <a:fillRect/>
          </a:stretch>
        </p:blipFill>
        <p:spPr>
          <a:xfrm>
            <a:off x="152400" y="2931725"/>
            <a:ext cx="3371850" cy="447675"/>
          </a:xfrm>
          <a:prstGeom prst="rect">
            <a:avLst/>
          </a:prstGeom>
          <a:noFill/>
          <a:ln>
            <a:noFill/>
          </a:ln>
        </p:spPr>
      </p:pic>
      <p:pic>
        <p:nvPicPr>
          <p:cNvPr id="255" name="Google Shape;255;p36"/>
          <p:cNvPicPr preferRelativeResize="0"/>
          <p:nvPr/>
        </p:nvPicPr>
        <p:blipFill>
          <a:blip r:embed="rId9">
            <a:alphaModFix/>
          </a:blip>
          <a:stretch>
            <a:fillRect/>
          </a:stretch>
        </p:blipFill>
        <p:spPr>
          <a:xfrm>
            <a:off x="152388" y="3493200"/>
            <a:ext cx="8429625" cy="800100"/>
          </a:xfrm>
          <a:prstGeom prst="rect">
            <a:avLst/>
          </a:prstGeom>
          <a:noFill/>
          <a:ln>
            <a:noFill/>
          </a:ln>
        </p:spPr>
      </p:pic>
      <p:pic>
        <p:nvPicPr>
          <p:cNvPr id="256" name="Google Shape;256;p36"/>
          <p:cNvPicPr preferRelativeResize="0"/>
          <p:nvPr/>
        </p:nvPicPr>
        <p:blipFill>
          <a:blip r:embed="rId10">
            <a:alphaModFix/>
          </a:blip>
          <a:stretch>
            <a:fillRect/>
          </a:stretch>
        </p:blipFill>
        <p:spPr>
          <a:xfrm>
            <a:off x="152400" y="4445700"/>
            <a:ext cx="8629650" cy="523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Define the Feature X and target y</a:t>
            </a:r>
            <a:endParaRPr/>
          </a:p>
        </p:txBody>
      </p:sp>
      <p:pic>
        <p:nvPicPr>
          <p:cNvPr id="262" name="Google Shape;262;p37"/>
          <p:cNvPicPr preferRelativeResize="0"/>
          <p:nvPr/>
        </p:nvPicPr>
        <p:blipFill>
          <a:blip r:embed="rId3">
            <a:alphaModFix/>
          </a:blip>
          <a:stretch>
            <a:fillRect/>
          </a:stretch>
        </p:blipFill>
        <p:spPr>
          <a:xfrm>
            <a:off x="152400" y="2320850"/>
            <a:ext cx="8839201" cy="65274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a:t>Step 3: Divide the data into 2 splits one for training and  and the other for testing.</a:t>
            </a:r>
            <a:endParaRPr/>
          </a:p>
        </p:txBody>
      </p:sp>
      <p:pic>
        <p:nvPicPr>
          <p:cNvPr id="268" name="Google Shape;268;p38"/>
          <p:cNvPicPr preferRelativeResize="0"/>
          <p:nvPr/>
        </p:nvPicPr>
        <p:blipFill>
          <a:blip r:embed="rId3">
            <a:alphaModFix/>
          </a:blip>
          <a:stretch>
            <a:fillRect/>
          </a:stretch>
        </p:blipFill>
        <p:spPr>
          <a:xfrm>
            <a:off x="1425875" y="1903450"/>
            <a:ext cx="6048375" cy="80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50" y="16350"/>
            <a:ext cx="8826600" cy="602700"/>
          </a:xfrm>
          <a:prstGeom prst="rect">
            <a:avLst/>
          </a:prstGeom>
          <a:solidFill>
            <a:srgbClr val="4A86E8"/>
          </a:solidFill>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Content of the 10 lessons</a:t>
            </a:r>
            <a:endParaRPr>
              <a:solidFill>
                <a:srgbClr val="FFFFFF"/>
              </a:solidFill>
            </a:endParaRPr>
          </a:p>
        </p:txBody>
      </p:sp>
      <p:sp>
        <p:nvSpPr>
          <p:cNvPr id="80" name="Google Shape;80;p15"/>
          <p:cNvSpPr txBox="1">
            <a:spLocks noGrp="1"/>
          </p:cNvSpPr>
          <p:nvPr>
            <p:ph type="body" idx="4294967295"/>
          </p:nvPr>
        </p:nvSpPr>
        <p:spPr>
          <a:xfrm>
            <a:off x="311700" y="915100"/>
            <a:ext cx="8520600" cy="3737100"/>
          </a:xfrm>
          <a:prstGeom prst="rect">
            <a:avLst/>
          </a:prstGeom>
          <a:solidFill>
            <a:srgbClr val="6D9EEB"/>
          </a:solid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a:solidFill>
                <a:srgbClr val="FFFFFF"/>
              </a:solidFill>
            </a:endParaRPr>
          </a:p>
          <a:p>
            <a:pPr marL="914400" lvl="1" indent="-317500" algn="l" rtl="0">
              <a:spcBef>
                <a:spcPts val="1600"/>
              </a:spcBef>
              <a:spcAft>
                <a:spcPts val="0"/>
              </a:spcAft>
              <a:buClr>
                <a:srgbClr val="FFFFFF"/>
              </a:buClr>
              <a:buSzPts val="1400"/>
              <a:buChar char="○"/>
            </a:pPr>
            <a:r>
              <a:rPr lang="en">
                <a:solidFill>
                  <a:srgbClr val="FFFFFF"/>
                </a:solidFill>
              </a:rPr>
              <a:t>Tools (python pandas scikit-learn data visualisation machine learning theory)</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KNN algorithm</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Linear model</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Naive Bayes</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Decision Tree and Random Forest</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K-means</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Preprocessing and features engineering</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Neural Network</a:t>
            </a:r>
            <a:endParaRPr>
              <a:solidFill>
                <a:srgbClr val="FFFFFF"/>
              </a:solidFill>
            </a:endParaRPr>
          </a:p>
          <a:p>
            <a:pPr marL="91440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Create the Model</a:t>
            </a:r>
            <a:endParaRPr/>
          </a:p>
        </p:txBody>
      </p:sp>
      <p:pic>
        <p:nvPicPr>
          <p:cNvPr id="274" name="Google Shape;274;p39"/>
          <p:cNvPicPr preferRelativeResize="0"/>
          <p:nvPr/>
        </p:nvPicPr>
        <p:blipFill>
          <a:blip r:embed="rId3">
            <a:alphaModFix/>
          </a:blip>
          <a:stretch>
            <a:fillRect/>
          </a:stretch>
        </p:blipFill>
        <p:spPr>
          <a:xfrm>
            <a:off x="1876425" y="1981275"/>
            <a:ext cx="5391150" cy="1019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5 Train the model</a:t>
            </a:r>
            <a:endParaRPr/>
          </a:p>
        </p:txBody>
      </p:sp>
      <p:pic>
        <p:nvPicPr>
          <p:cNvPr id="280" name="Google Shape;280;p40"/>
          <p:cNvPicPr preferRelativeResize="0"/>
          <p:nvPr/>
        </p:nvPicPr>
        <p:blipFill>
          <a:blip r:embed="rId3">
            <a:alphaModFix/>
          </a:blip>
          <a:stretch>
            <a:fillRect/>
          </a:stretch>
        </p:blipFill>
        <p:spPr>
          <a:xfrm>
            <a:off x="3180475" y="2343150"/>
            <a:ext cx="2286000" cy="457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6: Evaluate the model</a:t>
            </a:r>
            <a:endParaRPr/>
          </a:p>
        </p:txBody>
      </p:sp>
      <p:pic>
        <p:nvPicPr>
          <p:cNvPr id="286" name="Google Shape;286;p41"/>
          <p:cNvPicPr preferRelativeResize="0"/>
          <p:nvPr/>
        </p:nvPicPr>
        <p:blipFill>
          <a:blip r:embed="rId3">
            <a:alphaModFix/>
          </a:blip>
          <a:stretch>
            <a:fillRect/>
          </a:stretch>
        </p:blipFill>
        <p:spPr>
          <a:xfrm>
            <a:off x="2579100" y="2136925"/>
            <a:ext cx="2924175" cy="1143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8 Prediction</a:t>
            </a:r>
            <a:endParaRPr/>
          </a:p>
        </p:txBody>
      </p:sp>
      <p:pic>
        <p:nvPicPr>
          <p:cNvPr id="292" name="Google Shape;292;p42"/>
          <p:cNvPicPr preferRelativeResize="0"/>
          <p:nvPr/>
        </p:nvPicPr>
        <p:blipFill>
          <a:blip r:embed="rId3">
            <a:alphaModFix/>
          </a:blip>
          <a:stretch>
            <a:fillRect/>
          </a:stretch>
        </p:blipFill>
        <p:spPr>
          <a:xfrm>
            <a:off x="3154238" y="2335000"/>
            <a:ext cx="2714625" cy="533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FB3A-FEB8-F447-9B14-7CD410D48741}"/>
              </a:ext>
            </a:extLst>
          </p:cNvPr>
          <p:cNvSpPr>
            <a:spLocks noGrp="1"/>
          </p:cNvSpPr>
          <p:nvPr>
            <p:ph type="title"/>
          </p:nvPr>
        </p:nvSpPr>
        <p:spPr/>
        <p:txBody>
          <a:bodyPr/>
          <a:lstStyle/>
          <a:p>
            <a:r>
              <a:rPr lang="en-US" dirty="0"/>
              <a:t>PYTHON RESOURCES</a:t>
            </a:r>
          </a:p>
        </p:txBody>
      </p:sp>
      <p:sp>
        <p:nvSpPr>
          <p:cNvPr id="3" name="Rectangle 2">
            <a:extLst>
              <a:ext uri="{FF2B5EF4-FFF2-40B4-BE49-F238E27FC236}">
                <a16:creationId xmlns:a16="http://schemas.microsoft.com/office/drawing/2014/main" id="{9495A31A-AE29-3B47-90DE-A70B3D4F66AB}"/>
              </a:ext>
            </a:extLst>
          </p:cNvPr>
          <p:cNvSpPr/>
          <p:nvPr/>
        </p:nvSpPr>
        <p:spPr>
          <a:xfrm>
            <a:off x="2286000" y="1986975"/>
            <a:ext cx="4572000" cy="954107"/>
          </a:xfrm>
          <a:prstGeom prst="rect">
            <a:avLst/>
          </a:prstGeom>
        </p:spPr>
        <p:txBody>
          <a:bodyPr>
            <a:spAutoFit/>
          </a:bodyPr>
          <a:lstStyle/>
          <a:p>
            <a:pPr>
              <a:buFont typeface="Arial" panose="020B0604020202020204" pitchFamily="34" charset="0"/>
              <a:buChar char="•"/>
            </a:pPr>
            <a:r>
              <a:rPr lang="en-GB" dirty="0">
                <a:hlinkClick r:id="rId2"/>
              </a:rPr>
              <a:t>How to think like a Computer Scientist in Python</a:t>
            </a:r>
            <a:endParaRPr lang="en-GB" dirty="0"/>
          </a:p>
          <a:p>
            <a:pPr>
              <a:buFont typeface="Arial" panose="020B0604020202020204" pitchFamily="34" charset="0"/>
              <a:buChar char="•"/>
            </a:pPr>
            <a:r>
              <a:rPr lang="en-GB" dirty="0">
                <a:hlinkClick r:id="rId3"/>
              </a:rPr>
              <a:t>Google's Python class</a:t>
            </a:r>
            <a:endParaRPr lang="en-GB" dirty="0"/>
          </a:p>
          <a:p>
            <a:pPr>
              <a:buFont typeface="Arial" panose="020B0604020202020204" pitchFamily="34" charset="0"/>
              <a:buChar char="•"/>
            </a:pPr>
            <a:r>
              <a:rPr lang="en-GB" dirty="0">
                <a:hlinkClick r:id="rId4"/>
              </a:rPr>
              <a:t>Documentation</a:t>
            </a:r>
            <a:endParaRPr lang="en-GB" dirty="0"/>
          </a:p>
          <a:p>
            <a:pPr>
              <a:buFont typeface="Arial" panose="020B0604020202020204" pitchFamily="34" charset="0"/>
              <a:buChar char="•"/>
            </a:pPr>
            <a:r>
              <a:rPr lang="en-GB" dirty="0">
                <a:hlinkClick r:id="rId5"/>
              </a:rPr>
              <a:t>Tutorialpoint</a:t>
            </a:r>
            <a:r>
              <a:rPr lang="en-GB" dirty="0"/>
              <a:t> (great as a syntax reminder)</a:t>
            </a:r>
          </a:p>
        </p:txBody>
      </p:sp>
    </p:spTree>
    <p:extLst>
      <p:ext uri="{BB962C8B-B14F-4D97-AF65-F5344CB8AC3E}">
        <p14:creationId xmlns:p14="http://schemas.microsoft.com/office/powerpoint/2010/main" val="169326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8250" y="16350"/>
            <a:ext cx="8826600" cy="602700"/>
          </a:xfrm>
          <a:prstGeom prst="rect">
            <a:avLst/>
          </a:prstGeom>
          <a:solidFill>
            <a:srgbClr val="4A86E8"/>
          </a:solidFill>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Machine Learning Definition</a:t>
            </a:r>
            <a:endParaRPr>
              <a:solidFill>
                <a:srgbClr val="FFFFFF"/>
              </a:solidFill>
            </a:endParaRPr>
          </a:p>
        </p:txBody>
      </p:sp>
      <p:sp>
        <p:nvSpPr>
          <p:cNvPr id="86" name="Google Shape;86;p16"/>
          <p:cNvSpPr txBox="1">
            <a:spLocks noGrp="1"/>
          </p:cNvSpPr>
          <p:nvPr>
            <p:ph type="body" idx="4294967295"/>
          </p:nvPr>
        </p:nvSpPr>
        <p:spPr>
          <a:xfrm>
            <a:off x="471900" y="2256925"/>
            <a:ext cx="8222100" cy="1054200"/>
          </a:xfrm>
          <a:prstGeom prst="rect">
            <a:avLst/>
          </a:prstGeom>
          <a:solidFill>
            <a:srgbClr val="6D9EEB"/>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1650">
                <a:solidFill>
                  <a:srgbClr val="FFFFFF"/>
                </a:solidFill>
                <a:latin typeface="Georgia"/>
                <a:ea typeface="Georgia"/>
                <a:cs typeface="Georgia"/>
                <a:sym typeface="Georgia"/>
              </a:rPr>
              <a:t>The whole concept of machine learning is figuring out ways in which we can teach a computer to perform a task without needing to provide explicit instructions.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a:t>
            </a:r>
            <a:endParaRPr/>
          </a:p>
        </p:txBody>
      </p:sp>
      <p:pic>
        <p:nvPicPr>
          <p:cNvPr id="92" name="Google Shape;92;p17"/>
          <p:cNvPicPr preferRelativeResize="0"/>
          <p:nvPr/>
        </p:nvPicPr>
        <p:blipFill>
          <a:blip r:embed="rId3">
            <a:alphaModFix/>
          </a:blip>
          <a:stretch>
            <a:fillRect/>
          </a:stretch>
        </p:blipFill>
        <p:spPr>
          <a:xfrm>
            <a:off x="152400" y="771450"/>
            <a:ext cx="2533650" cy="2638425"/>
          </a:xfrm>
          <a:prstGeom prst="rect">
            <a:avLst/>
          </a:prstGeom>
          <a:noFill/>
          <a:ln>
            <a:noFill/>
          </a:ln>
        </p:spPr>
      </p:pic>
      <p:pic>
        <p:nvPicPr>
          <p:cNvPr id="93" name="Google Shape;93;p17"/>
          <p:cNvPicPr preferRelativeResize="0"/>
          <p:nvPr/>
        </p:nvPicPr>
        <p:blipFill>
          <a:blip r:embed="rId4">
            <a:alphaModFix/>
          </a:blip>
          <a:stretch>
            <a:fillRect/>
          </a:stretch>
        </p:blipFill>
        <p:spPr>
          <a:xfrm>
            <a:off x="3217725" y="872550"/>
            <a:ext cx="2876550" cy="2028825"/>
          </a:xfrm>
          <a:prstGeom prst="rect">
            <a:avLst/>
          </a:prstGeom>
          <a:noFill/>
          <a:ln>
            <a:noFill/>
          </a:ln>
        </p:spPr>
      </p:pic>
      <p:pic>
        <p:nvPicPr>
          <p:cNvPr id="94" name="Google Shape;94;p17"/>
          <p:cNvPicPr preferRelativeResize="0"/>
          <p:nvPr/>
        </p:nvPicPr>
        <p:blipFill>
          <a:blip r:embed="rId5">
            <a:alphaModFix/>
          </a:blip>
          <a:stretch>
            <a:fillRect/>
          </a:stretch>
        </p:blipFill>
        <p:spPr>
          <a:xfrm>
            <a:off x="6522050" y="1060300"/>
            <a:ext cx="2273128" cy="1937325"/>
          </a:xfrm>
          <a:prstGeom prst="rect">
            <a:avLst/>
          </a:prstGeom>
          <a:noFill/>
          <a:ln>
            <a:noFill/>
          </a:ln>
        </p:spPr>
      </p:pic>
      <p:graphicFrame>
        <p:nvGraphicFramePr>
          <p:cNvPr id="95" name="Google Shape;95;p17"/>
          <p:cNvGraphicFramePr/>
          <p:nvPr/>
        </p:nvGraphicFramePr>
        <p:xfrm>
          <a:off x="793600" y="3438875"/>
          <a:ext cx="7239000" cy="1584840"/>
        </p:xfrm>
        <a:graphic>
          <a:graphicData uri="http://schemas.openxmlformats.org/drawingml/2006/table">
            <a:tbl>
              <a:tblPr>
                <a:noFill/>
                <a:tableStyleId>{A8FE0E0A-8BF9-4753-964D-4164BEA2ABFF}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Alcohol % </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color</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Label</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red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barbera</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11</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white</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Pinot grigio</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14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rose’</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spumante</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Analysis </a:t>
            </a:r>
            <a:endParaRPr/>
          </a:p>
        </p:txBody>
      </p:sp>
      <p:pic>
        <p:nvPicPr>
          <p:cNvPr id="101" name="Google Shape;101;p18"/>
          <p:cNvPicPr preferRelativeResize="0"/>
          <p:nvPr/>
        </p:nvPicPr>
        <p:blipFill rotWithShape="1">
          <a:blip r:embed="rId3">
            <a:alphaModFix/>
          </a:blip>
          <a:srcRect b="6559"/>
          <a:stretch/>
        </p:blipFill>
        <p:spPr>
          <a:xfrm>
            <a:off x="6648375" y="806899"/>
            <a:ext cx="2276475" cy="2447625"/>
          </a:xfrm>
          <a:prstGeom prst="rect">
            <a:avLst/>
          </a:prstGeom>
          <a:noFill/>
          <a:ln>
            <a:noFill/>
          </a:ln>
        </p:spPr>
      </p:pic>
      <p:graphicFrame>
        <p:nvGraphicFramePr>
          <p:cNvPr id="102" name="Google Shape;102;p18"/>
          <p:cNvGraphicFramePr/>
          <p:nvPr/>
        </p:nvGraphicFramePr>
        <p:xfrm>
          <a:off x="232225" y="855700"/>
          <a:ext cx="5217225" cy="3565890"/>
        </p:xfrm>
        <a:graphic>
          <a:graphicData uri="http://schemas.openxmlformats.org/drawingml/2006/table">
            <a:tbl>
              <a:tblPr>
                <a:noFill/>
                <a:tableStyleId>{A8FE0E0A-8BF9-4753-964D-4164BEA2ABFF}</a:tableStyleId>
              </a:tblPr>
              <a:tblGrid>
                <a:gridCol w="1739075">
                  <a:extLst>
                    <a:ext uri="{9D8B030D-6E8A-4147-A177-3AD203B41FA5}">
                      <a16:colId xmlns:a16="http://schemas.microsoft.com/office/drawing/2014/main" val="20000"/>
                    </a:ext>
                  </a:extLst>
                </a:gridCol>
                <a:gridCol w="1739075">
                  <a:extLst>
                    <a:ext uri="{9D8B030D-6E8A-4147-A177-3AD203B41FA5}">
                      <a16:colId xmlns:a16="http://schemas.microsoft.com/office/drawing/2014/main" val="20001"/>
                    </a:ext>
                  </a:extLst>
                </a:gridCol>
                <a:gridCol w="1739075">
                  <a:extLst>
                    <a:ext uri="{9D8B030D-6E8A-4147-A177-3AD203B41FA5}">
                      <a16:colId xmlns:a16="http://schemas.microsoft.com/office/drawing/2014/main" val="20002"/>
                    </a:ext>
                  </a:extLst>
                </a:gridCol>
              </a:tblGrid>
              <a:tr h="258700">
                <a:tc>
                  <a:txBody>
                    <a:bodyPr/>
                    <a:lstStyle/>
                    <a:p>
                      <a:pPr marL="0" lvl="0" indent="0" algn="l" rtl="0">
                        <a:spcBef>
                          <a:spcPts val="0"/>
                        </a:spcBef>
                        <a:spcAft>
                          <a:spcPts val="0"/>
                        </a:spcAft>
                        <a:buNone/>
                      </a:pPr>
                      <a:r>
                        <a:rPr lang="en"/>
                        <a:t>Alcohol % </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color</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Label</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58700">
                <a:tc>
                  <a:txBody>
                    <a:bodyPr/>
                    <a:lstStyle/>
                    <a:p>
                      <a:pPr marL="0" lvl="0" indent="0" algn="l" rtl="0">
                        <a:spcBef>
                          <a:spcPts val="0"/>
                        </a:spcBef>
                        <a:spcAft>
                          <a:spcPts val="0"/>
                        </a:spcAft>
                        <a:buNone/>
                      </a:pPr>
                      <a:r>
                        <a:rPr lang="en"/>
                        <a:t>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red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barbera</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58700">
                <a:tc>
                  <a:txBody>
                    <a:bodyPr/>
                    <a:lstStyle/>
                    <a:p>
                      <a:pPr marL="0" lvl="0" indent="0" algn="l" rtl="0">
                        <a:spcBef>
                          <a:spcPts val="0"/>
                        </a:spcBef>
                        <a:spcAft>
                          <a:spcPts val="0"/>
                        </a:spcAft>
                        <a:buNone/>
                      </a:pPr>
                      <a:r>
                        <a:rPr lang="en"/>
                        <a:t>11</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white</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Pinot grigio</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58700">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58700">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258700">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58700">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258700">
                <a:tc>
                  <a:txBody>
                    <a:bodyPr/>
                    <a:lstStyle/>
                    <a:p>
                      <a:pPr marL="0" lvl="0" indent="0" algn="l" rtl="0">
                        <a:spcBef>
                          <a:spcPts val="0"/>
                        </a:spcBef>
                        <a:spcAft>
                          <a:spcPts val="0"/>
                        </a:spcAft>
                        <a:buNone/>
                      </a:pPr>
                      <a:r>
                        <a:rPr lang="en"/>
                        <a:t>14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red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Barolo</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258700">
                <a:tc>
                  <a:txBody>
                    <a:bodyPr/>
                    <a:lstStyle/>
                    <a:p>
                      <a:pPr marL="0" lvl="0" indent="0" algn="l" rtl="0">
                        <a:spcBef>
                          <a:spcPts val="0"/>
                        </a:spcBef>
                        <a:spcAft>
                          <a:spcPts val="0"/>
                        </a:spcAft>
                        <a:buNone/>
                      </a:pPr>
                      <a:r>
                        <a:rPr lang="en"/>
                        <a:t>14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rose’</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spumante</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03" name="Google Shape;103;p18"/>
          <p:cNvSpPr/>
          <p:nvPr/>
        </p:nvSpPr>
        <p:spPr>
          <a:xfrm>
            <a:off x="6213175" y="3482100"/>
            <a:ext cx="2511300" cy="12594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For example: we collected 640 observations of wine bottles from the wine shop</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Training and testing</a:t>
            </a:r>
            <a:endParaRPr/>
          </a:p>
        </p:txBody>
      </p:sp>
      <p:pic>
        <p:nvPicPr>
          <p:cNvPr id="109" name="Google Shape;109;p19"/>
          <p:cNvPicPr preferRelativeResize="0"/>
          <p:nvPr/>
        </p:nvPicPr>
        <p:blipFill>
          <a:blip r:embed="rId3">
            <a:alphaModFix/>
          </a:blip>
          <a:stretch>
            <a:fillRect/>
          </a:stretch>
        </p:blipFill>
        <p:spPr>
          <a:xfrm>
            <a:off x="336288" y="1476129"/>
            <a:ext cx="7945575" cy="1809275"/>
          </a:xfrm>
          <a:prstGeom prst="rect">
            <a:avLst/>
          </a:prstGeom>
          <a:noFill/>
          <a:ln>
            <a:noFill/>
          </a:ln>
        </p:spPr>
      </p:pic>
      <p:sp>
        <p:nvSpPr>
          <p:cNvPr id="110" name="Google Shape;110;p19"/>
          <p:cNvSpPr/>
          <p:nvPr/>
        </p:nvSpPr>
        <p:spPr>
          <a:xfrm>
            <a:off x="379325" y="891975"/>
            <a:ext cx="7859400" cy="5043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For example: we collected 640 observations of wine bottles from the wine shop</a:t>
            </a:r>
            <a:endParaRPr>
              <a:solidFill>
                <a:srgbClr val="FFFFFF"/>
              </a:solidFill>
            </a:endParaRPr>
          </a:p>
        </p:txBody>
      </p:sp>
      <p:sp>
        <p:nvSpPr>
          <p:cNvPr id="111" name="Google Shape;111;p19"/>
          <p:cNvSpPr/>
          <p:nvPr/>
        </p:nvSpPr>
        <p:spPr>
          <a:xfrm>
            <a:off x="379325" y="3365250"/>
            <a:ext cx="6281400" cy="15324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We train the model on 420 samples</a:t>
            </a:r>
            <a:endParaRPr dirty="0">
              <a:solidFill>
                <a:srgbClr val="FFFFFF"/>
              </a:solidFill>
            </a:endParaRPr>
          </a:p>
        </p:txBody>
      </p:sp>
      <p:sp>
        <p:nvSpPr>
          <p:cNvPr id="112" name="Google Shape;112;p19"/>
          <p:cNvSpPr/>
          <p:nvPr/>
        </p:nvSpPr>
        <p:spPr>
          <a:xfrm>
            <a:off x="6820075" y="3365250"/>
            <a:ext cx="1418700" cy="15324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We test on 220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 can then use the model on new (not labeled) data point to predict the label </a:t>
            </a:r>
            <a:endParaRPr/>
          </a:p>
        </p:txBody>
      </p:sp>
      <p:pic>
        <p:nvPicPr>
          <p:cNvPr id="118" name="Google Shape;118;p20"/>
          <p:cNvPicPr preferRelativeResize="0"/>
          <p:nvPr/>
        </p:nvPicPr>
        <p:blipFill>
          <a:blip r:embed="rId3">
            <a:alphaModFix/>
          </a:blip>
          <a:stretch>
            <a:fillRect/>
          </a:stretch>
        </p:blipFill>
        <p:spPr>
          <a:xfrm>
            <a:off x="152400" y="771450"/>
            <a:ext cx="2533650" cy="2638425"/>
          </a:xfrm>
          <a:prstGeom prst="rect">
            <a:avLst/>
          </a:prstGeom>
          <a:noFill/>
          <a:ln>
            <a:noFill/>
          </a:ln>
        </p:spPr>
      </p:pic>
      <p:pic>
        <p:nvPicPr>
          <p:cNvPr id="119" name="Google Shape;119;p20"/>
          <p:cNvPicPr preferRelativeResize="0"/>
          <p:nvPr/>
        </p:nvPicPr>
        <p:blipFill>
          <a:blip r:embed="rId4">
            <a:alphaModFix/>
          </a:blip>
          <a:stretch>
            <a:fillRect/>
          </a:stretch>
        </p:blipFill>
        <p:spPr>
          <a:xfrm>
            <a:off x="3217725" y="872550"/>
            <a:ext cx="2876550" cy="2028825"/>
          </a:xfrm>
          <a:prstGeom prst="rect">
            <a:avLst/>
          </a:prstGeom>
          <a:noFill/>
          <a:ln>
            <a:noFill/>
          </a:ln>
        </p:spPr>
      </p:pic>
      <p:pic>
        <p:nvPicPr>
          <p:cNvPr id="120" name="Google Shape;120;p20"/>
          <p:cNvPicPr preferRelativeResize="0"/>
          <p:nvPr/>
        </p:nvPicPr>
        <p:blipFill>
          <a:blip r:embed="rId5">
            <a:alphaModFix/>
          </a:blip>
          <a:stretch>
            <a:fillRect/>
          </a:stretch>
        </p:blipFill>
        <p:spPr>
          <a:xfrm>
            <a:off x="6522050" y="1060300"/>
            <a:ext cx="2273128" cy="1937325"/>
          </a:xfrm>
          <a:prstGeom prst="rect">
            <a:avLst/>
          </a:prstGeom>
          <a:noFill/>
          <a:ln>
            <a:noFill/>
          </a:ln>
        </p:spPr>
      </p:pic>
      <p:graphicFrame>
        <p:nvGraphicFramePr>
          <p:cNvPr id="121" name="Google Shape;121;p20"/>
          <p:cNvGraphicFramePr/>
          <p:nvPr/>
        </p:nvGraphicFramePr>
        <p:xfrm>
          <a:off x="793600" y="3438875"/>
          <a:ext cx="7239000" cy="792420"/>
        </p:xfrm>
        <a:graphic>
          <a:graphicData uri="http://schemas.openxmlformats.org/drawingml/2006/table">
            <a:tbl>
              <a:tblPr>
                <a:noFill/>
                <a:tableStyleId>{A8FE0E0A-8BF9-4753-964D-4164BEA2ABFF}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Alcohol % </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color</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Label</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red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22" name="Google Shape;122;p20"/>
          <p:cNvSpPr/>
          <p:nvPr/>
        </p:nvSpPr>
        <p:spPr>
          <a:xfrm>
            <a:off x="4513850" y="4442350"/>
            <a:ext cx="1517400" cy="52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MODEL (trained)</a:t>
            </a:r>
            <a:endParaRPr>
              <a:solidFill>
                <a:srgbClr val="FFFFFF"/>
              </a:solidFill>
            </a:endParaRPr>
          </a:p>
        </p:txBody>
      </p:sp>
      <p:cxnSp>
        <p:nvCxnSpPr>
          <p:cNvPr id="123" name="Google Shape;123;p20"/>
          <p:cNvCxnSpPr>
            <a:endCxn id="122" idx="1"/>
          </p:cNvCxnSpPr>
          <p:nvPr/>
        </p:nvCxnSpPr>
        <p:spPr>
          <a:xfrm>
            <a:off x="3777950" y="4252600"/>
            <a:ext cx="735900" cy="451500"/>
          </a:xfrm>
          <a:prstGeom prst="straightConnector1">
            <a:avLst/>
          </a:prstGeom>
          <a:noFill/>
          <a:ln w="9525" cap="flat" cmpd="sng">
            <a:solidFill>
              <a:schemeClr val="dk2"/>
            </a:solidFill>
            <a:prstDash val="solid"/>
            <a:round/>
            <a:headEnd type="none" w="med" len="med"/>
            <a:tailEnd type="triangle" w="med" len="med"/>
          </a:ln>
        </p:spPr>
      </p:cxnSp>
      <p:cxnSp>
        <p:nvCxnSpPr>
          <p:cNvPr id="124" name="Google Shape;124;p20"/>
          <p:cNvCxnSpPr>
            <a:endCxn id="122" idx="1"/>
          </p:cNvCxnSpPr>
          <p:nvPr/>
        </p:nvCxnSpPr>
        <p:spPr>
          <a:xfrm>
            <a:off x="1995050" y="4275400"/>
            <a:ext cx="2518800" cy="428700"/>
          </a:xfrm>
          <a:prstGeom prst="straightConnector1">
            <a:avLst/>
          </a:prstGeom>
          <a:noFill/>
          <a:ln w="9525" cap="flat" cmpd="sng">
            <a:solidFill>
              <a:schemeClr val="dk2"/>
            </a:solidFill>
            <a:prstDash val="solid"/>
            <a:round/>
            <a:headEnd type="none" w="med" len="med"/>
            <a:tailEnd type="triangle" w="med" len="med"/>
          </a:ln>
        </p:spPr>
      </p:cxnSp>
      <p:cxnSp>
        <p:nvCxnSpPr>
          <p:cNvPr id="125" name="Google Shape;125;p20"/>
          <p:cNvCxnSpPr>
            <a:stCxn id="122" idx="3"/>
          </p:cNvCxnSpPr>
          <p:nvPr/>
        </p:nvCxnSpPr>
        <p:spPr>
          <a:xfrm rot="10800000" flipH="1">
            <a:off x="6031250" y="4048000"/>
            <a:ext cx="788700" cy="656100"/>
          </a:xfrm>
          <a:prstGeom prst="straightConnector1">
            <a:avLst/>
          </a:prstGeom>
          <a:noFill/>
          <a:ln w="9525" cap="flat" cmpd="sng">
            <a:solidFill>
              <a:schemeClr val="dk2"/>
            </a:solidFill>
            <a:prstDash val="solid"/>
            <a:round/>
            <a:headEnd type="none" w="med" len="med"/>
            <a:tailEnd type="triangle" w="med" len="med"/>
          </a:ln>
        </p:spPr>
      </p:cxnSp>
      <p:pic>
        <p:nvPicPr>
          <p:cNvPr id="126" name="Google Shape;126;p20"/>
          <p:cNvPicPr preferRelativeResize="0"/>
          <p:nvPr/>
        </p:nvPicPr>
        <p:blipFill>
          <a:blip r:embed="rId6">
            <a:alphaModFix/>
          </a:blip>
          <a:stretch>
            <a:fillRect/>
          </a:stretch>
        </p:blipFill>
        <p:spPr>
          <a:xfrm>
            <a:off x="4174225" y="926900"/>
            <a:ext cx="1710475" cy="172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Machine Learning - compared to traditional programming</a:t>
            </a:r>
            <a:endParaRPr/>
          </a:p>
        </p:txBody>
      </p:sp>
      <p:sp>
        <p:nvSpPr>
          <p:cNvPr id="132" name="Google Shape;132;p21"/>
          <p:cNvSpPr/>
          <p:nvPr/>
        </p:nvSpPr>
        <p:spPr>
          <a:xfrm>
            <a:off x="3326225" y="1108750"/>
            <a:ext cx="2180100" cy="14631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Traditional Programming</a:t>
            </a:r>
            <a:endParaRPr>
              <a:solidFill>
                <a:srgbClr val="FFFFFF"/>
              </a:solidFill>
            </a:endParaRPr>
          </a:p>
        </p:txBody>
      </p:sp>
      <p:sp>
        <p:nvSpPr>
          <p:cNvPr id="133" name="Google Shape;133;p21"/>
          <p:cNvSpPr/>
          <p:nvPr/>
        </p:nvSpPr>
        <p:spPr>
          <a:xfrm>
            <a:off x="3326225" y="3192100"/>
            <a:ext cx="2180100" cy="14631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Machine Learning</a:t>
            </a:r>
            <a:endParaRPr>
              <a:solidFill>
                <a:srgbClr val="FFFFFF"/>
              </a:solidFill>
            </a:endParaRPr>
          </a:p>
        </p:txBody>
      </p:sp>
      <p:sp>
        <p:nvSpPr>
          <p:cNvPr id="134" name="Google Shape;134;p21"/>
          <p:cNvSpPr/>
          <p:nvPr/>
        </p:nvSpPr>
        <p:spPr>
          <a:xfrm>
            <a:off x="685200" y="11087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Rules</a:t>
            </a:r>
            <a:endParaRPr>
              <a:solidFill>
                <a:srgbClr val="FFFFFF"/>
              </a:solidFill>
            </a:endParaRPr>
          </a:p>
        </p:txBody>
      </p:sp>
      <p:sp>
        <p:nvSpPr>
          <p:cNvPr id="135" name="Google Shape;135;p21"/>
          <p:cNvSpPr/>
          <p:nvPr/>
        </p:nvSpPr>
        <p:spPr>
          <a:xfrm>
            <a:off x="685200" y="19061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Data</a:t>
            </a:r>
            <a:endParaRPr>
              <a:solidFill>
                <a:srgbClr val="FFFFFF"/>
              </a:solidFill>
            </a:endParaRPr>
          </a:p>
        </p:txBody>
      </p:sp>
      <p:sp>
        <p:nvSpPr>
          <p:cNvPr id="136" name="Google Shape;136;p21"/>
          <p:cNvSpPr/>
          <p:nvPr/>
        </p:nvSpPr>
        <p:spPr>
          <a:xfrm>
            <a:off x="685200" y="31262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Answers</a:t>
            </a:r>
            <a:endParaRPr>
              <a:solidFill>
                <a:srgbClr val="FFFFFF"/>
              </a:solidFill>
            </a:endParaRPr>
          </a:p>
        </p:txBody>
      </p:sp>
      <p:sp>
        <p:nvSpPr>
          <p:cNvPr id="137" name="Google Shape;137;p21"/>
          <p:cNvSpPr/>
          <p:nvPr/>
        </p:nvSpPr>
        <p:spPr>
          <a:xfrm>
            <a:off x="685200" y="39236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Data</a:t>
            </a:r>
            <a:endParaRPr>
              <a:solidFill>
                <a:srgbClr val="FFFFFF"/>
              </a:solidFill>
            </a:endParaRPr>
          </a:p>
        </p:txBody>
      </p:sp>
      <p:sp>
        <p:nvSpPr>
          <p:cNvPr id="138" name="Google Shape;138;p21"/>
          <p:cNvSpPr/>
          <p:nvPr/>
        </p:nvSpPr>
        <p:spPr>
          <a:xfrm>
            <a:off x="5506325" y="144160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Answers</a:t>
            </a:r>
            <a:endParaRPr>
              <a:solidFill>
                <a:srgbClr val="FFFFFF"/>
              </a:solidFill>
            </a:endParaRPr>
          </a:p>
        </p:txBody>
      </p:sp>
      <p:sp>
        <p:nvSpPr>
          <p:cNvPr id="139" name="Google Shape;139;p21"/>
          <p:cNvSpPr/>
          <p:nvPr/>
        </p:nvSpPr>
        <p:spPr>
          <a:xfrm>
            <a:off x="5506325" y="35249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Rules</a:t>
            </a:r>
            <a:endParaRPr>
              <a:solidFill>
                <a:srgbClr val="FFFFFF"/>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1624</Words>
  <Application>Microsoft Office PowerPoint</Application>
  <PresentationFormat>On-screen Show (16:9)</PresentationFormat>
  <Paragraphs>200</Paragraphs>
  <Slides>34</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Cambria Math</vt:lpstr>
      <vt:lpstr>Times New Roman</vt:lpstr>
      <vt:lpstr>Calibri Light</vt:lpstr>
      <vt:lpstr>Roboto</vt:lpstr>
      <vt:lpstr>Arial</vt:lpstr>
      <vt:lpstr>Georgia</vt:lpstr>
      <vt:lpstr>Material</vt:lpstr>
      <vt:lpstr>Introduction to Machine Learning</vt:lpstr>
      <vt:lpstr>Welcome</vt:lpstr>
      <vt:lpstr>Content of the 10 lessons</vt:lpstr>
      <vt:lpstr>Machine Learning Definition</vt:lpstr>
      <vt:lpstr>Example</vt:lpstr>
      <vt:lpstr>Data Analysis </vt:lpstr>
      <vt:lpstr>Training and testing</vt:lpstr>
      <vt:lpstr>We can then use the model on new (not labeled) data point to predict the label </vt:lpstr>
      <vt:lpstr>Machine Learning - compared to traditional programming</vt:lpstr>
      <vt:lpstr>Example of solving a task with traditional programming</vt:lpstr>
      <vt:lpstr>Example of solving a task with Machine Learning</vt:lpstr>
      <vt:lpstr>Use the Machine Learning model</vt:lpstr>
      <vt:lpstr>Issues with hand coded rules - solved by machine learning</vt:lpstr>
      <vt:lpstr>Why ML? Example 1</vt:lpstr>
      <vt:lpstr>Why ML? Example 2</vt:lpstr>
      <vt:lpstr>Why ML? Example 3</vt:lpstr>
      <vt:lpstr>Terms in Machine Learning</vt:lpstr>
      <vt:lpstr>When we train a computer by providing it with data that has predefined outputs, we call this supervised learning. We train the algorithm on a labeled training set and we test it with new data point to make a prediction for us.</vt:lpstr>
      <vt:lpstr>Examples of supervised machine learning tasks include:</vt:lpstr>
      <vt:lpstr>When we simply hand over a dataset to the computer and ask it to find something interesting, this is known as unsupervised learning, since we're not telling the computer what output we'd like to see. We ask the algorithm to group the data for us.</vt:lpstr>
      <vt:lpstr>Examples of unsupervised machine learning tasks include:</vt:lpstr>
      <vt:lpstr>Issues to consider</vt:lpstr>
      <vt:lpstr>Questions</vt:lpstr>
      <vt:lpstr>Answers</vt:lpstr>
      <vt:lpstr>Pipeline in Machine Learning for SUPERVISED LEARNING</vt:lpstr>
      <vt:lpstr>Coding...</vt:lpstr>
      <vt:lpstr>Step 1 (common tools for data analysis)</vt:lpstr>
      <vt:lpstr>Step 2 Define the Feature X and target y</vt:lpstr>
      <vt:lpstr>Step 3: Divide the data into 2 splits one for training and  and the other for testing.</vt:lpstr>
      <vt:lpstr>Step 4 Create the Model</vt:lpstr>
      <vt:lpstr>Step 5 Train the model</vt:lpstr>
      <vt:lpstr>Step 6: Evaluate the model</vt:lpstr>
      <vt:lpstr>Step 8 Prediction</vt:lpstr>
      <vt:lpstr>PYTHON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cp:lastModifiedBy>Mike Canniffe</cp:lastModifiedBy>
  <cp:revision>12</cp:revision>
  <dcterms:modified xsi:type="dcterms:W3CDTF">2021-05-01T06:32:05Z</dcterms:modified>
</cp:coreProperties>
</file>