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780" r:id="rId2"/>
    <p:sldId id="256" r:id="rId3"/>
    <p:sldId id="257" r:id="rId4"/>
    <p:sldId id="258" r:id="rId5"/>
    <p:sldId id="259" r:id="rId6"/>
    <p:sldId id="260" r:id="rId7"/>
    <p:sldId id="261" r:id="rId8"/>
    <p:sldId id="262" r:id="rId9"/>
    <p:sldId id="263" r:id="rId10"/>
    <p:sldId id="264" r:id="rId11"/>
    <p:sldId id="265" r:id="rId12"/>
    <p:sldId id="781" r:id="rId13"/>
    <p:sldId id="271" r:id="rId14"/>
    <p:sldId id="267" r:id="rId15"/>
    <p:sldId id="268" r:id="rId16"/>
    <p:sldId id="269" r:id="rId17"/>
    <p:sldId id="270" r:id="rId18"/>
  </p:sldIdLst>
  <p:sldSz cx="9144000" cy="5143500" type="screen16x9"/>
  <p:notesSz cx="6858000" cy="9144000"/>
  <p:embeddedFontLs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120" d="100"/>
          <a:sy n="120" d="100"/>
        </p:scale>
        <p:origin x="20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c7efacf3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c7efacf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c7efacf3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c7efacf3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c7efacf3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c7efacf3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39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c7efacf3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c7efacf3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6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c7efacf3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c7efacf3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c8064a16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c8064a1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1b2267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1b226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c7efacf3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c7efacf3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fb6d1a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fb6d1a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6fb6d1a2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6fb6d1a2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6fb6d1a2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6fb6d1a2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c7efacf3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c7efacf3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c8064a16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c8064a16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e35385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e35385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fb6d1a2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fb6d1a2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8064a16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8064a16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99800"/>
            <a:ext cx="7886700" cy="491400"/>
          </a:xfrm>
        </p:spPr>
        <p:txBody>
          <a:bodyPr/>
          <a:lstStyle>
            <a:lvl1pPr>
              <a:defRPr u="sng"/>
            </a:lvl1pPr>
          </a:lstStyle>
          <a:p>
            <a:r>
              <a:rPr lang="en-US" dirty="0"/>
              <a:t>Click to edit Master title style</a:t>
            </a:r>
            <a:endParaRPr lang="en-GB" dirty="0"/>
          </a:p>
        </p:txBody>
      </p:sp>
      <p:sp>
        <p:nvSpPr>
          <p:cNvPr id="3" name="Content Placeholder 2"/>
          <p:cNvSpPr>
            <a:spLocks noGrp="1"/>
          </p:cNvSpPr>
          <p:nvPr>
            <p:ph idx="1"/>
          </p:nvPr>
        </p:nvSpPr>
        <p:spPr>
          <a:xfrm>
            <a:off x="208800" y="842400"/>
            <a:ext cx="8712000" cy="4055400"/>
          </a:xfrm>
        </p:spPr>
        <p:txBody>
          <a:bodyPr/>
          <a:lstStyle>
            <a:lvl1pPr>
              <a:defRPr sz="1725" baseline="0">
                <a:latin typeface="+mj-lt"/>
              </a:defRPr>
            </a:lvl1pPr>
            <a:lvl2pPr marL="385763" indent="-128588">
              <a:buSzPct val="60000"/>
              <a:buFontTx/>
              <a:buChar char="►"/>
              <a:defRPr sz="1575" baseline="0">
                <a:latin typeface="+mj-lt"/>
              </a:defRPr>
            </a:lvl2pPr>
            <a:lvl3pPr>
              <a:defRPr sz="1350" baseline="0">
                <a:latin typeface="+mj-lt"/>
              </a:defRPr>
            </a:lvl3pPr>
            <a:lvl4pPr>
              <a:defRPr sz="1125" baseline="0">
                <a:latin typeface="+mj-lt"/>
              </a:defRPr>
            </a:lvl4pPr>
            <a:lvl5pPr>
              <a:defRPr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208800" y="4971136"/>
            <a:ext cx="5899050" cy="161122"/>
          </a:xfrm>
        </p:spPr>
        <p:txBody>
          <a:bodyPr/>
          <a:lstStyle>
            <a:lvl1pPr algn="l">
              <a:defRPr/>
            </a:lvl1pPr>
          </a:lstStyle>
          <a:p>
            <a:endParaRPr lang="en-GB" dirty="0"/>
          </a:p>
        </p:txBody>
      </p:sp>
      <p:sp>
        <p:nvSpPr>
          <p:cNvPr id="6" name="Slide Number Placeholder 5"/>
          <p:cNvSpPr>
            <a:spLocks noGrp="1"/>
          </p:cNvSpPr>
          <p:nvPr>
            <p:ph type="sldNum" sz="quarter" idx="12"/>
          </p:nvPr>
        </p:nvSpPr>
        <p:spPr>
          <a:xfrm>
            <a:off x="7066800" y="4982379"/>
            <a:ext cx="2057400" cy="161122"/>
          </a:xfrm>
        </p:spPr>
        <p:txBody>
          <a:bodyPr/>
          <a:lstStyle/>
          <a:p>
            <a:fld id="{5417DD94-7777-4A98-84E3-132DCA28D48C}" type="slidenum">
              <a:rPr lang="en-GB" smtClean="0"/>
              <a:t>‹#›</a:t>
            </a:fld>
            <a:endParaRPr lang="en-GB"/>
          </a:p>
        </p:txBody>
      </p:sp>
    </p:spTree>
    <p:extLst>
      <p:ext uri="{BB962C8B-B14F-4D97-AF65-F5344CB8AC3E}">
        <p14:creationId xmlns:p14="http://schemas.microsoft.com/office/powerpoint/2010/main" val="74333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jpeg"/><Relationship Id="rId7" Type="http://schemas.openxmlformats.org/officeDocument/2006/relationships/image" Target="../media/image5.png"/><Relationship Id="rId12"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5.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0" Type="http://schemas.microsoft.com/office/2007/relationships/hdphoto" Target="../media/hdphoto3.wdp"/><Relationship Id="rId4" Type="http://schemas.openxmlformats.org/officeDocument/2006/relationships/image" Target="../media/image3.jpe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6" Type="http://schemas.openxmlformats.org/officeDocument/2006/relationships/image" Target="../media/image70.png"/><Relationship Id="rId25"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5.xml"/><Relationship Id="rId24" Type="http://schemas.openxmlformats.org/officeDocument/2006/relationships/image" Target="../media/image68.png"/><Relationship Id="rId23" Type="http://schemas.openxmlformats.org/officeDocument/2006/relationships/image" Target="../media/image67.png"/><Relationship Id="rId28" Type="http://schemas.openxmlformats.org/officeDocument/2006/relationships/image" Target="../media/image72.png"/><Relationship Id="rId27"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5"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5.xml"/><Relationship Id="rId24" Type="http://schemas.openxmlformats.org/officeDocument/2006/relationships/image" Target="../media/image68.png"/><Relationship Id="rId28" Type="http://schemas.openxmlformats.org/officeDocument/2006/relationships/image" Target="../media/image72.png"/><Relationship Id="rId27"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generated/sklearn.neighbors.KNeighborsClassifier.html#sklearn.neighbors.KNeighborsClassifi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Supervised and unsupervised learning</a:t>
            </a:r>
          </a:p>
        </p:txBody>
      </p:sp>
      <p:sp>
        <p:nvSpPr>
          <p:cNvPr id="6" name="Slide Number Placeholder 5"/>
          <p:cNvSpPr>
            <a:spLocks noGrp="1"/>
          </p:cNvSpPr>
          <p:nvPr>
            <p:ph type="sldNum" idx="12"/>
          </p:nvPr>
        </p:nvSpPr>
        <p:spPr/>
        <p:txBody>
          <a:bodyPr/>
          <a:lstStyle/>
          <a:p>
            <a:fld id="{5417DD94-7777-4A98-84E3-132DCA28D48C}" type="slidenum">
              <a:rPr lang="en-GB" smtClean="0"/>
              <a:t>1</a:t>
            </a:fld>
            <a:endParaRPr lang="en-GB"/>
          </a:p>
        </p:txBody>
      </p:sp>
      <p:sp>
        <p:nvSpPr>
          <p:cNvPr id="42" name="Rectangle 41">
            <a:extLst>
              <a:ext uri="{FF2B5EF4-FFF2-40B4-BE49-F238E27FC236}">
                <a16:creationId xmlns:a16="http://schemas.microsoft.com/office/drawing/2014/main" id="{9D6E2E9A-3CA8-A841-BAED-36500E20D59C}"/>
              </a:ext>
            </a:extLst>
          </p:cNvPr>
          <p:cNvSpPr/>
          <p:nvPr/>
        </p:nvSpPr>
        <p:spPr>
          <a:xfrm>
            <a:off x="3089654" y="1187455"/>
            <a:ext cx="2171700" cy="3500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50" dirty="0">
              <a:latin typeface="+mj-lt"/>
            </a:endParaRPr>
          </a:p>
          <a:p>
            <a:pPr algn="ctr"/>
            <a:r>
              <a:rPr lang="en-GB" sz="1050" dirty="0">
                <a:latin typeface="+mj-lt"/>
              </a:rPr>
              <a:t>Are</a:t>
            </a:r>
            <a:r>
              <a:rPr lang="en-GB" sz="1050" dirty="0">
                <a:solidFill>
                  <a:srgbClr val="C00000"/>
                </a:solidFill>
                <a:latin typeface="+mj-lt"/>
              </a:rPr>
              <a:t> </a:t>
            </a:r>
            <a:r>
              <a:rPr lang="en-GB" sz="1050" dirty="0">
                <a:solidFill>
                  <a:schemeClr val="tx1"/>
                </a:solidFill>
                <a:latin typeface="+mj-lt"/>
              </a:rPr>
              <a:t>labels</a:t>
            </a:r>
            <a:r>
              <a:rPr lang="en-GB" sz="1050" dirty="0">
                <a:solidFill>
                  <a:srgbClr val="C00000"/>
                </a:solidFill>
                <a:latin typeface="+mj-lt"/>
              </a:rPr>
              <a:t> </a:t>
            </a:r>
            <a:r>
              <a:rPr lang="en-GB" sz="1050" dirty="0">
                <a:solidFill>
                  <a:srgbClr val="030EE3"/>
                </a:solidFill>
                <a:latin typeface="+mj-lt"/>
              </a:rPr>
              <a:t>Y </a:t>
            </a:r>
            <a:r>
              <a:rPr lang="en-GB" sz="1050" dirty="0">
                <a:solidFill>
                  <a:schemeClr val="tx1"/>
                </a:solidFill>
                <a:latin typeface="+mj-lt"/>
              </a:rPr>
              <a:t>given/used?  </a:t>
            </a:r>
          </a:p>
          <a:p>
            <a:pPr algn="ctr"/>
            <a:endParaRPr lang="en-GB" sz="1050" dirty="0">
              <a:latin typeface="+mj-lt"/>
            </a:endParaRPr>
          </a:p>
        </p:txBody>
      </p:sp>
      <p:sp>
        <p:nvSpPr>
          <p:cNvPr id="43" name="Rectangle 42">
            <a:extLst>
              <a:ext uri="{FF2B5EF4-FFF2-40B4-BE49-F238E27FC236}">
                <a16:creationId xmlns:a16="http://schemas.microsoft.com/office/drawing/2014/main" id="{23AEF1F5-D522-2C4A-92DD-0EBF2BBD033D}"/>
              </a:ext>
            </a:extLst>
          </p:cNvPr>
          <p:cNvSpPr/>
          <p:nvPr/>
        </p:nvSpPr>
        <p:spPr>
          <a:xfrm>
            <a:off x="2393138" y="2507305"/>
            <a:ext cx="1621631" cy="450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mj-lt"/>
              </a:rPr>
              <a:t>supervised learning</a:t>
            </a:r>
          </a:p>
        </p:txBody>
      </p:sp>
      <p:sp>
        <p:nvSpPr>
          <p:cNvPr id="44" name="Rectangle 43">
            <a:extLst>
              <a:ext uri="{FF2B5EF4-FFF2-40B4-BE49-F238E27FC236}">
                <a16:creationId xmlns:a16="http://schemas.microsoft.com/office/drawing/2014/main" id="{B88EAE03-1E53-2941-BF1F-7F89513F7869}"/>
              </a:ext>
            </a:extLst>
          </p:cNvPr>
          <p:cNvSpPr/>
          <p:nvPr/>
        </p:nvSpPr>
        <p:spPr>
          <a:xfrm>
            <a:off x="1468023" y="3955590"/>
            <a:ext cx="1621631" cy="530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mj-lt"/>
              </a:rPr>
              <a:t>classification</a:t>
            </a:r>
          </a:p>
          <a:p>
            <a:pPr algn="ctr"/>
            <a:r>
              <a:rPr lang="en-GB" sz="1050" dirty="0">
                <a:latin typeface="+mj-lt"/>
              </a:rPr>
              <a:t>(</a:t>
            </a:r>
            <a:r>
              <a:rPr lang="en-GB" sz="1050" dirty="0">
                <a:solidFill>
                  <a:schemeClr val="tx1"/>
                </a:solidFill>
                <a:latin typeface="+mj-lt"/>
              </a:rPr>
              <a:t>output: </a:t>
            </a:r>
            <a:r>
              <a:rPr lang="en-GB" sz="1050" dirty="0">
                <a:solidFill>
                  <a:srgbClr val="1515FF"/>
                </a:solidFill>
                <a:latin typeface="+mj-lt"/>
              </a:rPr>
              <a:t>Goat</a:t>
            </a:r>
            <a:r>
              <a:rPr lang="en-GB" sz="1050" dirty="0">
                <a:latin typeface="+mj-lt"/>
              </a:rPr>
              <a:t>)</a:t>
            </a:r>
          </a:p>
        </p:txBody>
      </p:sp>
      <p:grpSp>
        <p:nvGrpSpPr>
          <p:cNvPr id="47" name="Group 46">
            <a:extLst>
              <a:ext uri="{FF2B5EF4-FFF2-40B4-BE49-F238E27FC236}">
                <a16:creationId xmlns:a16="http://schemas.microsoft.com/office/drawing/2014/main" id="{D21EA9B3-0754-0B45-86FB-5B855B2D78D0}"/>
              </a:ext>
            </a:extLst>
          </p:cNvPr>
          <p:cNvGrpSpPr/>
          <p:nvPr/>
        </p:nvGrpSpPr>
        <p:grpSpPr>
          <a:xfrm>
            <a:off x="3171806" y="2957361"/>
            <a:ext cx="1903809" cy="1528763"/>
            <a:chOff x="3585830" y="3943148"/>
            <a:chExt cx="2538412" cy="2038350"/>
          </a:xfrm>
        </p:grpSpPr>
        <p:cxnSp>
          <p:nvCxnSpPr>
            <p:cNvPr id="49" name="Straight Arrow Connector 48">
              <a:extLst>
                <a:ext uri="{FF2B5EF4-FFF2-40B4-BE49-F238E27FC236}">
                  <a16:creationId xmlns:a16="http://schemas.microsoft.com/office/drawing/2014/main" id="{BBAD65DD-3EEC-024B-ABD3-EB813C0BDF88}"/>
                </a:ext>
              </a:extLst>
            </p:cNvPr>
            <p:cNvCxnSpPr/>
            <p:nvPr/>
          </p:nvCxnSpPr>
          <p:spPr>
            <a:xfrm>
              <a:off x="3585830" y="3943148"/>
              <a:ext cx="1295400" cy="12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8775B753-7597-F541-859D-5813DD10DA31}"/>
                </a:ext>
              </a:extLst>
            </p:cNvPr>
            <p:cNvSpPr/>
            <p:nvPr/>
          </p:nvSpPr>
          <p:spPr>
            <a:xfrm>
              <a:off x="4271630" y="4319112"/>
              <a:ext cx="1118255" cy="338555"/>
            </a:xfrm>
            <a:prstGeom prst="rect">
              <a:avLst/>
            </a:prstGeom>
          </p:spPr>
          <p:txBody>
            <a:bodyPr wrap="none">
              <a:spAutoFit/>
            </a:bodyPr>
            <a:lstStyle/>
            <a:p>
              <a:r>
                <a:rPr lang="en-GB" sz="1050" dirty="0">
                  <a:solidFill>
                    <a:srgbClr val="C00000"/>
                  </a:solidFill>
                  <a:latin typeface="+mj-lt"/>
                </a:rPr>
                <a:t>continuous</a:t>
              </a:r>
            </a:p>
          </p:txBody>
        </p:sp>
        <p:sp>
          <p:nvSpPr>
            <p:cNvPr id="51" name="Rectangle 50">
              <a:extLst>
                <a:ext uri="{FF2B5EF4-FFF2-40B4-BE49-F238E27FC236}">
                  <a16:creationId xmlns:a16="http://schemas.microsoft.com/office/drawing/2014/main" id="{8569887D-1625-124E-B01B-BCEBB2CA01B2}"/>
                </a:ext>
              </a:extLst>
            </p:cNvPr>
            <p:cNvSpPr/>
            <p:nvPr/>
          </p:nvSpPr>
          <p:spPr>
            <a:xfrm>
              <a:off x="3628692" y="5274118"/>
              <a:ext cx="2495550" cy="707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mj-lt"/>
                </a:rPr>
                <a:t>regression</a:t>
              </a:r>
            </a:p>
            <a:p>
              <a:pPr algn="ctr"/>
              <a:r>
                <a:rPr lang="en-GB" sz="1050" dirty="0">
                  <a:latin typeface="+mj-lt"/>
                </a:rPr>
                <a:t>(output: </a:t>
              </a:r>
              <a:r>
                <a:rPr lang="en-GB" sz="1050" dirty="0">
                  <a:solidFill>
                    <a:srgbClr val="C00000"/>
                  </a:solidFill>
                  <a:latin typeface="+mj-lt"/>
                </a:rPr>
                <a:t>£3.14</a:t>
              </a:r>
              <a:r>
                <a:rPr lang="en-GB" sz="1050" dirty="0">
                  <a:latin typeface="+mj-lt"/>
                </a:rPr>
                <a:t>)</a:t>
              </a:r>
            </a:p>
          </p:txBody>
        </p:sp>
      </p:grpSp>
      <p:grpSp>
        <p:nvGrpSpPr>
          <p:cNvPr id="52" name="Group 51">
            <a:extLst>
              <a:ext uri="{FF2B5EF4-FFF2-40B4-BE49-F238E27FC236}">
                <a16:creationId xmlns:a16="http://schemas.microsoft.com/office/drawing/2014/main" id="{C8DAAADE-D6FD-344F-889E-BB96F2437739}"/>
              </a:ext>
            </a:extLst>
          </p:cNvPr>
          <p:cNvGrpSpPr/>
          <p:nvPr/>
        </p:nvGrpSpPr>
        <p:grpSpPr>
          <a:xfrm>
            <a:off x="2992559" y="1537498"/>
            <a:ext cx="1201557" cy="964406"/>
            <a:chOff x="4983129" y="1889576"/>
            <a:chExt cx="1602076" cy="1285875"/>
          </a:xfrm>
        </p:grpSpPr>
        <p:cxnSp>
          <p:nvCxnSpPr>
            <p:cNvPr id="54" name="Straight Arrow Connector 53">
              <a:extLst>
                <a:ext uri="{FF2B5EF4-FFF2-40B4-BE49-F238E27FC236}">
                  <a16:creationId xmlns:a16="http://schemas.microsoft.com/office/drawing/2014/main" id="{CEF5B093-4EC3-3146-A811-C4182BC1D236}"/>
                </a:ext>
              </a:extLst>
            </p:cNvPr>
            <p:cNvCxnSpPr>
              <a:cxnSpLocks/>
            </p:cNvCxnSpPr>
            <p:nvPr/>
          </p:nvCxnSpPr>
          <p:spPr>
            <a:xfrm flipH="1">
              <a:off x="5289805" y="1889576"/>
              <a:ext cx="1295400" cy="12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0A049F08-4726-E647-A608-2B3B20258CF0}"/>
                </a:ext>
              </a:extLst>
            </p:cNvPr>
            <p:cNvSpPr/>
            <p:nvPr/>
          </p:nvSpPr>
          <p:spPr>
            <a:xfrm>
              <a:off x="4983129" y="2264605"/>
              <a:ext cx="575371" cy="338555"/>
            </a:xfrm>
            <a:prstGeom prst="rect">
              <a:avLst/>
            </a:prstGeom>
          </p:spPr>
          <p:txBody>
            <a:bodyPr wrap="none">
              <a:spAutoFit/>
            </a:bodyPr>
            <a:lstStyle/>
            <a:p>
              <a:r>
                <a:rPr lang="en-GB" sz="1050" dirty="0">
                  <a:solidFill>
                    <a:srgbClr val="030EE3"/>
                  </a:solidFill>
                  <a:latin typeface="+mj-lt"/>
                </a:rPr>
                <a:t>yes</a:t>
              </a:r>
              <a:r>
                <a:rPr lang="en-GB" sz="1050" dirty="0">
                  <a:latin typeface="+mj-lt"/>
                </a:rPr>
                <a:t> </a:t>
              </a:r>
            </a:p>
          </p:txBody>
        </p:sp>
      </p:grpSp>
      <p:grpSp>
        <p:nvGrpSpPr>
          <p:cNvPr id="61" name="Group 60">
            <a:extLst>
              <a:ext uri="{FF2B5EF4-FFF2-40B4-BE49-F238E27FC236}">
                <a16:creationId xmlns:a16="http://schemas.microsoft.com/office/drawing/2014/main" id="{C5FBC048-AA74-2047-AF0E-64181F1DD3FD}"/>
              </a:ext>
            </a:extLst>
          </p:cNvPr>
          <p:cNvGrpSpPr/>
          <p:nvPr/>
        </p:nvGrpSpPr>
        <p:grpSpPr>
          <a:xfrm>
            <a:off x="1967161" y="2972183"/>
            <a:ext cx="1190247" cy="964406"/>
            <a:chOff x="1998834" y="3943148"/>
            <a:chExt cx="1586996" cy="1285875"/>
          </a:xfrm>
        </p:grpSpPr>
        <p:cxnSp>
          <p:nvCxnSpPr>
            <p:cNvPr id="62" name="Straight Arrow Connector 61">
              <a:extLst>
                <a:ext uri="{FF2B5EF4-FFF2-40B4-BE49-F238E27FC236}">
                  <a16:creationId xmlns:a16="http://schemas.microsoft.com/office/drawing/2014/main" id="{C9C7D8BD-A37D-A148-9235-70A47FFFAF7F}"/>
                </a:ext>
              </a:extLst>
            </p:cNvPr>
            <p:cNvCxnSpPr/>
            <p:nvPr/>
          </p:nvCxnSpPr>
          <p:spPr>
            <a:xfrm flipH="1">
              <a:off x="2290430" y="3943148"/>
              <a:ext cx="1295400" cy="12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DC3043F3-59EB-E143-B2D7-0FF7DFE0AD8A}"/>
                </a:ext>
              </a:extLst>
            </p:cNvPr>
            <p:cNvSpPr/>
            <p:nvPr/>
          </p:nvSpPr>
          <p:spPr>
            <a:xfrm>
              <a:off x="1998834" y="4319112"/>
              <a:ext cx="876736" cy="338555"/>
            </a:xfrm>
            <a:prstGeom prst="rect">
              <a:avLst/>
            </a:prstGeom>
          </p:spPr>
          <p:txBody>
            <a:bodyPr wrap="none">
              <a:spAutoFit/>
            </a:bodyPr>
            <a:lstStyle/>
            <a:p>
              <a:r>
                <a:rPr lang="en-GB" sz="1050" dirty="0">
                  <a:solidFill>
                    <a:srgbClr val="030EE3"/>
                  </a:solidFill>
                  <a:latin typeface="+mj-lt"/>
                </a:rPr>
                <a:t>discrete</a:t>
              </a:r>
              <a:endParaRPr lang="en-GB" sz="1050" dirty="0">
                <a:latin typeface="+mj-lt"/>
              </a:endParaRPr>
            </a:p>
          </p:txBody>
        </p:sp>
      </p:grpSp>
      <p:grpSp>
        <p:nvGrpSpPr>
          <p:cNvPr id="64" name="Group 63">
            <a:extLst>
              <a:ext uri="{FF2B5EF4-FFF2-40B4-BE49-F238E27FC236}">
                <a16:creationId xmlns:a16="http://schemas.microsoft.com/office/drawing/2014/main" id="{6CD4926F-B69F-E14A-8AE5-037E51BE511F}"/>
              </a:ext>
            </a:extLst>
          </p:cNvPr>
          <p:cNvGrpSpPr/>
          <p:nvPr/>
        </p:nvGrpSpPr>
        <p:grpSpPr>
          <a:xfrm>
            <a:off x="4203473" y="1537499"/>
            <a:ext cx="971550" cy="964406"/>
            <a:chOff x="6597680" y="1889577"/>
            <a:chExt cx="1295400" cy="1285875"/>
          </a:xfrm>
        </p:grpSpPr>
        <p:cxnSp>
          <p:nvCxnSpPr>
            <p:cNvPr id="65" name="Straight Arrow Connector 64">
              <a:extLst>
                <a:ext uri="{FF2B5EF4-FFF2-40B4-BE49-F238E27FC236}">
                  <a16:creationId xmlns:a16="http://schemas.microsoft.com/office/drawing/2014/main" id="{4A5745BC-9EFB-6A41-9A21-DE362FFC31B1}"/>
                </a:ext>
              </a:extLst>
            </p:cNvPr>
            <p:cNvCxnSpPr/>
            <p:nvPr/>
          </p:nvCxnSpPr>
          <p:spPr>
            <a:xfrm>
              <a:off x="6597680" y="1889577"/>
              <a:ext cx="1295400" cy="12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ED3DF246-6A67-5845-A020-FEAC8B635EA3}"/>
                </a:ext>
              </a:extLst>
            </p:cNvPr>
            <p:cNvSpPr/>
            <p:nvPr/>
          </p:nvSpPr>
          <p:spPr>
            <a:xfrm>
              <a:off x="7283480" y="2265541"/>
              <a:ext cx="447131" cy="338555"/>
            </a:xfrm>
            <a:prstGeom prst="rect">
              <a:avLst/>
            </a:prstGeom>
          </p:spPr>
          <p:txBody>
            <a:bodyPr wrap="none">
              <a:spAutoFit/>
            </a:bodyPr>
            <a:lstStyle/>
            <a:p>
              <a:r>
                <a:rPr lang="en-GB" sz="1050" dirty="0">
                  <a:solidFill>
                    <a:srgbClr val="C00000"/>
                  </a:solidFill>
                  <a:latin typeface="+mj-lt"/>
                </a:rPr>
                <a:t>no</a:t>
              </a:r>
            </a:p>
          </p:txBody>
        </p:sp>
      </p:grpSp>
      <p:pic>
        <p:nvPicPr>
          <p:cNvPr id="72" name="Picture 71">
            <a:extLst>
              <a:ext uri="{FF2B5EF4-FFF2-40B4-BE49-F238E27FC236}">
                <a16:creationId xmlns:a16="http://schemas.microsoft.com/office/drawing/2014/main" id="{11EE9C58-65D9-FD48-8D79-593FC8C8C2D9}"/>
              </a:ext>
            </a:extLst>
          </p:cNvPr>
          <p:cNvPicPr>
            <a:picLocks noChangeAspect="1"/>
          </p:cNvPicPr>
          <p:nvPr/>
        </p:nvPicPr>
        <p:blipFill>
          <a:blip r:embed="rId2">
            <a:extLst/>
          </a:blip>
          <a:stretch>
            <a:fillRect/>
          </a:stretch>
        </p:blipFill>
        <p:spPr>
          <a:xfrm>
            <a:off x="1588017" y="2488371"/>
            <a:ext cx="541528" cy="532986"/>
          </a:xfrm>
          <a:prstGeom prst="rect">
            <a:avLst/>
          </a:prstGeom>
        </p:spPr>
      </p:pic>
      <p:grpSp>
        <p:nvGrpSpPr>
          <p:cNvPr id="73" name="Group 72">
            <a:extLst>
              <a:ext uri="{FF2B5EF4-FFF2-40B4-BE49-F238E27FC236}">
                <a16:creationId xmlns:a16="http://schemas.microsoft.com/office/drawing/2014/main" id="{2D923C3F-F0AF-B64E-9542-A7CDDF89FD54}"/>
              </a:ext>
            </a:extLst>
          </p:cNvPr>
          <p:cNvGrpSpPr/>
          <p:nvPr/>
        </p:nvGrpSpPr>
        <p:grpSpPr>
          <a:xfrm>
            <a:off x="5634075" y="1190745"/>
            <a:ext cx="1035672" cy="1033381"/>
            <a:chOff x="8505150" y="1427239"/>
            <a:chExt cx="1380896" cy="1377841"/>
          </a:xfrm>
        </p:grpSpPr>
        <p:pic>
          <p:nvPicPr>
            <p:cNvPr id="74" name="Content Placeholder 12">
              <a:extLst>
                <a:ext uri="{FF2B5EF4-FFF2-40B4-BE49-F238E27FC236}">
                  <a16:creationId xmlns:a16="http://schemas.microsoft.com/office/drawing/2014/main" id="{DEB73F1D-8C99-ED41-881A-252794996DF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265536" y="2270506"/>
              <a:ext cx="620510" cy="444213"/>
            </a:xfrm>
            <a:prstGeom prst="rect">
              <a:avLst/>
            </a:prstGeom>
          </p:spPr>
        </p:pic>
        <p:pic>
          <p:nvPicPr>
            <p:cNvPr id="75" name="Picture 74">
              <a:extLst>
                <a:ext uri="{FF2B5EF4-FFF2-40B4-BE49-F238E27FC236}">
                  <a16:creationId xmlns:a16="http://schemas.microsoft.com/office/drawing/2014/main" id="{24FF8E62-9B0A-9244-9025-1FD323D87E2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661469" y="1447628"/>
              <a:ext cx="469315" cy="628041"/>
            </a:xfrm>
            <a:prstGeom prst="rect">
              <a:avLst/>
            </a:prstGeom>
          </p:spPr>
        </p:pic>
        <p:pic>
          <p:nvPicPr>
            <p:cNvPr id="76" name="Picture 75">
              <a:extLst>
                <a:ext uri="{FF2B5EF4-FFF2-40B4-BE49-F238E27FC236}">
                  <a16:creationId xmlns:a16="http://schemas.microsoft.com/office/drawing/2014/main" id="{777C4217-4D4E-1646-9A58-108C6C2E9916}"/>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colorTemperature colorTemp="5315"/>
                      </a14:imgEffect>
                      <a14:imgEffect>
                        <a14:saturation sat="12300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a:xfrm flipH="1">
              <a:off x="8505150" y="2140566"/>
              <a:ext cx="625634" cy="664514"/>
            </a:xfrm>
            <a:prstGeom prst="rect">
              <a:avLst/>
            </a:prstGeom>
          </p:spPr>
        </p:pic>
        <p:pic>
          <p:nvPicPr>
            <p:cNvPr id="77" name="Picture 76">
              <a:extLst>
                <a:ext uri="{FF2B5EF4-FFF2-40B4-BE49-F238E27FC236}">
                  <a16:creationId xmlns:a16="http://schemas.microsoft.com/office/drawing/2014/main" id="{F0EAC3D5-2387-3844-8096-125975E60E80}"/>
                </a:ext>
              </a:extLst>
            </p:cNvPr>
            <p:cNvPicPr>
              <a:picLocks noChangeAspect="1"/>
            </p:cNvPicPr>
            <p:nvPr/>
          </p:nvPicPr>
          <p:blipFill rotWithShape="1">
            <a:blip r:embed="rId7">
              <a:extLst>
                <a:ext uri="{BEBA8EAE-BF5A-486C-A8C5-ECC9F3942E4B}">
                  <a14:imgProps xmlns:a14="http://schemas.microsoft.com/office/drawing/2010/main">
                    <a14:imgLayer r:embed="rId8">
                      <a14:imgEffect>
                        <a14:colorTemperature colorTemp="7381"/>
                      </a14:imgEffect>
                      <a14:imgEffect>
                        <a14:saturation sat="88000"/>
                      </a14:imgEffect>
                      <a14:imgEffect>
                        <a14:brightnessContrast bright="40000"/>
                      </a14:imgEffect>
                    </a14:imgLayer>
                  </a14:imgProps>
                </a:ext>
                <a:ext uri="{28A0092B-C50C-407E-A947-70E740481C1C}">
                  <a14:useLocalDpi xmlns:a14="http://schemas.microsoft.com/office/drawing/2010/main"/>
                </a:ext>
              </a:extLst>
            </a:blip>
            <a:srcRect/>
            <a:stretch/>
          </p:blipFill>
          <p:spPr>
            <a:xfrm flipH="1">
              <a:off x="9198488" y="1427239"/>
              <a:ext cx="657120" cy="689964"/>
            </a:xfrm>
            <a:prstGeom prst="rect">
              <a:avLst/>
            </a:prstGeom>
          </p:spPr>
        </p:pic>
      </p:grpSp>
      <p:grpSp>
        <p:nvGrpSpPr>
          <p:cNvPr id="78" name="Group 77">
            <a:extLst>
              <a:ext uri="{FF2B5EF4-FFF2-40B4-BE49-F238E27FC236}">
                <a16:creationId xmlns:a16="http://schemas.microsoft.com/office/drawing/2014/main" id="{A31CB34B-42B6-9C4F-9749-CDDE92666BF0}"/>
              </a:ext>
            </a:extLst>
          </p:cNvPr>
          <p:cNvGrpSpPr/>
          <p:nvPr/>
        </p:nvGrpSpPr>
        <p:grpSpPr>
          <a:xfrm>
            <a:off x="4336237" y="2509928"/>
            <a:ext cx="3357581" cy="1343549"/>
            <a:chOff x="6774700" y="3186149"/>
            <a:chExt cx="4476774" cy="1791399"/>
          </a:xfrm>
        </p:grpSpPr>
        <p:sp>
          <p:nvSpPr>
            <p:cNvPr id="79" name="Rectangle 78">
              <a:extLst>
                <a:ext uri="{FF2B5EF4-FFF2-40B4-BE49-F238E27FC236}">
                  <a16:creationId xmlns:a16="http://schemas.microsoft.com/office/drawing/2014/main" id="{6DE21010-FC6B-6F47-9940-F5D5BAD41DB4}"/>
                </a:ext>
              </a:extLst>
            </p:cNvPr>
            <p:cNvSpPr/>
            <p:nvPr/>
          </p:nvSpPr>
          <p:spPr>
            <a:xfrm>
              <a:off x="6774700" y="3186149"/>
              <a:ext cx="2162175" cy="5549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mj-lt"/>
                </a:rPr>
                <a:t>unsupervised learning</a:t>
              </a:r>
            </a:p>
          </p:txBody>
        </p:sp>
        <p:grpSp>
          <p:nvGrpSpPr>
            <p:cNvPr id="80" name="Group 79">
              <a:extLst>
                <a:ext uri="{FF2B5EF4-FFF2-40B4-BE49-F238E27FC236}">
                  <a16:creationId xmlns:a16="http://schemas.microsoft.com/office/drawing/2014/main" id="{03130E6F-CBB6-8A41-A094-D76D237F9818}"/>
                </a:ext>
              </a:extLst>
            </p:cNvPr>
            <p:cNvGrpSpPr/>
            <p:nvPr/>
          </p:nvGrpSpPr>
          <p:grpSpPr>
            <a:xfrm>
              <a:off x="8954933" y="3512731"/>
              <a:ext cx="2296541" cy="1464817"/>
              <a:chOff x="8954933" y="3512731"/>
              <a:chExt cx="2296541" cy="1464817"/>
            </a:xfrm>
          </p:grpSpPr>
          <p:grpSp>
            <p:nvGrpSpPr>
              <p:cNvPr id="81" name="Group 80">
                <a:extLst>
                  <a:ext uri="{FF2B5EF4-FFF2-40B4-BE49-F238E27FC236}">
                    <a16:creationId xmlns:a16="http://schemas.microsoft.com/office/drawing/2014/main" id="{20F3551C-EC52-FB4C-AC91-0DE5FB64AD3E}"/>
                  </a:ext>
                </a:extLst>
              </p:cNvPr>
              <p:cNvGrpSpPr/>
              <p:nvPr/>
            </p:nvGrpSpPr>
            <p:grpSpPr>
              <a:xfrm>
                <a:off x="8954933" y="3512731"/>
                <a:ext cx="2296541" cy="1464817"/>
                <a:chOff x="7323238" y="4856694"/>
                <a:chExt cx="2296541" cy="1464817"/>
              </a:xfrm>
            </p:grpSpPr>
            <p:grpSp>
              <p:nvGrpSpPr>
                <p:cNvPr id="84" name="Group 83">
                  <a:extLst>
                    <a:ext uri="{FF2B5EF4-FFF2-40B4-BE49-F238E27FC236}">
                      <a16:creationId xmlns:a16="http://schemas.microsoft.com/office/drawing/2014/main" id="{88988074-A53D-3248-8CFA-D1B7DDA6C0CF}"/>
                    </a:ext>
                  </a:extLst>
                </p:cNvPr>
                <p:cNvGrpSpPr/>
                <p:nvPr/>
              </p:nvGrpSpPr>
              <p:grpSpPr>
                <a:xfrm>
                  <a:off x="7916727" y="4856694"/>
                  <a:ext cx="1703052" cy="1464817"/>
                  <a:chOff x="7050490" y="5791818"/>
                  <a:chExt cx="2439943" cy="2098626"/>
                </a:xfrm>
              </p:grpSpPr>
              <p:cxnSp>
                <p:nvCxnSpPr>
                  <p:cNvPr id="87" name="Straight Arrow Connector 86">
                    <a:extLst>
                      <a:ext uri="{FF2B5EF4-FFF2-40B4-BE49-F238E27FC236}">
                        <a16:creationId xmlns:a16="http://schemas.microsoft.com/office/drawing/2014/main" id="{6D774B15-3855-1E44-B77F-097731F36056}"/>
                      </a:ext>
                    </a:extLst>
                  </p:cNvPr>
                  <p:cNvCxnSpPr>
                    <a:cxnSpLocks/>
                  </p:cNvCxnSpPr>
                  <p:nvPr/>
                </p:nvCxnSpPr>
                <p:spPr>
                  <a:xfrm flipV="1">
                    <a:off x="7490592" y="5791818"/>
                    <a:ext cx="0" cy="1363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9DD9992A-775F-7144-91B2-F670F7F892E1}"/>
                      </a:ext>
                    </a:extLst>
                  </p:cNvPr>
                  <p:cNvCxnSpPr>
                    <a:cxnSpLocks/>
                  </p:cNvCxnSpPr>
                  <p:nvPr/>
                </p:nvCxnSpPr>
                <p:spPr>
                  <a:xfrm flipH="1">
                    <a:off x="7050490" y="7155608"/>
                    <a:ext cx="440103" cy="734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0FD5CA93-5B3D-1747-8002-5BD187565614}"/>
                      </a:ext>
                    </a:extLst>
                  </p:cNvPr>
                  <p:cNvCxnSpPr>
                    <a:cxnSpLocks/>
                  </p:cNvCxnSpPr>
                  <p:nvPr/>
                </p:nvCxnSpPr>
                <p:spPr>
                  <a:xfrm>
                    <a:off x="7490592" y="7155610"/>
                    <a:ext cx="19998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85" name="Content Placeholder 12">
                  <a:extLst>
                    <a:ext uri="{FF2B5EF4-FFF2-40B4-BE49-F238E27FC236}">
                      <a16:creationId xmlns:a16="http://schemas.microsoft.com/office/drawing/2014/main" id="{093B9D7F-206D-4942-B37A-ACB42AC7B13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552537">
                  <a:off x="7323238" y="5139511"/>
                  <a:ext cx="620510" cy="444213"/>
                </a:xfrm>
                <a:prstGeom prst="rect">
                  <a:avLst/>
                </a:prstGeom>
              </p:spPr>
            </p:pic>
            <p:pic>
              <p:nvPicPr>
                <p:cNvPr id="86" name="Picture 85">
                  <a:extLst>
                    <a:ext uri="{FF2B5EF4-FFF2-40B4-BE49-F238E27FC236}">
                      <a16:creationId xmlns:a16="http://schemas.microsoft.com/office/drawing/2014/main" id="{4887DA6B-3F4C-BE48-AA73-6C81F3D9C34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rot="16597543">
                  <a:off x="7485872" y="5494584"/>
                  <a:ext cx="469315" cy="628041"/>
                </a:xfrm>
                <a:prstGeom prst="rect">
                  <a:avLst/>
                </a:prstGeom>
              </p:spPr>
            </p:pic>
          </p:grpSp>
          <p:pic>
            <p:nvPicPr>
              <p:cNvPr id="82" name="Picture 81">
                <a:extLst>
                  <a:ext uri="{FF2B5EF4-FFF2-40B4-BE49-F238E27FC236}">
                    <a16:creationId xmlns:a16="http://schemas.microsoft.com/office/drawing/2014/main" id="{0E940CC0-06C2-3045-88A4-DA06C856280E}"/>
                  </a:ext>
                </a:extLst>
              </p:cNvPr>
              <p:cNvPicPr>
                <a:picLocks noChangeAspect="1"/>
              </p:cNvPicPr>
              <p:nvPr/>
            </p:nvPicPr>
            <p:blipFill rotWithShape="1">
              <a:blip r:embed="rId9">
                <a:extLst>
                  <a:ext uri="{BEBA8EAE-BF5A-486C-A8C5-ECC9F3942E4B}">
                    <a14:imgProps xmlns:a14="http://schemas.microsoft.com/office/drawing/2010/main">
                      <a14:imgLayer r:embed="rId10">
                        <a14:imgEffect>
                          <a14:sharpenSoften amount="-25000"/>
                        </a14:imgEffect>
                        <a14:imgEffect>
                          <a14:colorTemperature colorTemp="470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a:xfrm flipH="1">
                <a:off x="10553541" y="3780912"/>
                <a:ext cx="625634" cy="664514"/>
              </a:xfrm>
              <a:prstGeom prst="rect">
                <a:avLst/>
              </a:prstGeom>
            </p:spPr>
          </p:pic>
          <p:pic>
            <p:nvPicPr>
              <p:cNvPr id="83" name="Picture 82">
                <a:extLst>
                  <a:ext uri="{FF2B5EF4-FFF2-40B4-BE49-F238E27FC236}">
                    <a16:creationId xmlns:a16="http://schemas.microsoft.com/office/drawing/2014/main" id="{2D60C1A2-A1DF-B24F-B164-538AEE7EC5F9}"/>
                  </a:ext>
                </a:extLst>
              </p:cNvPr>
              <p:cNvPicPr>
                <a:picLocks noChangeAspect="1"/>
              </p:cNvPicPr>
              <p:nvPr/>
            </p:nvPicPr>
            <p:blipFill rotWithShape="1">
              <a:blip r:embed="rId11">
                <a:extLst>
                  <a:ext uri="{BEBA8EAE-BF5A-486C-A8C5-ECC9F3942E4B}">
                    <a14:imgProps xmlns:a14="http://schemas.microsoft.com/office/drawing/2010/main">
                      <a14:imgLayer r:embed="rId12">
                        <a14:imgEffect>
                          <a14:saturation sat="0"/>
                        </a14:imgEffect>
                        <a14:imgEffect>
                          <a14:brightnessContrast bright="40000"/>
                        </a14:imgEffect>
                      </a14:imgLayer>
                    </a14:imgProps>
                  </a:ext>
                  <a:ext uri="{28A0092B-C50C-407E-A947-70E740481C1C}">
                    <a14:useLocalDpi xmlns:a14="http://schemas.microsoft.com/office/drawing/2010/main"/>
                  </a:ext>
                </a:extLst>
              </a:blip>
              <a:srcRect/>
              <a:stretch/>
            </p:blipFill>
            <p:spPr>
              <a:xfrm flipH="1">
                <a:off x="9968580" y="3523073"/>
                <a:ext cx="657120" cy="689964"/>
              </a:xfrm>
              <a:prstGeom prst="rect">
                <a:avLst/>
              </a:prstGeom>
            </p:spPr>
          </p:pic>
        </p:grpSp>
      </p:grpSp>
    </p:spTree>
    <p:extLst>
      <p:ext uri="{BB962C8B-B14F-4D97-AF65-F5344CB8AC3E}">
        <p14:creationId xmlns:p14="http://schemas.microsoft.com/office/powerpoint/2010/main" val="9642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K</a:t>
            </a:r>
            <a:endParaRPr/>
          </a:p>
        </p:txBody>
      </p:sp>
      <p:pic>
        <p:nvPicPr>
          <p:cNvPr id="180" name="Google Shape;180;p21"/>
          <p:cNvPicPr preferRelativeResize="0"/>
          <p:nvPr/>
        </p:nvPicPr>
        <p:blipFill>
          <a:blip r:embed="rId3">
            <a:alphaModFix/>
          </a:blip>
          <a:stretch>
            <a:fillRect/>
          </a:stretch>
        </p:blipFill>
        <p:spPr>
          <a:xfrm>
            <a:off x="177225" y="808725"/>
            <a:ext cx="4366425" cy="3949625"/>
          </a:xfrm>
          <a:prstGeom prst="rect">
            <a:avLst/>
          </a:prstGeom>
          <a:noFill/>
          <a:ln>
            <a:noFill/>
          </a:ln>
        </p:spPr>
      </p:pic>
      <p:sp>
        <p:nvSpPr>
          <p:cNvPr id="181" name="Google Shape;181;p21"/>
          <p:cNvSpPr txBox="1"/>
          <p:nvPr/>
        </p:nvSpPr>
        <p:spPr>
          <a:xfrm>
            <a:off x="4982000" y="894525"/>
            <a:ext cx="3789300" cy="88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Large K :  ?</a:t>
            </a:r>
            <a:endParaRPr sz="1800"/>
          </a:p>
        </p:txBody>
      </p:sp>
      <p:sp>
        <p:nvSpPr>
          <p:cNvPr id="182" name="Google Shape;182;p21"/>
          <p:cNvSpPr txBox="1"/>
          <p:nvPr/>
        </p:nvSpPr>
        <p:spPr>
          <a:xfrm>
            <a:off x="4982000" y="1618425"/>
            <a:ext cx="3789300" cy="882000"/>
          </a:xfrm>
          <a:prstGeom prst="rect">
            <a:avLst/>
          </a:prstGeom>
          <a:solidFill>
            <a:srgbClr val="A4C2F4"/>
          </a:solid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Large K :  everything classified as the most probable class.</a:t>
            </a:r>
            <a:endParaRPr sz="1800"/>
          </a:p>
        </p:txBody>
      </p:sp>
      <p:sp>
        <p:nvSpPr>
          <p:cNvPr id="183" name="Google Shape;183;p21"/>
          <p:cNvSpPr txBox="1"/>
          <p:nvPr/>
        </p:nvSpPr>
        <p:spPr>
          <a:xfrm>
            <a:off x="4982000" y="2550225"/>
            <a:ext cx="3789300" cy="88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Small K :  ?</a:t>
            </a:r>
            <a:endParaRPr sz="1800"/>
          </a:p>
        </p:txBody>
      </p:sp>
      <p:sp>
        <p:nvSpPr>
          <p:cNvPr id="184" name="Google Shape;184;p21"/>
          <p:cNvSpPr txBox="1"/>
          <p:nvPr/>
        </p:nvSpPr>
        <p:spPr>
          <a:xfrm>
            <a:off x="4982000" y="3087750"/>
            <a:ext cx="3789300" cy="882000"/>
          </a:xfrm>
          <a:prstGeom prst="rect">
            <a:avLst/>
          </a:prstGeom>
          <a:solidFill>
            <a:srgbClr val="A4C2F4"/>
          </a:solid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Small K :  highly variable, very sensitive to outliers</a:t>
            </a:r>
            <a:endParaRPr sz="1800"/>
          </a:p>
        </p:txBody>
      </p:sp>
      <p:sp>
        <p:nvSpPr>
          <p:cNvPr id="185" name="Google Shape;185;p21"/>
          <p:cNvSpPr/>
          <p:nvPr/>
        </p:nvSpPr>
        <p:spPr>
          <a:xfrm>
            <a:off x="4373225" y="4261400"/>
            <a:ext cx="4398000" cy="695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Test different K against your train and test set and find the one that generalise better</a:t>
            </a:r>
            <a:endParaRPr>
              <a:solidFill>
                <a:srgbClr val="FFFFFF"/>
              </a:solidFill>
            </a:endParaRPr>
          </a:p>
        </p:txBody>
      </p:sp>
      <p:cxnSp>
        <p:nvCxnSpPr>
          <p:cNvPr id="186" name="Google Shape;186;p21"/>
          <p:cNvCxnSpPr/>
          <p:nvPr/>
        </p:nvCxnSpPr>
        <p:spPr>
          <a:xfrm rot="10800000" flipH="1">
            <a:off x="283000" y="4181425"/>
            <a:ext cx="756900" cy="5871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1"/>
          <p:cNvSpPr txBox="1"/>
          <p:nvPr/>
        </p:nvSpPr>
        <p:spPr>
          <a:xfrm>
            <a:off x="177225" y="4716025"/>
            <a:ext cx="8982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K = 5</a:t>
            </a:r>
            <a:endParaRPr>
              <a:latin typeface="Roboto"/>
              <a:ea typeface="Roboto"/>
              <a:cs typeface="Roboto"/>
              <a:sym typeface="Roboto"/>
            </a:endParaRPr>
          </a:p>
        </p:txBody>
      </p:sp>
      <p:cxnSp>
        <p:nvCxnSpPr>
          <p:cNvPr id="188" name="Google Shape;188;p21"/>
          <p:cNvCxnSpPr/>
          <p:nvPr/>
        </p:nvCxnSpPr>
        <p:spPr>
          <a:xfrm rot="10800000" flipH="1">
            <a:off x="1818275" y="3919500"/>
            <a:ext cx="183900" cy="205200"/>
          </a:xfrm>
          <a:prstGeom prst="straightConnector1">
            <a:avLst/>
          </a:prstGeom>
          <a:noFill/>
          <a:ln w="9525" cap="flat" cmpd="sng">
            <a:solidFill>
              <a:schemeClr val="dk2"/>
            </a:solidFill>
            <a:prstDash val="solid"/>
            <a:round/>
            <a:headEnd type="none" w="med" len="med"/>
            <a:tailEnd type="triangle" w="med" len="med"/>
          </a:ln>
        </p:spPr>
      </p:cxnSp>
      <p:sp>
        <p:nvSpPr>
          <p:cNvPr id="189" name="Google Shape;189;p21"/>
          <p:cNvSpPr txBox="1"/>
          <p:nvPr/>
        </p:nvSpPr>
        <p:spPr>
          <a:xfrm>
            <a:off x="1627250" y="4025525"/>
            <a:ext cx="6720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K = 3</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Distance - We used our vision ability to spot the nearest neighbors - The computer uses distance metrics</a:t>
            </a:r>
            <a:endParaRPr/>
          </a:p>
        </p:txBody>
      </p:sp>
      <p:grpSp>
        <p:nvGrpSpPr>
          <p:cNvPr id="41" name="Group 40">
            <a:extLst>
              <a:ext uri="{FF2B5EF4-FFF2-40B4-BE49-F238E27FC236}">
                <a16:creationId xmlns:a16="http://schemas.microsoft.com/office/drawing/2014/main" id="{1EF3D18C-8265-5348-AEFC-EBB78A3AD01E}"/>
              </a:ext>
            </a:extLst>
          </p:cNvPr>
          <p:cNvGrpSpPr/>
          <p:nvPr/>
        </p:nvGrpSpPr>
        <p:grpSpPr>
          <a:xfrm>
            <a:off x="1744252" y="1127728"/>
            <a:ext cx="5888269" cy="3361156"/>
            <a:chOff x="2209591" y="822572"/>
            <a:chExt cx="5888269" cy="3361156"/>
          </a:xfrm>
        </p:grpSpPr>
        <p:sp>
          <p:nvSpPr>
            <p:cNvPr id="42" name="Rectangle 41">
              <a:extLst>
                <a:ext uri="{FF2B5EF4-FFF2-40B4-BE49-F238E27FC236}">
                  <a16:creationId xmlns:a16="http://schemas.microsoft.com/office/drawing/2014/main" id="{7A718BC4-1D1D-2548-9A1D-C889FA60ED7F}"/>
                </a:ext>
              </a:extLst>
            </p:cNvPr>
            <p:cNvSpPr/>
            <p:nvPr/>
          </p:nvSpPr>
          <p:spPr>
            <a:xfrm>
              <a:off x="2209591" y="822572"/>
              <a:ext cx="5888269" cy="3361156"/>
            </a:xfrm>
            <a:prstGeom prst="rect">
              <a:avLst/>
            </a:prstGeom>
            <a:solidFill>
              <a:schemeClr val="bg1"/>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t" anchorCtr="1"/>
            <a:lstStyle/>
            <a:p>
              <a:pPr algn="ctr"/>
              <a:r>
                <a:rPr lang="en-GB" sz="2200">
                  <a:solidFill>
                    <a:schemeClr val="tx1"/>
                  </a:solidFill>
                </a:rPr>
                <a:t>Euclidean </a:t>
              </a:r>
              <a:r>
                <a:rPr lang="en-GB" sz="2200" dirty="0">
                  <a:solidFill>
                    <a:schemeClr val="tx1"/>
                  </a:solidFill>
                </a:rPr>
                <a:t>Distance</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2D98F934-06BD-7C4C-A1B2-A004829EFEC8}"/>
                    </a:ext>
                  </a:extLst>
                </p:cNvPr>
                <p:cNvSpPr/>
                <p:nvPr/>
              </p:nvSpPr>
              <p:spPr>
                <a:xfrm>
                  <a:off x="4562061" y="1604914"/>
                  <a:ext cx="3104696" cy="427746"/>
                </a:xfrm>
                <a:prstGeom prst="rect">
                  <a:avLst/>
                </a:prstGeom>
              </p:spPr>
              <p:txBody>
                <a:bodyPr wrap="none">
                  <a:spAutoFit/>
                </a:bodyPr>
                <a:lstStyle/>
                <a:p>
                  <a:r>
                    <a:rPr lang="en-GB" b="0" i="1" dirty="0">
                      <a:solidFill>
                        <a:schemeClr val="tx1"/>
                      </a:solidFill>
                      <a:latin typeface="Cambria Math" panose="02040503050406030204" pitchFamily="18" charset="0"/>
                    </a:rPr>
                    <a:t>d </a:t>
                  </a:r>
                  <a14:m>
                    <m:oMath xmlns:m="http://schemas.openxmlformats.org/officeDocument/2006/math">
                      <m:r>
                        <a:rPr lang="en-GB" b="0" i="1" dirty="0" smtClean="0">
                          <a:solidFill>
                            <a:schemeClr val="tx1"/>
                          </a:solidFill>
                          <a:latin typeface="Cambria Math" panose="02040503050406030204" pitchFamily="18" charset="0"/>
                        </a:rPr>
                        <m:t>=</m:t>
                      </m:r>
                      <m:rad>
                        <m:radPr>
                          <m:degHide m:val="on"/>
                          <m:ctrlPr>
                            <a:rPr lang="en-GB" b="0" i="1" dirty="0" smtClean="0">
                              <a:solidFill>
                                <a:schemeClr val="tx1"/>
                              </a:solidFill>
                              <a:latin typeface="Cambria Math" panose="02040503050406030204" pitchFamily="18" charset="0"/>
                            </a:rPr>
                          </m:ctrlPr>
                        </m:radPr>
                        <m:deg/>
                        <m:e>
                          <m:sSup>
                            <m:sSupPr>
                              <m:ctrlPr>
                                <a:rPr lang="en-GB" b="0" i="1" dirty="0" smtClean="0">
                                  <a:solidFill>
                                    <a:schemeClr val="tx1"/>
                                  </a:solidFill>
                                  <a:latin typeface="Cambria Math" panose="02040503050406030204" pitchFamily="18" charset="0"/>
                                </a:rPr>
                              </m:ctrlPr>
                            </m:sSupPr>
                            <m:e>
                              <m:d>
                                <m:dPr>
                                  <m:ctrlPr>
                                    <a:rPr lang="en-GB" b="0" i="1" dirty="0" smtClean="0">
                                      <a:solidFill>
                                        <a:schemeClr val="tx1"/>
                                      </a:solidFill>
                                      <a:latin typeface="Cambria Math" panose="02040503050406030204" pitchFamily="18" charset="0"/>
                                    </a:rPr>
                                  </m:ctrlPr>
                                </m:dPr>
                                <m:e>
                                  <m:sSub>
                                    <m:sSubPr>
                                      <m:ctrlPr>
                                        <a:rPr lang="en-GB" b="0" i="1" dirty="0" smtClean="0">
                                          <a:solidFill>
                                            <a:srgbClr val="C00000"/>
                                          </a:solidFill>
                                          <a:latin typeface="Cambria Math" panose="02040503050406030204" pitchFamily="18" charset="0"/>
                                        </a:rPr>
                                      </m:ctrlPr>
                                    </m:sSubPr>
                                    <m:e>
                                      <m:r>
                                        <a:rPr lang="en-GB" b="0" i="1" dirty="0" smtClean="0">
                                          <a:solidFill>
                                            <a:srgbClr val="C00000"/>
                                          </a:solidFill>
                                          <a:latin typeface="Cambria Math" panose="02040503050406030204" pitchFamily="18" charset="0"/>
                                        </a:rPr>
                                        <m:t>𝑥</m:t>
                                      </m:r>
                                    </m:e>
                                    <m:sub>
                                      <m:r>
                                        <a:rPr lang="en-GB" b="0" i="1" dirty="0" smtClean="0">
                                          <a:solidFill>
                                            <a:srgbClr val="C00000"/>
                                          </a:solidFill>
                                          <a:latin typeface="Cambria Math" panose="02040503050406030204" pitchFamily="18" charset="0"/>
                                        </a:rPr>
                                        <m:t>2</m:t>
                                      </m:r>
                                    </m:sub>
                                  </m:sSub>
                                  <m:r>
                                    <a:rPr lang="en-GB" b="0" i="1" dirty="0" smtClean="0">
                                      <a:solidFill>
                                        <a:schemeClr val="tx1"/>
                                      </a:solidFill>
                                      <a:latin typeface="Cambria Math" panose="02040503050406030204" pitchFamily="18" charset="0"/>
                                    </a:rPr>
                                    <m:t>−</m:t>
                                  </m:r>
                                  <m:sSub>
                                    <m:sSubPr>
                                      <m:ctrlPr>
                                        <a:rPr lang="en-GB" b="0" i="1" dirty="0" smtClean="0">
                                          <a:solidFill>
                                            <a:srgbClr val="030EE3"/>
                                          </a:solidFill>
                                          <a:latin typeface="Cambria Math" panose="02040503050406030204" pitchFamily="18" charset="0"/>
                                        </a:rPr>
                                      </m:ctrlPr>
                                    </m:sSubPr>
                                    <m:e>
                                      <m:r>
                                        <a:rPr lang="en-GB" b="0" i="1" dirty="0" smtClean="0">
                                          <a:solidFill>
                                            <a:srgbClr val="030EE3"/>
                                          </a:solidFill>
                                          <a:latin typeface="Cambria Math" panose="02040503050406030204" pitchFamily="18" charset="0"/>
                                        </a:rPr>
                                        <m:t>𝑥</m:t>
                                      </m:r>
                                    </m:e>
                                    <m:sub>
                                      <m:r>
                                        <a:rPr lang="en-GB" b="0" i="1" dirty="0" smtClean="0">
                                          <a:solidFill>
                                            <a:srgbClr val="030EE3"/>
                                          </a:solidFill>
                                          <a:latin typeface="Cambria Math" panose="02040503050406030204" pitchFamily="18" charset="0"/>
                                        </a:rPr>
                                        <m:t>1</m:t>
                                      </m:r>
                                    </m:sub>
                                  </m:sSub>
                                </m:e>
                              </m:d>
                            </m:e>
                            <m:sup>
                              <m:r>
                                <a:rPr lang="en-GB" b="0" i="1" dirty="0" smtClean="0">
                                  <a:solidFill>
                                    <a:schemeClr val="tx1"/>
                                  </a:solidFill>
                                  <a:latin typeface="Cambria Math" panose="02040503050406030204" pitchFamily="18" charset="0"/>
                                </a:rPr>
                                <m:t>2</m:t>
                              </m:r>
                            </m:sup>
                          </m:sSup>
                          <m:r>
                            <a:rPr lang="en-GB" b="0" i="1" dirty="0" smtClean="0">
                              <a:solidFill>
                                <a:schemeClr val="tx1"/>
                              </a:solidFill>
                              <a:latin typeface="Cambria Math" panose="02040503050406030204" pitchFamily="18" charset="0"/>
                            </a:rPr>
                            <m:t>+</m:t>
                          </m:r>
                          <m:sSup>
                            <m:sSupPr>
                              <m:ctrlPr>
                                <a:rPr lang="en-GB" b="0" i="1" dirty="0" smtClean="0">
                                  <a:solidFill>
                                    <a:schemeClr val="tx1"/>
                                  </a:solidFill>
                                  <a:latin typeface="Cambria Math" panose="02040503050406030204" pitchFamily="18" charset="0"/>
                                </a:rPr>
                              </m:ctrlPr>
                            </m:sSupPr>
                            <m:e>
                              <m:d>
                                <m:dPr>
                                  <m:ctrlPr>
                                    <a:rPr lang="en-GB" b="0" i="1" dirty="0" smtClean="0">
                                      <a:solidFill>
                                        <a:schemeClr val="tx1"/>
                                      </a:solidFill>
                                      <a:latin typeface="Cambria Math" panose="02040503050406030204" pitchFamily="18" charset="0"/>
                                    </a:rPr>
                                  </m:ctrlPr>
                                </m:dPr>
                                <m:e>
                                  <m:sSub>
                                    <m:sSubPr>
                                      <m:ctrlPr>
                                        <a:rPr lang="en-GB" b="0" i="1" dirty="0" smtClean="0">
                                          <a:solidFill>
                                            <a:srgbClr val="C00000"/>
                                          </a:solidFill>
                                          <a:latin typeface="Cambria Math" panose="02040503050406030204" pitchFamily="18" charset="0"/>
                                        </a:rPr>
                                      </m:ctrlPr>
                                    </m:sSubPr>
                                    <m:e>
                                      <m:r>
                                        <a:rPr lang="en-GB" b="0" i="1" dirty="0" smtClean="0">
                                          <a:solidFill>
                                            <a:srgbClr val="C00000"/>
                                          </a:solidFill>
                                          <a:latin typeface="Cambria Math" panose="02040503050406030204" pitchFamily="18" charset="0"/>
                                        </a:rPr>
                                        <m:t>𝑦</m:t>
                                      </m:r>
                                    </m:e>
                                    <m:sub>
                                      <m:r>
                                        <a:rPr lang="en-GB" b="0" i="1" dirty="0" smtClean="0">
                                          <a:solidFill>
                                            <a:srgbClr val="C00000"/>
                                          </a:solidFill>
                                          <a:latin typeface="Cambria Math" panose="02040503050406030204" pitchFamily="18" charset="0"/>
                                        </a:rPr>
                                        <m:t>2</m:t>
                                      </m:r>
                                    </m:sub>
                                  </m:sSub>
                                  <m:r>
                                    <a:rPr lang="en-GB" b="0" i="1" dirty="0" smtClean="0">
                                      <a:solidFill>
                                        <a:schemeClr val="tx1"/>
                                      </a:solidFill>
                                      <a:latin typeface="Cambria Math" panose="02040503050406030204" pitchFamily="18" charset="0"/>
                                    </a:rPr>
                                    <m:t>−</m:t>
                                  </m:r>
                                  <m:sSub>
                                    <m:sSubPr>
                                      <m:ctrlPr>
                                        <a:rPr lang="en-GB" b="0" i="1" dirty="0" smtClean="0">
                                          <a:solidFill>
                                            <a:srgbClr val="030EE3"/>
                                          </a:solidFill>
                                          <a:latin typeface="Cambria Math" panose="02040503050406030204" pitchFamily="18" charset="0"/>
                                        </a:rPr>
                                      </m:ctrlPr>
                                    </m:sSubPr>
                                    <m:e>
                                      <m:r>
                                        <a:rPr lang="en-GB" b="0" i="1" dirty="0" smtClean="0">
                                          <a:solidFill>
                                            <a:srgbClr val="030EE3"/>
                                          </a:solidFill>
                                          <a:latin typeface="Cambria Math" panose="02040503050406030204" pitchFamily="18" charset="0"/>
                                        </a:rPr>
                                        <m:t>𝑦</m:t>
                                      </m:r>
                                    </m:e>
                                    <m:sub>
                                      <m:r>
                                        <a:rPr lang="en-GB" b="0" i="1" dirty="0" smtClean="0">
                                          <a:solidFill>
                                            <a:srgbClr val="030EE3"/>
                                          </a:solidFill>
                                          <a:latin typeface="Cambria Math" panose="02040503050406030204" pitchFamily="18" charset="0"/>
                                        </a:rPr>
                                        <m:t>1</m:t>
                                      </m:r>
                                    </m:sub>
                                  </m:sSub>
                                </m:e>
                              </m:d>
                            </m:e>
                            <m:sup>
                              <m:r>
                                <a:rPr lang="en-GB" b="0" i="1" dirty="0" smtClean="0">
                                  <a:solidFill>
                                    <a:schemeClr val="tx1"/>
                                  </a:solidFill>
                                  <a:latin typeface="Cambria Math" panose="02040503050406030204" pitchFamily="18" charset="0"/>
                                </a:rPr>
                                <m:t>2</m:t>
                              </m:r>
                            </m:sup>
                          </m:sSup>
                        </m:e>
                      </m:rad>
                    </m:oMath>
                  </a14:m>
                  <a:endParaRPr lang="en-GB" dirty="0">
                    <a:solidFill>
                      <a:srgbClr val="C0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4562061" y="1604914"/>
                  <a:ext cx="3104696" cy="427746"/>
                </a:xfrm>
                <a:prstGeom prst="rect">
                  <a:avLst/>
                </a:prstGeom>
                <a:blipFill>
                  <a:blip r:embed="rId23"/>
                  <a:stretch>
                    <a:fillRect l="-1569" b="-18571"/>
                  </a:stretch>
                </a:blipFill>
              </p:spPr>
              <p:txBody>
                <a:bodyPr/>
                <a:lstStyle/>
                <a:p>
                  <a:r>
                    <a:rPr lang="en-GB">
                      <a:noFill/>
                    </a:rPr>
                    <a:t> </a:t>
                  </a:r>
                </a:p>
              </p:txBody>
            </p:sp>
          </mc:Fallback>
        </mc:AlternateContent>
        <p:grpSp>
          <p:nvGrpSpPr>
            <p:cNvPr id="44" name="Group 43">
              <a:extLst>
                <a:ext uri="{FF2B5EF4-FFF2-40B4-BE49-F238E27FC236}">
                  <a16:creationId xmlns:a16="http://schemas.microsoft.com/office/drawing/2014/main" id="{D70D28AA-706B-E54C-9EB0-086A9512F14C}"/>
                </a:ext>
              </a:extLst>
            </p:cNvPr>
            <p:cNvGrpSpPr/>
            <p:nvPr/>
          </p:nvGrpSpPr>
          <p:grpSpPr>
            <a:xfrm>
              <a:off x="2894739" y="1833222"/>
              <a:ext cx="3524670" cy="1947383"/>
              <a:chOff x="2894739" y="1833222"/>
              <a:chExt cx="3524670" cy="1947383"/>
            </a:xfrm>
          </p:grpSpPr>
          <p:cxnSp>
            <p:nvCxnSpPr>
              <p:cNvPr id="45" name="Straight Arrow Connector 44">
                <a:extLst>
                  <a:ext uri="{FF2B5EF4-FFF2-40B4-BE49-F238E27FC236}">
                    <a16:creationId xmlns:a16="http://schemas.microsoft.com/office/drawing/2014/main" id="{62189DCA-7F8F-DF40-99DE-DAB014C8DE0D}"/>
                  </a:ext>
                </a:extLst>
              </p:cNvPr>
              <p:cNvCxnSpPr/>
              <p:nvPr/>
            </p:nvCxnSpPr>
            <p:spPr>
              <a:xfrm>
                <a:off x="3654087" y="2228676"/>
                <a:ext cx="2025162" cy="11778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8513996-7E76-824D-B959-A272BAAE020C}"/>
                  </a:ext>
                </a:extLst>
              </p:cNvPr>
              <p:cNvCxnSpPr/>
              <p:nvPr/>
            </p:nvCxnSpPr>
            <p:spPr>
              <a:xfrm>
                <a:off x="3628014" y="2245441"/>
                <a:ext cx="1" cy="1207551"/>
              </a:xfrm>
              <a:prstGeom prst="line">
                <a:avLst/>
              </a:prstGeom>
              <a:ln w="952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9B7FE1-39B5-1E47-BFA6-704F797167A8}"/>
                  </a:ext>
                </a:extLst>
              </p:cNvPr>
              <p:cNvCxnSpPr/>
              <p:nvPr/>
            </p:nvCxnSpPr>
            <p:spPr>
              <a:xfrm flipV="1">
                <a:off x="3628014" y="3440927"/>
                <a:ext cx="2053387" cy="7779"/>
              </a:xfrm>
              <a:prstGeom prst="line">
                <a:avLst/>
              </a:prstGeom>
              <a:ln w="9525"/>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94B9D61B-CD06-034C-BDAE-FC999343B291}"/>
                  </a:ext>
                </a:extLst>
              </p:cNvPr>
              <p:cNvSpPr/>
              <p:nvPr/>
            </p:nvSpPr>
            <p:spPr>
              <a:xfrm>
                <a:off x="3628912" y="3365525"/>
                <a:ext cx="82088" cy="81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66E02759-66B8-0B42-9D11-40000DA67410}"/>
                      </a:ext>
                    </a:extLst>
                  </p:cNvPr>
                  <p:cNvSpPr/>
                  <p:nvPr/>
                </p:nvSpPr>
                <p:spPr>
                  <a:xfrm>
                    <a:off x="2894739" y="1833222"/>
                    <a:ext cx="963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GB" i="1" dirty="0">
                                  <a:solidFill>
                                    <a:srgbClr val="030EE3"/>
                                  </a:solidFill>
                                  <a:latin typeface="Cambria Math" panose="02040503050406030204" pitchFamily="18" charset="0"/>
                                </a:rPr>
                              </m:ctrlPr>
                            </m:dPr>
                            <m:e>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𝑥</m:t>
                                  </m:r>
                                </m:e>
                                <m:sub>
                                  <m:r>
                                    <a:rPr lang="en-GB" i="1" dirty="0">
                                      <a:solidFill>
                                        <a:srgbClr val="030EE3"/>
                                      </a:solidFill>
                                      <a:latin typeface="Cambria Math" panose="02040503050406030204" pitchFamily="18" charset="0"/>
                                    </a:rPr>
                                    <m:t>1</m:t>
                                  </m:r>
                                </m:sub>
                              </m:sSub>
                              <m:r>
                                <a:rPr lang="en-GB" i="1" dirty="0">
                                  <a:solidFill>
                                    <a:srgbClr val="030EE3"/>
                                  </a:solidFill>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𝑦</m:t>
                                  </m:r>
                                </m:e>
                                <m:sub>
                                  <m:r>
                                    <a:rPr lang="en-GB" i="1" dirty="0">
                                      <a:solidFill>
                                        <a:srgbClr val="030EE3"/>
                                      </a:solidFill>
                                      <a:latin typeface="Cambria Math" panose="02040503050406030204" pitchFamily="18" charset="0"/>
                                    </a:rPr>
                                    <m:t>1</m:t>
                                  </m:r>
                                </m:sub>
                              </m:sSub>
                            </m:e>
                          </m:d>
                        </m:oMath>
                      </m:oMathPara>
                    </a14:m>
                    <a:endParaRPr lang="en-GB" dirty="0">
                      <a:solidFill>
                        <a:srgbClr val="030EE3"/>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2894739" y="1833222"/>
                    <a:ext cx="963789" cy="369332"/>
                  </a:xfrm>
                  <a:prstGeom prst="rect">
                    <a:avLst/>
                  </a:prstGeom>
                  <a:blipFill>
                    <a:blip r:embed="rId24"/>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E921A7B-BA44-E24A-BA53-C16007486E71}"/>
                      </a:ext>
                    </a:extLst>
                  </p:cNvPr>
                  <p:cNvSpPr/>
                  <p:nvPr/>
                </p:nvSpPr>
                <p:spPr>
                  <a:xfrm>
                    <a:off x="5444976" y="3404186"/>
                    <a:ext cx="97443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GB" i="1" dirty="0" smtClean="0">
                                  <a:solidFill>
                                    <a:srgbClr val="C00000"/>
                                  </a:solidFill>
                                  <a:latin typeface="Cambria Math" panose="02040503050406030204" pitchFamily="18" charset="0"/>
                                </a:rPr>
                              </m:ctrlPr>
                            </m:dPr>
                            <m:e>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𝑥</m:t>
                                  </m:r>
                                </m:e>
                                <m:sub>
                                  <m:r>
                                    <a:rPr lang="en-GB" b="0" i="1" dirty="0" smtClean="0">
                                      <a:solidFill>
                                        <a:srgbClr val="C00000"/>
                                      </a:solidFill>
                                      <a:latin typeface="Cambria Math" panose="02040503050406030204" pitchFamily="18" charset="0"/>
                                    </a:rPr>
                                    <m:t>2</m:t>
                                  </m:r>
                                </m:sub>
                              </m:sSub>
                              <m:r>
                                <a:rPr lang="en-GB" i="1" dirty="0">
                                  <a:solidFill>
                                    <a:srgbClr val="C00000"/>
                                  </a:solidFill>
                                  <a:latin typeface="Cambria Math" panose="02040503050406030204" pitchFamily="18" charset="0"/>
                                </a:rPr>
                                <m:t>,</m:t>
                              </m:r>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𝑦</m:t>
                                  </m:r>
                                </m:e>
                                <m:sub>
                                  <m:r>
                                    <a:rPr lang="en-GB" b="0" i="1" dirty="0" smtClean="0">
                                      <a:solidFill>
                                        <a:srgbClr val="C00000"/>
                                      </a:solidFill>
                                      <a:latin typeface="Cambria Math" panose="02040503050406030204" pitchFamily="18" charset="0"/>
                                    </a:rPr>
                                    <m:t>2</m:t>
                                  </m:r>
                                </m:sub>
                              </m:sSub>
                            </m:e>
                          </m:d>
                        </m:oMath>
                      </m:oMathPara>
                    </a14:m>
                    <a:endParaRPr lang="en-GB" dirty="0">
                      <a:solidFill>
                        <a:srgbClr val="030EE3"/>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5444976" y="3404186"/>
                    <a:ext cx="974433" cy="369332"/>
                  </a:xfrm>
                  <a:prstGeom prst="rect">
                    <a:avLst/>
                  </a:prstGeom>
                  <a:blipFill>
                    <a:blip r:embed="rId25"/>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2CE8699E-188B-7F43-AC7A-93AAFE49ECA7}"/>
                      </a:ext>
                    </a:extLst>
                  </p:cNvPr>
                  <p:cNvSpPr/>
                  <p:nvPr/>
                </p:nvSpPr>
                <p:spPr>
                  <a:xfrm rot="1865766">
                    <a:off x="4550293" y="2431690"/>
                    <a:ext cx="3779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𝑑</m:t>
                          </m:r>
                        </m:oMath>
                      </m:oMathPara>
                    </a14:m>
                    <a:endParaRPr lang="en-GB" dirty="0"/>
                  </a:p>
                </p:txBody>
              </p:sp>
            </mc:Choice>
            <mc:Fallback xmlns="">
              <p:sp>
                <p:nvSpPr>
                  <p:cNvPr id="68" name="Rectangle 67"/>
                  <p:cNvSpPr>
                    <a:spLocks noRot="1" noChangeAspect="1" noMove="1" noResize="1" noEditPoints="1" noAdjustHandles="1" noChangeArrowheads="1" noChangeShapeType="1" noTextEdit="1"/>
                  </p:cNvSpPr>
                  <p:nvPr/>
                </p:nvSpPr>
                <p:spPr>
                  <a:xfrm rot="1865766">
                    <a:off x="4550293" y="2431690"/>
                    <a:ext cx="377924" cy="369332"/>
                  </a:xfrm>
                  <a:prstGeom prst="rect">
                    <a:avLst/>
                  </a:prstGeom>
                  <a:blipFill>
                    <a:blip r:embed="rId2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E6A2AEB7-CE2A-5042-B2F8-DBF447DC2E0F}"/>
                      </a:ext>
                    </a:extLst>
                  </p:cNvPr>
                  <p:cNvSpPr/>
                  <p:nvPr/>
                </p:nvSpPr>
                <p:spPr>
                  <a:xfrm>
                    <a:off x="4091966" y="3411273"/>
                    <a:ext cx="9650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𝑥</m:t>
                              </m:r>
                            </m:e>
                            <m:sub>
                              <m:r>
                                <a:rPr lang="en-GB" i="1" dirty="0">
                                  <a:solidFill>
                                    <a:srgbClr val="C00000"/>
                                  </a:solidFill>
                                  <a:latin typeface="Cambria Math" panose="02040503050406030204" pitchFamily="18" charset="0"/>
                                </a:rPr>
                                <m:t>2</m:t>
                              </m:r>
                            </m:sub>
                          </m:sSub>
                          <m:r>
                            <a:rPr lang="en-GB" i="1" dirty="0">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𝑥</m:t>
                              </m:r>
                            </m:e>
                            <m:sub>
                              <m:r>
                                <a:rPr lang="en-GB" i="1" dirty="0">
                                  <a:solidFill>
                                    <a:srgbClr val="030EE3"/>
                                  </a:solidFill>
                                  <a:latin typeface="Cambria Math" panose="02040503050406030204" pitchFamily="18" charset="0"/>
                                </a:rPr>
                                <m:t>1</m:t>
                              </m:r>
                            </m:sub>
                          </m:sSub>
                        </m:oMath>
                      </m:oMathPara>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4091966" y="3411273"/>
                    <a:ext cx="965008" cy="369332"/>
                  </a:xfrm>
                  <a:prstGeom prst="rect">
                    <a:avLst/>
                  </a:prstGeom>
                  <a:blipFill>
                    <a:blip r:embed="rId2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96041601-67E2-D042-AAE5-686F5F451532}"/>
                      </a:ext>
                    </a:extLst>
                  </p:cNvPr>
                  <p:cNvSpPr/>
                  <p:nvPr/>
                </p:nvSpPr>
                <p:spPr>
                  <a:xfrm rot="16200000">
                    <a:off x="2840379" y="2670047"/>
                    <a:ext cx="9683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𝑦</m:t>
                              </m:r>
                            </m:e>
                            <m:sub>
                              <m:r>
                                <a:rPr lang="en-GB" i="1" dirty="0">
                                  <a:solidFill>
                                    <a:srgbClr val="C00000"/>
                                  </a:solidFill>
                                  <a:latin typeface="Cambria Math" panose="02040503050406030204" pitchFamily="18" charset="0"/>
                                </a:rPr>
                                <m:t>2</m:t>
                              </m:r>
                            </m:sub>
                          </m:sSub>
                          <m:r>
                            <a:rPr lang="en-GB" i="1" dirty="0">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𝑦</m:t>
                              </m:r>
                            </m:e>
                            <m:sub>
                              <m:r>
                                <a:rPr lang="en-GB" i="1" dirty="0">
                                  <a:solidFill>
                                    <a:srgbClr val="030EE3"/>
                                  </a:solidFill>
                                  <a:latin typeface="Cambria Math" panose="02040503050406030204" pitchFamily="18" charset="0"/>
                                </a:rPr>
                                <m:t>1</m:t>
                              </m:r>
                            </m:sub>
                          </m:sSub>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rot="16200000">
                    <a:off x="2840379" y="2670047"/>
                    <a:ext cx="968342" cy="369332"/>
                  </a:xfrm>
                  <a:prstGeom prst="rect">
                    <a:avLst/>
                  </a:prstGeom>
                  <a:blipFill>
                    <a:blip r:embed="rId28"/>
                    <a:stretch>
                      <a:fillRect r="-6557"/>
                    </a:stretch>
                  </a:blipFill>
                </p:spPr>
                <p:txBody>
                  <a:bodyPr/>
                  <a:lstStyle/>
                  <a:p>
                    <a:r>
                      <a:rPr lang="en-GB">
                        <a:noFill/>
                      </a:rPr>
                      <a:t> </a:t>
                    </a:r>
                  </a:p>
                </p:txBody>
              </p:sp>
            </mc:Fallback>
          </mc:AlternateContent>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Distance - We used our vision ability to spot the nearest neighbors - The computer uses distance metrics</a:t>
            </a:r>
            <a:endParaRPr/>
          </a:p>
        </p:txBody>
      </p:sp>
      <p:grpSp>
        <p:nvGrpSpPr>
          <p:cNvPr id="41" name="Group 40">
            <a:extLst>
              <a:ext uri="{FF2B5EF4-FFF2-40B4-BE49-F238E27FC236}">
                <a16:creationId xmlns:a16="http://schemas.microsoft.com/office/drawing/2014/main" id="{1EF3D18C-8265-5348-AEFC-EBB78A3AD01E}"/>
              </a:ext>
            </a:extLst>
          </p:cNvPr>
          <p:cNvGrpSpPr/>
          <p:nvPr/>
        </p:nvGrpSpPr>
        <p:grpSpPr>
          <a:xfrm>
            <a:off x="1744252" y="1127728"/>
            <a:ext cx="5888269" cy="3361156"/>
            <a:chOff x="2209591" y="822572"/>
            <a:chExt cx="5888269" cy="3361156"/>
          </a:xfrm>
        </p:grpSpPr>
        <p:sp>
          <p:nvSpPr>
            <p:cNvPr id="42" name="Rectangle 41">
              <a:extLst>
                <a:ext uri="{FF2B5EF4-FFF2-40B4-BE49-F238E27FC236}">
                  <a16:creationId xmlns:a16="http://schemas.microsoft.com/office/drawing/2014/main" id="{7A718BC4-1D1D-2548-9A1D-C889FA60ED7F}"/>
                </a:ext>
              </a:extLst>
            </p:cNvPr>
            <p:cNvSpPr/>
            <p:nvPr/>
          </p:nvSpPr>
          <p:spPr>
            <a:xfrm>
              <a:off x="2209591" y="822572"/>
              <a:ext cx="5888269" cy="3361156"/>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nchorCtr="1"/>
            <a:lstStyle/>
            <a:p>
              <a:pPr algn="ctr"/>
              <a:r>
                <a:rPr lang="en-GB" sz="2200" dirty="0">
                  <a:solidFill>
                    <a:schemeClr val="tx1"/>
                  </a:solidFill>
                </a:rPr>
                <a:t>Manhattan Distance</a:t>
              </a:r>
            </a:p>
          </p:txBody>
        </p:sp>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2D98F934-06BD-7C4C-A1B2-A004829EFEC8}"/>
                    </a:ext>
                  </a:extLst>
                </p:cNvPr>
                <p:cNvSpPr/>
                <p:nvPr/>
              </p:nvSpPr>
              <p:spPr>
                <a:xfrm>
                  <a:off x="4562061" y="1604914"/>
                  <a:ext cx="2136739" cy="307777"/>
                </a:xfrm>
                <a:prstGeom prst="rect">
                  <a:avLst/>
                </a:prstGeom>
              </p:spPr>
              <p:txBody>
                <a:bodyPr wrap="none">
                  <a:spAutoFit/>
                </a:bodyPr>
                <a:lstStyle/>
                <a:p>
                  <a:r>
                    <a:rPr lang="en-GB" b="0" i="1" dirty="0">
                      <a:solidFill>
                        <a:schemeClr val="tx1"/>
                      </a:solidFill>
                      <a:latin typeface="Cambria Math" panose="02040503050406030204" pitchFamily="18" charset="0"/>
                    </a:rPr>
                    <a:t>d </a:t>
                  </a:r>
                  <a14:m>
                    <m:oMath xmlns:m="http://schemas.openxmlformats.org/officeDocument/2006/math">
                      <m:r>
                        <a:rPr lang="en-GB" b="0" i="1" dirty="0" smtClean="0">
                          <a:solidFill>
                            <a:schemeClr val="tx1"/>
                          </a:solidFill>
                          <a:latin typeface="Cambria Math" panose="02040503050406030204" pitchFamily="18" charset="0"/>
                        </a:rPr>
                        <m:t>=</m:t>
                      </m:r>
                      <m:r>
                        <a:rPr lang="en-GB" i="1" dirty="0">
                          <a:solidFill>
                            <a:schemeClr val="tx1"/>
                          </a:solidFill>
                          <a:latin typeface="Cambria Math" panose="02040503050406030204" pitchFamily="18" charset="0"/>
                        </a:rPr>
                        <m:t>|</m:t>
                      </m:r>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𝑥</m:t>
                          </m:r>
                        </m:e>
                        <m:sub>
                          <m:r>
                            <a:rPr lang="en-GB" i="1" dirty="0">
                              <a:solidFill>
                                <a:srgbClr val="C00000"/>
                              </a:solidFill>
                              <a:latin typeface="Cambria Math" panose="02040503050406030204" pitchFamily="18" charset="0"/>
                            </a:rPr>
                            <m:t>2</m:t>
                          </m:r>
                        </m:sub>
                      </m:sSub>
                      <m:r>
                        <a:rPr lang="en-GB" i="1" dirty="0">
                          <a:solidFill>
                            <a:schemeClr val="tx1"/>
                          </a:solidFill>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𝑥</m:t>
                          </m:r>
                        </m:e>
                        <m:sub>
                          <m:r>
                            <a:rPr lang="en-GB" i="1" dirty="0">
                              <a:solidFill>
                                <a:srgbClr val="030EE3"/>
                              </a:solidFill>
                              <a:latin typeface="Cambria Math" panose="02040503050406030204" pitchFamily="18" charset="0"/>
                            </a:rPr>
                            <m:t>1</m:t>
                          </m:r>
                        </m:sub>
                      </m:sSub>
                      <m:r>
                        <a:rPr lang="en-GB" i="1" dirty="0">
                          <a:solidFill>
                            <a:schemeClr val="tx1"/>
                          </a:solidFill>
                          <a:latin typeface="Cambria Math" panose="02040503050406030204" pitchFamily="18" charset="0"/>
                        </a:rPr>
                        <m:t>|</m:t>
                      </m:r>
                    </m:oMath>
                  </a14:m>
                  <a:r>
                    <a:rPr lang="en-GB" dirty="0">
                      <a:solidFill>
                        <a:srgbClr val="C00000"/>
                      </a:solidFill>
                    </a:rPr>
                    <a:t> </a:t>
                  </a:r>
                  <a:r>
                    <a:rPr lang="en-GB" dirty="0">
                      <a:solidFill>
                        <a:schemeClr val="tx1"/>
                      </a:solidFill>
                    </a:rPr>
                    <a:t>+</a:t>
                  </a:r>
                  <a:r>
                    <a:rPr lang="en-GB" dirty="0">
                      <a:solidFill>
                        <a:srgbClr val="C00000"/>
                      </a:solidFill>
                    </a:rPr>
                    <a:t> </a:t>
                  </a:r>
                  <a14:m>
                    <m:oMath xmlns:m="http://schemas.openxmlformats.org/officeDocument/2006/math">
                      <m:r>
                        <a:rPr lang="en-GB" i="1" dirty="0">
                          <a:solidFill>
                            <a:schemeClr val="tx1"/>
                          </a:solidFill>
                          <a:latin typeface="Cambria Math" panose="02040503050406030204" pitchFamily="18" charset="0"/>
                        </a:rPr>
                        <m:t>|</m:t>
                      </m:r>
                      <m:sSub>
                        <m:sSubPr>
                          <m:ctrlPr>
                            <a:rPr lang="en-GB" i="1" dirty="0">
                              <a:solidFill>
                                <a:srgbClr val="C00000"/>
                              </a:solidFill>
                              <a:latin typeface="Cambria Math" panose="02040503050406030204" pitchFamily="18" charset="0"/>
                            </a:rPr>
                          </m:ctrlPr>
                        </m:sSubPr>
                        <m:e>
                          <m:r>
                            <a:rPr lang="en-GB" b="0" i="1" dirty="0" smtClean="0">
                              <a:solidFill>
                                <a:srgbClr val="C00000"/>
                              </a:solidFill>
                              <a:latin typeface="Cambria Math" panose="02040503050406030204" pitchFamily="18" charset="0"/>
                            </a:rPr>
                            <m:t>𝑦</m:t>
                          </m:r>
                        </m:e>
                        <m:sub>
                          <m:r>
                            <a:rPr lang="en-GB" i="1" dirty="0">
                              <a:solidFill>
                                <a:srgbClr val="C00000"/>
                              </a:solidFill>
                              <a:latin typeface="Cambria Math" panose="02040503050406030204" pitchFamily="18" charset="0"/>
                            </a:rPr>
                            <m:t>2</m:t>
                          </m:r>
                        </m:sub>
                      </m:sSub>
                      <m:r>
                        <a:rPr lang="en-GB" i="1" dirty="0">
                          <a:solidFill>
                            <a:schemeClr val="tx1"/>
                          </a:solidFill>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b="0" i="1" dirty="0" smtClean="0">
                              <a:solidFill>
                                <a:srgbClr val="030EE3"/>
                              </a:solidFill>
                              <a:latin typeface="Cambria Math" panose="02040503050406030204" pitchFamily="18" charset="0"/>
                            </a:rPr>
                            <m:t>𝑦</m:t>
                          </m:r>
                        </m:e>
                        <m:sub>
                          <m:r>
                            <a:rPr lang="en-GB" i="1" dirty="0">
                              <a:solidFill>
                                <a:srgbClr val="030EE3"/>
                              </a:solidFill>
                              <a:latin typeface="Cambria Math" panose="02040503050406030204" pitchFamily="18" charset="0"/>
                            </a:rPr>
                            <m:t>1</m:t>
                          </m:r>
                        </m:sub>
                      </m:sSub>
                      <m:r>
                        <a:rPr lang="en-GB" i="1" dirty="0">
                          <a:solidFill>
                            <a:schemeClr val="tx1"/>
                          </a:solidFill>
                          <a:latin typeface="Cambria Math" panose="02040503050406030204" pitchFamily="18" charset="0"/>
                        </a:rPr>
                        <m:t>|</m:t>
                      </m:r>
                    </m:oMath>
                  </a14:m>
                  <a:endParaRPr lang="en-GB" dirty="0">
                    <a:solidFill>
                      <a:srgbClr val="C00000"/>
                    </a:solidFill>
                  </a:endParaRPr>
                </a:p>
              </p:txBody>
            </p:sp>
          </mc:Choice>
          <mc:Fallback>
            <p:sp>
              <p:nvSpPr>
                <p:cNvPr id="43" name="Rectangle 42">
                  <a:extLst>
                    <a:ext uri="{FF2B5EF4-FFF2-40B4-BE49-F238E27FC236}">
                      <a16:creationId xmlns:a16="http://schemas.microsoft.com/office/drawing/2014/main" id="{2D98F934-06BD-7C4C-A1B2-A004829EFEC8}"/>
                    </a:ext>
                  </a:extLst>
                </p:cNvPr>
                <p:cNvSpPr>
                  <a:spLocks noRot="1" noChangeAspect="1" noMove="1" noResize="1" noEditPoints="1" noAdjustHandles="1" noChangeArrowheads="1" noChangeShapeType="1" noTextEdit="1"/>
                </p:cNvSpPr>
                <p:nvPr/>
              </p:nvSpPr>
              <p:spPr>
                <a:xfrm>
                  <a:off x="4562061" y="1604914"/>
                  <a:ext cx="2136739" cy="307777"/>
                </a:xfrm>
                <a:prstGeom prst="rect">
                  <a:avLst/>
                </a:prstGeom>
                <a:blipFill>
                  <a:blip r:embed="rId3"/>
                  <a:stretch>
                    <a:fillRect l="-592" t="-3846" b="-15385"/>
                  </a:stretch>
                </a:blipFill>
              </p:spPr>
              <p:txBody>
                <a:bodyPr/>
                <a:lstStyle/>
                <a:p>
                  <a:r>
                    <a:rPr lang="en-GB">
                      <a:noFill/>
                    </a:rPr>
                    <a:t> </a:t>
                  </a:r>
                </a:p>
              </p:txBody>
            </p:sp>
          </mc:Fallback>
        </mc:AlternateContent>
        <p:grpSp>
          <p:nvGrpSpPr>
            <p:cNvPr id="44" name="Group 43">
              <a:extLst>
                <a:ext uri="{FF2B5EF4-FFF2-40B4-BE49-F238E27FC236}">
                  <a16:creationId xmlns:a16="http://schemas.microsoft.com/office/drawing/2014/main" id="{D70D28AA-706B-E54C-9EB0-086A9512F14C}"/>
                </a:ext>
              </a:extLst>
            </p:cNvPr>
            <p:cNvGrpSpPr/>
            <p:nvPr/>
          </p:nvGrpSpPr>
          <p:grpSpPr>
            <a:xfrm>
              <a:off x="2894739" y="1833222"/>
              <a:ext cx="3524670" cy="1947383"/>
              <a:chOff x="2894739" y="1833222"/>
              <a:chExt cx="3524670" cy="1947383"/>
            </a:xfrm>
          </p:grpSpPr>
          <p:cxnSp>
            <p:nvCxnSpPr>
              <p:cNvPr id="46" name="Straight Connector 45">
                <a:extLst>
                  <a:ext uri="{FF2B5EF4-FFF2-40B4-BE49-F238E27FC236}">
                    <a16:creationId xmlns:a16="http://schemas.microsoft.com/office/drawing/2014/main" id="{88513996-7E76-824D-B959-A272BAAE020C}"/>
                  </a:ext>
                </a:extLst>
              </p:cNvPr>
              <p:cNvCxnSpPr/>
              <p:nvPr/>
            </p:nvCxnSpPr>
            <p:spPr>
              <a:xfrm>
                <a:off x="3628014" y="2245441"/>
                <a:ext cx="1" cy="1207551"/>
              </a:xfrm>
              <a:prstGeom prst="line">
                <a:avLst/>
              </a:prstGeom>
              <a:ln w="9525">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9B7FE1-39B5-1E47-BFA6-704F797167A8}"/>
                  </a:ext>
                </a:extLst>
              </p:cNvPr>
              <p:cNvCxnSpPr/>
              <p:nvPr/>
            </p:nvCxnSpPr>
            <p:spPr>
              <a:xfrm flipV="1">
                <a:off x="3628014" y="3440927"/>
                <a:ext cx="2053387" cy="7779"/>
              </a:xfrm>
              <a:prstGeom prst="line">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66E02759-66B8-0B42-9D11-40000DA67410}"/>
                      </a:ext>
                    </a:extLst>
                  </p:cNvPr>
                  <p:cNvSpPr/>
                  <p:nvPr/>
                </p:nvSpPr>
                <p:spPr>
                  <a:xfrm>
                    <a:off x="2894739" y="1833222"/>
                    <a:ext cx="9637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GB" i="1" dirty="0">
                                  <a:solidFill>
                                    <a:srgbClr val="030EE3"/>
                                  </a:solidFill>
                                  <a:latin typeface="Cambria Math" panose="02040503050406030204" pitchFamily="18" charset="0"/>
                                </a:rPr>
                              </m:ctrlPr>
                            </m:dPr>
                            <m:e>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𝑥</m:t>
                                  </m:r>
                                </m:e>
                                <m:sub>
                                  <m:r>
                                    <a:rPr lang="en-GB" i="1" dirty="0">
                                      <a:solidFill>
                                        <a:srgbClr val="030EE3"/>
                                      </a:solidFill>
                                      <a:latin typeface="Cambria Math" panose="02040503050406030204" pitchFamily="18" charset="0"/>
                                    </a:rPr>
                                    <m:t>1</m:t>
                                  </m:r>
                                </m:sub>
                              </m:sSub>
                              <m:r>
                                <a:rPr lang="en-GB" i="1" dirty="0">
                                  <a:solidFill>
                                    <a:srgbClr val="030EE3"/>
                                  </a:solidFill>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𝑦</m:t>
                                  </m:r>
                                </m:e>
                                <m:sub>
                                  <m:r>
                                    <a:rPr lang="en-GB" i="1" dirty="0">
                                      <a:solidFill>
                                        <a:srgbClr val="030EE3"/>
                                      </a:solidFill>
                                      <a:latin typeface="Cambria Math" panose="02040503050406030204" pitchFamily="18" charset="0"/>
                                    </a:rPr>
                                    <m:t>1</m:t>
                                  </m:r>
                                </m:sub>
                              </m:sSub>
                            </m:e>
                          </m:d>
                        </m:oMath>
                      </m:oMathPara>
                    </a14:m>
                    <a:endParaRPr lang="en-GB" dirty="0">
                      <a:solidFill>
                        <a:srgbClr val="030EE3"/>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2894739" y="1833222"/>
                    <a:ext cx="963789" cy="369332"/>
                  </a:xfrm>
                  <a:prstGeom prst="rect">
                    <a:avLst/>
                  </a:prstGeom>
                  <a:blipFill>
                    <a:blip r:embed="rId24"/>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E921A7B-BA44-E24A-BA53-C16007486E71}"/>
                      </a:ext>
                    </a:extLst>
                  </p:cNvPr>
                  <p:cNvSpPr/>
                  <p:nvPr/>
                </p:nvSpPr>
                <p:spPr>
                  <a:xfrm>
                    <a:off x="5444976" y="3404186"/>
                    <a:ext cx="97443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GB" i="1" dirty="0" smtClean="0">
                                  <a:solidFill>
                                    <a:srgbClr val="C00000"/>
                                  </a:solidFill>
                                  <a:latin typeface="Cambria Math" panose="02040503050406030204" pitchFamily="18" charset="0"/>
                                </a:rPr>
                              </m:ctrlPr>
                            </m:dPr>
                            <m:e>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𝑥</m:t>
                                  </m:r>
                                </m:e>
                                <m:sub>
                                  <m:r>
                                    <a:rPr lang="en-GB" b="0" i="1" dirty="0" smtClean="0">
                                      <a:solidFill>
                                        <a:srgbClr val="C00000"/>
                                      </a:solidFill>
                                      <a:latin typeface="Cambria Math" panose="02040503050406030204" pitchFamily="18" charset="0"/>
                                    </a:rPr>
                                    <m:t>2</m:t>
                                  </m:r>
                                </m:sub>
                              </m:sSub>
                              <m:r>
                                <a:rPr lang="en-GB" i="1" dirty="0">
                                  <a:solidFill>
                                    <a:srgbClr val="C00000"/>
                                  </a:solidFill>
                                  <a:latin typeface="Cambria Math" panose="02040503050406030204" pitchFamily="18" charset="0"/>
                                </a:rPr>
                                <m:t>,</m:t>
                              </m:r>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𝑦</m:t>
                                  </m:r>
                                </m:e>
                                <m:sub>
                                  <m:r>
                                    <a:rPr lang="en-GB" b="0" i="1" dirty="0" smtClean="0">
                                      <a:solidFill>
                                        <a:srgbClr val="C00000"/>
                                      </a:solidFill>
                                      <a:latin typeface="Cambria Math" panose="02040503050406030204" pitchFamily="18" charset="0"/>
                                    </a:rPr>
                                    <m:t>2</m:t>
                                  </m:r>
                                </m:sub>
                              </m:sSub>
                            </m:e>
                          </m:d>
                        </m:oMath>
                      </m:oMathPara>
                    </a14:m>
                    <a:endParaRPr lang="en-GB" dirty="0">
                      <a:solidFill>
                        <a:srgbClr val="030EE3"/>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5444976" y="3404186"/>
                    <a:ext cx="974433" cy="369332"/>
                  </a:xfrm>
                  <a:prstGeom prst="rect">
                    <a:avLst/>
                  </a:prstGeom>
                  <a:blipFill>
                    <a:blip r:embed="rId25"/>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E6A2AEB7-CE2A-5042-B2F8-DBF447DC2E0F}"/>
                      </a:ext>
                    </a:extLst>
                  </p:cNvPr>
                  <p:cNvSpPr/>
                  <p:nvPr/>
                </p:nvSpPr>
                <p:spPr>
                  <a:xfrm>
                    <a:off x="4091966" y="3411273"/>
                    <a:ext cx="9650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𝑥</m:t>
                              </m:r>
                            </m:e>
                            <m:sub>
                              <m:r>
                                <a:rPr lang="en-GB" i="1" dirty="0">
                                  <a:solidFill>
                                    <a:srgbClr val="C00000"/>
                                  </a:solidFill>
                                  <a:latin typeface="Cambria Math" panose="02040503050406030204" pitchFamily="18" charset="0"/>
                                </a:rPr>
                                <m:t>2</m:t>
                              </m:r>
                            </m:sub>
                          </m:sSub>
                          <m:r>
                            <a:rPr lang="en-GB" i="1" dirty="0">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𝑥</m:t>
                              </m:r>
                            </m:e>
                            <m:sub>
                              <m:r>
                                <a:rPr lang="en-GB" i="1" dirty="0">
                                  <a:solidFill>
                                    <a:srgbClr val="030EE3"/>
                                  </a:solidFill>
                                  <a:latin typeface="Cambria Math" panose="02040503050406030204" pitchFamily="18" charset="0"/>
                                </a:rPr>
                                <m:t>1</m:t>
                              </m:r>
                            </m:sub>
                          </m:sSub>
                        </m:oMath>
                      </m:oMathPara>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4091966" y="3411273"/>
                    <a:ext cx="965008" cy="369332"/>
                  </a:xfrm>
                  <a:prstGeom prst="rect">
                    <a:avLst/>
                  </a:prstGeom>
                  <a:blipFill>
                    <a:blip r:embed="rId2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96041601-67E2-D042-AAE5-686F5F451532}"/>
                      </a:ext>
                    </a:extLst>
                  </p:cNvPr>
                  <p:cNvSpPr/>
                  <p:nvPr/>
                </p:nvSpPr>
                <p:spPr>
                  <a:xfrm rot="16200000">
                    <a:off x="2840379" y="2670047"/>
                    <a:ext cx="9683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dirty="0">
                                  <a:solidFill>
                                    <a:srgbClr val="C00000"/>
                                  </a:solidFill>
                                  <a:latin typeface="Cambria Math" panose="02040503050406030204" pitchFamily="18" charset="0"/>
                                </a:rPr>
                              </m:ctrlPr>
                            </m:sSubPr>
                            <m:e>
                              <m:r>
                                <a:rPr lang="en-GB" i="1" dirty="0">
                                  <a:solidFill>
                                    <a:srgbClr val="C00000"/>
                                  </a:solidFill>
                                  <a:latin typeface="Cambria Math" panose="02040503050406030204" pitchFamily="18" charset="0"/>
                                </a:rPr>
                                <m:t>𝑦</m:t>
                              </m:r>
                            </m:e>
                            <m:sub>
                              <m:r>
                                <a:rPr lang="en-GB" i="1" dirty="0">
                                  <a:solidFill>
                                    <a:srgbClr val="C00000"/>
                                  </a:solidFill>
                                  <a:latin typeface="Cambria Math" panose="02040503050406030204" pitchFamily="18" charset="0"/>
                                </a:rPr>
                                <m:t>2</m:t>
                              </m:r>
                            </m:sub>
                          </m:sSub>
                          <m:r>
                            <a:rPr lang="en-GB" i="1" dirty="0">
                              <a:latin typeface="Cambria Math" panose="02040503050406030204" pitchFamily="18" charset="0"/>
                            </a:rPr>
                            <m:t>−</m:t>
                          </m:r>
                          <m:sSub>
                            <m:sSubPr>
                              <m:ctrlPr>
                                <a:rPr lang="en-GB" i="1" dirty="0">
                                  <a:solidFill>
                                    <a:srgbClr val="030EE3"/>
                                  </a:solidFill>
                                  <a:latin typeface="Cambria Math" panose="02040503050406030204" pitchFamily="18" charset="0"/>
                                </a:rPr>
                              </m:ctrlPr>
                            </m:sSubPr>
                            <m:e>
                              <m:r>
                                <a:rPr lang="en-GB" i="1" dirty="0">
                                  <a:solidFill>
                                    <a:srgbClr val="030EE3"/>
                                  </a:solidFill>
                                  <a:latin typeface="Cambria Math" panose="02040503050406030204" pitchFamily="18" charset="0"/>
                                </a:rPr>
                                <m:t>𝑦</m:t>
                              </m:r>
                            </m:e>
                            <m:sub>
                              <m:r>
                                <a:rPr lang="en-GB" i="1" dirty="0">
                                  <a:solidFill>
                                    <a:srgbClr val="030EE3"/>
                                  </a:solidFill>
                                  <a:latin typeface="Cambria Math" panose="02040503050406030204" pitchFamily="18" charset="0"/>
                                </a:rPr>
                                <m:t>1</m:t>
                              </m:r>
                            </m:sub>
                          </m:sSub>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rot="16200000">
                    <a:off x="2840379" y="2670047"/>
                    <a:ext cx="968342" cy="369332"/>
                  </a:xfrm>
                  <a:prstGeom prst="rect">
                    <a:avLst/>
                  </a:prstGeom>
                  <a:blipFill>
                    <a:blip r:embed="rId28"/>
                    <a:stretch>
                      <a:fillRect r="-6557"/>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392661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Other distance measures</a:t>
            </a:r>
            <a:endParaRPr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5EDFCF5-8397-B245-A079-6DD9DDADEDFA}"/>
                  </a:ext>
                </a:extLst>
              </p:cNvPr>
              <p:cNvSpPr txBox="1">
                <a:spLocks/>
              </p:cNvSpPr>
              <p:nvPr/>
            </p:nvSpPr>
            <p:spPr>
              <a:xfrm>
                <a:off x="212850" y="2977113"/>
                <a:ext cx="8712000" cy="1767760"/>
              </a:xfrm>
              <a:prstGeom prst="rect">
                <a:avLst/>
              </a:prstGeom>
              <a:solidFill>
                <a:schemeClr val="bg1">
                  <a:lumMod val="85000"/>
                  <a:alpha val="29000"/>
                </a:schemeClr>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pPr>
                <a:r>
                  <a:rPr lang="en-GB" sz="2000" dirty="0">
                    <a:solidFill>
                      <a:srgbClr val="030EE3"/>
                    </a:solidFill>
                  </a:rPr>
                  <a:t>Manhattan Distance (L1 norm)</a:t>
                </a:r>
              </a:p>
              <a:p>
                <a:pPr marL="0" indent="0" defTabSz="914400">
                  <a:lnSpc>
                    <a:spcPct val="100000"/>
                  </a:lnSpc>
                  <a:spcBef>
                    <a:spcPts val="0"/>
                  </a:spcBef>
                  <a:buNone/>
                </a:pPr>
                <a:endParaRPr lang="en-GB" sz="2000" dirty="0">
                  <a:solidFill>
                    <a:srgbClr val="030EE3"/>
                  </a:solidFill>
                </a:endParaRPr>
              </a:p>
              <a:p>
                <a:pPr marL="0" indent="0">
                  <a:buNone/>
                </a:pPr>
                <a14:m>
                  <m:oMathPara xmlns:m="http://schemas.openxmlformats.org/officeDocument/2006/math">
                    <m:oMathParaPr>
                      <m:jc m:val="center"/>
                    </m:oMathParaPr>
                    <m:oMath xmlns:m="http://schemas.openxmlformats.org/officeDocument/2006/math">
                      <m:r>
                        <m:rPr>
                          <m:sty m:val="p"/>
                        </m:rPr>
                        <a:rPr lang="en-GB" sz="1800">
                          <a:latin typeface="Cambria Math" panose="02040503050406030204" pitchFamily="18" charset="0"/>
                          <a:ea typeface="Cambria Math" panose="02040503050406030204" pitchFamily="18" charset="0"/>
                        </a:rPr>
                        <m:t>dist</m:t>
                      </m:r>
                      <m:d>
                        <m:dPr>
                          <m:ctrlPr>
                            <a:rPr lang="en-GB" sz="1800" i="1">
                              <a:latin typeface="Cambria Math" panose="02040503050406030204" pitchFamily="18" charset="0"/>
                              <a:ea typeface="Cambria Math" panose="02040503050406030204" pitchFamily="18" charset="0"/>
                            </a:rPr>
                          </m:ctrlPr>
                        </m:dPr>
                        <m:e>
                          <m:sSup>
                            <m:sSupPr>
                              <m:ctrlPr>
                                <a:rPr lang="en-GB" sz="1800" b="1" i="1">
                                  <a:latin typeface="Cambria Math" panose="02040503050406030204" pitchFamily="18" charset="0"/>
                                  <a:ea typeface="Cambria Math" panose="02040503050406030204" pitchFamily="18" charset="0"/>
                                </a:rPr>
                              </m:ctrlPr>
                            </m:sSupPr>
                            <m:e>
                              <m:r>
                                <a:rPr lang="en-GB" sz="1800" b="1">
                                  <a:latin typeface="Cambria Math" panose="02040503050406030204" pitchFamily="18" charset="0"/>
                                  <a:ea typeface="Cambria Math" panose="02040503050406030204" pitchFamily="18" charset="0"/>
                                </a:rPr>
                                <m:t>𝐱</m:t>
                              </m:r>
                            </m:e>
                            <m:sup>
                              <m:r>
                                <a:rPr lang="en-GB" sz="1800" b="1">
                                  <a:latin typeface="Cambria Math" panose="02040503050406030204" pitchFamily="18" charset="0"/>
                                  <a:ea typeface="Cambria Math" panose="02040503050406030204" pitchFamily="18" charset="0"/>
                                </a:rPr>
                                <m:t>∗</m:t>
                              </m:r>
                            </m:sup>
                          </m:sSup>
                          <m:r>
                            <a:rPr lang="en-GB" sz="1800">
                              <a:latin typeface="Cambria Math" panose="02040503050406030204" pitchFamily="18" charset="0"/>
                              <a:ea typeface="Cambria Math" panose="02040503050406030204" pitchFamily="18" charset="0"/>
                            </a:rPr>
                            <m:t>,</m:t>
                          </m:r>
                          <m:sSup>
                            <m:sSupPr>
                              <m:ctrlPr>
                                <a:rPr lang="en-GB" sz="1800" b="1" i="1">
                                  <a:latin typeface="Cambria Math" panose="02040503050406030204" pitchFamily="18" charset="0"/>
                                  <a:ea typeface="Cambria Math" panose="02040503050406030204" pitchFamily="18" charset="0"/>
                                </a:rPr>
                              </m:ctrlPr>
                            </m:sSupPr>
                            <m:e>
                              <m:r>
                                <a:rPr lang="en-GB" sz="1800" b="1">
                                  <a:latin typeface="Cambria Math" panose="02040503050406030204" pitchFamily="18" charset="0"/>
                                  <a:ea typeface="Cambria Math" panose="02040503050406030204" pitchFamily="18" charset="0"/>
                                </a:rPr>
                                <m:t>𝐱</m:t>
                              </m:r>
                            </m:e>
                            <m:sup>
                              <m:r>
                                <a:rPr lang="en-GB" sz="1800" b="1" i="1">
                                  <a:latin typeface="Cambria Math" panose="02040503050406030204" pitchFamily="18" charset="0"/>
                                  <a:ea typeface="Cambria Math" panose="02040503050406030204" pitchFamily="18" charset="0"/>
                                </a:rPr>
                                <m:t>(</m:t>
                              </m:r>
                              <m:r>
                                <a:rPr lang="en-GB" sz="1800" b="1" i="1">
                                  <a:latin typeface="Cambria Math" panose="02040503050406030204" pitchFamily="18" charset="0"/>
                                  <a:ea typeface="Cambria Math" panose="02040503050406030204" pitchFamily="18" charset="0"/>
                                </a:rPr>
                                <m:t>𝒊</m:t>
                              </m:r>
                              <m:r>
                                <a:rPr lang="en-GB" sz="1800" b="1" i="1">
                                  <a:latin typeface="Cambria Math" panose="02040503050406030204" pitchFamily="18" charset="0"/>
                                  <a:ea typeface="Cambria Math" panose="02040503050406030204" pitchFamily="18" charset="0"/>
                                </a:rPr>
                                <m:t>)</m:t>
                              </m:r>
                            </m:sup>
                          </m:sSup>
                        </m:e>
                      </m:d>
                      <m:r>
                        <a:rPr lang="en-GB" sz="1800">
                          <a:latin typeface="Cambria Math" panose="02040503050406030204" pitchFamily="18" charset="0"/>
                          <a:ea typeface="Cambria Math" panose="02040503050406030204" pitchFamily="18" charset="0"/>
                        </a:rPr>
                        <m:t>=</m:t>
                      </m:r>
                      <m:nary>
                        <m:naryPr>
                          <m:chr m:val="∑"/>
                          <m:ctrlPr>
                            <a:rPr lang="en-GB" sz="1800" i="1">
                              <a:latin typeface="Cambria Math" panose="02040503050406030204" pitchFamily="18" charset="0"/>
                              <a:ea typeface="Cambria Math" panose="02040503050406030204" pitchFamily="18" charset="0"/>
                            </a:rPr>
                          </m:ctrlPr>
                        </m:naryPr>
                        <m:sub>
                          <m:r>
                            <m:rPr>
                              <m:sty m:val="p"/>
                              <m:brk m:alnAt="23"/>
                            </m:rPr>
                            <a:rPr lang="en-GB" sz="1800">
                              <a:latin typeface="Cambria Math" panose="02040503050406030204" pitchFamily="18" charset="0"/>
                              <a:ea typeface="Cambria Math" panose="02040503050406030204" pitchFamily="18" charset="0"/>
                            </a:rPr>
                            <m:t>j</m:t>
                          </m:r>
                          <m:r>
                            <a:rPr lang="en-GB" sz="1800">
                              <a:latin typeface="Cambria Math" panose="02040503050406030204" pitchFamily="18" charset="0"/>
                              <a:ea typeface="Cambria Math" panose="02040503050406030204" pitchFamily="18" charset="0"/>
                            </a:rPr>
                            <m:t>=1</m:t>
                          </m:r>
                        </m:sub>
                        <m:sup>
                          <m:r>
                            <m:rPr>
                              <m:sty m:val="p"/>
                            </m:rPr>
                            <a:rPr lang="en-GB" sz="1800" b="0" i="0" smtClean="0">
                              <a:latin typeface="Cambria Math" panose="02040503050406030204" pitchFamily="18" charset="0"/>
                              <a:ea typeface="Cambria Math" panose="02040503050406030204" pitchFamily="18" charset="0"/>
                            </a:rPr>
                            <m:t>D</m:t>
                          </m:r>
                        </m:sup>
                        <m:e>
                          <m:d>
                            <m:dPr>
                              <m:begChr m:val="|"/>
                              <m:endChr m:val="|"/>
                              <m:ctrlPr>
                                <a:rPr lang="en-GB" sz="1800" i="1">
                                  <a:latin typeface="Cambria Math" panose="02040503050406030204" pitchFamily="18" charset="0"/>
                                  <a:ea typeface="Cambria Math" panose="02040503050406030204" pitchFamily="18" charset="0"/>
                                </a:rPr>
                              </m:ctrlPr>
                            </m:dPr>
                            <m:e>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m:rPr>
                                      <m:sty m:val="p"/>
                                    </m:rPr>
                                    <a:rPr lang="en-GB" sz="1800">
                                      <a:latin typeface="Cambria Math" panose="02040503050406030204" pitchFamily="18" charset="0"/>
                                      <a:ea typeface="Cambria Math" panose="02040503050406030204" pitchFamily="18" charset="0"/>
                                    </a:rPr>
                                    <m:t>j</m:t>
                                  </m:r>
                                </m:sub>
                                <m:sup>
                                  <m:r>
                                    <a:rPr lang="en-GB" sz="1800">
                                      <a:latin typeface="Cambria Math" panose="02040503050406030204" pitchFamily="18" charset="0"/>
                                      <a:ea typeface="Cambria Math" panose="02040503050406030204" pitchFamily="18" charset="0"/>
                                    </a:rPr>
                                    <m:t>∗</m:t>
                                  </m:r>
                                </m:sup>
                              </m:sSubSup>
                              <m:r>
                                <a:rPr lang="en-GB" sz="1800">
                                  <a:latin typeface="Cambria Math" panose="02040503050406030204" pitchFamily="18" charset="0"/>
                                  <a:ea typeface="Cambria Math" panose="02040503050406030204" pitchFamily="18" charset="0"/>
                                </a:rPr>
                                <m:t>−</m:t>
                              </m:r>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m:rPr>
                                      <m:sty m:val="p"/>
                                    </m:rPr>
                                    <a:rPr lang="en-GB" sz="1800">
                                      <a:latin typeface="Cambria Math" panose="02040503050406030204" pitchFamily="18" charset="0"/>
                                      <a:ea typeface="Cambria Math" panose="02040503050406030204" pitchFamily="18" charset="0"/>
                                    </a:rPr>
                                    <m:t>j</m:t>
                                  </m:r>
                                </m:sub>
                                <m:sup>
                                  <m:d>
                                    <m:dPr>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𝑖</m:t>
                                      </m:r>
                                    </m:e>
                                  </m:d>
                                </m:sup>
                              </m:sSubSup>
                            </m:e>
                          </m:d>
                        </m:e>
                      </m:nary>
                      <m:r>
                        <a:rPr lang="en-GB" sz="1800" b="0" i="1" smtClean="0">
                          <a:latin typeface="Cambria Math" panose="02040503050406030204" pitchFamily="18" charset="0"/>
                          <a:ea typeface="Cambria Math" panose="02040503050406030204" pitchFamily="18" charset="0"/>
                        </a:rPr>
                        <m:t>=</m:t>
                      </m:r>
                      <m:d>
                        <m:dPr>
                          <m:begChr m:val="|"/>
                          <m:endChr m:val="|"/>
                          <m:ctrlPr>
                            <a:rPr lang="en-GB" sz="1800" i="1">
                              <a:latin typeface="Cambria Math" panose="02040503050406030204" pitchFamily="18" charset="0"/>
                              <a:ea typeface="Cambria Math" panose="02040503050406030204" pitchFamily="18" charset="0"/>
                            </a:rPr>
                          </m:ctrlPr>
                        </m:dPr>
                        <m:e>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a:rPr lang="en-GB" sz="1800" b="0" i="0" smtClean="0">
                                  <a:latin typeface="Cambria Math" panose="02040503050406030204" pitchFamily="18" charset="0"/>
                                  <a:ea typeface="Cambria Math" panose="02040503050406030204" pitchFamily="18" charset="0"/>
                                </a:rPr>
                                <m:t>1</m:t>
                              </m:r>
                            </m:sub>
                            <m:sup>
                              <m:r>
                                <a:rPr lang="en-GB" sz="1800">
                                  <a:latin typeface="Cambria Math" panose="02040503050406030204" pitchFamily="18" charset="0"/>
                                  <a:ea typeface="Cambria Math" panose="02040503050406030204" pitchFamily="18" charset="0"/>
                                </a:rPr>
                                <m:t>∗</m:t>
                              </m:r>
                            </m:sup>
                          </m:sSubSup>
                          <m:r>
                            <a:rPr lang="en-GB" sz="1800">
                              <a:latin typeface="Cambria Math" panose="02040503050406030204" pitchFamily="18" charset="0"/>
                              <a:ea typeface="Cambria Math" panose="02040503050406030204" pitchFamily="18" charset="0"/>
                            </a:rPr>
                            <m:t>−</m:t>
                          </m:r>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a:rPr lang="en-GB" sz="1800" b="0" i="0" smtClean="0">
                                  <a:latin typeface="Cambria Math" panose="02040503050406030204" pitchFamily="18" charset="0"/>
                                  <a:ea typeface="Cambria Math" panose="02040503050406030204" pitchFamily="18" charset="0"/>
                                </a:rPr>
                                <m:t>1</m:t>
                              </m:r>
                            </m:sub>
                            <m:sup>
                              <m:d>
                                <m:dPr>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𝑖</m:t>
                                  </m:r>
                                </m:e>
                              </m:d>
                            </m:sup>
                          </m:sSubSup>
                        </m:e>
                      </m:d>
                      <m:r>
                        <a:rPr lang="en-GB" sz="1800" b="0" i="1" smtClean="0">
                          <a:latin typeface="Cambria Math" panose="02040503050406030204" pitchFamily="18" charset="0"/>
                          <a:ea typeface="Cambria Math" panose="02040503050406030204" pitchFamily="18" charset="0"/>
                        </a:rPr>
                        <m:t>+</m:t>
                      </m:r>
                      <m:d>
                        <m:dPr>
                          <m:begChr m:val="|"/>
                          <m:endChr m:val="|"/>
                          <m:ctrlPr>
                            <a:rPr lang="en-GB" sz="1800" i="1">
                              <a:latin typeface="Cambria Math" panose="02040503050406030204" pitchFamily="18" charset="0"/>
                              <a:ea typeface="Cambria Math" panose="02040503050406030204" pitchFamily="18" charset="0"/>
                            </a:rPr>
                          </m:ctrlPr>
                        </m:dPr>
                        <m:e>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a:rPr lang="en-GB" sz="1800" b="0" i="0" smtClean="0">
                                  <a:latin typeface="Cambria Math" panose="02040503050406030204" pitchFamily="18" charset="0"/>
                                  <a:ea typeface="Cambria Math" panose="02040503050406030204" pitchFamily="18" charset="0"/>
                                </a:rPr>
                                <m:t>2</m:t>
                              </m:r>
                            </m:sub>
                            <m:sup>
                              <m:r>
                                <a:rPr lang="en-GB" sz="1800">
                                  <a:latin typeface="Cambria Math" panose="02040503050406030204" pitchFamily="18" charset="0"/>
                                  <a:ea typeface="Cambria Math" panose="02040503050406030204" pitchFamily="18" charset="0"/>
                                </a:rPr>
                                <m:t>∗</m:t>
                              </m:r>
                            </m:sup>
                          </m:sSubSup>
                          <m:r>
                            <a:rPr lang="en-GB" sz="1800">
                              <a:latin typeface="Cambria Math" panose="02040503050406030204" pitchFamily="18" charset="0"/>
                              <a:ea typeface="Cambria Math" panose="02040503050406030204" pitchFamily="18" charset="0"/>
                            </a:rPr>
                            <m:t>−</m:t>
                          </m:r>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a:rPr lang="en-GB" sz="1800" b="0" i="0" smtClean="0">
                                  <a:latin typeface="Cambria Math" panose="02040503050406030204" pitchFamily="18" charset="0"/>
                                  <a:ea typeface="Cambria Math" panose="02040503050406030204" pitchFamily="18" charset="0"/>
                                </a:rPr>
                                <m:t>2</m:t>
                              </m:r>
                            </m:sub>
                            <m:sup>
                              <m:d>
                                <m:dPr>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𝑖</m:t>
                                  </m:r>
                                </m:e>
                              </m:d>
                            </m:sup>
                          </m:sSubSup>
                        </m:e>
                      </m:d>
                      <m:r>
                        <a:rPr lang="en-GB" sz="1800" b="0" i="1" smtClean="0">
                          <a:latin typeface="Cambria Math" panose="02040503050406030204" pitchFamily="18" charset="0"/>
                          <a:ea typeface="Cambria Math" panose="02040503050406030204" pitchFamily="18" charset="0"/>
                        </a:rPr>
                        <m:t>+…+</m:t>
                      </m:r>
                      <m:d>
                        <m:dPr>
                          <m:begChr m:val="|"/>
                          <m:endChr m:val="|"/>
                          <m:ctrlPr>
                            <a:rPr lang="en-GB" sz="1800" i="1">
                              <a:latin typeface="Cambria Math" panose="02040503050406030204" pitchFamily="18" charset="0"/>
                              <a:ea typeface="Cambria Math" panose="02040503050406030204" pitchFamily="18" charset="0"/>
                            </a:rPr>
                          </m:ctrlPr>
                        </m:dPr>
                        <m:e>
                          <m:sSubSup>
                            <m:sSubSupPr>
                              <m:ctrlPr>
                                <a:rPr lang="en-GB" sz="1800" i="1" smtClean="0">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m:rPr>
                                  <m:sty m:val="p"/>
                                </m:rPr>
                                <a:rPr lang="en-GB" sz="1800" b="0" i="0" smtClean="0">
                                  <a:latin typeface="Cambria Math" panose="02040503050406030204" pitchFamily="18" charset="0"/>
                                  <a:ea typeface="Cambria Math" panose="02040503050406030204" pitchFamily="18" charset="0"/>
                                </a:rPr>
                                <m:t>D</m:t>
                              </m:r>
                            </m:sub>
                            <m:sup>
                              <m:r>
                                <a:rPr lang="en-GB" sz="1800">
                                  <a:latin typeface="Cambria Math" panose="02040503050406030204" pitchFamily="18" charset="0"/>
                                  <a:ea typeface="Cambria Math" panose="02040503050406030204" pitchFamily="18" charset="0"/>
                                </a:rPr>
                                <m:t>∗</m:t>
                              </m:r>
                            </m:sup>
                          </m:sSubSup>
                          <m:r>
                            <a:rPr lang="en-GB" sz="1800">
                              <a:latin typeface="Cambria Math" panose="02040503050406030204" pitchFamily="18" charset="0"/>
                              <a:ea typeface="Cambria Math" panose="02040503050406030204" pitchFamily="18" charset="0"/>
                            </a:rPr>
                            <m:t>−</m:t>
                          </m:r>
                          <m:sSubSup>
                            <m:sSubSupPr>
                              <m:ctrlPr>
                                <a:rPr lang="en-GB" sz="1800" i="1">
                                  <a:latin typeface="Cambria Math" panose="02040503050406030204" pitchFamily="18" charset="0"/>
                                  <a:ea typeface="Cambria Math" panose="02040503050406030204" pitchFamily="18" charset="0"/>
                                </a:rPr>
                              </m:ctrlPr>
                            </m:sSubSupPr>
                            <m:e>
                              <m:r>
                                <m:rPr>
                                  <m:sty m:val="p"/>
                                </m:rPr>
                                <a:rPr lang="en-GB" sz="1800">
                                  <a:latin typeface="Cambria Math" panose="02040503050406030204" pitchFamily="18" charset="0"/>
                                  <a:ea typeface="Cambria Math" panose="02040503050406030204" pitchFamily="18" charset="0"/>
                                </a:rPr>
                                <m:t>x</m:t>
                              </m:r>
                            </m:e>
                            <m:sub>
                              <m:r>
                                <m:rPr>
                                  <m:sty m:val="p"/>
                                </m:rPr>
                                <a:rPr lang="en-GB" sz="1800" b="0" i="0" smtClean="0">
                                  <a:latin typeface="Cambria Math" panose="02040503050406030204" pitchFamily="18" charset="0"/>
                                  <a:ea typeface="Cambria Math" panose="02040503050406030204" pitchFamily="18" charset="0"/>
                                </a:rPr>
                                <m:t>D</m:t>
                              </m:r>
                            </m:sub>
                            <m:sup>
                              <m:d>
                                <m:dPr>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𝑖</m:t>
                                  </m:r>
                                </m:e>
                              </m:d>
                            </m:sup>
                          </m:sSubSup>
                        </m:e>
                      </m:d>
                    </m:oMath>
                    <m:oMath xmlns:m="http://schemas.openxmlformats.org/officeDocument/2006/math">
                      <m:r>
                        <m:rPr>
                          <m:nor/>
                        </m:rPr>
                        <a:rPr lang="en-GB" sz="1800" b="0" i="1" smtClean="0">
                          <a:latin typeface="Cambria Math" panose="02040503050406030204" pitchFamily="18" charset="0"/>
                        </a:rPr>
                        <m:t>where</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x</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is</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the</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absolute</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value</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of</m:t>
                      </m:r>
                      <m:r>
                        <m:rPr>
                          <m:nor/>
                        </m:rPr>
                        <a:rPr lang="en-GB" sz="1800" b="0" i="1" smtClean="0">
                          <a:latin typeface="Cambria Math" panose="02040503050406030204" pitchFamily="18" charset="0"/>
                        </a:rPr>
                        <m:t> </m:t>
                      </m:r>
                      <m:r>
                        <m:rPr>
                          <m:nor/>
                        </m:rPr>
                        <a:rPr lang="en-GB" sz="1800" b="0" i="1" smtClean="0">
                          <a:latin typeface="Cambria Math" panose="02040503050406030204" pitchFamily="18" charset="0"/>
                        </a:rPr>
                        <m:t>x</m:t>
                      </m:r>
                      <m:r>
                        <m:rPr>
                          <m:nor/>
                        </m:rPr>
                        <a:rPr lang="en-GB" sz="1800" b="0" i="1" smtClean="0">
                          <a:latin typeface="Cambria Math" panose="02040503050406030204" pitchFamily="18" charset="0"/>
                        </a:rPr>
                        <m:t> </m:t>
                      </m:r>
                    </m:oMath>
                  </m:oMathPara>
                </a14:m>
                <a:endParaRPr lang="en-GB" sz="1800" i="1" dirty="0"/>
              </a:p>
            </p:txBody>
          </p:sp>
        </mc:Choice>
        <mc:Fallback xmlns="">
          <p:sp>
            <p:nvSpPr>
              <p:cNvPr id="4" name="Content Placeholder 2">
                <a:extLst>
                  <a:ext uri="{FF2B5EF4-FFF2-40B4-BE49-F238E27FC236}">
                    <a16:creationId xmlns:a16="http://schemas.microsoft.com/office/drawing/2014/main" id="{B5EDFCF5-8397-B245-A079-6DD9DDADEDFA}"/>
                  </a:ext>
                </a:extLst>
              </p:cNvPr>
              <p:cNvSpPr txBox="1">
                <a:spLocks noRot="1" noChangeAspect="1" noMove="1" noResize="1" noEditPoints="1" noAdjustHandles="1" noChangeArrowheads="1" noChangeShapeType="1" noTextEdit="1"/>
              </p:cNvSpPr>
              <p:nvPr/>
            </p:nvSpPr>
            <p:spPr>
              <a:xfrm>
                <a:off x="212850" y="2977113"/>
                <a:ext cx="8712000" cy="1767760"/>
              </a:xfrm>
              <a:prstGeom prst="rect">
                <a:avLst/>
              </a:prstGeom>
              <a:blipFill>
                <a:blip r:embed="rId3"/>
                <a:stretch>
                  <a:fillRect l="-728" t="-15603" b="-539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81CEAAC-5CB6-6246-AE88-785F85A732CA}"/>
                  </a:ext>
                </a:extLst>
              </p:cNvPr>
              <p:cNvSpPr txBox="1">
                <a:spLocks/>
              </p:cNvSpPr>
              <p:nvPr/>
            </p:nvSpPr>
            <p:spPr>
              <a:xfrm>
                <a:off x="212850" y="946525"/>
                <a:ext cx="8712000" cy="1527577"/>
              </a:xfrm>
              <a:prstGeom prst="rect">
                <a:avLst/>
              </a:prstGeom>
              <a:solidFill>
                <a:schemeClr val="bg1">
                  <a:lumMod val="85000"/>
                  <a:alpha val="29000"/>
                </a:schemeClr>
              </a:solidFill>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pPr>
                <a:r>
                  <a:rPr lang="en-GB" sz="2200" dirty="0">
                    <a:solidFill>
                      <a:srgbClr val="C00000"/>
                    </a:solidFill>
                  </a:rPr>
                  <a:t>Squared Euclidean Distance (squared L2 norm)</a:t>
                </a:r>
              </a:p>
              <a:p>
                <a:pPr marL="0" indent="0" defTabSz="914400">
                  <a:lnSpc>
                    <a:spcPct val="100000"/>
                  </a:lnSpc>
                  <a:spcBef>
                    <a:spcPts val="0"/>
                  </a:spcBef>
                  <a:buNone/>
                </a:pPr>
                <a14:m>
                  <m:oMathPara xmlns:m="http://schemas.openxmlformats.org/officeDocument/2006/math">
                    <m:oMathParaPr>
                      <m:jc m:val="center"/>
                    </m:oMathParaPr>
                    <m:oMath xmlns:m="http://schemas.openxmlformats.org/officeDocument/2006/math">
                      <m:r>
                        <m:rPr>
                          <m:sty m:val="p"/>
                        </m:rPr>
                        <a:rPr lang="en-GB" sz="1900">
                          <a:latin typeface="Cambria Math" panose="02040503050406030204" pitchFamily="18" charset="0"/>
                          <a:ea typeface="Cambria Math" panose="02040503050406030204" pitchFamily="18" charset="0"/>
                        </a:rPr>
                        <m:t>dist</m:t>
                      </m:r>
                      <m:d>
                        <m:dPr>
                          <m:ctrlPr>
                            <a:rPr lang="en-GB" sz="1900" i="1">
                              <a:latin typeface="Cambria Math" panose="02040503050406030204" pitchFamily="18" charset="0"/>
                              <a:ea typeface="Cambria Math" panose="02040503050406030204" pitchFamily="18" charset="0"/>
                            </a:rPr>
                          </m:ctrlPr>
                        </m:dPr>
                        <m:e>
                          <m:sSup>
                            <m:sSupPr>
                              <m:ctrlPr>
                                <a:rPr lang="en-GB" sz="1900" b="1" i="1">
                                  <a:latin typeface="Cambria Math" panose="02040503050406030204" pitchFamily="18" charset="0"/>
                                  <a:ea typeface="Cambria Math" panose="02040503050406030204" pitchFamily="18" charset="0"/>
                                </a:rPr>
                              </m:ctrlPr>
                            </m:sSupPr>
                            <m:e>
                              <m:r>
                                <a:rPr lang="en-GB" sz="1900" b="1">
                                  <a:latin typeface="Cambria Math" panose="02040503050406030204" pitchFamily="18" charset="0"/>
                                  <a:ea typeface="Cambria Math" panose="02040503050406030204" pitchFamily="18" charset="0"/>
                                </a:rPr>
                                <m:t>𝐱</m:t>
                              </m:r>
                            </m:e>
                            <m:sup>
                              <m:r>
                                <a:rPr lang="en-GB" sz="1900" b="1">
                                  <a:latin typeface="Cambria Math" panose="02040503050406030204" pitchFamily="18" charset="0"/>
                                  <a:ea typeface="Cambria Math" panose="02040503050406030204" pitchFamily="18" charset="0"/>
                                </a:rPr>
                                <m:t>∗</m:t>
                              </m:r>
                            </m:sup>
                          </m:sSup>
                          <m:r>
                            <a:rPr lang="en-GB" sz="1900">
                              <a:latin typeface="Cambria Math" panose="02040503050406030204" pitchFamily="18" charset="0"/>
                              <a:ea typeface="Cambria Math" panose="02040503050406030204" pitchFamily="18" charset="0"/>
                            </a:rPr>
                            <m:t>,</m:t>
                          </m:r>
                          <m:sSup>
                            <m:sSupPr>
                              <m:ctrlPr>
                                <a:rPr lang="en-GB" sz="1900" b="1" i="1">
                                  <a:latin typeface="Cambria Math" panose="02040503050406030204" pitchFamily="18" charset="0"/>
                                  <a:ea typeface="Cambria Math" panose="02040503050406030204" pitchFamily="18" charset="0"/>
                                </a:rPr>
                              </m:ctrlPr>
                            </m:sSupPr>
                            <m:e>
                              <m:r>
                                <a:rPr lang="en-GB" sz="1900" b="1">
                                  <a:latin typeface="Cambria Math" panose="02040503050406030204" pitchFamily="18" charset="0"/>
                                  <a:ea typeface="Cambria Math" panose="02040503050406030204" pitchFamily="18" charset="0"/>
                                </a:rPr>
                                <m:t>𝐱</m:t>
                              </m:r>
                            </m:e>
                            <m:sup>
                              <m:r>
                                <a:rPr lang="en-GB" sz="1900" b="1" i="1">
                                  <a:latin typeface="Cambria Math" panose="02040503050406030204" pitchFamily="18" charset="0"/>
                                  <a:ea typeface="Cambria Math" panose="02040503050406030204" pitchFamily="18" charset="0"/>
                                </a:rPr>
                                <m:t>(</m:t>
                              </m:r>
                              <m:r>
                                <a:rPr lang="en-GB" sz="1900" b="1" i="1">
                                  <a:latin typeface="Cambria Math" panose="02040503050406030204" pitchFamily="18" charset="0"/>
                                  <a:ea typeface="Cambria Math" panose="02040503050406030204" pitchFamily="18" charset="0"/>
                                </a:rPr>
                                <m:t>𝒊</m:t>
                              </m:r>
                              <m:r>
                                <a:rPr lang="en-GB" sz="1900" b="1" i="1">
                                  <a:latin typeface="Cambria Math" panose="02040503050406030204" pitchFamily="18" charset="0"/>
                                  <a:ea typeface="Cambria Math" panose="02040503050406030204" pitchFamily="18" charset="0"/>
                                </a:rPr>
                                <m:t>)</m:t>
                              </m:r>
                            </m:sup>
                          </m:sSup>
                        </m:e>
                      </m:d>
                      <m:r>
                        <a:rPr lang="en-GB" sz="1900">
                          <a:latin typeface="Cambria Math" panose="02040503050406030204" pitchFamily="18" charset="0"/>
                          <a:ea typeface="Cambria Math" panose="02040503050406030204" pitchFamily="18" charset="0"/>
                        </a:rPr>
                        <m:t>=</m:t>
                      </m:r>
                      <m:nary>
                        <m:naryPr>
                          <m:chr m:val="∑"/>
                          <m:ctrlPr>
                            <a:rPr lang="en-GB" sz="1900" i="1">
                              <a:latin typeface="Cambria Math" panose="02040503050406030204" pitchFamily="18" charset="0"/>
                              <a:ea typeface="Cambria Math" panose="02040503050406030204" pitchFamily="18" charset="0"/>
                            </a:rPr>
                          </m:ctrlPr>
                        </m:naryPr>
                        <m:sub>
                          <m:r>
                            <m:rPr>
                              <m:sty m:val="p"/>
                              <m:brk m:alnAt="23"/>
                            </m:rPr>
                            <a:rPr lang="en-GB" sz="1900">
                              <a:latin typeface="Cambria Math" panose="02040503050406030204" pitchFamily="18" charset="0"/>
                              <a:ea typeface="Cambria Math" panose="02040503050406030204" pitchFamily="18" charset="0"/>
                            </a:rPr>
                            <m:t>j</m:t>
                          </m:r>
                          <m:r>
                            <a:rPr lang="en-GB" sz="1900">
                              <a:latin typeface="Cambria Math" panose="02040503050406030204" pitchFamily="18" charset="0"/>
                              <a:ea typeface="Cambria Math" panose="02040503050406030204" pitchFamily="18" charset="0"/>
                            </a:rPr>
                            <m:t>=1</m:t>
                          </m:r>
                        </m:sub>
                        <m:sup>
                          <m:r>
                            <m:rPr>
                              <m:sty m:val="p"/>
                            </m:rPr>
                            <a:rPr lang="en-GB" sz="1900" b="0" i="0" smtClean="0">
                              <a:latin typeface="Cambria Math" panose="02040503050406030204" pitchFamily="18" charset="0"/>
                              <a:ea typeface="Cambria Math" panose="02040503050406030204" pitchFamily="18" charset="0"/>
                            </a:rPr>
                            <m:t>D</m:t>
                          </m:r>
                        </m:sup>
                        <m:e>
                          <m:sSup>
                            <m:sSupPr>
                              <m:ctrlPr>
                                <a:rPr lang="en-GB" sz="1900" i="1">
                                  <a:latin typeface="Cambria Math" panose="02040503050406030204" pitchFamily="18" charset="0"/>
                                  <a:ea typeface="Cambria Math" panose="02040503050406030204" pitchFamily="18" charset="0"/>
                                </a:rPr>
                              </m:ctrlPr>
                            </m:sSupPr>
                            <m:e>
                              <m:d>
                                <m:dPr>
                                  <m:ctrlPr>
                                    <a:rPr lang="en-GB" sz="1900" i="1">
                                      <a:latin typeface="Cambria Math" panose="02040503050406030204" pitchFamily="18" charset="0"/>
                                      <a:ea typeface="Cambria Math" panose="02040503050406030204" pitchFamily="18" charset="0"/>
                                    </a:rPr>
                                  </m:ctrlPr>
                                </m:dPr>
                                <m:e>
                                  <m:sSubSup>
                                    <m:sSubSupPr>
                                      <m:ctrlPr>
                                        <a:rPr lang="en-GB" sz="1900" i="1">
                                          <a:latin typeface="Cambria Math" panose="02040503050406030204" pitchFamily="18" charset="0"/>
                                          <a:ea typeface="Cambria Math" panose="02040503050406030204" pitchFamily="18" charset="0"/>
                                        </a:rPr>
                                      </m:ctrlPr>
                                    </m:sSubSupPr>
                                    <m:e>
                                      <m:r>
                                        <m:rPr>
                                          <m:sty m:val="p"/>
                                        </m:rPr>
                                        <a:rPr lang="en-GB" sz="1900">
                                          <a:latin typeface="Cambria Math" panose="02040503050406030204" pitchFamily="18" charset="0"/>
                                          <a:ea typeface="Cambria Math" panose="02040503050406030204" pitchFamily="18" charset="0"/>
                                        </a:rPr>
                                        <m:t>x</m:t>
                                      </m:r>
                                    </m:e>
                                    <m:sub>
                                      <m:r>
                                        <m:rPr>
                                          <m:sty m:val="p"/>
                                        </m:rPr>
                                        <a:rPr lang="en-GB" sz="1900">
                                          <a:latin typeface="Cambria Math" panose="02040503050406030204" pitchFamily="18" charset="0"/>
                                          <a:ea typeface="Cambria Math" panose="02040503050406030204" pitchFamily="18" charset="0"/>
                                        </a:rPr>
                                        <m:t>j</m:t>
                                      </m:r>
                                    </m:sub>
                                    <m:sup>
                                      <m:r>
                                        <a:rPr lang="en-GB" sz="1900">
                                          <a:latin typeface="Cambria Math" panose="02040503050406030204" pitchFamily="18" charset="0"/>
                                          <a:ea typeface="Cambria Math" panose="02040503050406030204" pitchFamily="18" charset="0"/>
                                        </a:rPr>
                                        <m:t>∗</m:t>
                                      </m:r>
                                    </m:sup>
                                  </m:sSubSup>
                                  <m:r>
                                    <a:rPr lang="en-GB" sz="1900">
                                      <a:latin typeface="Cambria Math" panose="02040503050406030204" pitchFamily="18" charset="0"/>
                                      <a:ea typeface="Cambria Math" panose="02040503050406030204" pitchFamily="18" charset="0"/>
                                    </a:rPr>
                                    <m:t>−</m:t>
                                  </m:r>
                                  <m:sSubSup>
                                    <m:sSubSupPr>
                                      <m:ctrlPr>
                                        <a:rPr lang="en-GB" sz="1900" i="1">
                                          <a:latin typeface="Cambria Math" panose="02040503050406030204" pitchFamily="18" charset="0"/>
                                          <a:ea typeface="Cambria Math" panose="02040503050406030204" pitchFamily="18" charset="0"/>
                                        </a:rPr>
                                      </m:ctrlPr>
                                    </m:sSubSupPr>
                                    <m:e>
                                      <m:r>
                                        <m:rPr>
                                          <m:sty m:val="p"/>
                                        </m:rPr>
                                        <a:rPr lang="en-GB" sz="1900">
                                          <a:latin typeface="Cambria Math" panose="02040503050406030204" pitchFamily="18" charset="0"/>
                                          <a:ea typeface="Cambria Math" panose="02040503050406030204" pitchFamily="18" charset="0"/>
                                        </a:rPr>
                                        <m:t>x</m:t>
                                      </m:r>
                                    </m:e>
                                    <m:sub>
                                      <m:r>
                                        <m:rPr>
                                          <m:sty m:val="p"/>
                                        </m:rPr>
                                        <a:rPr lang="en-GB" sz="1900">
                                          <a:latin typeface="Cambria Math" panose="02040503050406030204" pitchFamily="18" charset="0"/>
                                          <a:ea typeface="Cambria Math" panose="02040503050406030204" pitchFamily="18" charset="0"/>
                                        </a:rPr>
                                        <m:t>j</m:t>
                                      </m:r>
                                    </m:sub>
                                    <m:sup>
                                      <m:r>
                                        <a:rPr lang="en-GB" sz="1900" i="1">
                                          <a:latin typeface="Cambria Math" panose="02040503050406030204" pitchFamily="18" charset="0"/>
                                          <a:ea typeface="Cambria Math" panose="02040503050406030204" pitchFamily="18" charset="0"/>
                                        </a:rPr>
                                        <m:t>(</m:t>
                                      </m:r>
                                      <m:r>
                                        <a:rPr lang="en-GB" sz="1900" i="1">
                                          <a:latin typeface="Cambria Math" panose="02040503050406030204" pitchFamily="18" charset="0"/>
                                          <a:ea typeface="Cambria Math" panose="02040503050406030204" pitchFamily="18" charset="0"/>
                                        </a:rPr>
                                        <m:t>𝑖</m:t>
                                      </m:r>
                                      <m:r>
                                        <a:rPr lang="en-GB" sz="1900" i="1">
                                          <a:latin typeface="Cambria Math" panose="02040503050406030204" pitchFamily="18" charset="0"/>
                                          <a:ea typeface="Cambria Math" panose="02040503050406030204" pitchFamily="18" charset="0"/>
                                        </a:rPr>
                                        <m:t>)</m:t>
                                      </m:r>
                                    </m:sup>
                                  </m:sSubSup>
                                  <m:r>
                                    <a:rPr lang="en-GB" sz="1900">
                                      <a:latin typeface="Cambria Math" panose="02040503050406030204" pitchFamily="18" charset="0"/>
                                      <a:ea typeface="Cambria Math" panose="02040503050406030204" pitchFamily="18" charset="0"/>
                                    </a:rPr>
                                    <m:t> </m:t>
                                  </m:r>
                                </m:e>
                              </m:d>
                            </m:e>
                            <m:sup>
                              <m:r>
                                <a:rPr lang="en-GB" sz="1900">
                                  <a:latin typeface="Cambria Math" panose="02040503050406030204" pitchFamily="18" charset="0"/>
                                  <a:ea typeface="Cambria Math" panose="02040503050406030204" pitchFamily="18" charset="0"/>
                                </a:rPr>
                                <m:t>2</m:t>
                              </m:r>
                            </m:sup>
                          </m:sSup>
                          <m:r>
                            <a:rPr lang="en-GB" sz="1900" b="0" i="1" smtClean="0">
                              <a:latin typeface="Cambria Math" panose="02040503050406030204" pitchFamily="18" charset="0"/>
                              <a:ea typeface="Cambria Math" panose="02040503050406030204" pitchFamily="18" charset="0"/>
                            </a:rPr>
                            <m:t>=</m:t>
                          </m:r>
                          <m:sSup>
                            <m:sSupPr>
                              <m:ctrlPr>
                                <a:rPr lang="en-GB" sz="1900" b="0" i="1" smtClean="0">
                                  <a:latin typeface="Cambria Math" panose="02040503050406030204" pitchFamily="18" charset="0"/>
                                  <a:ea typeface="Cambria Math" panose="02040503050406030204" pitchFamily="18" charset="0"/>
                                </a:rPr>
                              </m:ctrlPr>
                            </m:sSupPr>
                            <m:e>
                              <m:d>
                                <m:dPr>
                                  <m:ctrlPr>
                                    <a:rPr lang="en-GB" sz="1900" b="0" i="1" smtClean="0">
                                      <a:latin typeface="Cambria Math" panose="02040503050406030204" pitchFamily="18" charset="0"/>
                                      <a:ea typeface="Cambria Math" panose="02040503050406030204" pitchFamily="18" charset="0"/>
                                    </a:rPr>
                                  </m:ctrlPr>
                                </m:dPr>
                                <m:e>
                                  <m:sSubSup>
                                    <m:sSubSupPr>
                                      <m:ctrlPr>
                                        <a:rPr lang="en-GB" sz="1900" b="0" i="1" smtClean="0">
                                          <a:latin typeface="Cambria Math" panose="02040503050406030204" pitchFamily="18" charset="0"/>
                                          <a:ea typeface="Cambria Math" panose="02040503050406030204" pitchFamily="18" charset="0"/>
                                        </a:rPr>
                                      </m:ctrlPr>
                                    </m:sSubSupPr>
                                    <m:e>
                                      <m:r>
                                        <a:rPr lang="en-GB" sz="1900" b="0" i="1" smtClean="0">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1</m:t>
                                      </m:r>
                                    </m:sub>
                                    <m:sup>
                                      <m:r>
                                        <a:rPr lang="en-GB" sz="1900" b="0" i="1" smtClean="0">
                                          <a:latin typeface="Cambria Math" panose="02040503050406030204" pitchFamily="18" charset="0"/>
                                          <a:ea typeface="Cambria Math" panose="02040503050406030204" pitchFamily="18" charset="0"/>
                                        </a:rPr>
                                        <m:t>∗</m:t>
                                      </m:r>
                                    </m:sup>
                                  </m:sSubSup>
                                  <m:r>
                                    <a:rPr lang="en-GB" sz="1900" b="0" i="1" smtClean="0">
                                      <a:latin typeface="Cambria Math" panose="02040503050406030204" pitchFamily="18" charset="0"/>
                                      <a:ea typeface="Cambria Math" panose="02040503050406030204" pitchFamily="18" charset="0"/>
                                    </a:rPr>
                                    <m:t>−</m:t>
                                  </m:r>
                                  <m:sSubSup>
                                    <m:sSubSupPr>
                                      <m:ctrlPr>
                                        <a:rPr lang="en-GB" sz="1900" b="0" i="1" smtClean="0">
                                          <a:latin typeface="Cambria Math" panose="02040503050406030204" pitchFamily="18" charset="0"/>
                                          <a:ea typeface="Cambria Math" panose="02040503050406030204" pitchFamily="18" charset="0"/>
                                        </a:rPr>
                                      </m:ctrlPr>
                                    </m:sSubSupPr>
                                    <m:e>
                                      <m:r>
                                        <a:rPr lang="en-GB" sz="1900" b="0" i="1" smtClean="0">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1</m:t>
                                      </m:r>
                                    </m:sub>
                                    <m:sup>
                                      <m:d>
                                        <m:dPr>
                                          <m:ctrlPr>
                                            <a:rPr lang="en-GB" sz="1900" b="0" i="1" smtClean="0">
                                              <a:latin typeface="Cambria Math" panose="02040503050406030204" pitchFamily="18" charset="0"/>
                                              <a:ea typeface="Cambria Math" panose="02040503050406030204" pitchFamily="18" charset="0"/>
                                            </a:rPr>
                                          </m:ctrlPr>
                                        </m:dPr>
                                        <m:e>
                                          <m:r>
                                            <a:rPr lang="en-GB" sz="1900" b="0" i="1" smtClean="0">
                                              <a:latin typeface="Cambria Math" panose="02040503050406030204" pitchFamily="18" charset="0"/>
                                              <a:ea typeface="Cambria Math" panose="02040503050406030204" pitchFamily="18" charset="0"/>
                                            </a:rPr>
                                            <m:t>𝑖</m:t>
                                          </m:r>
                                        </m:e>
                                      </m:d>
                                    </m:sup>
                                  </m:sSubSup>
                                </m:e>
                              </m:d>
                            </m:e>
                            <m:sup>
                              <m:r>
                                <a:rPr lang="en-GB" sz="1900" b="0" i="1" smtClean="0">
                                  <a:latin typeface="Cambria Math" panose="02040503050406030204" pitchFamily="18" charset="0"/>
                                  <a:ea typeface="Cambria Math" panose="02040503050406030204" pitchFamily="18" charset="0"/>
                                </a:rPr>
                                <m:t>2</m:t>
                              </m:r>
                            </m:sup>
                          </m:sSup>
                          <m:r>
                            <a:rPr lang="en-GB" sz="1900" b="0" i="1" smtClean="0">
                              <a:latin typeface="Cambria Math" panose="02040503050406030204" pitchFamily="18" charset="0"/>
                              <a:ea typeface="Cambria Math" panose="02040503050406030204" pitchFamily="18" charset="0"/>
                            </a:rPr>
                            <m:t>+</m:t>
                          </m:r>
                          <m:sSup>
                            <m:sSupPr>
                              <m:ctrlPr>
                                <a:rPr lang="en-GB" sz="1900" i="1">
                                  <a:latin typeface="Cambria Math" panose="02040503050406030204" pitchFamily="18" charset="0"/>
                                  <a:ea typeface="Cambria Math" panose="02040503050406030204" pitchFamily="18" charset="0"/>
                                </a:rPr>
                              </m:ctrlPr>
                            </m:sSupPr>
                            <m:e>
                              <m:d>
                                <m:dPr>
                                  <m:ctrlPr>
                                    <a:rPr lang="en-GB" sz="1900" i="1">
                                      <a:latin typeface="Cambria Math" panose="02040503050406030204" pitchFamily="18" charset="0"/>
                                      <a:ea typeface="Cambria Math" panose="02040503050406030204" pitchFamily="18" charset="0"/>
                                    </a:rPr>
                                  </m:ctrlPr>
                                </m:dPr>
                                <m:e>
                                  <m:sSubSup>
                                    <m:sSubSupPr>
                                      <m:ctrlPr>
                                        <a:rPr lang="en-GB" sz="1900" i="1">
                                          <a:latin typeface="Cambria Math" panose="02040503050406030204" pitchFamily="18" charset="0"/>
                                          <a:ea typeface="Cambria Math" panose="02040503050406030204" pitchFamily="18" charset="0"/>
                                        </a:rPr>
                                      </m:ctrlPr>
                                    </m:sSubSupPr>
                                    <m:e>
                                      <m:r>
                                        <a:rPr lang="en-GB" sz="1900" i="1">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2</m:t>
                                      </m:r>
                                    </m:sub>
                                    <m:sup>
                                      <m:r>
                                        <a:rPr lang="en-GB" sz="1900" i="1">
                                          <a:latin typeface="Cambria Math" panose="02040503050406030204" pitchFamily="18" charset="0"/>
                                          <a:ea typeface="Cambria Math" panose="02040503050406030204" pitchFamily="18" charset="0"/>
                                        </a:rPr>
                                        <m:t>∗</m:t>
                                      </m:r>
                                    </m:sup>
                                  </m:sSubSup>
                                  <m:r>
                                    <a:rPr lang="en-GB" sz="1900" i="1">
                                      <a:latin typeface="Cambria Math" panose="02040503050406030204" pitchFamily="18" charset="0"/>
                                      <a:ea typeface="Cambria Math" panose="02040503050406030204" pitchFamily="18" charset="0"/>
                                    </a:rPr>
                                    <m:t>−</m:t>
                                  </m:r>
                                  <m:sSubSup>
                                    <m:sSubSupPr>
                                      <m:ctrlPr>
                                        <a:rPr lang="en-GB" sz="1900" i="1">
                                          <a:latin typeface="Cambria Math" panose="02040503050406030204" pitchFamily="18" charset="0"/>
                                          <a:ea typeface="Cambria Math" panose="02040503050406030204" pitchFamily="18" charset="0"/>
                                        </a:rPr>
                                      </m:ctrlPr>
                                    </m:sSubSupPr>
                                    <m:e>
                                      <m:r>
                                        <a:rPr lang="en-GB" sz="1900" i="1">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2</m:t>
                                      </m:r>
                                    </m:sub>
                                    <m:sup>
                                      <m:d>
                                        <m:dPr>
                                          <m:ctrlPr>
                                            <a:rPr lang="en-GB" sz="1900" i="1">
                                              <a:latin typeface="Cambria Math" panose="02040503050406030204" pitchFamily="18" charset="0"/>
                                              <a:ea typeface="Cambria Math" panose="02040503050406030204" pitchFamily="18" charset="0"/>
                                            </a:rPr>
                                          </m:ctrlPr>
                                        </m:dPr>
                                        <m:e>
                                          <m:r>
                                            <a:rPr lang="en-GB" sz="1900" i="1">
                                              <a:latin typeface="Cambria Math" panose="02040503050406030204" pitchFamily="18" charset="0"/>
                                              <a:ea typeface="Cambria Math" panose="02040503050406030204" pitchFamily="18" charset="0"/>
                                            </a:rPr>
                                            <m:t>𝑖</m:t>
                                          </m:r>
                                        </m:e>
                                      </m:d>
                                    </m:sup>
                                  </m:sSubSup>
                                </m:e>
                              </m:d>
                            </m:e>
                            <m:sup>
                              <m:r>
                                <a:rPr lang="en-GB" sz="1900" i="1">
                                  <a:latin typeface="Cambria Math" panose="02040503050406030204" pitchFamily="18" charset="0"/>
                                  <a:ea typeface="Cambria Math" panose="02040503050406030204" pitchFamily="18" charset="0"/>
                                </a:rPr>
                                <m:t>2</m:t>
                              </m:r>
                            </m:sup>
                          </m:sSup>
                          <m:r>
                            <a:rPr lang="en-GB" sz="1900" b="0" i="1" smtClean="0">
                              <a:latin typeface="Cambria Math" panose="02040503050406030204" pitchFamily="18" charset="0"/>
                              <a:ea typeface="Cambria Math" panose="02040503050406030204" pitchFamily="18" charset="0"/>
                            </a:rPr>
                            <m:t>+…+</m:t>
                          </m:r>
                          <m:sSup>
                            <m:sSupPr>
                              <m:ctrlPr>
                                <a:rPr lang="en-GB" sz="1900" i="1">
                                  <a:latin typeface="Cambria Math" panose="02040503050406030204" pitchFamily="18" charset="0"/>
                                  <a:ea typeface="Cambria Math" panose="02040503050406030204" pitchFamily="18" charset="0"/>
                                </a:rPr>
                              </m:ctrlPr>
                            </m:sSupPr>
                            <m:e>
                              <m:d>
                                <m:dPr>
                                  <m:ctrlPr>
                                    <a:rPr lang="en-GB" sz="1900" i="1">
                                      <a:latin typeface="Cambria Math" panose="02040503050406030204" pitchFamily="18" charset="0"/>
                                      <a:ea typeface="Cambria Math" panose="02040503050406030204" pitchFamily="18" charset="0"/>
                                    </a:rPr>
                                  </m:ctrlPr>
                                </m:dPr>
                                <m:e>
                                  <m:sSubSup>
                                    <m:sSubSupPr>
                                      <m:ctrlPr>
                                        <a:rPr lang="en-GB" sz="1900" i="1">
                                          <a:latin typeface="Cambria Math" panose="02040503050406030204" pitchFamily="18" charset="0"/>
                                          <a:ea typeface="Cambria Math" panose="02040503050406030204" pitchFamily="18" charset="0"/>
                                        </a:rPr>
                                      </m:ctrlPr>
                                    </m:sSubSupPr>
                                    <m:e>
                                      <m:r>
                                        <a:rPr lang="en-GB" sz="1900" i="1">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𝐷</m:t>
                                      </m:r>
                                    </m:sub>
                                    <m:sup>
                                      <m:r>
                                        <a:rPr lang="en-GB" sz="1900" i="1">
                                          <a:latin typeface="Cambria Math" panose="02040503050406030204" pitchFamily="18" charset="0"/>
                                          <a:ea typeface="Cambria Math" panose="02040503050406030204" pitchFamily="18" charset="0"/>
                                        </a:rPr>
                                        <m:t>∗</m:t>
                                      </m:r>
                                    </m:sup>
                                  </m:sSubSup>
                                  <m:r>
                                    <a:rPr lang="en-GB" sz="1900" i="1">
                                      <a:latin typeface="Cambria Math" panose="02040503050406030204" pitchFamily="18" charset="0"/>
                                      <a:ea typeface="Cambria Math" panose="02040503050406030204" pitchFamily="18" charset="0"/>
                                    </a:rPr>
                                    <m:t>−</m:t>
                                  </m:r>
                                  <m:sSubSup>
                                    <m:sSubSupPr>
                                      <m:ctrlPr>
                                        <a:rPr lang="en-GB" sz="1900" i="1">
                                          <a:latin typeface="Cambria Math" panose="02040503050406030204" pitchFamily="18" charset="0"/>
                                          <a:ea typeface="Cambria Math" panose="02040503050406030204" pitchFamily="18" charset="0"/>
                                        </a:rPr>
                                      </m:ctrlPr>
                                    </m:sSubSupPr>
                                    <m:e>
                                      <m:r>
                                        <a:rPr lang="en-GB" sz="1900" i="1">
                                          <a:latin typeface="Cambria Math" panose="02040503050406030204" pitchFamily="18" charset="0"/>
                                          <a:ea typeface="Cambria Math" panose="02040503050406030204" pitchFamily="18" charset="0"/>
                                        </a:rPr>
                                        <m:t>𝑥</m:t>
                                      </m:r>
                                    </m:e>
                                    <m:sub>
                                      <m:r>
                                        <a:rPr lang="en-GB" sz="1900" b="0" i="1" smtClean="0">
                                          <a:latin typeface="Cambria Math" panose="02040503050406030204" pitchFamily="18" charset="0"/>
                                          <a:ea typeface="Cambria Math" panose="02040503050406030204" pitchFamily="18" charset="0"/>
                                        </a:rPr>
                                        <m:t>𝐷</m:t>
                                      </m:r>
                                    </m:sub>
                                    <m:sup>
                                      <m:d>
                                        <m:dPr>
                                          <m:ctrlPr>
                                            <a:rPr lang="en-GB" sz="1900" i="1">
                                              <a:latin typeface="Cambria Math" panose="02040503050406030204" pitchFamily="18" charset="0"/>
                                              <a:ea typeface="Cambria Math" panose="02040503050406030204" pitchFamily="18" charset="0"/>
                                            </a:rPr>
                                          </m:ctrlPr>
                                        </m:dPr>
                                        <m:e>
                                          <m:r>
                                            <a:rPr lang="en-GB" sz="1900" i="1">
                                              <a:latin typeface="Cambria Math" panose="02040503050406030204" pitchFamily="18" charset="0"/>
                                              <a:ea typeface="Cambria Math" panose="02040503050406030204" pitchFamily="18" charset="0"/>
                                            </a:rPr>
                                            <m:t>𝑖</m:t>
                                          </m:r>
                                        </m:e>
                                      </m:d>
                                    </m:sup>
                                  </m:sSubSup>
                                </m:e>
                              </m:d>
                            </m:e>
                            <m:sup>
                              <m:r>
                                <a:rPr lang="en-GB" sz="1900" i="1">
                                  <a:latin typeface="Cambria Math" panose="02040503050406030204" pitchFamily="18" charset="0"/>
                                  <a:ea typeface="Cambria Math" panose="02040503050406030204" pitchFamily="18" charset="0"/>
                                </a:rPr>
                                <m:t>2</m:t>
                              </m:r>
                            </m:sup>
                          </m:sSup>
                        </m:e>
                      </m:nary>
                    </m:oMath>
                    <m:oMath xmlns:m="http://schemas.openxmlformats.org/officeDocument/2006/math">
                      <m:r>
                        <a:rPr lang="en-GB" sz="1900" b="0" i="1" smtClean="0">
                          <a:latin typeface="Cambria Math" panose="02040503050406030204" pitchFamily="18" charset="0"/>
                        </a:rPr>
                        <m:t>𝐷</m:t>
                      </m:r>
                      <m:r>
                        <a:rPr lang="en-GB" sz="1900" b="0" i="1" smtClean="0">
                          <a:latin typeface="Cambria Math" panose="02040503050406030204" pitchFamily="18" charset="0"/>
                        </a:rPr>
                        <m:t>=</m:t>
                      </m:r>
                      <m:r>
                        <m:rPr>
                          <m:nor/>
                        </m:rPr>
                        <a:rPr lang="en-GB" sz="1900" b="0" i="1" smtClean="0">
                          <a:latin typeface="Cambria Math" panose="02040503050406030204" pitchFamily="18" charset="0"/>
                        </a:rPr>
                        <m:t>dimensions</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of</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input</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space</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number</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of</m:t>
                      </m:r>
                      <m:r>
                        <m:rPr>
                          <m:nor/>
                        </m:rPr>
                        <a:rPr lang="en-GB" sz="1900" b="0" i="1" smtClean="0">
                          <a:latin typeface="Cambria Math" panose="02040503050406030204" pitchFamily="18" charset="0"/>
                        </a:rPr>
                        <m:t> </m:t>
                      </m:r>
                      <m:r>
                        <m:rPr>
                          <m:nor/>
                        </m:rPr>
                        <a:rPr lang="en-GB" sz="1900" b="0" i="1" smtClean="0">
                          <a:latin typeface="Cambria Math" panose="02040503050406030204" pitchFamily="18" charset="0"/>
                        </a:rPr>
                        <m:t>features</m:t>
                      </m:r>
                      <m:r>
                        <m:rPr>
                          <m:nor/>
                        </m:rPr>
                        <a:rPr lang="en-GB" sz="1900" b="0" i="1" smtClean="0">
                          <a:latin typeface="Cambria Math" panose="02040503050406030204" pitchFamily="18" charset="0"/>
                        </a:rPr>
                        <m:t>)</m:t>
                      </m:r>
                    </m:oMath>
                  </m:oMathPara>
                </a14:m>
                <a:endParaRPr lang="en-GB" sz="1900" i="1" dirty="0"/>
              </a:p>
            </p:txBody>
          </p:sp>
        </mc:Choice>
        <mc:Fallback xmlns="">
          <p:sp>
            <p:nvSpPr>
              <p:cNvPr id="6" name="Content Placeholder 2">
                <a:extLst>
                  <a:ext uri="{FF2B5EF4-FFF2-40B4-BE49-F238E27FC236}">
                    <a16:creationId xmlns:a16="http://schemas.microsoft.com/office/drawing/2014/main" id="{A81CEAAC-5CB6-6246-AE88-785F85A732CA}"/>
                  </a:ext>
                </a:extLst>
              </p:cNvPr>
              <p:cNvSpPr txBox="1">
                <a:spLocks noRot="1" noChangeAspect="1" noMove="1" noResize="1" noEditPoints="1" noAdjustHandles="1" noChangeArrowheads="1" noChangeShapeType="1" noTextEdit="1"/>
              </p:cNvSpPr>
              <p:nvPr/>
            </p:nvSpPr>
            <p:spPr>
              <a:xfrm>
                <a:off x="212850" y="946525"/>
                <a:ext cx="8712000" cy="1527577"/>
              </a:xfrm>
              <a:prstGeom prst="rect">
                <a:avLst/>
              </a:prstGeom>
              <a:blipFill>
                <a:blip r:embed="rId4"/>
                <a:stretch>
                  <a:fillRect l="-728" t="-33884" b="-62810"/>
                </a:stretch>
              </a:blipFill>
            </p:spPr>
            <p:txBody>
              <a:bodyPr/>
              <a:lstStyle/>
              <a:p>
                <a:r>
                  <a:rPr lang="en-GB">
                    <a:noFill/>
                  </a:rPr>
                  <a:t> </a:t>
                </a:r>
              </a:p>
            </p:txBody>
          </p:sp>
        </mc:Fallback>
      </mc:AlternateContent>
    </p:spTree>
    <p:extLst>
      <p:ext uri="{BB962C8B-B14F-4D97-AF65-F5344CB8AC3E}">
        <p14:creationId xmlns:p14="http://schemas.microsoft.com/office/powerpoint/2010/main" val="28370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Works also for regression , instead of max votes uses the mean value of  neighbors</a:t>
            </a:r>
            <a:endParaRPr dirty="0"/>
          </a:p>
        </p:txBody>
      </p:sp>
      <p:pic>
        <p:nvPicPr>
          <p:cNvPr id="207" name="Google Shape;207;p24"/>
          <p:cNvPicPr preferRelativeResize="0"/>
          <p:nvPr/>
        </p:nvPicPr>
        <p:blipFill>
          <a:blip r:embed="rId3">
            <a:alphaModFix/>
          </a:blip>
          <a:stretch>
            <a:fillRect/>
          </a:stretch>
        </p:blipFill>
        <p:spPr>
          <a:xfrm>
            <a:off x="152400" y="1110825"/>
            <a:ext cx="8839200" cy="3366139"/>
          </a:xfrm>
          <a:prstGeom prst="rect">
            <a:avLst/>
          </a:prstGeom>
          <a:noFill/>
          <a:ln>
            <a:noFill/>
          </a:ln>
        </p:spPr>
      </p:pic>
      <p:sp>
        <p:nvSpPr>
          <p:cNvPr id="208" name="Google Shape;208;p24"/>
          <p:cNvSpPr/>
          <p:nvPr/>
        </p:nvSpPr>
        <p:spPr>
          <a:xfrm>
            <a:off x="5358125" y="1235925"/>
            <a:ext cx="2538300" cy="296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KNN</a:t>
            </a:r>
            <a:endParaRPr/>
          </a:p>
        </p:txBody>
      </p:sp>
      <p:sp>
        <p:nvSpPr>
          <p:cNvPr id="214" name="Google Shape;214;p25"/>
          <p:cNvSpPr txBox="1"/>
          <p:nvPr/>
        </p:nvSpPr>
        <p:spPr>
          <a:xfrm>
            <a:off x="98250" y="904975"/>
            <a:ext cx="8984400" cy="3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k-nearest neighbor (k-NN) algorithm is based on the intuition that similar instances should have similar class labels (in classification) or similar target values (regression). The algorithm is very simple, but is capable of learning highly-complex non-linear decision boundaries and regression functions. On the downside, the algorithm is computationally expensive, and is prone to overfitting.</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There is not a actual training step but the </a:t>
            </a:r>
            <a:r>
              <a:rPr lang="en" b="1"/>
              <a:t>training happens at the time of prediction</a:t>
            </a:r>
            <a:endParaRPr b="1"/>
          </a:p>
          <a:p>
            <a:pPr marL="457200" lvl="0" indent="-317500" algn="l" rtl="0">
              <a:spcBef>
                <a:spcPts val="0"/>
              </a:spcBef>
              <a:spcAft>
                <a:spcPts val="0"/>
              </a:spcAft>
              <a:buSzPts val="1400"/>
              <a:buChar char="●"/>
            </a:pPr>
            <a:r>
              <a:rPr lang="en"/>
              <a:t>Easy to update in </a:t>
            </a:r>
            <a:r>
              <a:rPr lang="en" b="1"/>
              <a:t>online</a:t>
            </a:r>
            <a:r>
              <a:rPr lang="en"/>
              <a:t> setting: just adding item to the training set</a:t>
            </a:r>
            <a:endParaRPr/>
          </a:p>
          <a:p>
            <a:pPr marL="457200" lvl="0" indent="-317500" algn="l" rtl="0">
              <a:spcBef>
                <a:spcPts val="0"/>
              </a:spcBef>
              <a:spcAft>
                <a:spcPts val="0"/>
              </a:spcAft>
              <a:buSzPts val="1400"/>
              <a:buChar char="●"/>
            </a:pPr>
            <a:r>
              <a:rPr lang="en"/>
              <a:t>Does not work if there are </a:t>
            </a:r>
            <a:r>
              <a:rPr lang="en" b="1"/>
              <a:t>missing data</a:t>
            </a:r>
            <a:r>
              <a:rPr lang="en"/>
              <a:t> (we need to fill in the missing information)</a:t>
            </a:r>
            <a:endParaRPr/>
          </a:p>
          <a:p>
            <a:pPr marL="457200" lvl="0" indent="-317500" algn="l" rtl="0">
              <a:spcBef>
                <a:spcPts val="0"/>
              </a:spcBef>
              <a:spcAft>
                <a:spcPts val="0"/>
              </a:spcAft>
              <a:buSzPts val="1400"/>
              <a:buChar char="●"/>
            </a:pPr>
            <a:r>
              <a:rPr lang="en"/>
              <a:t>Sensitive to class-</a:t>
            </a:r>
            <a:r>
              <a:rPr lang="en" b="1"/>
              <a:t>outliers (</a:t>
            </a:r>
            <a:r>
              <a:rPr lang="en"/>
              <a:t>see next slides</a:t>
            </a:r>
            <a:r>
              <a:rPr lang="en" b="1"/>
              <a:t>)</a:t>
            </a:r>
            <a:endParaRPr b="1"/>
          </a:p>
          <a:p>
            <a:pPr marL="457200" lvl="0" indent="-317500" algn="l" rtl="0">
              <a:spcBef>
                <a:spcPts val="0"/>
              </a:spcBef>
              <a:spcAft>
                <a:spcPts val="0"/>
              </a:spcAft>
              <a:buSzPts val="1400"/>
              <a:buChar char="●"/>
            </a:pPr>
            <a:r>
              <a:rPr lang="en" b="1"/>
              <a:t>Computational expensive</a:t>
            </a:r>
            <a:r>
              <a:rPr lang="en"/>
              <a:t>, need to store all the training examples (space) need to compute all the distances and sort them during prediction</a:t>
            </a:r>
            <a:endParaRPr/>
          </a:p>
          <a:p>
            <a:pPr marL="457200" lvl="0" indent="-317500" algn="l" rtl="0">
              <a:spcBef>
                <a:spcPts val="0"/>
              </a:spcBef>
              <a:spcAft>
                <a:spcPts val="0"/>
              </a:spcAft>
              <a:buSzPts val="1400"/>
              <a:buChar char="●"/>
            </a:pPr>
            <a:r>
              <a:rPr lang="en"/>
              <a:t>Mainly choose the </a:t>
            </a:r>
            <a:r>
              <a:rPr lang="en" b="1"/>
              <a:t>K</a:t>
            </a:r>
            <a:r>
              <a:rPr lang="en"/>
              <a:t> and eventually the </a:t>
            </a:r>
            <a:r>
              <a:rPr lang="en" b="1"/>
              <a:t>distance function (</a:t>
            </a:r>
            <a:r>
              <a:rPr lang="en"/>
              <a:t>see next slides</a:t>
            </a:r>
            <a:r>
              <a:rPr lang="en" b="1"/>
              <a:t>)</a:t>
            </a:r>
            <a:endParaRPr b="1"/>
          </a:p>
          <a:p>
            <a:pPr marL="457200" lvl="0" indent="-317500" algn="l" rtl="0">
              <a:spcBef>
                <a:spcPts val="0"/>
              </a:spcBef>
              <a:spcAft>
                <a:spcPts val="0"/>
              </a:spcAft>
              <a:buSzPts val="1400"/>
              <a:buChar char="●"/>
            </a:pPr>
            <a:r>
              <a:rPr lang="en"/>
              <a:t>To avoid overfitting we keep testing between training and testing data to see which K works better</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Fit (train) a KNN</a:t>
            </a:r>
            <a:endParaRPr/>
          </a:p>
        </p:txBody>
      </p:sp>
      <p:sp>
        <p:nvSpPr>
          <p:cNvPr id="220" name="Google Shape;220;p26"/>
          <p:cNvSpPr txBox="1"/>
          <p:nvPr/>
        </p:nvSpPr>
        <p:spPr>
          <a:xfrm>
            <a:off x="806550" y="1577725"/>
            <a:ext cx="7860000" cy="18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Fitting a classifier means taking a data set as input, then outputting a classifier, which is chosen from a space of possible classifiers. In many cases, a classifier is identified--that is, distinguished from other possible classifiers--by a set of parameters. The parameters are typically chosen by solving an optimization problem or some other numerical procedure. But, in the case of knn, the classifier is identified by the training data itself. So, at an abstract level, fitting a knn classifier simply requires storing the training set.</a:t>
            </a:r>
            <a:endParaRPr/>
          </a:p>
        </p:txBody>
      </p:sp>
      <p:sp>
        <p:nvSpPr>
          <p:cNvPr id="221" name="Google Shape;221;p26"/>
          <p:cNvSpPr/>
          <p:nvPr/>
        </p:nvSpPr>
        <p:spPr>
          <a:xfrm>
            <a:off x="1951350" y="3657200"/>
            <a:ext cx="5241300" cy="8295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Let’s have a look at an example in practice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60975" y="1687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Advanced concepts</a:t>
            </a:r>
            <a:endParaRPr/>
          </a:p>
        </p:txBody>
      </p:sp>
      <p:pic>
        <p:nvPicPr>
          <p:cNvPr id="227" name="Google Shape;227;p27"/>
          <p:cNvPicPr preferRelativeResize="0"/>
          <p:nvPr/>
        </p:nvPicPr>
        <p:blipFill rotWithShape="1">
          <a:blip r:embed="rId3">
            <a:alphaModFix/>
          </a:blip>
          <a:srcRect l="52412" t="6664"/>
          <a:stretch/>
        </p:blipFill>
        <p:spPr>
          <a:xfrm>
            <a:off x="4612900" y="1238125"/>
            <a:ext cx="2733174" cy="3529275"/>
          </a:xfrm>
          <a:prstGeom prst="rect">
            <a:avLst/>
          </a:prstGeom>
          <a:noFill/>
          <a:ln>
            <a:noFill/>
          </a:ln>
        </p:spPr>
      </p:pic>
      <p:pic>
        <p:nvPicPr>
          <p:cNvPr id="228" name="Google Shape;228;p27"/>
          <p:cNvPicPr preferRelativeResize="0"/>
          <p:nvPr/>
        </p:nvPicPr>
        <p:blipFill rotWithShape="1">
          <a:blip r:embed="rId4">
            <a:alphaModFix/>
          </a:blip>
          <a:srcRect l="52412" t="6664"/>
          <a:stretch/>
        </p:blipFill>
        <p:spPr>
          <a:xfrm>
            <a:off x="4612875" y="1238125"/>
            <a:ext cx="2733174" cy="3529275"/>
          </a:xfrm>
          <a:prstGeom prst="rect">
            <a:avLst/>
          </a:prstGeom>
          <a:noFill/>
          <a:ln>
            <a:noFill/>
          </a:ln>
        </p:spPr>
      </p:pic>
      <p:sp>
        <p:nvSpPr>
          <p:cNvPr id="229" name="Google Shape;229;p27"/>
          <p:cNvSpPr txBox="1"/>
          <p:nvPr/>
        </p:nvSpPr>
        <p:spPr>
          <a:xfrm>
            <a:off x="318375" y="1157300"/>
            <a:ext cx="3572700" cy="3608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Sensitive to outliers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We had a dataset that we annotated with care.</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Than we updated this dataset with a new training instance. But we made a mistake with the label. It was red but we typed blue</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A small error causes a big problem. A single mistake takes a wide area</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Insensitive to class prior</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There are many more green points than red points but the areas are almost equal</a:t>
            </a: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Supervised learning types of predictions</a:t>
            </a:r>
            <a:endParaRPr/>
          </a:p>
        </p:txBody>
      </p:sp>
      <p:sp>
        <p:nvSpPr>
          <p:cNvPr id="68" name="Google Shape;68;p13"/>
          <p:cNvSpPr txBox="1"/>
          <p:nvPr/>
        </p:nvSpPr>
        <p:spPr>
          <a:xfrm>
            <a:off x="1068063" y="1006400"/>
            <a:ext cx="7715400" cy="60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solidFill>
                  <a:srgbClr val="CC4125"/>
                </a:solidFill>
              </a:rPr>
              <a:t>Classifiers </a:t>
            </a:r>
            <a:r>
              <a:rPr lang="en"/>
              <a:t>try to predict a category in a range of discrete values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9" name="Google Shape;69;p13"/>
          <p:cNvSpPr txBox="1"/>
          <p:nvPr/>
        </p:nvSpPr>
        <p:spPr>
          <a:xfrm>
            <a:off x="1068075" y="2915225"/>
            <a:ext cx="6650700" cy="497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solidFill>
                  <a:srgbClr val="FF0000"/>
                </a:solidFill>
              </a:rPr>
              <a:t>Regressors</a:t>
            </a:r>
            <a:r>
              <a:rPr lang="en">
                <a:solidFill>
                  <a:srgbClr val="FF0000"/>
                </a:solidFill>
              </a:rPr>
              <a:t> </a:t>
            </a:r>
            <a:r>
              <a:rPr lang="en"/>
              <a:t>try to predict a real number in a range of continuous values</a:t>
            </a:r>
            <a:endParaRPr/>
          </a:p>
        </p:txBody>
      </p:sp>
      <p:pic>
        <p:nvPicPr>
          <p:cNvPr id="70" name="Google Shape;70;p13"/>
          <p:cNvPicPr preferRelativeResize="0"/>
          <p:nvPr/>
        </p:nvPicPr>
        <p:blipFill>
          <a:blip r:embed="rId3">
            <a:alphaModFix/>
          </a:blip>
          <a:stretch>
            <a:fillRect/>
          </a:stretch>
        </p:blipFill>
        <p:spPr>
          <a:xfrm>
            <a:off x="3263112" y="3407475"/>
            <a:ext cx="1924400" cy="1443300"/>
          </a:xfrm>
          <a:prstGeom prst="rect">
            <a:avLst/>
          </a:prstGeom>
          <a:noFill/>
          <a:ln>
            <a:noFill/>
          </a:ln>
        </p:spPr>
      </p:pic>
      <p:sp>
        <p:nvSpPr>
          <p:cNvPr id="71" name="Google Shape;71;p13"/>
          <p:cNvSpPr txBox="1"/>
          <p:nvPr/>
        </p:nvSpPr>
        <p:spPr>
          <a:xfrm>
            <a:off x="2208913" y="4367925"/>
            <a:ext cx="1054200" cy="3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100.000 £</a:t>
            </a:r>
            <a:endParaRPr>
              <a:latin typeface="Roboto"/>
              <a:ea typeface="Roboto"/>
              <a:cs typeface="Roboto"/>
              <a:sym typeface="Roboto"/>
            </a:endParaRPr>
          </a:p>
        </p:txBody>
      </p:sp>
      <p:sp>
        <p:nvSpPr>
          <p:cNvPr id="72" name="Google Shape;72;p13"/>
          <p:cNvSpPr txBox="1"/>
          <p:nvPr/>
        </p:nvSpPr>
        <p:spPr>
          <a:xfrm>
            <a:off x="2131138" y="3444925"/>
            <a:ext cx="1156500" cy="3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1.000.000 £</a:t>
            </a:r>
            <a:endParaRPr>
              <a:latin typeface="Roboto"/>
              <a:ea typeface="Roboto"/>
              <a:cs typeface="Roboto"/>
              <a:sym typeface="Roboto"/>
            </a:endParaRPr>
          </a:p>
        </p:txBody>
      </p:sp>
      <p:pic>
        <p:nvPicPr>
          <p:cNvPr id="73" name="Google Shape;73;p13"/>
          <p:cNvPicPr preferRelativeResize="0"/>
          <p:nvPr/>
        </p:nvPicPr>
        <p:blipFill>
          <a:blip r:embed="rId4">
            <a:alphaModFix/>
          </a:blip>
          <a:stretch>
            <a:fillRect/>
          </a:stretch>
        </p:blipFill>
        <p:spPr>
          <a:xfrm>
            <a:off x="2095777" y="1457232"/>
            <a:ext cx="3496926" cy="12252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decide if we have a regression or classification problem?</a:t>
            </a:r>
            <a:endParaRPr/>
          </a:p>
        </p:txBody>
      </p:sp>
      <p:sp>
        <p:nvSpPr>
          <p:cNvPr id="79" name="Google Shape;79;p14"/>
          <p:cNvSpPr txBox="1"/>
          <p:nvPr/>
        </p:nvSpPr>
        <p:spPr>
          <a:xfrm>
            <a:off x="581400" y="806550"/>
            <a:ext cx="7860300" cy="4317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Are you interested to predict values between a Versicolor Iris and a Virginica Iris?</a:t>
            </a:r>
            <a:endParaRPr>
              <a:solidFill>
                <a:srgbClr val="F3F3F3"/>
              </a:solidFill>
            </a:endParaRPr>
          </a:p>
        </p:txBody>
      </p:sp>
      <p:sp>
        <p:nvSpPr>
          <p:cNvPr id="80" name="Google Shape;80;p14"/>
          <p:cNvSpPr/>
          <p:nvPr/>
        </p:nvSpPr>
        <p:spPr>
          <a:xfrm>
            <a:off x="1515300" y="1669700"/>
            <a:ext cx="1542300" cy="8349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YES is a plausible answer:</a:t>
            </a:r>
            <a:endParaRPr/>
          </a:p>
          <a:p>
            <a:pPr marL="0" lvl="0" indent="0" algn="l" rtl="0">
              <a:spcBef>
                <a:spcPts val="0"/>
              </a:spcBef>
              <a:spcAft>
                <a:spcPts val="0"/>
              </a:spcAft>
              <a:buNone/>
            </a:pPr>
            <a:r>
              <a:rPr lang="en"/>
              <a:t>Regression</a:t>
            </a:r>
            <a:endParaRPr/>
          </a:p>
        </p:txBody>
      </p:sp>
      <p:sp>
        <p:nvSpPr>
          <p:cNvPr id="81" name="Google Shape;81;p14"/>
          <p:cNvSpPr/>
          <p:nvPr/>
        </p:nvSpPr>
        <p:spPr>
          <a:xfrm>
            <a:off x="5693375" y="1740450"/>
            <a:ext cx="1542300" cy="8349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NO is a plausible answer:</a:t>
            </a:r>
            <a:endParaRPr/>
          </a:p>
          <a:p>
            <a:pPr marL="0" lvl="0" indent="0" algn="l" rtl="0">
              <a:spcBef>
                <a:spcPts val="0"/>
              </a:spcBef>
              <a:spcAft>
                <a:spcPts val="0"/>
              </a:spcAft>
              <a:buNone/>
            </a:pPr>
            <a:r>
              <a:rPr lang="en"/>
              <a:t>Classification</a:t>
            </a:r>
            <a:endParaRPr/>
          </a:p>
        </p:txBody>
      </p:sp>
      <p:cxnSp>
        <p:nvCxnSpPr>
          <p:cNvPr id="82" name="Google Shape;82;p14"/>
          <p:cNvCxnSpPr>
            <a:stCxn id="79" idx="2"/>
          </p:cNvCxnSpPr>
          <p:nvPr/>
        </p:nvCxnSpPr>
        <p:spPr>
          <a:xfrm flipH="1">
            <a:off x="2491650" y="1238250"/>
            <a:ext cx="2019900" cy="35370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4"/>
          <p:cNvCxnSpPr>
            <a:stCxn id="79" idx="2"/>
          </p:cNvCxnSpPr>
          <p:nvPr/>
        </p:nvCxnSpPr>
        <p:spPr>
          <a:xfrm>
            <a:off x="4511550" y="1238250"/>
            <a:ext cx="1793400" cy="445500"/>
          </a:xfrm>
          <a:prstGeom prst="straightConnector1">
            <a:avLst/>
          </a:prstGeom>
          <a:noFill/>
          <a:ln w="9525" cap="flat" cmpd="sng">
            <a:solidFill>
              <a:schemeClr val="dk2"/>
            </a:solidFill>
            <a:prstDash val="solid"/>
            <a:round/>
            <a:headEnd type="none" w="med" len="med"/>
            <a:tailEnd type="triangle" w="med" len="med"/>
          </a:ln>
        </p:spPr>
      </p:cxnSp>
      <p:sp>
        <p:nvSpPr>
          <p:cNvPr id="84" name="Google Shape;84;p14"/>
          <p:cNvSpPr txBox="1"/>
          <p:nvPr/>
        </p:nvSpPr>
        <p:spPr>
          <a:xfrm>
            <a:off x="581400" y="2975300"/>
            <a:ext cx="7860300" cy="4317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Are you interested to predict values between a House price of 100k and a 1M pounds?</a:t>
            </a:r>
            <a:endParaRPr>
              <a:solidFill>
                <a:srgbClr val="F3F3F3"/>
              </a:solidFill>
            </a:endParaRPr>
          </a:p>
        </p:txBody>
      </p:sp>
      <p:sp>
        <p:nvSpPr>
          <p:cNvPr id="85" name="Google Shape;85;p14"/>
          <p:cNvSpPr/>
          <p:nvPr/>
        </p:nvSpPr>
        <p:spPr>
          <a:xfrm>
            <a:off x="1515300" y="3838450"/>
            <a:ext cx="1542300" cy="8349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YES is a plausible answer:</a:t>
            </a:r>
            <a:endParaRPr/>
          </a:p>
          <a:p>
            <a:pPr marL="0" lvl="0" indent="0" algn="l" rtl="0">
              <a:spcBef>
                <a:spcPts val="0"/>
              </a:spcBef>
              <a:spcAft>
                <a:spcPts val="0"/>
              </a:spcAft>
              <a:buNone/>
            </a:pPr>
            <a:r>
              <a:rPr lang="en"/>
              <a:t>Regression</a:t>
            </a:r>
            <a:endParaRPr/>
          </a:p>
        </p:txBody>
      </p:sp>
      <p:sp>
        <p:nvSpPr>
          <p:cNvPr id="86" name="Google Shape;86;p14"/>
          <p:cNvSpPr/>
          <p:nvPr/>
        </p:nvSpPr>
        <p:spPr>
          <a:xfrm>
            <a:off x="5693375" y="3909200"/>
            <a:ext cx="1542300" cy="8349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NO is a plausible answer:</a:t>
            </a:r>
            <a:endParaRPr/>
          </a:p>
          <a:p>
            <a:pPr marL="0" lvl="0" indent="0" algn="l" rtl="0">
              <a:spcBef>
                <a:spcPts val="0"/>
              </a:spcBef>
              <a:spcAft>
                <a:spcPts val="0"/>
              </a:spcAft>
              <a:buNone/>
            </a:pPr>
            <a:r>
              <a:rPr lang="en"/>
              <a:t>Classification</a:t>
            </a:r>
            <a:endParaRPr/>
          </a:p>
        </p:txBody>
      </p:sp>
      <p:cxnSp>
        <p:nvCxnSpPr>
          <p:cNvPr id="87" name="Google Shape;87;p14"/>
          <p:cNvCxnSpPr>
            <a:stCxn id="84" idx="2"/>
          </p:cNvCxnSpPr>
          <p:nvPr/>
        </p:nvCxnSpPr>
        <p:spPr>
          <a:xfrm flipH="1">
            <a:off x="2491650" y="3407000"/>
            <a:ext cx="2019900" cy="353700"/>
          </a:xfrm>
          <a:prstGeom prst="straightConnector1">
            <a:avLst/>
          </a:prstGeom>
          <a:noFill/>
          <a:ln w="9525" cap="flat" cmpd="sng">
            <a:solidFill>
              <a:schemeClr val="dk2"/>
            </a:solidFill>
            <a:prstDash val="solid"/>
            <a:round/>
            <a:headEnd type="none" w="med" len="med"/>
            <a:tailEnd type="triangle" w="med" len="med"/>
          </a:ln>
        </p:spPr>
      </p:cxnSp>
      <p:cxnSp>
        <p:nvCxnSpPr>
          <p:cNvPr id="88" name="Google Shape;88;p14"/>
          <p:cNvCxnSpPr>
            <a:stCxn id="84" idx="2"/>
          </p:cNvCxnSpPr>
          <p:nvPr/>
        </p:nvCxnSpPr>
        <p:spPr>
          <a:xfrm>
            <a:off x="4511550" y="3407000"/>
            <a:ext cx="1793400" cy="4455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p14"/>
          <p:cNvSpPr/>
          <p:nvPr/>
        </p:nvSpPr>
        <p:spPr>
          <a:xfrm>
            <a:off x="2858275" y="2149350"/>
            <a:ext cx="1153200" cy="7188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Issues?</a:t>
            </a:r>
            <a:endParaRPr>
              <a:solidFill>
                <a:srgbClr val="FFFFFF"/>
              </a:solidFill>
            </a:endParaRPr>
          </a:p>
        </p:txBody>
      </p:sp>
      <p:sp>
        <p:nvSpPr>
          <p:cNvPr id="90" name="Google Shape;90;p14"/>
          <p:cNvSpPr/>
          <p:nvPr/>
        </p:nvSpPr>
        <p:spPr>
          <a:xfrm>
            <a:off x="7092925" y="4374700"/>
            <a:ext cx="1153200" cy="7188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Issues?</a:t>
            </a:r>
            <a:endParaRPr>
              <a:solidFill>
                <a:srgbClr val="FFFFFF"/>
              </a:solidFill>
            </a:endParaRPr>
          </a:p>
        </p:txBody>
      </p:sp>
      <p:sp>
        <p:nvSpPr>
          <p:cNvPr id="91" name="Google Shape;91;p14"/>
          <p:cNvSpPr/>
          <p:nvPr/>
        </p:nvSpPr>
        <p:spPr>
          <a:xfrm>
            <a:off x="3870000" y="1849275"/>
            <a:ext cx="1252200" cy="9648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Are the classes linear sorted?</a:t>
            </a:r>
            <a:endParaRPr>
              <a:solidFill>
                <a:srgbClr val="FFFFFF"/>
              </a:solidFill>
            </a:endParaRPr>
          </a:p>
        </p:txBody>
      </p:sp>
      <p:sp>
        <p:nvSpPr>
          <p:cNvPr id="92" name="Google Shape;92;p14"/>
          <p:cNvSpPr/>
          <p:nvPr/>
        </p:nvSpPr>
        <p:spPr>
          <a:xfrm>
            <a:off x="7672650" y="3536925"/>
            <a:ext cx="1252200" cy="9648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Are the values binned?</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Effect transition="in" filter="fade">
                                      <p:cBhvr>
                                        <p:cTn id="9" dur="1"/>
                                        <p:tgtEl>
                                          <p:spTgt spid="9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1"/>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
        <p:nvSpPr>
          <p:cNvPr id="98" name="Google Shape;98;p15"/>
          <p:cNvSpPr txBox="1"/>
          <p:nvPr/>
        </p:nvSpPr>
        <p:spPr>
          <a:xfrm>
            <a:off x="339600" y="1209825"/>
            <a:ext cx="8008800" cy="313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For the exercise “Wine Quality Prediction” we used a Classification model. Could we also use a Regression model?</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Assuming that Versicolor is 0, Setosa is 1 and Virginica is 2. If we used a regression model for the “Iris dataset” what species of flower we have if the model predicts a value of 1.85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Answers:</a:t>
            </a:r>
            <a:endParaRPr/>
          </a:p>
        </p:txBody>
      </p:sp>
      <p:sp>
        <p:nvSpPr>
          <p:cNvPr id="104" name="Google Shape;104;p16"/>
          <p:cNvSpPr txBox="1"/>
          <p:nvPr/>
        </p:nvSpPr>
        <p:spPr>
          <a:xfrm>
            <a:off x="339600" y="1209825"/>
            <a:ext cx="8008800" cy="313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For the exercise “Wine Quality Prediction” we used a Classification model. Could we also use a Regression model?  </a:t>
            </a:r>
            <a:r>
              <a:rPr lang="en" dirty="0">
                <a:solidFill>
                  <a:srgbClr val="FF0000"/>
                </a:solidFill>
                <a:latin typeface="Roboto"/>
                <a:ea typeface="Roboto"/>
                <a:cs typeface="Roboto"/>
                <a:sym typeface="Roboto"/>
              </a:rPr>
              <a:t>YES. For example 3 is a better quality value than 2 and 2.5 could be a meaningful quality value.</a:t>
            </a:r>
            <a:endParaRPr dirty="0">
              <a:solidFill>
                <a:srgbClr val="FF0000"/>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Assuming that Versicolor is 0, </a:t>
            </a:r>
            <a:r>
              <a:rPr lang="en" dirty="0" err="1">
                <a:latin typeface="Roboto"/>
                <a:ea typeface="Roboto"/>
                <a:cs typeface="Roboto"/>
                <a:sym typeface="Roboto"/>
              </a:rPr>
              <a:t>Setosa</a:t>
            </a:r>
            <a:r>
              <a:rPr lang="en" dirty="0">
                <a:latin typeface="Roboto"/>
                <a:ea typeface="Roboto"/>
                <a:cs typeface="Roboto"/>
                <a:sym typeface="Roboto"/>
              </a:rPr>
              <a:t> is 1 and Virginica is 2. If we used a regression model for the “Iris dataset” what species of flower we have if the model predicts a value of 1.85 ? </a:t>
            </a:r>
            <a:r>
              <a:rPr lang="en" dirty="0">
                <a:solidFill>
                  <a:srgbClr val="FF0000"/>
                </a:solidFill>
                <a:latin typeface="Roboto"/>
                <a:ea typeface="Roboto"/>
                <a:cs typeface="Roboto"/>
                <a:sym typeface="Roboto"/>
              </a:rPr>
              <a:t>Probably Virginica. But this can be argued if the features describe the data in a not linear pattern (sorted). In other words 1.85 can still be a </a:t>
            </a:r>
            <a:r>
              <a:rPr lang="en" dirty="0" err="1">
                <a:solidFill>
                  <a:srgbClr val="FF0000"/>
                </a:solidFill>
                <a:latin typeface="Roboto"/>
                <a:ea typeface="Roboto"/>
                <a:cs typeface="Roboto"/>
                <a:sym typeface="Roboto"/>
              </a:rPr>
              <a:t>Setosa</a:t>
            </a:r>
            <a:r>
              <a:rPr lang="en" dirty="0">
                <a:solidFill>
                  <a:srgbClr val="FF0000"/>
                </a:solidFill>
                <a:latin typeface="Roboto"/>
                <a:ea typeface="Roboto"/>
                <a:cs typeface="Roboto"/>
                <a:sym typeface="Roboto"/>
              </a:rPr>
              <a:t> and only a Senior Botanist can tell us.</a:t>
            </a:r>
            <a:endParaRPr dirty="0">
              <a:solidFill>
                <a:srgbClr val="FF0000"/>
              </a:solidFill>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1216875" y="3558699"/>
            <a:ext cx="6665274" cy="1487775"/>
          </a:xfrm>
          <a:prstGeom prst="rect">
            <a:avLst/>
          </a:prstGeom>
          <a:noFill/>
          <a:ln>
            <a:noFill/>
          </a:ln>
        </p:spPr>
      </p:pic>
      <p:cxnSp>
        <p:nvCxnSpPr>
          <p:cNvPr id="106" name="Google Shape;106;p16"/>
          <p:cNvCxnSpPr/>
          <p:nvPr/>
        </p:nvCxnSpPr>
        <p:spPr>
          <a:xfrm>
            <a:off x="1740450" y="3686050"/>
            <a:ext cx="6699900" cy="141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6"/>
          <p:cNvSpPr txBox="1"/>
          <p:nvPr/>
        </p:nvSpPr>
        <p:spPr>
          <a:xfrm>
            <a:off x="8348400" y="3530400"/>
            <a:ext cx="5763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1.85</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KNN (Classification) How it works</a:t>
            </a:r>
            <a:endParaRPr/>
          </a:p>
        </p:txBody>
      </p:sp>
      <p:pic>
        <p:nvPicPr>
          <p:cNvPr id="113" name="Google Shape;113;p17"/>
          <p:cNvPicPr preferRelativeResize="0"/>
          <p:nvPr/>
        </p:nvPicPr>
        <p:blipFill rotWithShape="1">
          <a:blip r:embed="rId3">
            <a:alphaModFix/>
          </a:blip>
          <a:srcRect l="5633" b="8122"/>
          <a:stretch/>
        </p:blipFill>
        <p:spPr>
          <a:xfrm>
            <a:off x="396200" y="771450"/>
            <a:ext cx="4084050" cy="3876801"/>
          </a:xfrm>
          <a:prstGeom prst="rect">
            <a:avLst/>
          </a:prstGeom>
          <a:noFill/>
          <a:ln>
            <a:noFill/>
          </a:ln>
        </p:spPr>
      </p:pic>
      <p:sp>
        <p:nvSpPr>
          <p:cNvPr id="114" name="Google Shape;114;p17"/>
          <p:cNvSpPr/>
          <p:nvPr/>
        </p:nvSpPr>
        <p:spPr>
          <a:xfrm>
            <a:off x="2422675" y="1341775"/>
            <a:ext cx="136500" cy="136500"/>
          </a:xfrm>
          <a:prstGeom prst="ellipse">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7"/>
          <p:cNvCxnSpPr>
            <a:endCxn id="114" idx="6"/>
          </p:cNvCxnSpPr>
          <p:nvPr/>
        </p:nvCxnSpPr>
        <p:spPr>
          <a:xfrm rot="10800000">
            <a:off x="2559175" y="1410025"/>
            <a:ext cx="2322600" cy="4617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7"/>
          <p:cNvSpPr txBox="1"/>
          <p:nvPr/>
        </p:nvSpPr>
        <p:spPr>
          <a:xfrm>
            <a:off x="5164725" y="2437875"/>
            <a:ext cx="30228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7"/>
          <p:cNvSpPr txBox="1"/>
          <p:nvPr/>
        </p:nvSpPr>
        <p:spPr>
          <a:xfrm>
            <a:off x="4938325" y="3442525"/>
            <a:ext cx="3954900" cy="11421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look at the nearests examples and we assign the color of that examples to the new data point. In this case red.</a:t>
            </a:r>
            <a:endParaRPr/>
          </a:p>
        </p:txBody>
      </p:sp>
      <p:sp>
        <p:nvSpPr>
          <p:cNvPr id="118" name="Google Shape;118;p17"/>
          <p:cNvSpPr txBox="1"/>
          <p:nvPr/>
        </p:nvSpPr>
        <p:spPr>
          <a:xfrm>
            <a:off x="2186175" y="4584400"/>
            <a:ext cx="9198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Age</a:t>
            </a:r>
            <a:endParaRPr>
              <a:latin typeface="Roboto"/>
              <a:ea typeface="Roboto"/>
              <a:cs typeface="Roboto"/>
              <a:sym typeface="Roboto"/>
            </a:endParaRPr>
          </a:p>
        </p:txBody>
      </p:sp>
      <p:sp>
        <p:nvSpPr>
          <p:cNvPr id="119" name="Google Shape;119;p17"/>
          <p:cNvSpPr txBox="1"/>
          <p:nvPr/>
        </p:nvSpPr>
        <p:spPr>
          <a:xfrm rot="-5400000">
            <a:off x="-708300" y="2426700"/>
            <a:ext cx="1903200" cy="2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Salary</a:t>
            </a:r>
            <a:endParaRPr>
              <a:latin typeface="Roboto"/>
              <a:ea typeface="Roboto"/>
              <a:cs typeface="Roboto"/>
              <a:sym typeface="Roboto"/>
            </a:endParaRPr>
          </a:p>
        </p:txBody>
      </p:sp>
      <p:sp>
        <p:nvSpPr>
          <p:cNvPr id="120" name="Google Shape;120;p17"/>
          <p:cNvSpPr txBox="1"/>
          <p:nvPr/>
        </p:nvSpPr>
        <p:spPr>
          <a:xfrm>
            <a:off x="4627025" y="739050"/>
            <a:ext cx="4351200" cy="739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I asked 29 people their favourite color and I annotated the age and salary for each individual.</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
        <p:nvSpPr>
          <p:cNvPr id="121" name="Google Shape;121;p17"/>
          <p:cNvSpPr txBox="1"/>
          <p:nvPr/>
        </p:nvSpPr>
        <p:spPr>
          <a:xfrm>
            <a:off x="183950" y="4524450"/>
            <a:ext cx="3891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p:txBody>
      </p:sp>
      <p:sp>
        <p:nvSpPr>
          <p:cNvPr id="122" name="Google Shape;122;p17"/>
          <p:cNvSpPr txBox="1"/>
          <p:nvPr/>
        </p:nvSpPr>
        <p:spPr>
          <a:xfrm>
            <a:off x="4149750" y="4584400"/>
            <a:ext cx="6135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110</a:t>
            </a:r>
            <a:endParaRPr>
              <a:latin typeface="Roboto"/>
              <a:ea typeface="Roboto"/>
              <a:cs typeface="Roboto"/>
              <a:sym typeface="Roboto"/>
            </a:endParaRPr>
          </a:p>
        </p:txBody>
      </p:sp>
      <p:sp>
        <p:nvSpPr>
          <p:cNvPr id="123" name="Google Shape;123;p17"/>
          <p:cNvSpPr txBox="1"/>
          <p:nvPr/>
        </p:nvSpPr>
        <p:spPr>
          <a:xfrm>
            <a:off x="0" y="802650"/>
            <a:ext cx="6135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90k</a:t>
            </a:r>
            <a:endParaRPr>
              <a:latin typeface="Roboto"/>
              <a:ea typeface="Roboto"/>
              <a:cs typeface="Roboto"/>
              <a:sym typeface="Roboto"/>
            </a:endParaRPr>
          </a:p>
        </p:txBody>
      </p:sp>
      <p:sp>
        <p:nvSpPr>
          <p:cNvPr id="124" name="Google Shape;124;p17"/>
          <p:cNvSpPr txBox="1"/>
          <p:nvPr/>
        </p:nvSpPr>
        <p:spPr>
          <a:xfrm>
            <a:off x="4627025" y="1629590"/>
            <a:ext cx="4351200" cy="1643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Now there is a new person 55 years old and 80k of salary. What is the favourite color of this new person? </a:t>
            </a:r>
            <a:r>
              <a:rPr lang="en"/>
              <a:t>How would you classify this new point? Red, blue or green?</a:t>
            </a:r>
            <a:endParaRPr/>
          </a:p>
          <a:p>
            <a:pPr marL="457200" lvl="0" indent="0" algn="l" rtl="0">
              <a:spcBef>
                <a:spcPts val="0"/>
              </a:spcBef>
              <a:spcAft>
                <a:spcPts val="0"/>
              </a:spcAft>
              <a:buNone/>
            </a:pPr>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Think for a moment the method that you used to make the prediction?</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
        <p:nvSpPr>
          <p:cNvPr id="125" name="Google Shape;125;p17"/>
          <p:cNvSpPr/>
          <p:nvPr/>
        </p:nvSpPr>
        <p:spPr>
          <a:xfrm>
            <a:off x="2422675" y="1341775"/>
            <a:ext cx="136500" cy="1365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7279950" y="4078400"/>
            <a:ext cx="339900" cy="3399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Scikit Learn </a:t>
            </a:r>
            <a:endParaRPr/>
          </a:p>
        </p:txBody>
      </p:sp>
      <p:pic>
        <p:nvPicPr>
          <p:cNvPr id="132" name="Google Shape;132;p18"/>
          <p:cNvPicPr preferRelativeResize="0"/>
          <p:nvPr/>
        </p:nvPicPr>
        <p:blipFill rotWithShape="1">
          <a:blip r:embed="rId3">
            <a:alphaModFix/>
          </a:blip>
          <a:srcRect l="921" b="20590"/>
          <a:stretch/>
        </p:blipFill>
        <p:spPr>
          <a:xfrm>
            <a:off x="673475" y="749250"/>
            <a:ext cx="7870450" cy="1633775"/>
          </a:xfrm>
          <a:prstGeom prst="rect">
            <a:avLst/>
          </a:prstGeom>
          <a:noFill/>
          <a:ln>
            <a:noFill/>
          </a:ln>
        </p:spPr>
      </p:pic>
      <p:sp>
        <p:nvSpPr>
          <p:cNvPr id="133" name="Google Shape;133;p18"/>
          <p:cNvSpPr txBox="1"/>
          <p:nvPr/>
        </p:nvSpPr>
        <p:spPr>
          <a:xfrm>
            <a:off x="140625" y="4328900"/>
            <a:ext cx="8826600" cy="60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hlinkClick r:id="rId4"/>
              </a:rPr>
              <a:t>https://scikit-learn.org/stable/modules/generated/sklearn.neighbors.KNeighborsClassifier.html#sklearn.neighbors.KNeighborsClassifier</a:t>
            </a:r>
            <a:r>
              <a:rPr lang="en" sz="1000"/>
              <a:t> </a:t>
            </a:r>
            <a:endParaRPr sz="1000"/>
          </a:p>
          <a:p>
            <a:pPr marL="0" lvl="0" indent="0" algn="ctr" rtl="0">
              <a:spcBef>
                <a:spcPts val="0"/>
              </a:spcBef>
              <a:spcAft>
                <a:spcPts val="0"/>
              </a:spcAft>
              <a:buNone/>
            </a:pPr>
            <a:endParaRPr sz="1000"/>
          </a:p>
          <a:p>
            <a:pPr marL="0" lvl="0" indent="0" algn="ctr" rtl="0">
              <a:spcBef>
                <a:spcPts val="0"/>
              </a:spcBef>
              <a:spcAft>
                <a:spcPts val="0"/>
              </a:spcAft>
              <a:buNone/>
            </a:pPr>
            <a:r>
              <a:rPr lang="en" sz="1000" u="sng">
                <a:solidFill>
                  <a:schemeClr val="hlink"/>
                </a:solidFill>
                <a:hlinkClick r:id="rId5"/>
              </a:rPr>
              <a:t>https://scikit-learn.org/stable/modules/generated/sklearn.neighbors.KNeighborsRegressor.html#sklearn.neighbors.KNeighborsRegressor</a:t>
            </a:r>
            <a:r>
              <a:rPr lang="en" sz="1000"/>
              <a:t> </a:t>
            </a:r>
            <a:endParaRPr sz="1000"/>
          </a:p>
        </p:txBody>
      </p:sp>
      <p:pic>
        <p:nvPicPr>
          <p:cNvPr id="134" name="Google Shape;134;p18"/>
          <p:cNvPicPr preferRelativeResize="0"/>
          <p:nvPr/>
        </p:nvPicPr>
        <p:blipFill rotWithShape="1">
          <a:blip r:embed="rId6">
            <a:alphaModFix/>
          </a:blip>
          <a:srcRect l="803"/>
          <a:stretch/>
        </p:blipFill>
        <p:spPr>
          <a:xfrm>
            <a:off x="650650" y="2584450"/>
            <a:ext cx="7870451"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previous steps in animation.</a:t>
            </a:r>
            <a:endParaRPr/>
          </a:p>
        </p:txBody>
      </p:sp>
      <p:sp>
        <p:nvSpPr>
          <p:cNvPr id="144" name="Google Shape;144;p19"/>
          <p:cNvSpPr/>
          <p:nvPr/>
        </p:nvSpPr>
        <p:spPr>
          <a:xfrm>
            <a:off x="3026900" y="2508850"/>
            <a:ext cx="303300" cy="3552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996400" y="1783575"/>
            <a:ext cx="303300" cy="3477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1891600" y="1861975"/>
            <a:ext cx="303300" cy="3477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4299700" y="4030400"/>
            <a:ext cx="303300" cy="3552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9"/>
          <p:cNvCxnSpPr/>
          <p:nvPr/>
        </p:nvCxnSpPr>
        <p:spPr>
          <a:xfrm>
            <a:off x="1050900" y="1302525"/>
            <a:ext cx="7500" cy="34044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19"/>
          <p:cNvCxnSpPr/>
          <p:nvPr/>
        </p:nvCxnSpPr>
        <p:spPr>
          <a:xfrm rot="10800000" flipH="1">
            <a:off x="1073100" y="4692150"/>
            <a:ext cx="5535900" cy="14700"/>
          </a:xfrm>
          <a:prstGeom prst="straightConnector1">
            <a:avLst/>
          </a:prstGeom>
          <a:noFill/>
          <a:ln w="9525" cap="flat" cmpd="sng">
            <a:solidFill>
              <a:schemeClr val="dk2"/>
            </a:solidFill>
            <a:prstDash val="solid"/>
            <a:round/>
            <a:headEnd type="none" w="med" len="med"/>
            <a:tailEnd type="none" w="med" len="med"/>
          </a:ln>
        </p:spPr>
      </p:cxnSp>
      <p:sp>
        <p:nvSpPr>
          <p:cNvPr id="150" name="Google Shape;150;p19"/>
          <p:cNvSpPr/>
          <p:nvPr/>
        </p:nvSpPr>
        <p:spPr>
          <a:xfrm>
            <a:off x="3374725" y="1776175"/>
            <a:ext cx="303300" cy="347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2409625" y="1144100"/>
            <a:ext cx="303300" cy="3552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19"/>
          <p:cNvCxnSpPr>
            <a:stCxn id="150" idx="6"/>
            <a:endCxn id="145" idx="1"/>
          </p:cNvCxnSpPr>
          <p:nvPr/>
        </p:nvCxnSpPr>
        <p:spPr>
          <a:xfrm>
            <a:off x="3678025" y="1950025"/>
            <a:ext cx="318300" cy="750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19"/>
          <p:cNvSpPr txBox="1"/>
          <p:nvPr/>
        </p:nvSpPr>
        <p:spPr>
          <a:xfrm>
            <a:off x="7038075" y="2123875"/>
            <a:ext cx="1206300" cy="754800"/>
          </a:xfrm>
          <a:prstGeom prst="rect">
            <a:avLst/>
          </a:prstGeom>
          <a:solidFill>
            <a:srgbClr val="A2C4C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3</a:t>
            </a:r>
            <a:endParaRPr/>
          </a:p>
        </p:txBody>
      </p:sp>
      <p:cxnSp>
        <p:nvCxnSpPr>
          <p:cNvPr id="154" name="Google Shape;154;p19"/>
          <p:cNvCxnSpPr>
            <a:endCxn id="144" idx="5"/>
          </p:cNvCxnSpPr>
          <p:nvPr/>
        </p:nvCxnSpPr>
        <p:spPr>
          <a:xfrm flipH="1">
            <a:off x="3254375" y="2131150"/>
            <a:ext cx="279300" cy="5553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19"/>
          <p:cNvCxnSpPr>
            <a:endCxn id="151" idx="4"/>
          </p:cNvCxnSpPr>
          <p:nvPr/>
        </p:nvCxnSpPr>
        <p:spPr>
          <a:xfrm rot="10800000">
            <a:off x="2712925" y="1499300"/>
            <a:ext cx="706200" cy="327900"/>
          </a:xfrm>
          <a:prstGeom prst="straightConnector1">
            <a:avLst/>
          </a:prstGeom>
          <a:noFill/>
          <a:ln w="9525" cap="flat" cmpd="sng">
            <a:solidFill>
              <a:schemeClr val="dk2"/>
            </a:solidFill>
            <a:prstDash val="solid"/>
            <a:round/>
            <a:headEnd type="none" w="med" len="med"/>
            <a:tailEnd type="none" w="med" len="med"/>
          </a:ln>
        </p:spPr>
      </p:cxnSp>
      <p:sp>
        <p:nvSpPr>
          <p:cNvPr id="156" name="Google Shape;156;p19"/>
          <p:cNvSpPr/>
          <p:nvPr/>
        </p:nvSpPr>
        <p:spPr>
          <a:xfrm>
            <a:off x="3374725" y="1718350"/>
            <a:ext cx="303300" cy="3552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405275" y="3073325"/>
            <a:ext cx="3608100" cy="775425"/>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  0.5,      2.4,      2.8,      3,      5.5  ]</a:t>
            </a:r>
            <a:endParaRPr dirty="0"/>
          </a:p>
        </p:txBody>
      </p:sp>
      <p:sp>
        <p:nvSpPr>
          <p:cNvPr id="158" name="Google Shape;158;p19"/>
          <p:cNvSpPr txBox="1"/>
          <p:nvPr/>
        </p:nvSpPr>
        <p:spPr>
          <a:xfrm>
            <a:off x="2936100" y="1173475"/>
            <a:ext cx="5976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2.8</a:t>
            </a:r>
            <a:endParaRPr>
              <a:latin typeface="Roboto"/>
              <a:ea typeface="Roboto"/>
              <a:cs typeface="Roboto"/>
              <a:sym typeface="Roboto"/>
            </a:endParaRPr>
          </a:p>
        </p:txBody>
      </p:sp>
      <p:sp>
        <p:nvSpPr>
          <p:cNvPr id="159" name="Google Shape;159;p19"/>
          <p:cNvSpPr txBox="1"/>
          <p:nvPr/>
        </p:nvSpPr>
        <p:spPr>
          <a:xfrm>
            <a:off x="3374650" y="2369700"/>
            <a:ext cx="5976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2.4</a:t>
            </a:r>
            <a:endParaRPr>
              <a:latin typeface="Roboto"/>
              <a:ea typeface="Roboto"/>
              <a:cs typeface="Roboto"/>
              <a:sym typeface="Roboto"/>
            </a:endParaRPr>
          </a:p>
        </p:txBody>
      </p:sp>
      <p:sp>
        <p:nvSpPr>
          <p:cNvPr id="160" name="Google Shape;160;p19"/>
          <p:cNvSpPr txBox="1"/>
          <p:nvPr/>
        </p:nvSpPr>
        <p:spPr>
          <a:xfrm>
            <a:off x="2338500" y="1833775"/>
            <a:ext cx="5976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
        <p:nvSpPr>
          <p:cNvPr id="161" name="Google Shape;161;p19"/>
          <p:cNvSpPr txBox="1"/>
          <p:nvPr/>
        </p:nvSpPr>
        <p:spPr>
          <a:xfrm>
            <a:off x="3728500" y="1348725"/>
            <a:ext cx="5712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0.5</a:t>
            </a:r>
            <a:endParaRPr>
              <a:latin typeface="Roboto"/>
              <a:ea typeface="Roboto"/>
              <a:cs typeface="Roboto"/>
              <a:sym typeface="Roboto"/>
            </a:endParaRPr>
          </a:p>
        </p:txBody>
      </p:sp>
      <p:sp>
        <p:nvSpPr>
          <p:cNvPr id="162" name="Google Shape;162;p19"/>
          <p:cNvSpPr txBox="1"/>
          <p:nvPr/>
        </p:nvSpPr>
        <p:spPr>
          <a:xfrm>
            <a:off x="4093150" y="3644825"/>
            <a:ext cx="5712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164" name="Google Shape;164;p19"/>
          <p:cNvSpPr/>
          <p:nvPr/>
        </p:nvSpPr>
        <p:spPr>
          <a:xfrm>
            <a:off x="389125" y="4796825"/>
            <a:ext cx="1903200" cy="274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Distances calculation</a:t>
            </a:r>
            <a:endParaRPr>
              <a:solidFill>
                <a:srgbClr val="FFFFFF"/>
              </a:solidFill>
            </a:endParaRPr>
          </a:p>
        </p:txBody>
      </p:sp>
      <p:sp>
        <p:nvSpPr>
          <p:cNvPr id="165" name="Google Shape;165;p19"/>
          <p:cNvSpPr/>
          <p:nvPr/>
        </p:nvSpPr>
        <p:spPr>
          <a:xfrm>
            <a:off x="2721850" y="4796825"/>
            <a:ext cx="1903200" cy="274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Sorting the distances</a:t>
            </a:r>
            <a:endParaRPr>
              <a:solidFill>
                <a:srgbClr val="FFFFFF"/>
              </a:solidFill>
            </a:endParaRPr>
          </a:p>
        </p:txBody>
      </p:sp>
      <p:sp>
        <p:nvSpPr>
          <p:cNvPr id="168" name="Google Shape;168;p19"/>
          <p:cNvSpPr/>
          <p:nvPr/>
        </p:nvSpPr>
        <p:spPr>
          <a:xfrm>
            <a:off x="4869400" y="4796825"/>
            <a:ext cx="1903200" cy="274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Majority of votes</a:t>
            </a:r>
            <a:endParaRPr>
              <a:solidFill>
                <a:srgbClr val="FFFFFF"/>
              </a:solidFill>
            </a:endParaRPr>
          </a:p>
        </p:txBody>
      </p:sp>
      <p:sp>
        <p:nvSpPr>
          <p:cNvPr id="5" name="Rounded Rectangle 4">
            <a:extLst>
              <a:ext uri="{FF2B5EF4-FFF2-40B4-BE49-F238E27FC236}">
                <a16:creationId xmlns:a16="http://schemas.microsoft.com/office/drawing/2014/main" id="{A4C7C1C2-621B-2545-955F-B99791EB86BD}"/>
              </a:ext>
            </a:extLst>
          </p:cNvPr>
          <p:cNvSpPr/>
          <p:nvPr/>
        </p:nvSpPr>
        <p:spPr>
          <a:xfrm>
            <a:off x="5894118" y="3048889"/>
            <a:ext cx="1653871" cy="804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A7C511D4-1AE9-CC46-B654-7D2523B8D1AE}"/>
              </a:ext>
            </a:extLst>
          </p:cNvPr>
          <p:cNvGrpSpPr/>
          <p:nvPr/>
        </p:nvGrpSpPr>
        <p:grpSpPr>
          <a:xfrm>
            <a:off x="6077000" y="3197666"/>
            <a:ext cx="2390164" cy="189634"/>
            <a:chOff x="6077000" y="3197666"/>
            <a:chExt cx="2390164" cy="189634"/>
          </a:xfrm>
        </p:grpSpPr>
        <p:sp>
          <p:nvSpPr>
            <p:cNvPr id="32" name="Google Shape;146;p19">
              <a:extLst>
                <a:ext uri="{FF2B5EF4-FFF2-40B4-BE49-F238E27FC236}">
                  <a16:creationId xmlns:a16="http://schemas.microsoft.com/office/drawing/2014/main" id="{2BFF7C31-7955-9D49-98B8-96FD7D8A7567}"/>
                </a:ext>
              </a:extLst>
            </p:cNvPr>
            <p:cNvSpPr/>
            <p:nvPr/>
          </p:nvSpPr>
          <p:spPr>
            <a:xfrm>
              <a:off x="7769303" y="3213450"/>
              <a:ext cx="151650" cy="17385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6;p19">
              <a:extLst>
                <a:ext uri="{FF2B5EF4-FFF2-40B4-BE49-F238E27FC236}">
                  <a16:creationId xmlns:a16="http://schemas.microsoft.com/office/drawing/2014/main" id="{99F7BAFA-75BC-2A49-8A75-02CBE1205D98}"/>
                </a:ext>
              </a:extLst>
            </p:cNvPr>
            <p:cNvSpPr/>
            <p:nvPr/>
          </p:nvSpPr>
          <p:spPr>
            <a:xfrm>
              <a:off x="6077000" y="3213450"/>
              <a:ext cx="151650" cy="17385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p19">
              <a:extLst>
                <a:ext uri="{FF2B5EF4-FFF2-40B4-BE49-F238E27FC236}">
                  <a16:creationId xmlns:a16="http://schemas.microsoft.com/office/drawing/2014/main" id="{090FC150-2F1E-2241-AC8A-413FB093B3C7}"/>
                </a:ext>
              </a:extLst>
            </p:cNvPr>
            <p:cNvSpPr/>
            <p:nvPr/>
          </p:nvSpPr>
          <p:spPr>
            <a:xfrm>
              <a:off x="8284660" y="3200094"/>
              <a:ext cx="182504" cy="17921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p19">
              <a:extLst>
                <a:ext uri="{FF2B5EF4-FFF2-40B4-BE49-F238E27FC236}">
                  <a16:creationId xmlns:a16="http://schemas.microsoft.com/office/drawing/2014/main" id="{C19B6D8B-5E4C-554E-BD99-7F57B8ED589C}"/>
                </a:ext>
              </a:extLst>
            </p:cNvPr>
            <p:cNvSpPr/>
            <p:nvPr/>
          </p:nvSpPr>
          <p:spPr>
            <a:xfrm>
              <a:off x="6629802" y="3197666"/>
              <a:ext cx="182504" cy="17921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7;p19">
              <a:extLst>
                <a:ext uri="{FF2B5EF4-FFF2-40B4-BE49-F238E27FC236}">
                  <a16:creationId xmlns:a16="http://schemas.microsoft.com/office/drawing/2014/main" id="{1ED60ACA-BD40-464E-8D1D-9372A1F0BE0C}"/>
                </a:ext>
              </a:extLst>
            </p:cNvPr>
            <p:cNvSpPr/>
            <p:nvPr/>
          </p:nvSpPr>
          <p:spPr>
            <a:xfrm>
              <a:off x="7237932" y="3197666"/>
              <a:ext cx="182504" cy="17921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1"/>
                                        <p:tgtEl>
                                          <p:spTgt spid="159"/>
                                        </p:tgtEl>
                                      </p:cBhvr>
                                    </p:animEffect>
                                  </p:childTnLst>
                                </p:cTn>
                              </p:par>
                              <p:par>
                                <p:cTn id="18" presetID="10" presetClass="entr" presetSubtype="0" fill="hold" nodeType="with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61"/>
                                        </p:tgtEl>
                                        <p:attrNameLst>
                                          <p:attrName>style.visibility</p:attrName>
                                        </p:attrNameLst>
                                      </p:cBhvr>
                                      <p:to>
                                        <p:strVal val="visible"/>
                                      </p:to>
                                    </p:set>
                                    <p:animEffect transition="in" filter="fade">
                                      <p:cBhvr>
                                        <p:cTn id="23" dur="1"/>
                                        <p:tgtEl>
                                          <p:spTgt spid="161"/>
                                        </p:tgtEl>
                                      </p:cBhvr>
                                    </p:animEffect>
                                  </p:childTnLst>
                                </p:cTn>
                              </p:par>
                              <p:par>
                                <p:cTn id="24" presetID="10" presetClass="entr" presetSubtype="0" fill="hold" nodeType="with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1"/>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Steps</a:t>
            </a:r>
            <a:endParaRPr/>
          </a:p>
        </p:txBody>
      </p:sp>
      <p:sp>
        <p:nvSpPr>
          <p:cNvPr id="174" name="Google Shape;174;p20"/>
          <p:cNvSpPr txBox="1"/>
          <p:nvPr/>
        </p:nvSpPr>
        <p:spPr>
          <a:xfrm>
            <a:off x="615500" y="1047100"/>
            <a:ext cx="7683300" cy="365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With KNN learning and prediction happen at the same time. </a:t>
            </a:r>
            <a:endParaRPr dirty="0"/>
          </a:p>
          <a:p>
            <a:pPr marL="457200" lvl="0" indent="-317500" algn="l" rtl="0">
              <a:spcBef>
                <a:spcPts val="0"/>
              </a:spcBef>
              <a:spcAft>
                <a:spcPts val="0"/>
              </a:spcAft>
              <a:buSzPts val="1400"/>
              <a:buChar char="●"/>
            </a:pPr>
            <a:r>
              <a:rPr lang="en" dirty="0"/>
              <a:t>We give a path to load the training data to the KNN (the training data contain the features and the targets for each data instances)</a:t>
            </a:r>
            <a:endParaRPr dirty="0"/>
          </a:p>
          <a:p>
            <a:pPr marL="457200" lvl="0" indent="-317500" algn="l" rtl="0">
              <a:spcBef>
                <a:spcPts val="0"/>
              </a:spcBef>
              <a:spcAft>
                <a:spcPts val="0"/>
              </a:spcAft>
              <a:buSzPts val="1400"/>
              <a:buChar char="●"/>
            </a:pPr>
            <a:r>
              <a:rPr lang="en" dirty="0"/>
              <a:t>We ask KNN to make a prediction on a new data for which we have the features but not the target</a:t>
            </a:r>
            <a:endParaRPr dirty="0"/>
          </a:p>
          <a:p>
            <a:pPr marL="457200" lvl="0" indent="-317500" algn="l" rtl="0">
              <a:spcBef>
                <a:spcPts val="0"/>
              </a:spcBef>
              <a:spcAft>
                <a:spcPts val="0"/>
              </a:spcAft>
              <a:buSzPts val="1400"/>
              <a:buChar char="●"/>
            </a:pPr>
            <a:r>
              <a:rPr lang="en" dirty="0"/>
              <a:t>KNN looks at the features of this new data and creates a list of all the </a:t>
            </a:r>
            <a:r>
              <a:rPr lang="en" b="1" dirty="0">
                <a:solidFill>
                  <a:srgbClr val="FF0000"/>
                </a:solidFill>
              </a:rPr>
              <a:t>distances </a:t>
            </a:r>
            <a:r>
              <a:rPr lang="en" dirty="0"/>
              <a:t>from this new data and all at the other data in the training set</a:t>
            </a:r>
            <a:endParaRPr dirty="0"/>
          </a:p>
          <a:p>
            <a:pPr marL="457200" lvl="0" indent="-317500" algn="l" rtl="0">
              <a:spcBef>
                <a:spcPts val="0"/>
              </a:spcBef>
              <a:spcAft>
                <a:spcPts val="0"/>
              </a:spcAft>
              <a:buSzPts val="1400"/>
              <a:buChar char="●"/>
            </a:pPr>
            <a:r>
              <a:rPr lang="en" dirty="0"/>
              <a:t>Once KNN calculated and stored in a list the distances (similarity) between this new data and all the others instances, it sorts this list by distance values. Instances at the beginning of the list will be closer points to the new data.</a:t>
            </a:r>
            <a:endParaRPr dirty="0"/>
          </a:p>
          <a:p>
            <a:pPr marL="457200" lvl="0" indent="-317500" algn="l" rtl="0">
              <a:spcBef>
                <a:spcPts val="0"/>
              </a:spcBef>
              <a:spcAft>
                <a:spcPts val="0"/>
              </a:spcAft>
              <a:buSzPts val="1400"/>
              <a:buChar char="●"/>
            </a:pPr>
            <a:r>
              <a:rPr lang="en" dirty="0"/>
              <a:t>It locate the </a:t>
            </a:r>
            <a:r>
              <a:rPr lang="en" b="1" dirty="0">
                <a:solidFill>
                  <a:srgbClr val="FF0000"/>
                </a:solidFill>
              </a:rPr>
              <a:t>K</a:t>
            </a:r>
            <a:r>
              <a:rPr lang="en" dirty="0"/>
              <a:t> most similar data instances in the training dataset to the new data, by selecting the first K items of the sorted list. </a:t>
            </a:r>
            <a:endParaRPr dirty="0"/>
          </a:p>
          <a:p>
            <a:pPr marL="457200" lvl="0" indent="-317500" algn="l" rtl="0">
              <a:spcBef>
                <a:spcPts val="0"/>
              </a:spcBef>
              <a:spcAft>
                <a:spcPts val="0"/>
              </a:spcAft>
              <a:buSzPts val="1400"/>
              <a:buChar char="●"/>
            </a:pPr>
            <a:r>
              <a:rPr lang="en" dirty="0"/>
              <a:t>Once we have located the most similar neighbors for a new data instance, the next task is to make a prediction based on those neighbors. We can do this by allowing each neighbor to vote for their class attribute, and take the majority vote as the prediction.</a:t>
            </a:r>
            <a:endParaRPr sz="1050" dirty="0"/>
          </a:p>
          <a:p>
            <a:pPr marL="45720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1327</Words>
  <Application>Microsoft Macintosh PowerPoint</Application>
  <PresentationFormat>On-screen Show (16:9)</PresentationFormat>
  <Paragraphs>141</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Cambria Math</vt:lpstr>
      <vt:lpstr>Roboto</vt:lpstr>
      <vt:lpstr>Arial</vt:lpstr>
      <vt:lpstr>Material</vt:lpstr>
      <vt:lpstr>Supervised and unsupervised learning</vt:lpstr>
      <vt:lpstr>Supervised learning types of predictions</vt:lpstr>
      <vt:lpstr>How to decide if we have a regression or classification problem?</vt:lpstr>
      <vt:lpstr>Questions:</vt:lpstr>
      <vt:lpstr>Answers:</vt:lpstr>
      <vt:lpstr>KNN (Classification) How it works</vt:lpstr>
      <vt:lpstr>Scikit Learn </vt:lpstr>
      <vt:lpstr>The previous steps in animation.</vt:lpstr>
      <vt:lpstr>Steps</vt:lpstr>
      <vt:lpstr>Number of K</vt:lpstr>
      <vt:lpstr>Distance - We used our vision ability to spot the nearest neighbors - The computer uses distance metrics</vt:lpstr>
      <vt:lpstr>Distance - We used our vision ability to spot the nearest neighbors - The computer uses distance metrics</vt:lpstr>
      <vt:lpstr>Other distance measures</vt:lpstr>
      <vt:lpstr>Works also for regression , instead of max votes uses the mean value of  neighbors</vt:lpstr>
      <vt:lpstr>KNN</vt:lpstr>
      <vt:lpstr>Fit (train) a KNN</vt:lpstr>
      <vt:lpstr>Advanced concepts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types of predictions</dc:title>
  <cp:lastModifiedBy>JW</cp:lastModifiedBy>
  <cp:revision>7</cp:revision>
  <dcterms:modified xsi:type="dcterms:W3CDTF">2021-05-05T17:31:26Z</dcterms:modified>
</cp:coreProperties>
</file>