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27"/>
  </p:notesMasterIdLst>
  <p:sldIdLst>
    <p:sldId id="256" r:id="rId2"/>
    <p:sldId id="257" r:id="rId3"/>
    <p:sldId id="258" r:id="rId4"/>
    <p:sldId id="259" r:id="rId5"/>
    <p:sldId id="260" r:id="rId6"/>
    <p:sldId id="925" r:id="rId7"/>
    <p:sldId id="261" r:id="rId8"/>
    <p:sldId id="262" r:id="rId9"/>
    <p:sldId id="263" r:id="rId10"/>
    <p:sldId id="264" r:id="rId11"/>
    <p:sldId id="265" r:id="rId12"/>
    <p:sldId id="266" r:id="rId13"/>
    <p:sldId id="267" r:id="rId14"/>
    <p:sldId id="268" r:id="rId15"/>
    <p:sldId id="1022" r:id="rId16"/>
    <p:sldId id="1030" r:id="rId17"/>
    <p:sldId id="1032" r:id="rId18"/>
    <p:sldId id="1031" r:id="rId19"/>
    <p:sldId id="269" r:id="rId20"/>
    <p:sldId id="270" r:id="rId21"/>
    <p:sldId id="271" r:id="rId22"/>
    <p:sldId id="272" r:id="rId23"/>
    <p:sldId id="273" r:id="rId24"/>
    <p:sldId id="274" r:id="rId25"/>
    <p:sldId id="275" r:id="rId26"/>
  </p:sldIdLst>
  <p:sldSz cx="9144000" cy="5143500" type="screen16x9"/>
  <p:notesSz cx="6858000" cy="9144000"/>
  <p:embeddedFontLst>
    <p:embeddedFont>
      <p:font typeface="Roboto"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3"/>
  </p:normalViewPr>
  <p:slideViewPr>
    <p:cSldViewPr snapToGrid="0">
      <p:cViewPr varScale="1">
        <p:scale>
          <a:sx n="160" d="100"/>
          <a:sy n="160" d="100"/>
        </p:scale>
        <p:origin x="240"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59e4cf22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59e4cf22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9e4cf2208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59e4cf2208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59e4cf2208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59e4cf2208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59e4cf2208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59e4cf2208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59e4cf2208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59e4cf2208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59e4cf2208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59e4cf2208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59e4cf2208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59e4cf2208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59e4cf2208_0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59e4cf2208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59e4cf220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59e4cf220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59e4cf2208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59e4cf2208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Useful notes on residual plots: https://</a:t>
            </a:r>
            <a:r>
              <a:rPr lang="en-GB" dirty="0" err="1"/>
              <a:t>www.qualtrics.com</a:t>
            </a:r>
            <a:r>
              <a:rPr lang="en-GB" dirty="0"/>
              <a:t>/support/stats-</a:t>
            </a:r>
            <a:r>
              <a:rPr lang="en-GB" dirty="0" err="1"/>
              <a:t>iq</a:t>
            </a:r>
            <a:r>
              <a:rPr lang="en-GB" dirty="0"/>
              <a:t>/analyses/regression-guides/interpreting-residual-plots-improve-regression/</a:t>
            </a:r>
          </a:p>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59e4cf2208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59e4cf2208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59e4cf2208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59e4cf220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59e4cf2208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59e4cf2208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59e4cf2208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59e4cf2208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59e4cf2208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59e4cf220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59de0e4086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59de0e4086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59de0e4086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59de0e4086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If</a:t>
            </a:r>
            <a:r>
              <a:rPr lang="en-GB" baseline="0" dirty="0"/>
              <a:t> separable in 2D -&gt; separable in 3D+, but may not separate in lower dimensions…</a:t>
            </a:r>
            <a:endParaRPr lang="en-GB" dirty="0"/>
          </a:p>
        </p:txBody>
      </p:sp>
      <p:sp>
        <p:nvSpPr>
          <p:cNvPr id="4" name="Slide Number Placeholder 3"/>
          <p:cNvSpPr>
            <a:spLocks noGrp="1"/>
          </p:cNvSpPr>
          <p:nvPr>
            <p:ph type="sldNum" sz="quarter" idx="10"/>
          </p:nvPr>
        </p:nvSpPr>
        <p:spPr/>
        <p:txBody>
          <a:bodyPr/>
          <a:lstStyle/>
          <a:p>
            <a:fld id="{4AC1217D-482C-47EB-B167-AB9F91C51866}" type="slidenum">
              <a:rPr lang="en-GB" smtClean="0"/>
              <a:t>6</a:t>
            </a:fld>
            <a:endParaRPr lang="en-GB"/>
          </a:p>
        </p:txBody>
      </p:sp>
    </p:spTree>
    <p:extLst>
      <p:ext uri="{BB962C8B-B14F-4D97-AF65-F5344CB8AC3E}">
        <p14:creationId xmlns:p14="http://schemas.microsoft.com/office/powerpoint/2010/main" val="2149739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59e4cf2208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59e4cf220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59e4cf2208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59e4cf2208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59e4cf2208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59e4cf2208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8800" y="199800"/>
            <a:ext cx="7886700" cy="491400"/>
          </a:xfrm>
        </p:spPr>
        <p:txBody>
          <a:bodyPr/>
          <a:lstStyle>
            <a:lvl1pPr>
              <a:defRPr u="sng"/>
            </a:lvl1pPr>
          </a:lstStyle>
          <a:p>
            <a:r>
              <a:rPr lang="en-US" dirty="0"/>
              <a:t>Click to edit Master title style</a:t>
            </a:r>
            <a:endParaRPr lang="en-GB" dirty="0"/>
          </a:p>
        </p:txBody>
      </p:sp>
      <p:sp>
        <p:nvSpPr>
          <p:cNvPr id="3" name="Content Placeholder 2"/>
          <p:cNvSpPr>
            <a:spLocks noGrp="1"/>
          </p:cNvSpPr>
          <p:nvPr>
            <p:ph idx="1"/>
          </p:nvPr>
        </p:nvSpPr>
        <p:spPr>
          <a:xfrm>
            <a:off x="208800" y="842400"/>
            <a:ext cx="8712000" cy="4055400"/>
          </a:xfrm>
        </p:spPr>
        <p:txBody>
          <a:bodyPr/>
          <a:lstStyle>
            <a:lvl1pPr>
              <a:defRPr sz="1725" baseline="0">
                <a:latin typeface="+mj-lt"/>
              </a:defRPr>
            </a:lvl1pPr>
            <a:lvl2pPr marL="385763" indent="-128588">
              <a:buSzPct val="60000"/>
              <a:buFontTx/>
              <a:buChar char="►"/>
              <a:defRPr sz="1575" baseline="0">
                <a:latin typeface="+mj-lt"/>
              </a:defRPr>
            </a:lvl2pPr>
            <a:lvl3pPr>
              <a:defRPr sz="1350" baseline="0">
                <a:latin typeface="+mj-lt"/>
              </a:defRPr>
            </a:lvl3pPr>
            <a:lvl4pPr>
              <a:defRPr sz="1125" baseline="0">
                <a:latin typeface="+mj-lt"/>
              </a:defRPr>
            </a:lvl4pPr>
            <a:lvl5pPr>
              <a:defRPr baseline="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p:cNvSpPr>
            <a:spLocks noGrp="1"/>
          </p:cNvSpPr>
          <p:nvPr>
            <p:ph type="ftr" sz="quarter" idx="11"/>
          </p:nvPr>
        </p:nvSpPr>
        <p:spPr>
          <a:xfrm>
            <a:off x="208800" y="4971136"/>
            <a:ext cx="5899050" cy="161122"/>
          </a:xfrm>
        </p:spPr>
        <p:txBody>
          <a:bodyPr/>
          <a:lstStyle>
            <a:lvl1pPr algn="l">
              <a:defRPr/>
            </a:lvl1pPr>
          </a:lstStyle>
          <a:p>
            <a:endParaRPr lang="en-GB" dirty="0"/>
          </a:p>
        </p:txBody>
      </p:sp>
      <p:sp>
        <p:nvSpPr>
          <p:cNvPr id="6" name="Slide Number Placeholder 5"/>
          <p:cNvSpPr>
            <a:spLocks noGrp="1"/>
          </p:cNvSpPr>
          <p:nvPr>
            <p:ph type="sldNum" sz="quarter" idx="12"/>
          </p:nvPr>
        </p:nvSpPr>
        <p:spPr>
          <a:xfrm>
            <a:off x="7066800" y="4982379"/>
            <a:ext cx="2057400" cy="161122"/>
          </a:xfrm>
        </p:spPr>
        <p:txBody>
          <a:bodyPr/>
          <a:lstStyle/>
          <a:p>
            <a:fld id="{5417DD94-7777-4A98-84E3-132DCA28D48C}" type="slidenum">
              <a:rPr lang="en-GB" smtClean="0"/>
              <a:t>‹#›</a:t>
            </a:fld>
            <a:endParaRPr lang="en-GB"/>
          </a:p>
        </p:txBody>
      </p:sp>
    </p:spTree>
    <p:extLst>
      <p:ext uri="{BB962C8B-B14F-4D97-AF65-F5344CB8AC3E}">
        <p14:creationId xmlns:p14="http://schemas.microsoft.com/office/powerpoint/2010/main" val="3902774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hyperlink" Target="https://scikit-learn.org/stable/modules/generated/sklearn.linear_model.LinearRegression.html" TargetMode="Externa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hyperlink" Target="http://anwarruff.com/normal-equation/" TargetMode="External"/><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28.png"/><Relationship Id="rId2" Type="http://schemas.openxmlformats.org/officeDocument/2006/relationships/image" Target="../media/image30.png"/><Relationship Id="rId1" Type="http://schemas.openxmlformats.org/officeDocument/2006/relationships/slideLayout" Target="../slideLayouts/slideLayout5.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 Id="rId5"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 Id="rId5"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hyperlink" Target="https://scikit-learn.org/stable/modules/sgd.html" TargetMode="External"/><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5.xml"/><Relationship Id="rId5" Type="http://schemas.openxmlformats.org/officeDocument/2006/relationships/image" Target="../media/image36.png"/><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hyperlink" Target="https://scikit-learn.org/stable/modules/generated/sklearn.metrics.r2_score.html" TargetMode="External"/><Relationship Id="rId2" Type="http://schemas.openxmlformats.org/officeDocument/2006/relationships/notesSlide" Target="../notesSlides/notesSlide19.xml"/><Relationship Id="rId1" Type="http://schemas.openxmlformats.org/officeDocument/2006/relationships/slideLayout" Target="../slideLayouts/slideLayout5.xml"/><Relationship Id="rId5" Type="http://schemas.openxmlformats.org/officeDocument/2006/relationships/image" Target="../media/image38.png"/><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hyperlink" Target="https://scikit-learn.org/stable/modules/linear_model.html" TargetMode="External"/><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hyperlink" Target="https://scienceloft.com/technical/understanding-lasso-and-ridge-regressio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 to Machine Learning: linear modelling</a:t>
            </a:r>
            <a:endParaRPr dirty="0"/>
          </a:p>
        </p:txBody>
      </p:sp>
      <p:sp>
        <p:nvSpPr>
          <p:cNvPr id="68" name="Google Shape;68;p13"/>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Goldsmiths University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1"/>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How to find the best fit line (hyperplane) when we have more features?</a:t>
            </a:r>
            <a:endParaRPr/>
          </a:p>
        </p:txBody>
      </p:sp>
      <p:pic>
        <p:nvPicPr>
          <p:cNvPr id="141" name="Google Shape;141;p21"/>
          <p:cNvPicPr preferRelativeResize="0"/>
          <p:nvPr/>
        </p:nvPicPr>
        <p:blipFill>
          <a:blip r:embed="rId3">
            <a:alphaModFix/>
          </a:blip>
          <a:stretch>
            <a:fillRect/>
          </a:stretch>
        </p:blipFill>
        <p:spPr>
          <a:xfrm>
            <a:off x="1475425" y="962475"/>
            <a:ext cx="5838825" cy="733425"/>
          </a:xfrm>
          <a:prstGeom prst="rect">
            <a:avLst/>
          </a:prstGeom>
          <a:noFill/>
          <a:ln>
            <a:noFill/>
          </a:ln>
        </p:spPr>
      </p:pic>
      <p:sp>
        <p:nvSpPr>
          <p:cNvPr id="142" name="Google Shape;142;p21"/>
          <p:cNvSpPr txBox="1"/>
          <p:nvPr/>
        </p:nvSpPr>
        <p:spPr>
          <a:xfrm>
            <a:off x="693350" y="1945625"/>
            <a:ext cx="7697700" cy="2650200"/>
          </a:xfrm>
          <a:prstGeom prst="rect">
            <a:avLst/>
          </a:prstGeom>
          <a:noFill/>
          <a:ln>
            <a:noFill/>
          </a:ln>
        </p:spPr>
        <p:txBody>
          <a:bodyPr spcFirstLastPara="1" wrap="square" lIns="91425" tIns="91425" rIns="91425" bIns="91425" anchor="t" anchorCtr="0">
            <a:noAutofit/>
          </a:bodyPr>
          <a:lstStyle/>
          <a:p>
            <a:pPr marL="457200" lvl="0" indent="-295275" algn="l" rtl="0">
              <a:lnSpc>
                <a:spcPct val="115000"/>
              </a:lnSpc>
              <a:spcBef>
                <a:spcPts val="0"/>
              </a:spcBef>
              <a:spcAft>
                <a:spcPts val="0"/>
              </a:spcAft>
              <a:buSzPts val="1050"/>
              <a:buChar char="●"/>
            </a:pPr>
            <a:r>
              <a:rPr lang="en" sz="1050"/>
              <a:t>Prediction formula. x are the features and , w[i] and b are the parameters that the model tries to learn, and y(hat) is the prediction the model makes.</a:t>
            </a:r>
            <a:endParaRPr sz="1050"/>
          </a:p>
          <a:p>
            <a:pPr marL="457200" lvl="0" indent="-295275" algn="l" rtl="0">
              <a:lnSpc>
                <a:spcPct val="115000"/>
              </a:lnSpc>
              <a:spcBef>
                <a:spcPts val="0"/>
              </a:spcBef>
              <a:spcAft>
                <a:spcPts val="0"/>
              </a:spcAft>
              <a:buSzPts val="1050"/>
              <a:buChar char="●"/>
            </a:pPr>
            <a:r>
              <a:rPr lang="en" sz="1050"/>
              <a:t>notice that for a dataset of a single feature the formula becomes equivalent to the equation of the line that we had before.</a:t>
            </a:r>
            <a:endParaRPr sz="1050"/>
          </a:p>
          <a:p>
            <a:pPr marL="0" lvl="0" indent="0" algn="l" rtl="0">
              <a:spcBef>
                <a:spcPts val="700"/>
              </a:spcBef>
              <a:spcAft>
                <a:spcPts val="0"/>
              </a:spcAft>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If we used arbitrary values for w[i] and b , with this formula for each point in our data we can calculate a y(hat) prediction value. But we want those w[i] and b to be calculated by the model so that the prediction are closer to optimal prediction value.</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What is the optimal prediction value?</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pic>
        <p:nvPicPr>
          <p:cNvPr id="143" name="Google Shape;143;p21"/>
          <p:cNvPicPr preferRelativeResize="0"/>
          <p:nvPr/>
        </p:nvPicPr>
        <p:blipFill>
          <a:blip r:embed="rId4">
            <a:alphaModFix/>
          </a:blip>
          <a:stretch>
            <a:fillRect/>
          </a:stretch>
        </p:blipFill>
        <p:spPr>
          <a:xfrm>
            <a:off x="1822075" y="2615525"/>
            <a:ext cx="2714625" cy="723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2"/>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Optimal prediction value.</a:t>
            </a:r>
            <a:endParaRPr/>
          </a:p>
        </p:txBody>
      </p:sp>
      <p:pic>
        <p:nvPicPr>
          <p:cNvPr id="149" name="Google Shape;149;p22"/>
          <p:cNvPicPr preferRelativeResize="0"/>
          <p:nvPr/>
        </p:nvPicPr>
        <p:blipFill>
          <a:blip r:embed="rId3">
            <a:alphaModFix/>
          </a:blip>
          <a:stretch>
            <a:fillRect/>
          </a:stretch>
        </p:blipFill>
        <p:spPr>
          <a:xfrm>
            <a:off x="152400" y="771450"/>
            <a:ext cx="5238750" cy="3543300"/>
          </a:xfrm>
          <a:prstGeom prst="rect">
            <a:avLst/>
          </a:prstGeom>
          <a:noFill/>
          <a:ln>
            <a:noFill/>
          </a:ln>
        </p:spPr>
      </p:pic>
      <p:sp>
        <p:nvSpPr>
          <p:cNvPr id="150" name="Google Shape;150;p22"/>
          <p:cNvSpPr txBox="1"/>
          <p:nvPr/>
        </p:nvSpPr>
        <p:spPr>
          <a:xfrm>
            <a:off x="5703301" y="852675"/>
            <a:ext cx="2999700" cy="18750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Roboto"/>
              <a:buChar char="●"/>
            </a:pPr>
            <a:r>
              <a:rPr lang="en" dirty="0">
                <a:latin typeface="Roboto"/>
                <a:ea typeface="Roboto"/>
                <a:cs typeface="Roboto"/>
                <a:sym typeface="Roboto"/>
              </a:rPr>
              <a:t>Since we have the true values from our training data (It is supervised learning) we can calculate the difference between the prediction made by the model and the true values that we have from the training dataset.</a:t>
            </a:r>
            <a:endParaRPr dirty="0">
              <a:latin typeface="Roboto"/>
              <a:ea typeface="Roboto"/>
              <a:cs typeface="Roboto"/>
              <a:sym typeface="Roboto"/>
            </a:endParaRPr>
          </a:p>
        </p:txBody>
      </p:sp>
      <p:pic>
        <p:nvPicPr>
          <p:cNvPr id="151" name="Google Shape;151;p22"/>
          <p:cNvPicPr preferRelativeResize="0"/>
          <p:nvPr/>
        </p:nvPicPr>
        <p:blipFill rotWithShape="1">
          <a:blip r:embed="rId4">
            <a:alphaModFix/>
          </a:blip>
          <a:srcRect r="1448"/>
          <a:stretch/>
        </p:blipFill>
        <p:spPr>
          <a:xfrm>
            <a:off x="6272275" y="2961300"/>
            <a:ext cx="2076175" cy="1951975"/>
          </a:xfrm>
          <a:prstGeom prst="rect">
            <a:avLst/>
          </a:prstGeom>
          <a:noFill/>
          <a:ln>
            <a:noFill/>
          </a:ln>
        </p:spPr>
      </p:pic>
      <p:sp>
        <p:nvSpPr>
          <p:cNvPr id="152" name="Google Shape;152;p22"/>
          <p:cNvSpPr/>
          <p:nvPr/>
        </p:nvSpPr>
        <p:spPr>
          <a:xfrm>
            <a:off x="226400" y="4414775"/>
            <a:ext cx="5164800" cy="643800"/>
          </a:xfrm>
          <a:prstGeom prst="rect">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We want the sum of all the errors closer to zero as possible</a:t>
            </a:r>
            <a:endParaRPr>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3"/>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How to get the weights to </a:t>
            </a:r>
            <a:r>
              <a:rPr lang="en" dirty="0" err="1"/>
              <a:t>minimise</a:t>
            </a:r>
            <a:r>
              <a:rPr lang="en" dirty="0"/>
              <a:t> the sum of the errors</a:t>
            </a:r>
            <a:endParaRPr dirty="0"/>
          </a:p>
        </p:txBody>
      </p:sp>
      <p:pic>
        <p:nvPicPr>
          <p:cNvPr id="158" name="Google Shape;158;p23"/>
          <p:cNvPicPr preferRelativeResize="0"/>
          <p:nvPr/>
        </p:nvPicPr>
        <p:blipFill>
          <a:blip r:embed="rId3">
            <a:alphaModFix/>
          </a:blip>
          <a:stretch>
            <a:fillRect/>
          </a:stretch>
        </p:blipFill>
        <p:spPr>
          <a:xfrm>
            <a:off x="152400" y="834850"/>
            <a:ext cx="6052350" cy="3335125"/>
          </a:xfrm>
          <a:prstGeom prst="rect">
            <a:avLst/>
          </a:prstGeom>
          <a:noFill/>
          <a:ln>
            <a:noFill/>
          </a:ln>
        </p:spPr>
      </p:pic>
      <p:sp>
        <p:nvSpPr>
          <p:cNvPr id="2" name="TextBox 1">
            <a:extLst>
              <a:ext uri="{FF2B5EF4-FFF2-40B4-BE49-F238E27FC236}">
                <a16:creationId xmlns:a16="http://schemas.microsoft.com/office/drawing/2014/main" id="{FF4EE464-531E-A748-9559-1256CBCBB9E2}"/>
              </a:ext>
            </a:extLst>
          </p:cNvPr>
          <p:cNvSpPr txBox="1"/>
          <p:nvPr/>
        </p:nvSpPr>
        <p:spPr>
          <a:xfrm>
            <a:off x="6488265" y="2302357"/>
            <a:ext cx="2428870" cy="400110"/>
          </a:xfrm>
          <a:prstGeom prst="rect">
            <a:avLst/>
          </a:prstGeom>
          <a:noFill/>
        </p:spPr>
        <p:txBody>
          <a:bodyPr wrap="none" rtlCol="0">
            <a:spAutoFit/>
          </a:bodyPr>
          <a:lstStyle/>
          <a:p>
            <a:r>
              <a:rPr lang="en-GB" sz="2000" i="1" dirty="0" err="1">
                <a:latin typeface="Roboto Slab" pitchFamily="2" charset="0"/>
                <a:ea typeface="Roboto Slab" pitchFamily="2" charset="0"/>
              </a:rPr>
              <a:t>e</a:t>
            </a:r>
            <a:r>
              <a:rPr lang="en-GB" sz="2000" i="1" baseline="-25000" dirty="0" err="1">
                <a:latin typeface="Roboto Slab" pitchFamily="2" charset="0"/>
                <a:ea typeface="Roboto Slab" pitchFamily="2" charset="0"/>
              </a:rPr>
              <a:t>i</a:t>
            </a:r>
            <a:r>
              <a:rPr lang="en-GB" sz="2000" dirty="0">
                <a:latin typeface="Roboto Slab" pitchFamily="2" charset="0"/>
                <a:ea typeface="Roboto Slab" pitchFamily="2" charset="0"/>
              </a:rPr>
              <a:t> == “the residual”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AutoNum type="arabicParenR"/>
            </a:pPr>
            <a:r>
              <a:rPr lang="en"/>
              <a:t>Normal Equation (and derivations...)</a:t>
            </a:r>
            <a:endParaRPr/>
          </a:p>
        </p:txBody>
      </p:sp>
      <p:pic>
        <p:nvPicPr>
          <p:cNvPr id="164" name="Google Shape;164;p24"/>
          <p:cNvPicPr preferRelativeResize="0"/>
          <p:nvPr/>
        </p:nvPicPr>
        <p:blipFill>
          <a:blip r:embed="rId3">
            <a:alphaModFix/>
          </a:blip>
          <a:stretch>
            <a:fillRect/>
          </a:stretch>
        </p:blipFill>
        <p:spPr>
          <a:xfrm>
            <a:off x="1995488" y="1685925"/>
            <a:ext cx="5153025" cy="1771650"/>
          </a:xfrm>
          <a:prstGeom prst="rect">
            <a:avLst/>
          </a:prstGeom>
          <a:noFill/>
          <a:ln>
            <a:noFill/>
          </a:ln>
        </p:spPr>
      </p:pic>
      <p:sp>
        <p:nvSpPr>
          <p:cNvPr id="165" name="Google Shape;165;p24"/>
          <p:cNvSpPr txBox="1"/>
          <p:nvPr/>
        </p:nvSpPr>
        <p:spPr>
          <a:xfrm>
            <a:off x="573075" y="870225"/>
            <a:ext cx="7683300" cy="83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To find the value of θ (weights) that minimizes the cost function, there is a closed-form solution — in other words, a mathematical equation that gives the result directly. This is called the Normal Equation</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pic>
        <p:nvPicPr>
          <p:cNvPr id="166" name="Google Shape;166;p24"/>
          <p:cNvPicPr preferRelativeResize="0"/>
          <p:nvPr/>
        </p:nvPicPr>
        <p:blipFill>
          <a:blip r:embed="rId4">
            <a:alphaModFix/>
          </a:blip>
          <a:stretch>
            <a:fillRect/>
          </a:stretch>
        </p:blipFill>
        <p:spPr>
          <a:xfrm>
            <a:off x="612425" y="3636475"/>
            <a:ext cx="8020050" cy="942975"/>
          </a:xfrm>
          <a:prstGeom prst="rect">
            <a:avLst/>
          </a:prstGeom>
          <a:noFill/>
          <a:ln>
            <a:noFill/>
          </a:ln>
        </p:spPr>
      </p:pic>
      <p:sp>
        <p:nvSpPr>
          <p:cNvPr id="167" name="Google Shape;167;p24"/>
          <p:cNvSpPr txBox="1"/>
          <p:nvPr/>
        </p:nvSpPr>
        <p:spPr>
          <a:xfrm>
            <a:off x="714575" y="4676550"/>
            <a:ext cx="7917900" cy="39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u="sng">
                <a:solidFill>
                  <a:schemeClr val="hlink"/>
                </a:solidFill>
                <a:hlinkClick r:id="rId5"/>
              </a:rPr>
              <a:t>https://scikit-learn.org/stable/modules/generated/sklearn.linear_model.LinearRegression.html</a:t>
            </a:r>
            <a:endParaRPr>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6"/>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167"/>
                                        </p:tgtEl>
                                        <p:attrNameLst>
                                          <p:attrName>style.visibility</p:attrName>
                                        </p:attrNameLst>
                                      </p:cBhvr>
                                      <p:to>
                                        <p:strVal val="visible"/>
                                      </p:to>
                                    </p:set>
                                    <p:animEffect transition="in" filter="fade">
                                      <p:cBhvr>
                                        <p:cTn id="9" dur="1000"/>
                                        <p:tgtEl>
                                          <p:spTgt spid="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5"/>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Normal Equation pros-cons</a:t>
            </a:r>
            <a:endParaRPr/>
          </a:p>
        </p:txBody>
      </p:sp>
      <p:sp>
        <p:nvSpPr>
          <p:cNvPr id="173" name="Google Shape;173;p25"/>
          <p:cNvSpPr txBox="1"/>
          <p:nvPr/>
        </p:nvSpPr>
        <p:spPr>
          <a:xfrm>
            <a:off x="297150" y="926825"/>
            <a:ext cx="8178600" cy="3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The Normal Equation computes the inverse of the design matrix (X) multiplied by it’s transpose, as in the previous formula. The computational complexity of inverting such a matrix is as if you double the number of features, you multiply the </a:t>
            </a:r>
            <a:r>
              <a:rPr lang="en" b="1" dirty="0"/>
              <a:t>computation time by roughly 8</a:t>
            </a:r>
            <a:r>
              <a:rPr lang="en" dirty="0"/>
              <a: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This equation is linear with regards to the number of instances in the training set so it handles large training sets efficiently, provided they can fit in memory. Also, once you have trained your Linear Regression model (using the Normal Equation..), </a:t>
            </a:r>
            <a:r>
              <a:rPr lang="en" b="1" dirty="0"/>
              <a:t>predictions are very fast</a:t>
            </a:r>
            <a:r>
              <a:rPr lang="en" dirty="0"/>
              <a:t>: the computational complexity is linear with regards to both the number of instances you want to make predictions on and the number of features. In other words, making predictions on twice as many instances (or twice as many features) will just take roughly twice as much time.</a:t>
            </a:r>
            <a:endParaRPr dirty="0"/>
          </a:p>
          <a:p>
            <a:pPr marL="0" lvl="0" indent="0" algn="l" rtl="0">
              <a:spcBef>
                <a:spcPts val="0"/>
              </a:spcBef>
              <a:spcAft>
                <a:spcPts val="0"/>
              </a:spcAft>
              <a:buNone/>
            </a:pPr>
            <a:endParaRPr dirty="0"/>
          </a:p>
          <a:p>
            <a:pPr marL="457200" lvl="0" indent="-317500" algn="l" rtl="0">
              <a:spcBef>
                <a:spcPts val="0"/>
              </a:spcBef>
              <a:spcAft>
                <a:spcPts val="0"/>
              </a:spcAft>
              <a:buSzPts val="1400"/>
              <a:buFont typeface="Roboto"/>
              <a:buChar char="●"/>
            </a:pPr>
            <a:r>
              <a:rPr lang="en" dirty="0">
                <a:latin typeface="Roboto"/>
                <a:ea typeface="Roboto"/>
                <a:cs typeface="Roboto"/>
                <a:sym typeface="Roboto"/>
              </a:rPr>
              <a:t>The Normal Equation gets very slow when the number of features grows large (e.g., 100,000).</a:t>
            </a:r>
            <a:endParaRPr dirty="0">
              <a:latin typeface="Roboto"/>
              <a:ea typeface="Roboto"/>
              <a:cs typeface="Roboto"/>
              <a:sym typeface="Roboto"/>
            </a:endParaRPr>
          </a:p>
        </p:txBody>
      </p:sp>
      <p:sp>
        <p:nvSpPr>
          <p:cNvPr id="2" name="Rectangle 1">
            <a:extLst>
              <a:ext uri="{FF2B5EF4-FFF2-40B4-BE49-F238E27FC236}">
                <a16:creationId xmlns:a16="http://schemas.microsoft.com/office/drawing/2014/main" id="{D5F1EAD6-A6CA-6046-B235-745DEB2886FF}"/>
              </a:ext>
            </a:extLst>
          </p:cNvPr>
          <p:cNvSpPr/>
          <p:nvPr/>
        </p:nvSpPr>
        <p:spPr>
          <a:xfrm>
            <a:off x="1689669" y="4357980"/>
            <a:ext cx="6647974" cy="307777"/>
          </a:xfrm>
          <a:prstGeom prst="rect">
            <a:avLst/>
          </a:prstGeom>
        </p:spPr>
        <p:txBody>
          <a:bodyPr wrap="none">
            <a:spAutoFit/>
          </a:bodyPr>
          <a:lstStyle/>
          <a:p>
            <a:r>
              <a:rPr lang="en-GB" i="1" dirty="0"/>
              <a:t>Some useful notes on the Normal equation: </a:t>
            </a:r>
            <a:r>
              <a:rPr lang="en-GB" i="1" dirty="0">
                <a:hlinkClick r:id="rId3"/>
              </a:rPr>
              <a:t>http://</a:t>
            </a:r>
            <a:r>
              <a:rPr lang="en-GB" i="1" dirty="0" err="1">
                <a:hlinkClick r:id="rId3"/>
              </a:rPr>
              <a:t>anwarruff.com</a:t>
            </a:r>
            <a:r>
              <a:rPr lang="en-GB" i="1" dirty="0">
                <a:hlinkClick r:id="rId3"/>
              </a:rPr>
              <a:t>/normal-equation/</a:t>
            </a:r>
            <a:endParaRPr lang="en-GB" i="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Find the best line</a:t>
            </a:r>
          </a:p>
        </p:txBody>
      </p:sp>
      <p:sp>
        <p:nvSpPr>
          <p:cNvPr id="4" name="Slide Number Placeholder 3"/>
          <p:cNvSpPr>
            <a:spLocks noGrp="1"/>
          </p:cNvSpPr>
          <p:nvPr>
            <p:ph type="sldNum" idx="12"/>
          </p:nvPr>
        </p:nvSpPr>
        <p:spPr/>
        <p:txBody>
          <a:bodyPr/>
          <a:lstStyle/>
          <a:p>
            <a:fld id="{5417DD94-7777-4A98-84E3-132DCA28D48C}" type="slidenum">
              <a:rPr lang="en-GB" smtClean="0"/>
              <a:t>15</a:t>
            </a:fld>
            <a:endParaRPr lang="en-GB"/>
          </a:p>
        </p:txBody>
      </p:sp>
      <p:grpSp>
        <p:nvGrpSpPr>
          <p:cNvPr id="35" name="Group 34"/>
          <p:cNvGrpSpPr/>
          <p:nvPr/>
        </p:nvGrpSpPr>
        <p:grpSpPr>
          <a:xfrm>
            <a:off x="5664768" y="644979"/>
            <a:ext cx="2159684" cy="2111359"/>
            <a:chOff x="5803317" y="888907"/>
            <a:chExt cx="2879578" cy="2815145"/>
          </a:xfrm>
        </p:grpSpPr>
        <p:cxnSp>
          <p:nvCxnSpPr>
            <p:cNvPr id="5" name="Straight Arrow Connector 4"/>
            <p:cNvCxnSpPr/>
            <p:nvPr/>
          </p:nvCxnSpPr>
          <p:spPr>
            <a:xfrm>
              <a:off x="5991029" y="3409139"/>
              <a:ext cx="2358412" cy="1"/>
            </a:xfrm>
            <a:prstGeom prst="straightConnector1">
              <a:avLst/>
            </a:prstGeom>
            <a:ln w="539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Rectangle 7"/>
                <p:cNvSpPr/>
                <p:nvPr/>
              </p:nvSpPr>
              <p:spPr>
                <a:xfrm>
                  <a:off x="5858596" y="3396276"/>
                  <a:ext cx="2541721" cy="3077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900" dirty="0">
                            <a:latin typeface="Cambria Math" panose="02040503050406030204" pitchFamily="18" charset="0"/>
                          </a:rPr>
                          <m:t>0          32.5        65        97.5        130</m:t>
                        </m:r>
                      </m:oMath>
                    </m:oMathPara>
                  </a14:m>
                  <a:endParaRPr lang="en-GB" sz="900" dirty="0"/>
                </a:p>
              </p:txBody>
            </p:sp>
          </mc:Choice>
          <mc:Fallback xmlns="">
            <p:sp>
              <p:nvSpPr>
                <p:cNvPr id="8" name="Rectangle 7"/>
                <p:cNvSpPr>
                  <a:spLocks noRot="1" noChangeAspect="1" noMove="1" noResize="1" noEditPoints="1" noAdjustHandles="1" noChangeArrowheads="1" noChangeShapeType="1" noTextEdit="1"/>
                </p:cNvSpPr>
                <p:nvPr/>
              </p:nvSpPr>
              <p:spPr>
                <a:xfrm>
                  <a:off x="5858596" y="3396276"/>
                  <a:ext cx="2541721" cy="307776"/>
                </a:xfrm>
                <a:prstGeom prst="rect">
                  <a:avLst/>
                </a:prstGeom>
                <a:blipFill>
                  <a:blip r:embed="rId2"/>
                  <a:stretch>
                    <a:fillRect b="-526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rot="16200000">
                  <a:off x="4934098" y="2218436"/>
                  <a:ext cx="2073629" cy="30777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sz="900" dirty="0">
                            <a:latin typeface="Cambria Math" panose="02040503050406030204" pitchFamily="18" charset="0"/>
                          </a:rPr>
                          <m:t>       175       350       525       700 </m:t>
                        </m:r>
                      </m:oMath>
                    </m:oMathPara>
                  </a14:m>
                  <a:endParaRPr lang="en-GB" sz="900" dirty="0"/>
                </a:p>
              </p:txBody>
            </p:sp>
          </mc:Choice>
          <mc:Fallback xmlns="">
            <p:sp>
              <p:nvSpPr>
                <p:cNvPr id="9" name="Rectangle 8"/>
                <p:cNvSpPr>
                  <a:spLocks noRot="1" noChangeAspect="1" noMove="1" noResize="1" noEditPoints="1" noAdjustHandles="1" noChangeArrowheads="1" noChangeShapeType="1" noTextEdit="1"/>
                </p:cNvSpPr>
                <p:nvPr/>
              </p:nvSpPr>
              <p:spPr>
                <a:xfrm rot="16200000">
                  <a:off x="4934098" y="2218436"/>
                  <a:ext cx="2073629" cy="307776"/>
                </a:xfrm>
                <a:prstGeom prst="rect">
                  <a:avLst/>
                </a:prstGeom>
                <a:blipFill>
                  <a:blip r:embed="rId3"/>
                  <a:stretch>
                    <a:fillRect t="-5645" r="-5263"/>
                  </a:stretch>
                </a:blipFill>
              </p:spPr>
              <p:txBody>
                <a:bodyPr/>
                <a:lstStyle/>
                <a:p>
                  <a:r>
                    <a:rPr lang="en-GB">
                      <a:noFill/>
                    </a:rPr>
                    <a:t> </a:t>
                  </a:r>
                </a:p>
              </p:txBody>
            </p:sp>
          </mc:Fallback>
        </mc:AlternateContent>
        <p:cxnSp>
          <p:nvCxnSpPr>
            <p:cNvPr id="11" name="Straight Arrow Connector 10"/>
            <p:cNvCxnSpPr/>
            <p:nvPr/>
          </p:nvCxnSpPr>
          <p:spPr>
            <a:xfrm flipH="1" flipV="1">
              <a:off x="6109412" y="1251245"/>
              <a:ext cx="9019" cy="2300409"/>
            </a:xfrm>
            <a:prstGeom prst="straightConnector1">
              <a:avLst/>
            </a:prstGeom>
            <a:ln w="539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6127879" y="2923606"/>
              <a:ext cx="2023454" cy="10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6127879" y="2434174"/>
              <a:ext cx="2023454" cy="10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6120860" y="1950282"/>
              <a:ext cx="2023454" cy="10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6120860" y="1465456"/>
              <a:ext cx="2023454" cy="10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p:cNvSpPr/>
                <p:nvPr/>
              </p:nvSpPr>
              <p:spPr>
                <a:xfrm>
                  <a:off x="5803317" y="888907"/>
                  <a:ext cx="402248" cy="3385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1050" b="1" i="1" dirty="0">
                            <a:latin typeface="Cambria Math" panose="02040503050406030204" pitchFamily="18" charset="0"/>
                          </a:rPr>
                          <m:t>𝒚</m:t>
                        </m:r>
                      </m:oMath>
                    </m:oMathPara>
                  </a14:m>
                  <a:endParaRPr lang="en-GB" sz="1050" b="1" dirty="0"/>
                </a:p>
              </p:txBody>
            </p:sp>
          </mc:Choice>
          <mc:Fallback xmlns="">
            <p:sp>
              <p:nvSpPr>
                <p:cNvPr id="33" name="Rectangle 32"/>
                <p:cNvSpPr>
                  <a:spLocks noRot="1" noChangeAspect="1" noMove="1" noResize="1" noEditPoints="1" noAdjustHandles="1" noChangeArrowheads="1" noChangeShapeType="1" noTextEdit="1"/>
                </p:cNvSpPr>
                <p:nvPr/>
              </p:nvSpPr>
              <p:spPr>
                <a:xfrm>
                  <a:off x="5803317" y="888907"/>
                  <a:ext cx="402248" cy="338555"/>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8284922" y="3289233"/>
                  <a:ext cx="397973" cy="3385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1050" b="1" i="1" dirty="0">
                            <a:latin typeface="Cambria Math" panose="02040503050406030204" pitchFamily="18" charset="0"/>
                          </a:rPr>
                          <m:t>𝒙</m:t>
                        </m:r>
                      </m:oMath>
                    </m:oMathPara>
                  </a14:m>
                  <a:endParaRPr lang="en-GB" sz="825" b="1" dirty="0"/>
                </a:p>
              </p:txBody>
            </p:sp>
          </mc:Choice>
          <mc:Fallback xmlns="">
            <p:sp>
              <p:nvSpPr>
                <p:cNvPr id="34" name="Rectangle 33"/>
                <p:cNvSpPr>
                  <a:spLocks noRot="1" noChangeAspect="1" noMove="1" noResize="1" noEditPoints="1" noAdjustHandles="1" noChangeArrowheads="1" noChangeShapeType="1" noTextEdit="1"/>
                </p:cNvSpPr>
                <p:nvPr/>
              </p:nvSpPr>
              <p:spPr>
                <a:xfrm>
                  <a:off x="8284922" y="3289233"/>
                  <a:ext cx="397973" cy="338555"/>
                </a:xfrm>
                <a:prstGeom prst="rect">
                  <a:avLst/>
                </a:prstGeom>
                <a:blipFill>
                  <a:blip r:embed="rId5"/>
                  <a:stretch>
                    <a:fillRect/>
                  </a:stretch>
                </a:blipFill>
              </p:spPr>
              <p:txBody>
                <a:bodyPr/>
                <a:lstStyle/>
                <a:p>
                  <a:r>
                    <a:rPr lang="en-GB">
                      <a:noFill/>
                    </a:rPr>
                    <a:t> </a:t>
                  </a:r>
                </a:p>
              </p:txBody>
            </p:sp>
          </mc:Fallback>
        </mc:AlternateContent>
      </p:grpSp>
      <p:sp>
        <p:nvSpPr>
          <p:cNvPr id="36" name="Isosceles Triangle 35"/>
          <p:cNvSpPr/>
          <p:nvPr/>
        </p:nvSpPr>
        <p:spPr>
          <a:xfrm>
            <a:off x="6323416" y="1937365"/>
            <a:ext cx="83820" cy="95250"/>
          </a:xfrm>
          <a:prstGeom prst="triangle">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38" name="Isosceles Triangle 37"/>
          <p:cNvSpPr/>
          <p:nvPr/>
        </p:nvSpPr>
        <p:spPr>
          <a:xfrm>
            <a:off x="6577900" y="1638058"/>
            <a:ext cx="83820" cy="95250"/>
          </a:xfrm>
          <a:prstGeom prst="triangle">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39" name="Isosceles Triangle 38"/>
          <p:cNvSpPr/>
          <p:nvPr/>
        </p:nvSpPr>
        <p:spPr>
          <a:xfrm>
            <a:off x="6913370" y="1599290"/>
            <a:ext cx="83820" cy="95250"/>
          </a:xfrm>
          <a:prstGeom prst="triangle">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40" name="Isosceles Triangle 39"/>
          <p:cNvSpPr/>
          <p:nvPr/>
        </p:nvSpPr>
        <p:spPr>
          <a:xfrm>
            <a:off x="7197215" y="1093944"/>
            <a:ext cx="83820" cy="95250"/>
          </a:xfrm>
          <a:prstGeom prst="triangle">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mc:AlternateContent xmlns:mc="http://schemas.openxmlformats.org/markup-compatibility/2006" xmlns:a14="http://schemas.microsoft.com/office/drawing/2010/main">
        <mc:Choice Requires="a14">
          <p:sp>
            <p:nvSpPr>
              <p:cNvPr id="44" name="Rectangle 43"/>
              <p:cNvSpPr/>
              <p:nvPr/>
            </p:nvSpPr>
            <p:spPr>
              <a:xfrm>
                <a:off x="1299599" y="943680"/>
                <a:ext cx="2755880" cy="1869743"/>
              </a:xfrm>
              <a:prstGeom prst="rect">
                <a:avLst/>
              </a:prstGeom>
            </p:spPr>
            <p:txBody>
              <a:bodyPr wrap="square">
                <a:spAutoFit/>
              </a:bodyPr>
              <a:lstStyle/>
              <a:p>
                <a:pPr/>
                <a:r>
                  <a:rPr lang="en-GB" sz="1650" dirty="0">
                    <a:latin typeface="+mj-lt"/>
                    <a:ea typeface="Cambria Math" panose="02040503050406030204" pitchFamily="18" charset="0"/>
                  </a:rPr>
                  <a:t>Hypothesis function </a:t>
                </a:r>
                <a:br>
                  <a:rPr lang="en-GB" sz="1650" dirty="0">
                    <a:ea typeface="Cambria Math" panose="02040503050406030204" pitchFamily="18" charset="0"/>
                  </a:rPr>
                </a:br>
                <a14:m>
                  <m:oMathPara xmlns:m="http://schemas.openxmlformats.org/officeDocument/2006/math">
                    <m:oMathParaPr>
                      <m:jc m:val="left"/>
                    </m:oMathParaPr>
                    <m:oMath xmlns:m="http://schemas.openxmlformats.org/officeDocument/2006/math">
                      <m:r>
                        <a:rPr lang="en-GB" sz="1650" i="1" dirty="0">
                          <a:latin typeface="Cambria Math" panose="02040503050406030204" pitchFamily="18" charset="0"/>
                          <a:ea typeface="Cambria Math" panose="02040503050406030204" pitchFamily="18" charset="0"/>
                        </a:rPr>
                        <m:t>h</m:t>
                      </m:r>
                      <m:d>
                        <m:dPr>
                          <m:ctrlPr>
                            <a:rPr lang="en-GB" sz="1650" i="1" dirty="0">
                              <a:latin typeface="Cambria Math" panose="02040503050406030204" pitchFamily="18" charset="0"/>
                              <a:ea typeface="Cambria Math" panose="02040503050406030204" pitchFamily="18" charset="0"/>
                            </a:rPr>
                          </m:ctrlPr>
                        </m:dPr>
                        <m:e>
                          <m:r>
                            <a:rPr lang="en-GB" sz="1650" i="1" dirty="0">
                              <a:latin typeface="Cambria Math" panose="02040503050406030204" pitchFamily="18" charset="0"/>
                              <a:ea typeface="Cambria Math" panose="02040503050406030204" pitchFamily="18" charset="0"/>
                            </a:rPr>
                            <m:t>𝑥</m:t>
                          </m:r>
                          <m:r>
                            <a:rPr lang="en-GB" sz="1650" i="1" dirty="0">
                              <a:latin typeface="Cambria Math" panose="02040503050406030204" pitchFamily="18" charset="0"/>
                              <a:ea typeface="Cambria Math" panose="02040503050406030204" pitchFamily="18" charset="0"/>
                            </a:rPr>
                            <m:t>;</m:t>
                          </m:r>
                          <m:r>
                            <a:rPr lang="en-GB" sz="1650" i="1" dirty="0">
                              <a:latin typeface="Cambria Math" panose="02040503050406030204" pitchFamily="18" charset="0"/>
                              <a:ea typeface="Cambria Math" panose="02040503050406030204" pitchFamily="18" charset="0"/>
                            </a:rPr>
                            <m:t>𝜃</m:t>
                          </m:r>
                        </m:e>
                      </m:d>
                      <m:r>
                        <a:rPr lang="en-GB" sz="1650" i="1" dirty="0">
                          <a:latin typeface="Cambria Math" panose="02040503050406030204" pitchFamily="18" charset="0"/>
                          <a:ea typeface="Cambria Math" panose="02040503050406030204" pitchFamily="18" charset="0"/>
                        </a:rPr>
                        <m:t>=</m:t>
                      </m:r>
                      <m:sSub>
                        <m:sSubPr>
                          <m:ctrlPr>
                            <a:rPr lang="en-GB" sz="1650" i="1" dirty="0">
                              <a:latin typeface="Cambria Math" panose="02040503050406030204" pitchFamily="18" charset="0"/>
                              <a:ea typeface="Cambria Math" panose="02040503050406030204" pitchFamily="18" charset="0"/>
                            </a:rPr>
                          </m:ctrlPr>
                        </m:sSubPr>
                        <m:e>
                          <m:r>
                            <a:rPr lang="en-GB" sz="1650" i="1" dirty="0">
                              <a:latin typeface="Cambria Math" panose="02040503050406030204" pitchFamily="18" charset="0"/>
                              <a:ea typeface="Cambria Math" panose="02040503050406030204" pitchFamily="18" charset="0"/>
                            </a:rPr>
                            <m:t>𝜃</m:t>
                          </m:r>
                        </m:e>
                        <m:sub>
                          <m:r>
                            <a:rPr lang="en-GB" sz="1650" i="1" dirty="0">
                              <a:latin typeface="Cambria Math" panose="02040503050406030204" pitchFamily="18" charset="0"/>
                              <a:ea typeface="Cambria Math" panose="02040503050406030204" pitchFamily="18" charset="0"/>
                            </a:rPr>
                            <m:t>0</m:t>
                          </m:r>
                        </m:sub>
                      </m:sSub>
                      <m:r>
                        <a:rPr lang="en-GB" sz="1650" i="1" dirty="0">
                          <a:latin typeface="Cambria Math" panose="02040503050406030204" pitchFamily="18" charset="0"/>
                          <a:ea typeface="Cambria Math" panose="02040503050406030204" pitchFamily="18" charset="0"/>
                        </a:rPr>
                        <m:t>+</m:t>
                      </m:r>
                      <m:sSub>
                        <m:sSubPr>
                          <m:ctrlPr>
                            <a:rPr lang="en-GB" sz="1650" i="1" dirty="0">
                              <a:latin typeface="Cambria Math" panose="02040503050406030204" pitchFamily="18" charset="0"/>
                              <a:ea typeface="Cambria Math" panose="02040503050406030204" pitchFamily="18" charset="0"/>
                            </a:rPr>
                          </m:ctrlPr>
                        </m:sSubPr>
                        <m:e>
                          <m:r>
                            <a:rPr lang="en-GB" sz="1650" i="1" dirty="0">
                              <a:latin typeface="Cambria Math" panose="02040503050406030204" pitchFamily="18" charset="0"/>
                              <a:ea typeface="Cambria Math" panose="02040503050406030204" pitchFamily="18" charset="0"/>
                            </a:rPr>
                            <m:t>𝜃</m:t>
                          </m:r>
                        </m:e>
                        <m:sub>
                          <m:r>
                            <a:rPr lang="en-GB" sz="1650" i="1" dirty="0">
                              <a:latin typeface="Cambria Math" panose="02040503050406030204" pitchFamily="18" charset="0"/>
                              <a:ea typeface="Cambria Math" panose="02040503050406030204" pitchFamily="18" charset="0"/>
                            </a:rPr>
                            <m:t>1</m:t>
                          </m:r>
                        </m:sub>
                      </m:sSub>
                      <m:r>
                        <a:rPr lang="en-GB" sz="1650" i="1" dirty="0">
                          <a:latin typeface="Cambria Math" panose="02040503050406030204" pitchFamily="18" charset="0"/>
                          <a:ea typeface="Cambria Math" panose="02040503050406030204" pitchFamily="18" charset="0"/>
                        </a:rPr>
                        <m:t>𝑥</m:t>
                      </m:r>
                      <m:r>
                        <a:rPr lang="en-GB" sz="1650" i="1" dirty="0">
                          <a:latin typeface="Cambria Math" panose="02040503050406030204" pitchFamily="18" charset="0"/>
                          <a:ea typeface="Cambria Math" panose="02040503050406030204" pitchFamily="18" charset="0"/>
                        </a:rPr>
                        <m:t> </m:t>
                      </m:r>
                    </m:oMath>
                  </m:oMathPara>
                </a14:m>
                <a:endParaRPr lang="en-GB" sz="1650" dirty="0"/>
              </a:p>
              <a:p>
                <a:endParaRPr lang="en-GB" sz="1650" dirty="0"/>
              </a:p>
              <a:p>
                <a:r>
                  <a:rPr lang="en-GB" sz="1650" dirty="0">
                    <a:solidFill>
                      <a:srgbClr val="FF0000"/>
                    </a:solidFill>
                    <a:latin typeface="+mj-lt"/>
                  </a:rPr>
                  <a:t>Challenge</a:t>
                </a:r>
                <a:r>
                  <a:rPr lang="en-GB" sz="1650" dirty="0">
                    <a:latin typeface="+mj-lt"/>
                  </a:rPr>
                  <a:t>: use the training data to find the </a:t>
                </a:r>
                <a:r>
                  <a:rPr lang="en-GB" sz="1650" dirty="0">
                    <a:solidFill>
                      <a:srgbClr val="030EE3"/>
                    </a:solidFill>
                    <a:latin typeface="+mj-lt"/>
                  </a:rPr>
                  <a:t>parameters</a:t>
                </a:r>
                <a:r>
                  <a:rPr lang="en-GB" sz="1650" dirty="0">
                    <a:latin typeface="+mj-lt"/>
                  </a:rPr>
                  <a:t> (weights)</a:t>
                </a:r>
                <a:r>
                  <a:rPr lang="en-GB" sz="1650" dirty="0"/>
                  <a:t> </a:t>
                </a:r>
                <a14:m>
                  <m:oMath xmlns:m="http://schemas.openxmlformats.org/officeDocument/2006/math">
                    <m:r>
                      <a:rPr lang="en-GB" sz="1650" i="1">
                        <a:latin typeface="Cambria Math" panose="02040503050406030204" pitchFamily="18" charset="0"/>
                      </a:rPr>
                      <m:t>𝜃</m:t>
                    </m:r>
                    <m:r>
                      <a:rPr lang="en-GB" sz="1650" i="1">
                        <a:latin typeface="Cambria Math" panose="02040503050406030204" pitchFamily="18" charset="0"/>
                      </a:rPr>
                      <m:t>=</m:t>
                    </m:r>
                    <m:d>
                      <m:dPr>
                        <m:begChr m:val="{"/>
                        <m:endChr m:val="}"/>
                        <m:ctrlPr>
                          <a:rPr lang="en-GB" sz="1650" i="1">
                            <a:latin typeface="Cambria Math" panose="02040503050406030204" pitchFamily="18" charset="0"/>
                          </a:rPr>
                        </m:ctrlPr>
                      </m:dPr>
                      <m:e>
                        <m:sSub>
                          <m:sSubPr>
                            <m:ctrlPr>
                              <a:rPr lang="en-GB" sz="1650" i="1">
                                <a:latin typeface="Cambria Math" panose="02040503050406030204" pitchFamily="18" charset="0"/>
                              </a:rPr>
                            </m:ctrlPr>
                          </m:sSubPr>
                          <m:e>
                            <m:r>
                              <a:rPr lang="en-GB" sz="1650" i="1">
                                <a:latin typeface="Cambria Math" panose="02040503050406030204" pitchFamily="18" charset="0"/>
                              </a:rPr>
                              <m:t>𝜃</m:t>
                            </m:r>
                          </m:e>
                          <m:sub>
                            <m:r>
                              <a:rPr lang="en-GB" sz="1650" i="1">
                                <a:latin typeface="Cambria Math" panose="02040503050406030204" pitchFamily="18" charset="0"/>
                              </a:rPr>
                              <m:t>0</m:t>
                            </m:r>
                          </m:sub>
                        </m:sSub>
                        <m:r>
                          <a:rPr lang="en-GB" sz="1650" i="1">
                            <a:latin typeface="Cambria Math" panose="02040503050406030204" pitchFamily="18" charset="0"/>
                          </a:rPr>
                          <m:t>,</m:t>
                        </m:r>
                        <m:sSub>
                          <m:sSubPr>
                            <m:ctrlPr>
                              <a:rPr lang="en-GB" sz="1650" i="1">
                                <a:latin typeface="Cambria Math" panose="02040503050406030204" pitchFamily="18" charset="0"/>
                              </a:rPr>
                            </m:ctrlPr>
                          </m:sSubPr>
                          <m:e>
                            <m:r>
                              <a:rPr lang="en-GB" sz="1650" i="1">
                                <a:latin typeface="Cambria Math" panose="02040503050406030204" pitchFamily="18" charset="0"/>
                              </a:rPr>
                              <m:t>𝜃</m:t>
                            </m:r>
                          </m:e>
                          <m:sub>
                            <m:r>
                              <a:rPr lang="en-GB" sz="1650" i="1">
                                <a:latin typeface="Cambria Math" panose="02040503050406030204" pitchFamily="18" charset="0"/>
                              </a:rPr>
                              <m:t>1</m:t>
                            </m:r>
                          </m:sub>
                        </m:sSub>
                      </m:e>
                    </m:d>
                  </m:oMath>
                </a14:m>
                <a:r>
                  <a:rPr lang="en-GB" sz="1650" dirty="0"/>
                  <a:t> </a:t>
                </a:r>
                <a:r>
                  <a:rPr lang="en-GB" sz="1650" dirty="0">
                    <a:latin typeface="+mj-lt"/>
                  </a:rPr>
                  <a:t>of</a:t>
                </a:r>
                <a:r>
                  <a:rPr lang="en-GB" sz="1650" dirty="0"/>
                  <a:t> </a:t>
                </a:r>
                <a14:m>
                  <m:oMath xmlns:m="http://schemas.openxmlformats.org/officeDocument/2006/math">
                    <m:r>
                      <a:rPr lang="en-GB" sz="1650" i="1" dirty="0">
                        <a:latin typeface="Cambria Math" panose="02040503050406030204" pitchFamily="18" charset="0"/>
                      </a:rPr>
                      <m:t>h</m:t>
                    </m:r>
                    <m:r>
                      <a:rPr lang="en-GB" sz="1650" i="1" dirty="0">
                        <a:latin typeface="Cambria Math" panose="02040503050406030204" pitchFamily="18" charset="0"/>
                      </a:rPr>
                      <m:t>.</m:t>
                    </m:r>
                  </m:oMath>
                </a14:m>
                <a:endParaRPr lang="en-GB" sz="1650" dirty="0"/>
              </a:p>
              <a:p>
                <a:r>
                  <a:rPr lang="en-GB" sz="1650" i="1" dirty="0">
                    <a:latin typeface="+mj-lt"/>
                  </a:rPr>
                  <a:t>(i.e. what’s the best line?)</a:t>
                </a:r>
              </a:p>
            </p:txBody>
          </p:sp>
        </mc:Choice>
        <mc:Fallback xmlns="">
          <p:sp>
            <p:nvSpPr>
              <p:cNvPr id="44" name="Rectangle 43"/>
              <p:cNvSpPr>
                <a:spLocks noRot="1" noChangeAspect="1" noMove="1" noResize="1" noEditPoints="1" noAdjustHandles="1" noChangeArrowheads="1" noChangeShapeType="1" noTextEdit="1"/>
              </p:cNvSpPr>
              <p:nvPr/>
            </p:nvSpPr>
            <p:spPr>
              <a:xfrm>
                <a:off x="1299599" y="943680"/>
                <a:ext cx="2755880" cy="1869743"/>
              </a:xfrm>
              <a:prstGeom prst="rect">
                <a:avLst/>
              </a:prstGeom>
              <a:blipFill>
                <a:blip r:embed="rId6"/>
                <a:stretch>
                  <a:fillRect l="-917" t="-671" r="-459" b="-3356"/>
                </a:stretch>
              </a:blipFill>
            </p:spPr>
            <p:txBody>
              <a:bodyPr/>
              <a:lstStyle/>
              <a:p>
                <a:r>
                  <a:rPr lang="en-GB">
                    <a:noFill/>
                  </a:rPr>
                  <a:t> </a:t>
                </a:r>
              </a:p>
            </p:txBody>
          </p:sp>
        </mc:Fallback>
      </mc:AlternateContent>
      <p:cxnSp>
        <p:nvCxnSpPr>
          <p:cNvPr id="28" name="Straight Connector 27"/>
          <p:cNvCxnSpPr/>
          <p:nvPr/>
        </p:nvCxnSpPr>
        <p:spPr>
          <a:xfrm flipV="1">
            <a:off x="5908189" y="1405157"/>
            <a:ext cx="1524677" cy="8425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931853" y="1074868"/>
            <a:ext cx="1194787" cy="1450638"/>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6469928" y="1011347"/>
            <a:ext cx="876230" cy="1504512"/>
          </a:xfrm>
          <a:prstGeom prst="line">
            <a:avLst/>
          </a:prstGeom>
          <a:ln w="952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9" idx="2"/>
          </p:cNvCxnSpPr>
          <p:nvPr/>
        </p:nvCxnSpPr>
        <p:spPr>
          <a:xfrm flipV="1">
            <a:off x="5905880" y="1616859"/>
            <a:ext cx="1555914" cy="140683"/>
          </a:xfrm>
          <a:prstGeom prst="line">
            <a:avLst/>
          </a:prstGeom>
          <a:ln w="9525">
            <a:solidFill>
              <a:srgbClr val="030EE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0666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Find the best line</a:t>
            </a:r>
          </a:p>
        </p:txBody>
      </p:sp>
      <p:sp>
        <p:nvSpPr>
          <p:cNvPr id="4" name="Slide Number Placeholder 3"/>
          <p:cNvSpPr>
            <a:spLocks noGrp="1"/>
          </p:cNvSpPr>
          <p:nvPr>
            <p:ph type="sldNum" idx="12"/>
          </p:nvPr>
        </p:nvSpPr>
        <p:spPr/>
        <p:txBody>
          <a:bodyPr/>
          <a:lstStyle/>
          <a:p>
            <a:fld id="{5417DD94-7777-4A98-84E3-132DCA28D48C}" type="slidenum">
              <a:rPr lang="en-GB" smtClean="0"/>
              <a:t>16</a:t>
            </a:fld>
            <a:endParaRPr lang="en-GB"/>
          </a:p>
        </p:txBody>
      </p:sp>
      <p:sp>
        <p:nvSpPr>
          <p:cNvPr id="10" name="Content Placeholder 9"/>
          <p:cNvSpPr>
            <a:spLocks noGrp="1"/>
          </p:cNvSpPr>
          <p:nvPr>
            <p:ph idx="4294967295"/>
          </p:nvPr>
        </p:nvSpPr>
        <p:spPr>
          <a:xfrm>
            <a:off x="324654" y="972872"/>
            <a:ext cx="4125913" cy="2477993"/>
          </a:xfrm>
        </p:spPr>
        <p:txBody>
          <a:bodyPr>
            <a:normAutofit/>
          </a:bodyPr>
          <a:lstStyle/>
          <a:p>
            <a:pPr marL="0" indent="0">
              <a:buNone/>
            </a:pPr>
            <a:r>
              <a:rPr lang="en-GB" sz="1650" dirty="0">
                <a:solidFill>
                  <a:srgbClr val="FF0000"/>
                </a:solidFill>
                <a:ea typeface="Cambria Math" panose="02040503050406030204" pitchFamily="18" charset="0"/>
              </a:rPr>
              <a:t>Iterative Solution:</a:t>
            </a:r>
          </a:p>
          <a:p>
            <a:pPr lvl="1"/>
            <a:r>
              <a:rPr lang="en-GB" sz="1500" dirty="0">
                <a:ea typeface="Cambria Math" panose="02040503050406030204" pitchFamily="18" charset="0"/>
              </a:rPr>
              <a:t>Start with a (random) line</a:t>
            </a:r>
          </a:p>
          <a:p>
            <a:pPr lvl="1"/>
            <a:r>
              <a:rPr lang="en-GB" sz="1500" dirty="0">
                <a:ea typeface="Cambria Math" panose="02040503050406030204" pitchFamily="18" charset="0"/>
              </a:rPr>
              <a:t>Measure error or </a:t>
            </a:r>
            <a:r>
              <a:rPr lang="en-GB" sz="1500" dirty="0">
                <a:solidFill>
                  <a:srgbClr val="FF0000"/>
                </a:solidFill>
                <a:ea typeface="Cambria Math" panose="02040503050406030204" pitchFamily="18" charset="0"/>
              </a:rPr>
              <a:t>loss</a:t>
            </a:r>
            <a:r>
              <a:rPr lang="en-GB" sz="1500" dirty="0">
                <a:ea typeface="Cambria Math" panose="02040503050406030204" pitchFamily="18" charset="0"/>
              </a:rPr>
              <a:t> between </a:t>
            </a:r>
            <a:r>
              <a:rPr lang="en-GB" sz="1500" b="1" dirty="0">
                <a:solidFill>
                  <a:schemeClr val="bg1">
                    <a:lumMod val="50000"/>
                  </a:schemeClr>
                </a:solidFill>
                <a:ea typeface="Cambria Math" panose="02040503050406030204" pitchFamily="18" charset="0"/>
              </a:rPr>
              <a:t>line</a:t>
            </a:r>
            <a:r>
              <a:rPr lang="en-GB" sz="1500" dirty="0">
                <a:ea typeface="Cambria Math" panose="02040503050406030204" pitchFamily="18" charset="0"/>
              </a:rPr>
              <a:t> and </a:t>
            </a:r>
            <a:r>
              <a:rPr lang="en-GB" sz="1500" dirty="0">
                <a:solidFill>
                  <a:srgbClr val="030EE3"/>
                </a:solidFill>
                <a:ea typeface="Cambria Math" panose="02040503050406030204" pitchFamily="18" charset="0"/>
              </a:rPr>
              <a:t>data</a:t>
            </a:r>
            <a:endParaRPr lang="en-GB" sz="1650" dirty="0">
              <a:solidFill>
                <a:srgbClr val="030EE3"/>
              </a:solidFill>
            </a:endParaRPr>
          </a:p>
          <a:p>
            <a:pPr marL="0" indent="0">
              <a:buNone/>
            </a:pPr>
            <a:endParaRPr lang="en-GB" dirty="0"/>
          </a:p>
        </p:txBody>
      </p:sp>
      <p:grpSp>
        <p:nvGrpSpPr>
          <p:cNvPr id="35" name="Group 34"/>
          <p:cNvGrpSpPr/>
          <p:nvPr/>
        </p:nvGrpSpPr>
        <p:grpSpPr>
          <a:xfrm>
            <a:off x="5368580" y="644978"/>
            <a:ext cx="2455873" cy="2340076"/>
            <a:chOff x="5408399" y="888907"/>
            <a:chExt cx="3274496" cy="3120100"/>
          </a:xfrm>
        </p:grpSpPr>
        <p:cxnSp>
          <p:nvCxnSpPr>
            <p:cNvPr id="5" name="Straight Arrow Connector 4"/>
            <p:cNvCxnSpPr/>
            <p:nvPr/>
          </p:nvCxnSpPr>
          <p:spPr>
            <a:xfrm>
              <a:off x="5991029" y="3409139"/>
              <a:ext cx="2358412" cy="1"/>
            </a:xfrm>
            <a:prstGeom prst="straightConnector1">
              <a:avLst/>
            </a:prstGeom>
            <a:ln w="539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p:cNvSpPr txBox="1"/>
                <p:nvPr/>
              </p:nvSpPr>
              <p:spPr>
                <a:xfrm>
                  <a:off x="6238044" y="3578120"/>
                  <a:ext cx="2141098" cy="430887"/>
                </a:xfrm>
                <a:prstGeom prst="rect">
                  <a:avLst/>
                </a:prstGeom>
                <a:noFill/>
              </p:spPr>
              <p:txBody>
                <a:bodyPr wrap="none" rtlCol="0">
                  <a:spAutoFit/>
                </a:bodyPr>
                <a:lstStyle/>
                <a:p>
                  <a:r>
                    <a:rPr lang="en-GB" sz="1500" dirty="0"/>
                    <a:t>Living </a:t>
                  </a:r>
                  <a14:m>
                    <m:oMath xmlns:m="http://schemas.openxmlformats.org/officeDocument/2006/math">
                      <m:r>
                        <a:rPr lang="en-GB" sz="1500" i="1" dirty="0">
                          <a:latin typeface="Cambria Math" panose="02040503050406030204" pitchFamily="18" charset="0"/>
                        </a:rPr>
                        <m:t>𝑎𝑟𝑒𝑎</m:t>
                      </m:r>
                      <m:r>
                        <a:rPr lang="en-GB" sz="1500" i="1" dirty="0">
                          <a:latin typeface="Cambria Math" panose="02040503050406030204" pitchFamily="18" charset="0"/>
                        </a:rPr>
                        <m:t> </m:t>
                      </m:r>
                      <m:d>
                        <m:dPr>
                          <m:ctrlPr>
                            <a:rPr lang="en-GB" sz="1500" i="1" dirty="0">
                              <a:latin typeface="Cambria Math" panose="02040503050406030204" pitchFamily="18" charset="0"/>
                            </a:rPr>
                          </m:ctrlPr>
                        </m:dPr>
                        <m:e>
                          <m:sSup>
                            <m:sSupPr>
                              <m:ctrlPr>
                                <a:rPr lang="en-GB" sz="1500" i="1" dirty="0">
                                  <a:latin typeface="Cambria Math" panose="02040503050406030204" pitchFamily="18" charset="0"/>
                                </a:rPr>
                              </m:ctrlPr>
                            </m:sSupPr>
                            <m:e>
                              <m:r>
                                <a:rPr lang="en-GB" sz="1500" i="1" dirty="0">
                                  <a:latin typeface="Cambria Math" panose="02040503050406030204" pitchFamily="18" charset="0"/>
                                </a:rPr>
                                <m:t>𝑚</m:t>
                              </m:r>
                            </m:e>
                            <m:sup>
                              <m:r>
                                <a:rPr lang="en-GB" sz="1500" i="1" dirty="0">
                                  <a:latin typeface="Cambria Math" panose="02040503050406030204" pitchFamily="18" charset="0"/>
                                </a:rPr>
                                <m:t>2</m:t>
                              </m:r>
                            </m:sup>
                          </m:sSup>
                        </m:e>
                      </m:d>
                    </m:oMath>
                  </a14:m>
                  <a:endParaRPr lang="en-GB" sz="1500" i="1" dirty="0">
                    <a:latin typeface="Cambria Math" panose="02040503050406030204" pitchFamily="18"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6238044" y="3578120"/>
                  <a:ext cx="2141098" cy="430887"/>
                </a:xfrm>
                <a:prstGeom prst="rect">
                  <a:avLst/>
                </a:prstGeom>
                <a:blipFill>
                  <a:blip r:embed="rId2"/>
                  <a:stretch>
                    <a:fillRect l="-1575" t="-7692" b="-1538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rot="16200000">
                  <a:off x="4812809" y="2156881"/>
                  <a:ext cx="1622067"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500" i="1" dirty="0">
                            <a:latin typeface="Cambria Math" panose="02040503050406030204" pitchFamily="18" charset="0"/>
                          </a:rPr>
                          <m:t>𝑝𝑟𝑖𝑐𝑒</m:t>
                        </m:r>
                        <m:r>
                          <a:rPr lang="en-GB" sz="1500" i="1" dirty="0">
                            <a:latin typeface="Cambria Math" panose="02040503050406030204" pitchFamily="18" charset="0"/>
                          </a:rPr>
                          <m:t> </m:t>
                        </m:r>
                        <m:d>
                          <m:dPr>
                            <m:ctrlPr>
                              <a:rPr lang="en-GB" sz="1500" i="1" dirty="0">
                                <a:latin typeface="Cambria Math" panose="02040503050406030204" pitchFamily="18" charset="0"/>
                              </a:rPr>
                            </m:ctrlPr>
                          </m:dPr>
                          <m:e>
                            <m:r>
                              <a:rPr lang="en-GB" sz="1500" i="1" dirty="0">
                                <a:latin typeface="Cambria Math" panose="02040503050406030204" pitchFamily="18" charset="0"/>
                              </a:rPr>
                              <m:t>£</m:t>
                            </m:r>
                            <m:r>
                              <a:rPr lang="en-GB" sz="1500" i="1" dirty="0">
                                <a:latin typeface="Cambria Math" panose="02040503050406030204" pitchFamily="18" charset="0"/>
                              </a:rPr>
                              <m:t>𝑘𝑠</m:t>
                            </m:r>
                          </m:e>
                        </m:d>
                        <m:r>
                          <a:rPr lang="en-GB" sz="1500" i="1" dirty="0">
                            <a:latin typeface="Cambria Math" panose="02040503050406030204" pitchFamily="18" charset="0"/>
                          </a:rPr>
                          <m:t> </m:t>
                        </m:r>
                      </m:oMath>
                    </m:oMathPara>
                  </a14:m>
                  <a:endParaRPr lang="en-GB" sz="1500" i="1" dirty="0">
                    <a:latin typeface="Cambria Math" panose="02040503050406030204"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rot="16200000">
                  <a:off x="4812809" y="2156881"/>
                  <a:ext cx="1622067" cy="430887"/>
                </a:xfrm>
                <a:prstGeom prst="rect">
                  <a:avLst/>
                </a:prstGeom>
                <a:blipFill>
                  <a:blip r:embed="rId3"/>
                  <a:stretch>
                    <a:fillRect r="-1153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5858595" y="3396277"/>
                  <a:ext cx="2541721" cy="3077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900" dirty="0">
                            <a:latin typeface="Cambria Math" panose="02040503050406030204" pitchFamily="18" charset="0"/>
                          </a:rPr>
                          <m:t>0          32.5        65        97.5        130</m:t>
                        </m:r>
                      </m:oMath>
                    </m:oMathPara>
                  </a14:m>
                  <a:endParaRPr lang="en-GB" sz="900" dirty="0"/>
                </a:p>
              </p:txBody>
            </p:sp>
          </mc:Choice>
          <mc:Fallback xmlns="">
            <p:sp>
              <p:nvSpPr>
                <p:cNvPr id="8" name="Rectangle 7"/>
                <p:cNvSpPr>
                  <a:spLocks noRot="1" noChangeAspect="1" noMove="1" noResize="1" noEditPoints="1" noAdjustHandles="1" noChangeArrowheads="1" noChangeShapeType="1" noTextEdit="1"/>
                </p:cNvSpPr>
                <p:nvPr/>
              </p:nvSpPr>
              <p:spPr>
                <a:xfrm>
                  <a:off x="5858595" y="3396277"/>
                  <a:ext cx="2541721" cy="307776"/>
                </a:xfrm>
                <a:prstGeom prst="rect">
                  <a:avLst/>
                </a:prstGeom>
                <a:blipFill>
                  <a:blip r:embed="rId4"/>
                  <a:stretch>
                    <a:fillRect b="-526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rot="16200000">
                  <a:off x="4934098" y="2218436"/>
                  <a:ext cx="2073628" cy="30777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sz="900" dirty="0">
                            <a:latin typeface="Cambria Math" panose="02040503050406030204" pitchFamily="18" charset="0"/>
                          </a:rPr>
                          <m:t>       175       350       525       700 </m:t>
                        </m:r>
                      </m:oMath>
                    </m:oMathPara>
                  </a14:m>
                  <a:endParaRPr lang="en-GB" sz="900" dirty="0"/>
                </a:p>
              </p:txBody>
            </p:sp>
          </mc:Choice>
          <mc:Fallback xmlns="">
            <p:sp>
              <p:nvSpPr>
                <p:cNvPr id="9" name="Rectangle 8"/>
                <p:cNvSpPr>
                  <a:spLocks noRot="1" noChangeAspect="1" noMove="1" noResize="1" noEditPoints="1" noAdjustHandles="1" noChangeArrowheads="1" noChangeShapeType="1" noTextEdit="1"/>
                </p:cNvSpPr>
                <p:nvPr/>
              </p:nvSpPr>
              <p:spPr>
                <a:xfrm rot="16200000">
                  <a:off x="4934098" y="2218436"/>
                  <a:ext cx="2073628" cy="307776"/>
                </a:xfrm>
                <a:prstGeom prst="rect">
                  <a:avLst/>
                </a:prstGeom>
                <a:blipFill>
                  <a:blip r:embed="rId5"/>
                  <a:stretch>
                    <a:fillRect t="-5645" r="-5263"/>
                  </a:stretch>
                </a:blipFill>
              </p:spPr>
              <p:txBody>
                <a:bodyPr/>
                <a:lstStyle/>
                <a:p>
                  <a:r>
                    <a:rPr lang="en-GB">
                      <a:noFill/>
                    </a:rPr>
                    <a:t> </a:t>
                  </a:r>
                </a:p>
              </p:txBody>
            </p:sp>
          </mc:Fallback>
        </mc:AlternateContent>
        <p:cxnSp>
          <p:nvCxnSpPr>
            <p:cNvPr id="11" name="Straight Arrow Connector 10"/>
            <p:cNvCxnSpPr/>
            <p:nvPr/>
          </p:nvCxnSpPr>
          <p:spPr>
            <a:xfrm flipH="1" flipV="1">
              <a:off x="6109412" y="1251245"/>
              <a:ext cx="9019" cy="2300409"/>
            </a:xfrm>
            <a:prstGeom prst="straightConnector1">
              <a:avLst/>
            </a:prstGeom>
            <a:ln w="539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6127879" y="2923606"/>
              <a:ext cx="2023454" cy="10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6127879" y="2434174"/>
              <a:ext cx="2023454" cy="10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6120860" y="1950282"/>
              <a:ext cx="2023454" cy="10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6120860" y="1465456"/>
              <a:ext cx="2023454" cy="10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p:cNvSpPr/>
                <p:nvPr/>
              </p:nvSpPr>
              <p:spPr>
                <a:xfrm>
                  <a:off x="5803318" y="888907"/>
                  <a:ext cx="402248" cy="3385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1050" b="1" i="1" dirty="0">
                            <a:latin typeface="Cambria Math" panose="02040503050406030204" pitchFamily="18" charset="0"/>
                          </a:rPr>
                          <m:t>𝒚</m:t>
                        </m:r>
                      </m:oMath>
                    </m:oMathPara>
                  </a14:m>
                  <a:endParaRPr lang="en-GB" sz="1050" b="1" dirty="0"/>
                </a:p>
              </p:txBody>
            </p:sp>
          </mc:Choice>
          <mc:Fallback xmlns="">
            <p:sp>
              <p:nvSpPr>
                <p:cNvPr id="33" name="Rectangle 32"/>
                <p:cNvSpPr>
                  <a:spLocks noRot="1" noChangeAspect="1" noMove="1" noResize="1" noEditPoints="1" noAdjustHandles="1" noChangeArrowheads="1" noChangeShapeType="1" noTextEdit="1"/>
                </p:cNvSpPr>
                <p:nvPr/>
              </p:nvSpPr>
              <p:spPr>
                <a:xfrm>
                  <a:off x="5803318" y="888907"/>
                  <a:ext cx="402248" cy="338555"/>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8284922" y="3289234"/>
                  <a:ext cx="397973" cy="3385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1050" b="1" i="1" dirty="0">
                            <a:latin typeface="Cambria Math" panose="02040503050406030204" pitchFamily="18" charset="0"/>
                          </a:rPr>
                          <m:t>𝒙</m:t>
                        </m:r>
                      </m:oMath>
                    </m:oMathPara>
                  </a14:m>
                  <a:endParaRPr lang="en-GB" sz="825" b="1" dirty="0"/>
                </a:p>
              </p:txBody>
            </p:sp>
          </mc:Choice>
          <mc:Fallback xmlns="">
            <p:sp>
              <p:nvSpPr>
                <p:cNvPr id="34" name="Rectangle 33"/>
                <p:cNvSpPr>
                  <a:spLocks noRot="1" noChangeAspect="1" noMove="1" noResize="1" noEditPoints="1" noAdjustHandles="1" noChangeArrowheads="1" noChangeShapeType="1" noTextEdit="1"/>
                </p:cNvSpPr>
                <p:nvPr/>
              </p:nvSpPr>
              <p:spPr>
                <a:xfrm>
                  <a:off x="8284922" y="3289234"/>
                  <a:ext cx="397973" cy="338555"/>
                </a:xfrm>
                <a:prstGeom prst="rect">
                  <a:avLst/>
                </a:prstGeom>
                <a:blipFill>
                  <a:blip r:embed="rId7"/>
                  <a:stretch>
                    <a:fillRect/>
                  </a:stretch>
                </a:blipFill>
              </p:spPr>
              <p:txBody>
                <a:bodyPr/>
                <a:lstStyle/>
                <a:p>
                  <a:r>
                    <a:rPr lang="en-GB">
                      <a:noFill/>
                    </a:rPr>
                    <a:t> </a:t>
                  </a:r>
                </a:p>
              </p:txBody>
            </p:sp>
          </mc:Fallback>
        </mc:AlternateContent>
      </p:grpSp>
      <p:sp>
        <p:nvSpPr>
          <p:cNvPr id="36" name="Isosceles Triangle 35"/>
          <p:cNvSpPr/>
          <p:nvPr/>
        </p:nvSpPr>
        <p:spPr>
          <a:xfrm>
            <a:off x="6323416" y="1937365"/>
            <a:ext cx="83820" cy="95250"/>
          </a:xfrm>
          <a:prstGeom prst="triangle">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38" name="Isosceles Triangle 37"/>
          <p:cNvSpPr/>
          <p:nvPr/>
        </p:nvSpPr>
        <p:spPr>
          <a:xfrm>
            <a:off x="6577900" y="1638058"/>
            <a:ext cx="83820" cy="95250"/>
          </a:xfrm>
          <a:prstGeom prst="triangle">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39" name="Isosceles Triangle 38"/>
          <p:cNvSpPr/>
          <p:nvPr/>
        </p:nvSpPr>
        <p:spPr>
          <a:xfrm>
            <a:off x="6913370" y="1599290"/>
            <a:ext cx="83820" cy="95250"/>
          </a:xfrm>
          <a:prstGeom prst="triangle">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40" name="Isosceles Triangle 39"/>
          <p:cNvSpPr/>
          <p:nvPr/>
        </p:nvSpPr>
        <p:spPr>
          <a:xfrm>
            <a:off x="7197215" y="1093944"/>
            <a:ext cx="83820" cy="95250"/>
          </a:xfrm>
          <a:prstGeom prst="triangle">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cxnSp>
        <p:nvCxnSpPr>
          <p:cNvPr id="31" name="Straight Connector 30"/>
          <p:cNvCxnSpPr/>
          <p:nvPr/>
        </p:nvCxnSpPr>
        <p:spPr>
          <a:xfrm flipV="1">
            <a:off x="5926394" y="1811549"/>
            <a:ext cx="1527556" cy="67864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36" idx="3"/>
          </p:cNvCxnSpPr>
          <p:nvPr/>
        </p:nvCxnSpPr>
        <p:spPr>
          <a:xfrm flipH="1" flipV="1">
            <a:off x="6365326" y="2032615"/>
            <a:ext cx="4043" cy="261959"/>
          </a:xfrm>
          <a:prstGeom prst="straightConnector1">
            <a:avLst/>
          </a:prstGeom>
          <a:ln>
            <a:solidFill>
              <a:srgbClr val="FF0000"/>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38" idx="3"/>
          </p:cNvCxnSpPr>
          <p:nvPr/>
        </p:nvCxnSpPr>
        <p:spPr>
          <a:xfrm flipH="1" flipV="1">
            <a:off x="6619810" y="1733308"/>
            <a:ext cx="2021" cy="437695"/>
          </a:xfrm>
          <a:prstGeom prst="straightConnector1">
            <a:avLst/>
          </a:prstGeom>
          <a:ln>
            <a:solidFill>
              <a:srgbClr val="FF0000"/>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39" idx="3"/>
          </p:cNvCxnSpPr>
          <p:nvPr/>
        </p:nvCxnSpPr>
        <p:spPr>
          <a:xfrm flipH="1" flipV="1">
            <a:off x="6955280" y="1694540"/>
            <a:ext cx="2022" cy="328236"/>
          </a:xfrm>
          <a:prstGeom prst="straightConnector1">
            <a:avLst/>
          </a:prstGeom>
          <a:ln>
            <a:solidFill>
              <a:srgbClr val="FF0000"/>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40" idx="3"/>
          </p:cNvCxnSpPr>
          <p:nvPr/>
        </p:nvCxnSpPr>
        <p:spPr>
          <a:xfrm flipH="1" flipV="1">
            <a:off x="7239125" y="1189195"/>
            <a:ext cx="2022" cy="713957"/>
          </a:xfrm>
          <a:prstGeom prst="straightConnector1">
            <a:avLst/>
          </a:prstGeom>
          <a:ln>
            <a:solidFill>
              <a:srgbClr val="FF0000"/>
            </a:solidFill>
            <a:prstDash val="dash"/>
            <a:headEnd type="arrow"/>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2128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Find the best line</a:t>
            </a:r>
          </a:p>
        </p:txBody>
      </p:sp>
      <p:sp>
        <p:nvSpPr>
          <p:cNvPr id="4" name="Slide Number Placeholder 3"/>
          <p:cNvSpPr>
            <a:spLocks noGrp="1"/>
          </p:cNvSpPr>
          <p:nvPr>
            <p:ph type="sldNum" idx="12"/>
          </p:nvPr>
        </p:nvSpPr>
        <p:spPr/>
        <p:txBody>
          <a:bodyPr/>
          <a:lstStyle/>
          <a:p>
            <a:fld id="{5417DD94-7777-4A98-84E3-132DCA28D48C}" type="slidenum">
              <a:rPr lang="en-GB" smtClean="0"/>
              <a:t>17</a:t>
            </a:fld>
            <a:endParaRPr lang="en-GB"/>
          </a:p>
        </p:txBody>
      </p:sp>
      <p:grpSp>
        <p:nvGrpSpPr>
          <p:cNvPr id="35" name="Group 34"/>
          <p:cNvGrpSpPr/>
          <p:nvPr/>
        </p:nvGrpSpPr>
        <p:grpSpPr>
          <a:xfrm>
            <a:off x="5664768" y="644979"/>
            <a:ext cx="2159684" cy="2111359"/>
            <a:chOff x="5803317" y="888907"/>
            <a:chExt cx="2879578" cy="2815145"/>
          </a:xfrm>
        </p:grpSpPr>
        <p:cxnSp>
          <p:nvCxnSpPr>
            <p:cNvPr id="5" name="Straight Arrow Connector 4"/>
            <p:cNvCxnSpPr/>
            <p:nvPr/>
          </p:nvCxnSpPr>
          <p:spPr>
            <a:xfrm>
              <a:off x="5991029" y="3409139"/>
              <a:ext cx="2358412" cy="1"/>
            </a:xfrm>
            <a:prstGeom prst="straightConnector1">
              <a:avLst/>
            </a:prstGeom>
            <a:ln w="539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Rectangle 7"/>
                <p:cNvSpPr/>
                <p:nvPr/>
              </p:nvSpPr>
              <p:spPr>
                <a:xfrm>
                  <a:off x="5858596" y="3396276"/>
                  <a:ext cx="2541721" cy="3077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900" dirty="0">
                            <a:latin typeface="Cambria Math" panose="02040503050406030204" pitchFamily="18" charset="0"/>
                          </a:rPr>
                          <m:t>0          32.5        65        97.5        130</m:t>
                        </m:r>
                      </m:oMath>
                    </m:oMathPara>
                  </a14:m>
                  <a:endParaRPr lang="en-GB" sz="900" dirty="0"/>
                </a:p>
              </p:txBody>
            </p:sp>
          </mc:Choice>
          <mc:Fallback xmlns="">
            <p:sp>
              <p:nvSpPr>
                <p:cNvPr id="8" name="Rectangle 7"/>
                <p:cNvSpPr>
                  <a:spLocks noRot="1" noChangeAspect="1" noMove="1" noResize="1" noEditPoints="1" noAdjustHandles="1" noChangeArrowheads="1" noChangeShapeType="1" noTextEdit="1"/>
                </p:cNvSpPr>
                <p:nvPr/>
              </p:nvSpPr>
              <p:spPr>
                <a:xfrm>
                  <a:off x="5858596" y="3396276"/>
                  <a:ext cx="2541721" cy="307776"/>
                </a:xfrm>
                <a:prstGeom prst="rect">
                  <a:avLst/>
                </a:prstGeom>
                <a:blipFill>
                  <a:blip r:embed="rId2"/>
                  <a:stretch>
                    <a:fillRect b="-526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rot="16200000">
                  <a:off x="4934098" y="2218436"/>
                  <a:ext cx="2073629" cy="30777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sz="900" dirty="0">
                            <a:latin typeface="Cambria Math" panose="02040503050406030204" pitchFamily="18" charset="0"/>
                          </a:rPr>
                          <m:t>       175       350       525       700 </m:t>
                        </m:r>
                      </m:oMath>
                    </m:oMathPara>
                  </a14:m>
                  <a:endParaRPr lang="en-GB" sz="900" dirty="0"/>
                </a:p>
              </p:txBody>
            </p:sp>
          </mc:Choice>
          <mc:Fallback xmlns="">
            <p:sp>
              <p:nvSpPr>
                <p:cNvPr id="9" name="Rectangle 8"/>
                <p:cNvSpPr>
                  <a:spLocks noRot="1" noChangeAspect="1" noMove="1" noResize="1" noEditPoints="1" noAdjustHandles="1" noChangeArrowheads="1" noChangeShapeType="1" noTextEdit="1"/>
                </p:cNvSpPr>
                <p:nvPr/>
              </p:nvSpPr>
              <p:spPr>
                <a:xfrm rot="16200000">
                  <a:off x="4934098" y="2218436"/>
                  <a:ext cx="2073629" cy="307776"/>
                </a:xfrm>
                <a:prstGeom prst="rect">
                  <a:avLst/>
                </a:prstGeom>
                <a:blipFill>
                  <a:blip r:embed="rId3"/>
                  <a:stretch>
                    <a:fillRect t="-5645" r="-5263"/>
                  </a:stretch>
                </a:blipFill>
              </p:spPr>
              <p:txBody>
                <a:bodyPr/>
                <a:lstStyle/>
                <a:p>
                  <a:r>
                    <a:rPr lang="en-GB">
                      <a:noFill/>
                    </a:rPr>
                    <a:t> </a:t>
                  </a:r>
                </a:p>
              </p:txBody>
            </p:sp>
          </mc:Fallback>
        </mc:AlternateContent>
        <p:cxnSp>
          <p:nvCxnSpPr>
            <p:cNvPr id="11" name="Straight Arrow Connector 10"/>
            <p:cNvCxnSpPr/>
            <p:nvPr/>
          </p:nvCxnSpPr>
          <p:spPr>
            <a:xfrm flipH="1" flipV="1">
              <a:off x="6109412" y="1251245"/>
              <a:ext cx="9019" cy="2300409"/>
            </a:xfrm>
            <a:prstGeom prst="straightConnector1">
              <a:avLst/>
            </a:prstGeom>
            <a:ln w="539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6127879" y="2923606"/>
              <a:ext cx="2023454" cy="10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6127879" y="2434174"/>
              <a:ext cx="2023454" cy="10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6120860" y="1950282"/>
              <a:ext cx="2023454" cy="10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6120860" y="1465456"/>
              <a:ext cx="2023454" cy="10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p:cNvSpPr/>
                <p:nvPr/>
              </p:nvSpPr>
              <p:spPr>
                <a:xfrm>
                  <a:off x="5803317" y="888907"/>
                  <a:ext cx="402248" cy="3385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1050" b="1" i="1" dirty="0">
                            <a:latin typeface="Cambria Math" panose="02040503050406030204" pitchFamily="18" charset="0"/>
                          </a:rPr>
                          <m:t>𝒚</m:t>
                        </m:r>
                      </m:oMath>
                    </m:oMathPara>
                  </a14:m>
                  <a:endParaRPr lang="en-GB" sz="1050" b="1" dirty="0"/>
                </a:p>
              </p:txBody>
            </p:sp>
          </mc:Choice>
          <mc:Fallback xmlns="">
            <p:sp>
              <p:nvSpPr>
                <p:cNvPr id="33" name="Rectangle 32"/>
                <p:cNvSpPr>
                  <a:spLocks noRot="1" noChangeAspect="1" noMove="1" noResize="1" noEditPoints="1" noAdjustHandles="1" noChangeArrowheads="1" noChangeShapeType="1" noTextEdit="1"/>
                </p:cNvSpPr>
                <p:nvPr/>
              </p:nvSpPr>
              <p:spPr>
                <a:xfrm>
                  <a:off x="5803317" y="888907"/>
                  <a:ext cx="402248" cy="338555"/>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8284922" y="3289233"/>
                  <a:ext cx="397973" cy="3385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1050" b="1" i="1" dirty="0">
                            <a:latin typeface="Cambria Math" panose="02040503050406030204" pitchFamily="18" charset="0"/>
                          </a:rPr>
                          <m:t>𝒙</m:t>
                        </m:r>
                      </m:oMath>
                    </m:oMathPara>
                  </a14:m>
                  <a:endParaRPr lang="en-GB" sz="825" b="1" dirty="0"/>
                </a:p>
              </p:txBody>
            </p:sp>
          </mc:Choice>
          <mc:Fallback xmlns="">
            <p:sp>
              <p:nvSpPr>
                <p:cNvPr id="34" name="Rectangle 33"/>
                <p:cNvSpPr>
                  <a:spLocks noRot="1" noChangeAspect="1" noMove="1" noResize="1" noEditPoints="1" noAdjustHandles="1" noChangeArrowheads="1" noChangeShapeType="1" noTextEdit="1"/>
                </p:cNvSpPr>
                <p:nvPr/>
              </p:nvSpPr>
              <p:spPr>
                <a:xfrm>
                  <a:off x="8284922" y="3289233"/>
                  <a:ext cx="397973" cy="338555"/>
                </a:xfrm>
                <a:prstGeom prst="rect">
                  <a:avLst/>
                </a:prstGeom>
                <a:blipFill>
                  <a:blip r:embed="rId5"/>
                  <a:stretch>
                    <a:fillRect/>
                  </a:stretch>
                </a:blipFill>
              </p:spPr>
              <p:txBody>
                <a:bodyPr/>
                <a:lstStyle/>
                <a:p>
                  <a:r>
                    <a:rPr lang="en-GB">
                      <a:noFill/>
                    </a:rPr>
                    <a:t> </a:t>
                  </a:r>
                </a:p>
              </p:txBody>
            </p:sp>
          </mc:Fallback>
        </mc:AlternateContent>
      </p:grpSp>
      <p:sp>
        <p:nvSpPr>
          <p:cNvPr id="36" name="Isosceles Triangle 35"/>
          <p:cNvSpPr/>
          <p:nvPr/>
        </p:nvSpPr>
        <p:spPr>
          <a:xfrm>
            <a:off x="6323416" y="1937365"/>
            <a:ext cx="83820" cy="95250"/>
          </a:xfrm>
          <a:prstGeom prst="triangle">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38" name="Isosceles Triangle 37"/>
          <p:cNvSpPr/>
          <p:nvPr/>
        </p:nvSpPr>
        <p:spPr>
          <a:xfrm>
            <a:off x="6577900" y="1638058"/>
            <a:ext cx="83820" cy="95250"/>
          </a:xfrm>
          <a:prstGeom prst="triangle">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39" name="Isosceles Triangle 38"/>
          <p:cNvSpPr/>
          <p:nvPr/>
        </p:nvSpPr>
        <p:spPr>
          <a:xfrm>
            <a:off x="6913370" y="1599290"/>
            <a:ext cx="83820" cy="95250"/>
          </a:xfrm>
          <a:prstGeom prst="triangle">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40" name="Isosceles Triangle 39"/>
          <p:cNvSpPr/>
          <p:nvPr/>
        </p:nvSpPr>
        <p:spPr>
          <a:xfrm>
            <a:off x="7197215" y="1093944"/>
            <a:ext cx="83820" cy="95250"/>
          </a:xfrm>
          <a:prstGeom prst="triangle">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cxnSp>
        <p:nvCxnSpPr>
          <p:cNvPr id="31" name="Straight Connector 30"/>
          <p:cNvCxnSpPr/>
          <p:nvPr/>
        </p:nvCxnSpPr>
        <p:spPr>
          <a:xfrm flipV="1">
            <a:off x="5926394" y="1811549"/>
            <a:ext cx="1527556" cy="67864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6364224" y="1189194"/>
            <a:ext cx="893826" cy="932214"/>
            <a:chOff x="6961632" y="1585592"/>
            <a:chExt cx="1191768" cy="1242952"/>
          </a:xfrm>
        </p:grpSpPr>
        <p:cxnSp>
          <p:nvCxnSpPr>
            <p:cNvPr id="22" name="Straight Arrow Connector 21"/>
            <p:cNvCxnSpPr>
              <a:endCxn id="36" idx="3"/>
            </p:cNvCxnSpPr>
            <p:nvPr/>
          </p:nvCxnSpPr>
          <p:spPr>
            <a:xfrm flipV="1">
              <a:off x="6961632" y="2710153"/>
              <a:ext cx="1469" cy="118391"/>
            </a:xfrm>
            <a:prstGeom prst="straightConnector1">
              <a:avLst/>
            </a:prstGeom>
            <a:ln>
              <a:solidFill>
                <a:srgbClr val="FF0000"/>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38" idx="3"/>
            </p:cNvCxnSpPr>
            <p:nvPr/>
          </p:nvCxnSpPr>
          <p:spPr>
            <a:xfrm flipH="1" flipV="1">
              <a:off x="7302413" y="2311077"/>
              <a:ext cx="595" cy="304107"/>
            </a:xfrm>
            <a:prstGeom prst="straightConnector1">
              <a:avLst/>
            </a:prstGeom>
            <a:ln>
              <a:solidFill>
                <a:srgbClr val="FF0000"/>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39" idx="3"/>
            </p:cNvCxnSpPr>
            <p:nvPr/>
          </p:nvCxnSpPr>
          <p:spPr>
            <a:xfrm flipH="1" flipV="1">
              <a:off x="7749706" y="2259387"/>
              <a:ext cx="4406" cy="118053"/>
            </a:xfrm>
            <a:prstGeom prst="straightConnector1">
              <a:avLst/>
            </a:prstGeom>
            <a:ln>
              <a:solidFill>
                <a:srgbClr val="FF0000"/>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40" idx="3"/>
            </p:cNvCxnSpPr>
            <p:nvPr/>
          </p:nvCxnSpPr>
          <p:spPr>
            <a:xfrm flipH="1" flipV="1">
              <a:off x="8128166" y="1585592"/>
              <a:ext cx="25234" cy="569344"/>
            </a:xfrm>
            <a:prstGeom prst="straightConnector1">
              <a:avLst/>
            </a:prstGeom>
            <a:ln>
              <a:solidFill>
                <a:srgbClr val="FF0000"/>
              </a:solidFill>
              <a:prstDash val="dash"/>
              <a:headEnd type="arrow"/>
              <a:tailEnd type="none"/>
            </a:ln>
          </p:spPr>
          <p:style>
            <a:lnRef idx="1">
              <a:schemeClr val="accent1"/>
            </a:lnRef>
            <a:fillRef idx="0">
              <a:schemeClr val="accent1"/>
            </a:fillRef>
            <a:effectRef idx="0">
              <a:schemeClr val="accent1"/>
            </a:effectRef>
            <a:fontRef idx="minor">
              <a:schemeClr val="tx1"/>
            </a:fontRef>
          </p:style>
        </p:cxnSp>
      </p:grpSp>
      <p:cxnSp>
        <p:nvCxnSpPr>
          <p:cNvPr id="28" name="Straight Connector 27"/>
          <p:cNvCxnSpPr/>
          <p:nvPr/>
        </p:nvCxnSpPr>
        <p:spPr>
          <a:xfrm flipV="1">
            <a:off x="5924572" y="1513105"/>
            <a:ext cx="1500260" cy="849368"/>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Content Placeholder 9">
            <a:extLst>
              <a:ext uri="{FF2B5EF4-FFF2-40B4-BE49-F238E27FC236}">
                <a16:creationId xmlns:a16="http://schemas.microsoft.com/office/drawing/2014/main" id="{CCBCAEC9-5FE5-544E-9AF1-F5F84793DF39}"/>
              </a:ext>
            </a:extLst>
          </p:cNvPr>
          <p:cNvSpPr txBox="1">
            <a:spLocks/>
          </p:cNvSpPr>
          <p:nvPr/>
        </p:nvSpPr>
        <p:spPr>
          <a:xfrm>
            <a:off x="324654" y="972872"/>
            <a:ext cx="4125913" cy="3511663"/>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0" indent="0">
              <a:buFont typeface="Roboto"/>
              <a:buNone/>
            </a:pPr>
            <a:r>
              <a:rPr lang="en-GB" sz="1650" dirty="0">
                <a:solidFill>
                  <a:srgbClr val="FF0000"/>
                </a:solidFill>
                <a:ea typeface="Cambria Math" panose="02040503050406030204" pitchFamily="18" charset="0"/>
              </a:rPr>
              <a:t>Iterative Solution:</a:t>
            </a:r>
          </a:p>
          <a:p>
            <a:pPr lvl="1"/>
            <a:r>
              <a:rPr lang="en-GB" sz="1500" dirty="0">
                <a:ea typeface="Cambria Math" panose="02040503050406030204" pitchFamily="18" charset="0"/>
              </a:rPr>
              <a:t>Start with a (random) line</a:t>
            </a:r>
          </a:p>
          <a:p>
            <a:pPr lvl="1"/>
            <a:r>
              <a:rPr lang="en-GB" sz="1500" dirty="0">
                <a:ea typeface="Cambria Math" panose="02040503050406030204" pitchFamily="18" charset="0"/>
              </a:rPr>
              <a:t>Measure error or </a:t>
            </a:r>
            <a:r>
              <a:rPr lang="en-GB" sz="1500" dirty="0">
                <a:solidFill>
                  <a:srgbClr val="FF0000"/>
                </a:solidFill>
                <a:ea typeface="Cambria Math" panose="02040503050406030204" pitchFamily="18" charset="0"/>
              </a:rPr>
              <a:t>loss</a:t>
            </a:r>
            <a:r>
              <a:rPr lang="en-GB" sz="1500" dirty="0">
                <a:ea typeface="Cambria Math" panose="02040503050406030204" pitchFamily="18" charset="0"/>
              </a:rPr>
              <a:t> between </a:t>
            </a:r>
            <a:r>
              <a:rPr lang="en-GB" sz="1500" b="1" dirty="0">
                <a:solidFill>
                  <a:schemeClr val="bg1">
                    <a:lumMod val="50000"/>
                  </a:schemeClr>
                </a:solidFill>
                <a:ea typeface="Cambria Math" panose="02040503050406030204" pitchFamily="18" charset="0"/>
              </a:rPr>
              <a:t>line</a:t>
            </a:r>
            <a:r>
              <a:rPr lang="en-GB" sz="1500" dirty="0">
                <a:ea typeface="Cambria Math" panose="02040503050406030204" pitchFamily="18" charset="0"/>
              </a:rPr>
              <a:t> and </a:t>
            </a:r>
            <a:r>
              <a:rPr lang="en-GB" sz="1500" dirty="0">
                <a:solidFill>
                  <a:srgbClr val="030EE3"/>
                </a:solidFill>
                <a:ea typeface="Cambria Math" panose="02040503050406030204" pitchFamily="18" charset="0"/>
              </a:rPr>
              <a:t>data</a:t>
            </a:r>
          </a:p>
          <a:p>
            <a:pPr lvl="1"/>
            <a:r>
              <a:rPr lang="en-GB" sz="1500" i="1" dirty="0">
                <a:ea typeface="Cambria Math" panose="02040503050406030204" pitchFamily="18" charset="0"/>
              </a:rPr>
              <a:t>Move line to try and lower the loss</a:t>
            </a:r>
          </a:p>
          <a:p>
            <a:pPr lvl="1"/>
            <a:endParaRPr lang="en-GB" sz="1650" dirty="0">
              <a:solidFill>
                <a:srgbClr val="030EE3"/>
              </a:solidFill>
            </a:endParaRPr>
          </a:p>
          <a:p>
            <a:pPr marL="0" indent="0">
              <a:buFont typeface="Roboto"/>
              <a:buNone/>
            </a:pPr>
            <a:endParaRPr lang="en-GB" dirty="0"/>
          </a:p>
        </p:txBody>
      </p:sp>
    </p:spTree>
    <p:extLst>
      <p:ext uri="{BB962C8B-B14F-4D97-AF65-F5344CB8AC3E}">
        <p14:creationId xmlns:p14="http://schemas.microsoft.com/office/powerpoint/2010/main" val="2860708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Find the best line</a:t>
            </a:r>
          </a:p>
        </p:txBody>
      </p:sp>
      <p:sp>
        <p:nvSpPr>
          <p:cNvPr id="4" name="Slide Number Placeholder 3"/>
          <p:cNvSpPr>
            <a:spLocks noGrp="1"/>
          </p:cNvSpPr>
          <p:nvPr>
            <p:ph type="sldNum" idx="12"/>
          </p:nvPr>
        </p:nvSpPr>
        <p:spPr/>
        <p:txBody>
          <a:bodyPr/>
          <a:lstStyle/>
          <a:p>
            <a:fld id="{5417DD94-7777-4A98-84E3-132DCA28D48C}" type="slidenum">
              <a:rPr lang="en-GB" smtClean="0"/>
              <a:t>18</a:t>
            </a:fld>
            <a:endParaRPr lang="en-GB"/>
          </a:p>
        </p:txBody>
      </p:sp>
      <p:grpSp>
        <p:nvGrpSpPr>
          <p:cNvPr id="35" name="Group 34"/>
          <p:cNvGrpSpPr/>
          <p:nvPr/>
        </p:nvGrpSpPr>
        <p:grpSpPr>
          <a:xfrm>
            <a:off x="5664768" y="644979"/>
            <a:ext cx="2159684" cy="2111359"/>
            <a:chOff x="5803317" y="888907"/>
            <a:chExt cx="2879578" cy="2815145"/>
          </a:xfrm>
        </p:grpSpPr>
        <p:cxnSp>
          <p:nvCxnSpPr>
            <p:cNvPr id="5" name="Straight Arrow Connector 4"/>
            <p:cNvCxnSpPr/>
            <p:nvPr/>
          </p:nvCxnSpPr>
          <p:spPr>
            <a:xfrm>
              <a:off x="5991029" y="3409139"/>
              <a:ext cx="2358412" cy="1"/>
            </a:xfrm>
            <a:prstGeom prst="straightConnector1">
              <a:avLst/>
            </a:prstGeom>
            <a:ln w="539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Rectangle 7"/>
                <p:cNvSpPr/>
                <p:nvPr/>
              </p:nvSpPr>
              <p:spPr>
                <a:xfrm>
                  <a:off x="5858596" y="3396276"/>
                  <a:ext cx="2541721" cy="3077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900" dirty="0">
                            <a:latin typeface="Cambria Math" panose="02040503050406030204" pitchFamily="18" charset="0"/>
                          </a:rPr>
                          <m:t>0          32.5        65        97.5        130</m:t>
                        </m:r>
                      </m:oMath>
                    </m:oMathPara>
                  </a14:m>
                  <a:endParaRPr lang="en-GB" sz="900" dirty="0"/>
                </a:p>
              </p:txBody>
            </p:sp>
          </mc:Choice>
          <mc:Fallback xmlns="">
            <p:sp>
              <p:nvSpPr>
                <p:cNvPr id="8" name="Rectangle 7"/>
                <p:cNvSpPr>
                  <a:spLocks noRot="1" noChangeAspect="1" noMove="1" noResize="1" noEditPoints="1" noAdjustHandles="1" noChangeArrowheads="1" noChangeShapeType="1" noTextEdit="1"/>
                </p:cNvSpPr>
                <p:nvPr/>
              </p:nvSpPr>
              <p:spPr>
                <a:xfrm>
                  <a:off x="5858596" y="3396276"/>
                  <a:ext cx="2541721" cy="307776"/>
                </a:xfrm>
                <a:prstGeom prst="rect">
                  <a:avLst/>
                </a:prstGeom>
                <a:blipFill>
                  <a:blip r:embed="rId2"/>
                  <a:stretch>
                    <a:fillRect b="-526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rot="16200000">
                  <a:off x="4934098" y="2218436"/>
                  <a:ext cx="2073629" cy="30777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sz="900" dirty="0">
                            <a:latin typeface="Cambria Math" panose="02040503050406030204" pitchFamily="18" charset="0"/>
                          </a:rPr>
                          <m:t>       175       350       525       700 </m:t>
                        </m:r>
                      </m:oMath>
                    </m:oMathPara>
                  </a14:m>
                  <a:endParaRPr lang="en-GB" sz="900" dirty="0"/>
                </a:p>
              </p:txBody>
            </p:sp>
          </mc:Choice>
          <mc:Fallback xmlns="">
            <p:sp>
              <p:nvSpPr>
                <p:cNvPr id="9" name="Rectangle 8"/>
                <p:cNvSpPr>
                  <a:spLocks noRot="1" noChangeAspect="1" noMove="1" noResize="1" noEditPoints="1" noAdjustHandles="1" noChangeArrowheads="1" noChangeShapeType="1" noTextEdit="1"/>
                </p:cNvSpPr>
                <p:nvPr/>
              </p:nvSpPr>
              <p:spPr>
                <a:xfrm rot="16200000">
                  <a:off x="4934098" y="2218436"/>
                  <a:ext cx="2073629" cy="307776"/>
                </a:xfrm>
                <a:prstGeom prst="rect">
                  <a:avLst/>
                </a:prstGeom>
                <a:blipFill>
                  <a:blip r:embed="rId3"/>
                  <a:stretch>
                    <a:fillRect t="-5645" r="-5263"/>
                  </a:stretch>
                </a:blipFill>
              </p:spPr>
              <p:txBody>
                <a:bodyPr/>
                <a:lstStyle/>
                <a:p>
                  <a:r>
                    <a:rPr lang="en-GB">
                      <a:noFill/>
                    </a:rPr>
                    <a:t> </a:t>
                  </a:r>
                </a:p>
              </p:txBody>
            </p:sp>
          </mc:Fallback>
        </mc:AlternateContent>
        <p:cxnSp>
          <p:nvCxnSpPr>
            <p:cNvPr id="11" name="Straight Arrow Connector 10"/>
            <p:cNvCxnSpPr/>
            <p:nvPr/>
          </p:nvCxnSpPr>
          <p:spPr>
            <a:xfrm flipH="1" flipV="1">
              <a:off x="6109412" y="1251245"/>
              <a:ext cx="9019" cy="2300409"/>
            </a:xfrm>
            <a:prstGeom prst="straightConnector1">
              <a:avLst/>
            </a:prstGeom>
            <a:ln w="539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6127879" y="2923606"/>
              <a:ext cx="2023454" cy="10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6127879" y="2434174"/>
              <a:ext cx="2023454" cy="10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6120860" y="1950282"/>
              <a:ext cx="2023454" cy="10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6120860" y="1465456"/>
              <a:ext cx="2023454" cy="10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p:cNvSpPr/>
                <p:nvPr/>
              </p:nvSpPr>
              <p:spPr>
                <a:xfrm>
                  <a:off x="5803317" y="888907"/>
                  <a:ext cx="402248" cy="3385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1050" b="1" i="1" dirty="0">
                            <a:latin typeface="Cambria Math" panose="02040503050406030204" pitchFamily="18" charset="0"/>
                          </a:rPr>
                          <m:t>𝒚</m:t>
                        </m:r>
                      </m:oMath>
                    </m:oMathPara>
                  </a14:m>
                  <a:endParaRPr lang="en-GB" sz="1050" b="1" dirty="0"/>
                </a:p>
              </p:txBody>
            </p:sp>
          </mc:Choice>
          <mc:Fallback xmlns="">
            <p:sp>
              <p:nvSpPr>
                <p:cNvPr id="33" name="Rectangle 32"/>
                <p:cNvSpPr>
                  <a:spLocks noRot="1" noChangeAspect="1" noMove="1" noResize="1" noEditPoints="1" noAdjustHandles="1" noChangeArrowheads="1" noChangeShapeType="1" noTextEdit="1"/>
                </p:cNvSpPr>
                <p:nvPr/>
              </p:nvSpPr>
              <p:spPr>
                <a:xfrm>
                  <a:off x="5803317" y="888907"/>
                  <a:ext cx="402248" cy="338555"/>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8284922" y="3289233"/>
                  <a:ext cx="397973" cy="3385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1050" b="1" i="1" dirty="0">
                            <a:latin typeface="Cambria Math" panose="02040503050406030204" pitchFamily="18" charset="0"/>
                          </a:rPr>
                          <m:t>𝒙</m:t>
                        </m:r>
                      </m:oMath>
                    </m:oMathPara>
                  </a14:m>
                  <a:endParaRPr lang="en-GB" sz="825" b="1" dirty="0"/>
                </a:p>
              </p:txBody>
            </p:sp>
          </mc:Choice>
          <mc:Fallback xmlns="">
            <p:sp>
              <p:nvSpPr>
                <p:cNvPr id="34" name="Rectangle 33"/>
                <p:cNvSpPr>
                  <a:spLocks noRot="1" noChangeAspect="1" noMove="1" noResize="1" noEditPoints="1" noAdjustHandles="1" noChangeArrowheads="1" noChangeShapeType="1" noTextEdit="1"/>
                </p:cNvSpPr>
                <p:nvPr/>
              </p:nvSpPr>
              <p:spPr>
                <a:xfrm>
                  <a:off x="8284922" y="3289233"/>
                  <a:ext cx="397973" cy="338555"/>
                </a:xfrm>
                <a:prstGeom prst="rect">
                  <a:avLst/>
                </a:prstGeom>
                <a:blipFill>
                  <a:blip r:embed="rId5"/>
                  <a:stretch>
                    <a:fillRect/>
                  </a:stretch>
                </a:blipFill>
              </p:spPr>
              <p:txBody>
                <a:bodyPr/>
                <a:lstStyle/>
                <a:p>
                  <a:r>
                    <a:rPr lang="en-GB">
                      <a:noFill/>
                    </a:rPr>
                    <a:t> </a:t>
                  </a:r>
                </a:p>
              </p:txBody>
            </p:sp>
          </mc:Fallback>
        </mc:AlternateContent>
      </p:grpSp>
      <p:sp>
        <p:nvSpPr>
          <p:cNvPr id="36" name="Isosceles Triangle 35"/>
          <p:cNvSpPr/>
          <p:nvPr/>
        </p:nvSpPr>
        <p:spPr>
          <a:xfrm>
            <a:off x="6323416" y="1937365"/>
            <a:ext cx="83820" cy="95250"/>
          </a:xfrm>
          <a:prstGeom prst="triangle">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38" name="Isosceles Triangle 37"/>
          <p:cNvSpPr/>
          <p:nvPr/>
        </p:nvSpPr>
        <p:spPr>
          <a:xfrm>
            <a:off x="6577900" y="1638058"/>
            <a:ext cx="83820" cy="95250"/>
          </a:xfrm>
          <a:prstGeom prst="triangle">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39" name="Isosceles Triangle 38"/>
          <p:cNvSpPr/>
          <p:nvPr/>
        </p:nvSpPr>
        <p:spPr>
          <a:xfrm>
            <a:off x="6913370" y="1599290"/>
            <a:ext cx="83820" cy="95250"/>
          </a:xfrm>
          <a:prstGeom prst="triangle">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40" name="Isosceles Triangle 39"/>
          <p:cNvSpPr/>
          <p:nvPr/>
        </p:nvSpPr>
        <p:spPr>
          <a:xfrm>
            <a:off x="7197215" y="1093944"/>
            <a:ext cx="83820" cy="95250"/>
          </a:xfrm>
          <a:prstGeom prst="triangle">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cxnSp>
        <p:nvCxnSpPr>
          <p:cNvPr id="31" name="Straight Connector 30"/>
          <p:cNvCxnSpPr/>
          <p:nvPr/>
        </p:nvCxnSpPr>
        <p:spPr>
          <a:xfrm flipV="1">
            <a:off x="5926394" y="1811549"/>
            <a:ext cx="1527556" cy="67864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5924572" y="1513105"/>
            <a:ext cx="1500260" cy="849368"/>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5926394" y="1326035"/>
            <a:ext cx="1527556" cy="968693"/>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5931095" y="1198128"/>
            <a:ext cx="1522855" cy="1049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Content Placeholder 9">
            <a:extLst>
              <a:ext uri="{FF2B5EF4-FFF2-40B4-BE49-F238E27FC236}">
                <a16:creationId xmlns:a16="http://schemas.microsoft.com/office/drawing/2014/main" id="{86E08D8E-BAE2-A847-984F-9D44B6DCD0B9}"/>
              </a:ext>
            </a:extLst>
          </p:cNvPr>
          <p:cNvSpPr txBox="1">
            <a:spLocks/>
          </p:cNvSpPr>
          <p:nvPr/>
        </p:nvSpPr>
        <p:spPr>
          <a:xfrm>
            <a:off x="324654" y="972872"/>
            <a:ext cx="4125913" cy="3662737"/>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0" indent="0">
              <a:buFont typeface="Roboto"/>
              <a:buNone/>
            </a:pPr>
            <a:r>
              <a:rPr lang="en-GB" sz="1650" dirty="0">
                <a:solidFill>
                  <a:srgbClr val="FF0000"/>
                </a:solidFill>
                <a:ea typeface="Cambria Math" panose="02040503050406030204" pitchFamily="18" charset="0"/>
              </a:rPr>
              <a:t>Iterative Solution:</a:t>
            </a:r>
          </a:p>
          <a:p>
            <a:pPr lvl="1"/>
            <a:r>
              <a:rPr lang="en-GB" sz="1500" dirty="0">
                <a:ea typeface="Cambria Math" panose="02040503050406030204" pitchFamily="18" charset="0"/>
              </a:rPr>
              <a:t>Start with a (random) line</a:t>
            </a:r>
          </a:p>
          <a:p>
            <a:pPr lvl="1"/>
            <a:r>
              <a:rPr lang="en-GB" sz="1500" dirty="0">
                <a:ea typeface="Cambria Math" panose="02040503050406030204" pitchFamily="18" charset="0"/>
              </a:rPr>
              <a:t>Measure error or </a:t>
            </a:r>
            <a:r>
              <a:rPr lang="en-GB" sz="1500" dirty="0">
                <a:solidFill>
                  <a:srgbClr val="FF0000"/>
                </a:solidFill>
                <a:ea typeface="Cambria Math" panose="02040503050406030204" pitchFamily="18" charset="0"/>
              </a:rPr>
              <a:t>loss</a:t>
            </a:r>
            <a:r>
              <a:rPr lang="en-GB" sz="1500" dirty="0">
                <a:ea typeface="Cambria Math" panose="02040503050406030204" pitchFamily="18" charset="0"/>
              </a:rPr>
              <a:t> between </a:t>
            </a:r>
            <a:r>
              <a:rPr lang="en-GB" sz="1500" b="1" dirty="0">
                <a:solidFill>
                  <a:schemeClr val="bg1">
                    <a:lumMod val="50000"/>
                  </a:schemeClr>
                </a:solidFill>
                <a:ea typeface="Cambria Math" panose="02040503050406030204" pitchFamily="18" charset="0"/>
              </a:rPr>
              <a:t>line</a:t>
            </a:r>
            <a:r>
              <a:rPr lang="en-GB" sz="1500" dirty="0">
                <a:ea typeface="Cambria Math" panose="02040503050406030204" pitchFamily="18" charset="0"/>
              </a:rPr>
              <a:t> and </a:t>
            </a:r>
            <a:r>
              <a:rPr lang="en-GB" sz="1500" dirty="0">
                <a:solidFill>
                  <a:srgbClr val="030EE3"/>
                </a:solidFill>
                <a:ea typeface="Cambria Math" panose="02040503050406030204" pitchFamily="18" charset="0"/>
              </a:rPr>
              <a:t>data</a:t>
            </a:r>
          </a:p>
          <a:p>
            <a:pPr lvl="1"/>
            <a:r>
              <a:rPr lang="en-GB" sz="1500" i="1" dirty="0">
                <a:ea typeface="Cambria Math" panose="02040503050406030204" pitchFamily="18" charset="0"/>
              </a:rPr>
              <a:t>Move line to try and lower the loss</a:t>
            </a:r>
          </a:p>
          <a:p>
            <a:pPr lvl="1"/>
            <a:r>
              <a:rPr lang="en-GB" sz="1500" dirty="0">
                <a:ea typeface="Cambria Math" panose="02040503050406030204" pitchFamily="18" charset="0"/>
              </a:rPr>
              <a:t>Loop until best line found</a:t>
            </a:r>
            <a:br>
              <a:rPr lang="en-GB" sz="1500" dirty="0">
                <a:ea typeface="Cambria Math" panose="02040503050406030204" pitchFamily="18" charset="0"/>
              </a:rPr>
            </a:br>
            <a:r>
              <a:rPr lang="en-GB" sz="1500" dirty="0">
                <a:ea typeface="Cambria Math" panose="02040503050406030204" pitchFamily="18" charset="0"/>
              </a:rPr>
              <a:t>(loss minimised)</a:t>
            </a:r>
            <a:endParaRPr lang="en-GB" sz="1500" dirty="0"/>
          </a:p>
          <a:p>
            <a:pPr lvl="1"/>
            <a:endParaRPr lang="en-GB" sz="1650" dirty="0">
              <a:solidFill>
                <a:srgbClr val="030EE3"/>
              </a:solidFill>
            </a:endParaRPr>
          </a:p>
          <a:p>
            <a:pPr marL="0" indent="0">
              <a:buFont typeface="Roboto"/>
              <a:buNone/>
            </a:pPr>
            <a:endParaRPr lang="en-GB" dirty="0"/>
          </a:p>
        </p:txBody>
      </p:sp>
    </p:spTree>
    <p:extLst>
      <p:ext uri="{BB962C8B-B14F-4D97-AF65-F5344CB8AC3E}">
        <p14:creationId xmlns:p14="http://schemas.microsoft.com/office/powerpoint/2010/main" val="2998575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2) Gradient Descent</a:t>
            </a:r>
            <a:endParaRPr/>
          </a:p>
        </p:txBody>
      </p:sp>
      <p:sp>
        <p:nvSpPr>
          <p:cNvPr id="179" name="Google Shape;179;p26"/>
          <p:cNvSpPr txBox="1"/>
          <p:nvPr/>
        </p:nvSpPr>
        <p:spPr>
          <a:xfrm>
            <a:off x="544775" y="584225"/>
            <a:ext cx="7393200" cy="6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Where there are a large number of features, or too many training instances to fit in memory.</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
        <p:nvSpPr>
          <p:cNvPr id="180" name="Google Shape;180;p26"/>
          <p:cNvSpPr txBox="1"/>
          <p:nvPr/>
        </p:nvSpPr>
        <p:spPr>
          <a:xfrm>
            <a:off x="652400" y="1220975"/>
            <a:ext cx="7782600" cy="6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u="sng">
                <a:solidFill>
                  <a:schemeClr val="hlink"/>
                </a:solidFill>
                <a:hlinkClick r:id="rId3"/>
              </a:rPr>
              <a:t>https://scikit-learn.org/stable/modules/sgd.html</a:t>
            </a:r>
            <a:endParaRPr/>
          </a:p>
        </p:txBody>
      </p:sp>
      <p:pic>
        <p:nvPicPr>
          <p:cNvPr id="181" name="Google Shape;181;p26"/>
          <p:cNvPicPr preferRelativeResize="0"/>
          <p:nvPr/>
        </p:nvPicPr>
        <p:blipFill rotWithShape="1">
          <a:blip r:embed="rId4">
            <a:alphaModFix/>
          </a:blip>
          <a:srcRect t="20948" r="6208"/>
          <a:stretch/>
        </p:blipFill>
        <p:spPr>
          <a:xfrm>
            <a:off x="3796025" y="1186925"/>
            <a:ext cx="4913250" cy="293650"/>
          </a:xfrm>
          <a:prstGeom prst="rect">
            <a:avLst/>
          </a:prstGeom>
          <a:noFill/>
          <a:ln>
            <a:noFill/>
          </a:ln>
        </p:spPr>
      </p:pic>
      <p:pic>
        <p:nvPicPr>
          <p:cNvPr id="182" name="Google Shape;182;p26"/>
          <p:cNvPicPr preferRelativeResize="0"/>
          <p:nvPr/>
        </p:nvPicPr>
        <p:blipFill>
          <a:blip r:embed="rId5">
            <a:alphaModFix/>
          </a:blip>
          <a:stretch>
            <a:fillRect/>
          </a:stretch>
        </p:blipFill>
        <p:spPr>
          <a:xfrm>
            <a:off x="145325" y="1823675"/>
            <a:ext cx="4329559" cy="2689575"/>
          </a:xfrm>
          <a:prstGeom prst="rect">
            <a:avLst/>
          </a:prstGeom>
          <a:noFill/>
          <a:ln>
            <a:noFill/>
          </a:ln>
        </p:spPr>
      </p:pic>
      <p:sp>
        <p:nvSpPr>
          <p:cNvPr id="183" name="Google Shape;183;p26"/>
          <p:cNvSpPr txBox="1"/>
          <p:nvPr/>
        </p:nvSpPr>
        <p:spPr>
          <a:xfrm>
            <a:off x="4619950" y="1804125"/>
            <a:ext cx="4089300" cy="2689500"/>
          </a:xfrm>
          <a:prstGeom prst="rect">
            <a:avLst/>
          </a:prstGeom>
          <a:noFill/>
          <a:ln>
            <a:noFill/>
          </a:ln>
        </p:spPr>
        <p:txBody>
          <a:bodyPr spcFirstLastPara="1" wrap="square" lIns="91425" tIns="91425" rIns="91425" bIns="91425" anchor="t" anchorCtr="0">
            <a:noAutofit/>
          </a:bodyPr>
          <a:lstStyle/>
          <a:p>
            <a:pPr marL="457200" lvl="0" indent="-295275" algn="l" rtl="0">
              <a:lnSpc>
                <a:spcPct val="115000"/>
              </a:lnSpc>
              <a:spcBef>
                <a:spcPts val="1100"/>
              </a:spcBef>
              <a:spcAft>
                <a:spcPts val="0"/>
              </a:spcAft>
              <a:buSzPts val="1050"/>
              <a:buChar char="●"/>
            </a:pPr>
            <a:r>
              <a:rPr lang="en" sz="1050"/>
              <a:t>We want to find the weights (slopes and intercept) that minimises the error</a:t>
            </a:r>
            <a:endParaRPr sz="1050"/>
          </a:p>
          <a:p>
            <a:pPr marL="457200" lvl="0" indent="-295275" algn="l" rtl="0">
              <a:lnSpc>
                <a:spcPct val="115000"/>
              </a:lnSpc>
              <a:spcBef>
                <a:spcPts val="0"/>
              </a:spcBef>
              <a:spcAft>
                <a:spcPts val="0"/>
              </a:spcAft>
              <a:buSzPts val="1050"/>
              <a:buChar char="●"/>
            </a:pPr>
            <a:r>
              <a:rPr lang="en" sz="1050"/>
              <a:t>We can adjust the weights with little step moving toward the value that minimises the error</a:t>
            </a:r>
            <a:endParaRPr sz="1050"/>
          </a:p>
          <a:p>
            <a:pPr marL="457200" lvl="0" indent="-295275" algn="l" rtl="0">
              <a:lnSpc>
                <a:spcPct val="115000"/>
              </a:lnSpc>
              <a:spcBef>
                <a:spcPts val="0"/>
              </a:spcBef>
              <a:spcAft>
                <a:spcPts val="0"/>
              </a:spcAft>
              <a:buSzPts val="1050"/>
              <a:buChar char="●"/>
            </a:pPr>
            <a:r>
              <a:rPr lang="en" sz="1050"/>
              <a:t>We need to know the direction to make these steps</a:t>
            </a:r>
            <a:endParaRPr sz="1050"/>
          </a:p>
          <a:p>
            <a:pPr marL="457200" lvl="0" indent="-295275" algn="l" rtl="0">
              <a:lnSpc>
                <a:spcPct val="115000"/>
              </a:lnSpc>
              <a:spcBef>
                <a:spcPts val="0"/>
              </a:spcBef>
              <a:spcAft>
                <a:spcPts val="0"/>
              </a:spcAft>
              <a:buSzPts val="1050"/>
              <a:buChar char="●"/>
            </a:pPr>
            <a:r>
              <a:rPr lang="en" sz="1050"/>
              <a:t>Likely the derivative of the error function can give us the direction to move (and how large the step should be in that direction)</a:t>
            </a:r>
            <a:endParaRPr sz="1050"/>
          </a:p>
          <a:p>
            <a:pPr marL="457200" lvl="0" indent="0" algn="l" rtl="0">
              <a:lnSpc>
                <a:spcPct val="115000"/>
              </a:lnSpc>
              <a:spcBef>
                <a:spcPts val="1100"/>
              </a:spcBef>
              <a:spcAft>
                <a:spcPts val="0"/>
              </a:spcAft>
              <a:buNone/>
            </a:pPr>
            <a:endParaRPr sz="1050"/>
          </a:p>
          <a:p>
            <a:pPr marL="457200" lvl="0" indent="-295275" algn="l" rtl="0">
              <a:lnSpc>
                <a:spcPct val="115000"/>
              </a:lnSpc>
              <a:spcBef>
                <a:spcPts val="1100"/>
              </a:spcBef>
              <a:spcAft>
                <a:spcPts val="0"/>
              </a:spcAft>
              <a:buSzPts val="1050"/>
              <a:buChar char="●"/>
            </a:pPr>
            <a:r>
              <a:rPr lang="en" sz="1050"/>
              <a:t>On the left is the plot of a potential simple error function</a:t>
            </a:r>
            <a:endParaRPr sz="1050"/>
          </a:p>
          <a:p>
            <a:pPr marL="0" lvl="0" indent="0" algn="l" rtl="0">
              <a:spcBef>
                <a:spcPts val="700"/>
              </a:spcBef>
              <a:spcAft>
                <a:spcPts val="0"/>
              </a:spcAft>
              <a:buNone/>
            </a:pP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Predictive models and descriptive models</a:t>
            </a:r>
            <a:endParaRPr/>
          </a:p>
        </p:txBody>
      </p:sp>
      <p:sp>
        <p:nvSpPr>
          <p:cNvPr id="74" name="Google Shape;74;p14"/>
          <p:cNvSpPr txBox="1"/>
          <p:nvPr/>
        </p:nvSpPr>
        <p:spPr>
          <a:xfrm>
            <a:off x="1436225" y="1535275"/>
            <a:ext cx="5539800" cy="24126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Roboto"/>
              <a:buChar char="●"/>
            </a:pPr>
            <a:r>
              <a:rPr lang="en" b="1">
                <a:latin typeface="Roboto"/>
                <a:ea typeface="Roboto"/>
                <a:cs typeface="Roboto"/>
                <a:sym typeface="Roboto"/>
              </a:rPr>
              <a:t>Predictive</a:t>
            </a:r>
            <a:r>
              <a:rPr lang="en">
                <a:latin typeface="Roboto"/>
                <a:ea typeface="Roboto"/>
                <a:cs typeface="Roboto"/>
                <a:sym typeface="Roboto"/>
              </a:rPr>
              <a:t>: make sense to separate the data into training and testing. We want to see if the model is reliable when asked to make prediction on unseen data.</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b="1">
                <a:latin typeface="Roboto"/>
                <a:ea typeface="Roboto"/>
                <a:cs typeface="Roboto"/>
                <a:sym typeface="Roboto"/>
              </a:rPr>
              <a:t>Descriptive</a:t>
            </a:r>
            <a:r>
              <a:rPr lang="en">
                <a:latin typeface="Roboto"/>
                <a:ea typeface="Roboto"/>
                <a:cs typeface="Roboto"/>
                <a:sym typeface="Roboto"/>
              </a:rPr>
              <a:t>: we may just want to get information of our data using the model as a tool to describe the structure of the data compared to a target. We can work directly on the entire dataset without splitting.</a:t>
            </a:r>
            <a:endParaRPr>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7"/>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2) Stochastic Gradient Descent</a:t>
            </a:r>
            <a:endParaRPr/>
          </a:p>
        </p:txBody>
      </p:sp>
      <p:pic>
        <p:nvPicPr>
          <p:cNvPr id="189" name="Google Shape;189;p27"/>
          <p:cNvPicPr preferRelativeResize="0"/>
          <p:nvPr/>
        </p:nvPicPr>
        <p:blipFill>
          <a:blip r:embed="rId3">
            <a:alphaModFix/>
          </a:blip>
          <a:stretch>
            <a:fillRect/>
          </a:stretch>
        </p:blipFill>
        <p:spPr>
          <a:xfrm>
            <a:off x="145325" y="1823675"/>
            <a:ext cx="4329559" cy="2689575"/>
          </a:xfrm>
          <a:prstGeom prst="rect">
            <a:avLst/>
          </a:prstGeom>
          <a:noFill/>
          <a:ln>
            <a:noFill/>
          </a:ln>
        </p:spPr>
      </p:pic>
      <p:sp>
        <p:nvSpPr>
          <p:cNvPr id="190" name="Google Shape;190;p27"/>
          <p:cNvSpPr txBox="1"/>
          <p:nvPr/>
        </p:nvSpPr>
        <p:spPr>
          <a:xfrm>
            <a:off x="4572000" y="714575"/>
            <a:ext cx="4420200" cy="4249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50"/>
              <a:t>Gradient Descent is the process of minimizing a function following the slope or gradient of that function. In machine learning, we can use a technique that evaluates and updates the coefficients every iteration called </a:t>
            </a:r>
            <a:r>
              <a:rPr lang="en" sz="1050" b="1"/>
              <a:t>stochastic gradient descent</a:t>
            </a:r>
            <a:r>
              <a:rPr lang="en" sz="1050"/>
              <a:t> to minimize the error of a model on our training data. The way this optimization algorithm works is that </a:t>
            </a:r>
            <a:r>
              <a:rPr lang="en" sz="1050" b="1"/>
              <a:t>each training instance is shown to the model one at a time</a:t>
            </a:r>
            <a:r>
              <a:rPr lang="en" sz="1050"/>
              <a:t>. The model makes a </a:t>
            </a:r>
            <a:r>
              <a:rPr lang="en" sz="1050" b="1"/>
              <a:t>prediction for a training instance</a:t>
            </a:r>
            <a:r>
              <a:rPr lang="en" sz="1050"/>
              <a:t>, the </a:t>
            </a:r>
            <a:r>
              <a:rPr lang="en" sz="1050" b="1"/>
              <a:t>error </a:t>
            </a:r>
            <a:r>
              <a:rPr lang="en" sz="1050"/>
              <a:t>is calculated and the model is </a:t>
            </a:r>
            <a:r>
              <a:rPr lang="en" sz="1050" b="1"/>
              <a:t>updated </a:t>
            </a:r>
            <a:r>
              <a:rPr lang="en" sz="1050"/>
              <a:t>in order to reduce the error for the next prediction. This process is </a:t>
            </a:r>
            <a:r>
              <a:rPr lang="en" sz="1050" b="1"/>
              <a:t>repeated </a:t>
            </a:r>
            <a:r>
              <a:rPr lang="en" sz="1050"/>
              <a:t>for a x number of iterations. This procedure can be used to find the set of coefficients in a model that result in the smallest error for the model on the training data. Each iteration, the coefficients (b) are updated using the equation:</a:t>
            </a:r>
            <a:endParaRPr sz="1050"/>
          </a:p>
          <a:p>
            <a:pPr marL="0" lvl="0" indent="0" algn="l" rtl="0">
              <a:lnSpc>
                <a:spcPct val="115000"/>
              </a:lnSpc>
              <a:spcBef>
                <a:spcPts val="1100"/>
              </a:spcBef>
              <a:spcAft>
                <a:spcPts val="0"/>
              </a:spcAft>
              <a:buNone/>
            </a:pPr>
            <a:r>
              <a:rPr lang="en" sz="1050"/>
              <a:t>b = b - learning rate * error * x</a:t>
            </a:r>
            <a:endParaRPr sz="1050"/>
          </a:p>
          <a:p>
            <a:pPr marL="457200" lvl="0" indent="-295275" algn="l" rtl="0">
              <a:lnSpc>
                <a:spcPct val="115000"/>
              </a:lnSpc>
              <a:spcBef>
                <a:spcPts val="1100"/>
              </a:spcBef>
              <a:spcAft>
                <a:spcPts val="0"/>
              </a:spcAft>
              <a:buSzPts val="1050"/>
              <a:buChar char="●"/>
            </a:pPr>
            <a:r>
              <a:rPr lang="en" sz="1050"/>
              <a:t>notice that </a:t>
            </a:r>
            <a:r>
              <a:rPr lang="en" sz="1050">
                <a:solidFill>
                  <a:srgbClr val="9900FF"/>
                </a:solidFill>
              </a:rPr>
              <a:t>error * x </a:t>
            </a:r>
            <a:r>
              <a:rPr lang="en" sz="1050"/>
              <a:t>is the partial derivative for x of the error function</a:t>
            </a:r>
            <a:endParaRPr sz="1050"/>
          </a:p>
          <a:p>
            <a:pPr marL="457200" lvl="0" indent="-295275" algn="l" rtl="0">
              <a:lnSpc>
                <a:spcPct val="115000"/>
              </a:lnSpc>
              <a:spcBef>
                <a:spcPts val="0"/>
              </a:spcBef>
              <a:spcAft>
                <a:spcPts val="0"/>
              </a:spcAft>
              <a:buSzPts val="1050"/>
              <a:buChar char="●"/>
            </a:pPr>
            <a:r>
              <a:rPr lang="en" sz="1050"/>
              <a:t>learning rate is a parameter that we can set to increase the size of our steps when we walk along the error function to get closer to the minimum. A </a:t>
            </a:r>
            <a:r>
              <a:rPr lang="en" sz="1050" b="1"/>
              <a:t>high learning</a:t>
            </a:r>
            <a:r>
              <a:rPr lang="en" sz="1050"/>
              <a:t> rate can produce a</a:t>
            </a:r>
            <a:r>
              <a:rPr lang="en" sz="1050" b="1"/>
              <a:t> faster </a:t>
            </a:r>
            <a:r>
              <a:rPr lang="en" sz="1050"/>
              <a:t>model in training but we can risk to </a:t>
            </a:r>
            <a:r>
              <a:rPr lang="en" sz="1050" b="1"/>
              <a:t>overshoot</a:t>
            </a:r>
            <a:r>
              <a:rPr lang="en" sz="1050"/>
              <a:t> the target</a:t>
            </a:r>
            <a:endParaRPr sz="1050"/>
          </a:p>
          <a:p>
            <a:pPr marL="457200" lvl="0" indent="0" algn="l" rtl="0">
              <a:lnSpc>
                <a:spcPct val="115000"/>
              </a:lnSpc>
              <a:spcBef>
                <a:spcPts val="1100"/>
              </a:spcBef>
              <a:spcAft>
                <a:spcPts val="0"/>
              </a:spcAft>
              <a:buNone/>
            </a:pPr>
            <a:endParaRPr sz="1050"/>
          </a:p>
          <a:p>
            <a:pPr marL="0" lvl="0" indent="0" algn="l" rtl="0">
              <a:spcBef>
                <a:spcPts val="700"/>
              </a:spcBef>
              <a:spcAft>
                <a:spcPts val="0"/>
              </a:spcAft>
              <a:buNone/>
            </a:pPr>
            <a:endParaRPr>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Considerations</a:t>
            </a:r>
            <a:endParaRPr/>
          </a:p>
        </p:txBody>
      </p:sp>
      <p:sp>
        <p:nvSpPr>
          <p:cNvPr id="196" name="Google Shape;196;p28"/>
          <p:cNvSpPr txBox="1"/>
          <p:nvPr/>
        </p:nvSpPr>
        <p:spPr>
          <a:xfrm>
            <a:off x="0" y="853075"/>
            <a:ext cx="8826600" cy="4011300"/>
          </a:xfrm>
          <a:prstGeom prst="rect">
            <a:avLst/>
          </a:prstGeom>
          <a:noFill/>
          <a:ln>
            <a:noFill/>
          </a:ln>
        </p:spPr>
        <p:txBody>
          <a:bodyPr spcFirstLastPara="1" wrap="square" lIns="91425" tIns="91425" rIns="91425" bIns="91425" anchor="t" anchorCtr="0">
            <a:noAutofit/>
          </a:bodyPr>
          <a:lstStyle/>
          <a:p>
            <a:pPr marL="190500" marR="190500" lvl="0" indent="0" algn="l" rtl="0">
              <a:spcBef>
                <a:spcPts val="1000"/>
              </a:spcBef>
              <a:spcAft>
                <a:spcPts val="0"/>
              </a:spcAft>
              <a:buNone/>
            </a:pPr>
            <a:endParaRPr sz="1950" b="1" dirty="0"/>
          </a:p>
          <a:p>
            <a:pPr marL="457200" lvl="0" indent="-317500">
              <a:buSzPts val="1400"/>
              <a:buChar char="●"/>
            </a:pPr>
            <a:r>
              <a:rPr lang="en" dirty="0"/>
              <a:t>Linear model assumes </a:t>
            </a:r>
            <a:r>
              <a:rPr lang="en" b="1" dirty="0"/>
              <a:t>linearity</a:t>
            </a:r>
            <a:r>
              <a:rPr lang="en" dirty="0"/>
              <a:t>. (In contrast to, say, KNN which doesn't assume anything of your data.) That means that if you have a relation of features and targets that is not linear you need to find a way to solve it. (maybe x^2...)</a:t>
            </a:r>
            <a:endParaRPr dirty="0"/>
          </a:p>
          <a:p>
            <a:pPr marL="457200" lvl="0" indent="-317500" algn="l" rtl="0">
              <a:spcBef>
                <a:spcPts val="0"/>
              </a:spcBef>
              <a:spcAft>
                <a:spcPts val="0"/>
              </a:spcAft>
              <a:buSzPts val="1400"/>
              <a:buChar char="●"/>
            </a:pPr>
            <a:r>
              <a:rPr lang="en" dirty="0"/>
              <a:t>On the other hand if you have many features things change. In high dimension a linear model can </a:t>
            </a:r>
            <a:r>
              <a:rPr lang="en" b="1" dirty="0"/>
              <a:t>overfit </a:t>
            </a:r>
            <a:r>
              <a:rPr lang="en" dirty="0"/>
              <a:t>the data as well as a KNN.</a:t>
            </a:r>
            <a:endParaRPr dirty="0"/>
          </a:p>
          <a:p>
            <a:pPr marL="457200" lvl="0" indent="-317500" algn="l" rtl="0">
              <a:spcBef>
                <a:spcPts val="0"/>
              </a:spcBef>
              <a:spcAft>
                <a:spcPts val="0"/>
              </a:spcAft>
              <a:buSzPts val="1400"/>
              <a:buChar char="●"/>
            </a:pPr>
            <a:r>
              <a:rPr lang="en" dirty="0"/>
              <a:t>Linear model assumes </a:t>
            </a:r>
            <a:r>
              <a:rPr lang="en" b="1" dirty="0"/>
              <a:t>independence </a:t>
            </a:r>
            <a:r>
              <a:rPr lang="en" dirty="0"/>
              <a:t>of the features. If there is a correlation this might lead to high variance in the coefficients, which can lead to an unstable (overfitting) model.</a:t>
            </a:r>
          </a:p>
          <a:p>
            <a:pPr marL="457200" lvl="0" indent="-317500" algn="l" rtl="0">
              <a:spcBef>
                <a:spcPts val="0"/>
              </a:spcBef>
              <a:spcAft>
                <a:spcPts val="0"/>
              </a:spcAft>
              <a:buSzPts val="1400"/>
              <a:buChar char="●"/>
            </a:pPr>
            <a:r>
              <a:rPr lang="en" b="1" dirty="0"/>
              <a:t>Heteroscedasticity </a:t>
            </a:r>
            <a:r>
              <a:rPr lang="en" dirty="0"/>
              <a:t>- the idea that you have large error for a set of data and small for another subset</a:t>
            </a:r>
            <a:endParaRPr dirty="0"/>
          </a:p>
          <a:p>
            <a:pPr marL="457200" lvl="0" indent="-317500" algn="l" rtl="0">
              <a:spcBef>
                <a:spcPts val="0"/>
              </a:spcBef>
              <a:spcAft>
                <a:spcPts val="0"/>
              </a:spcAft>
              <a:buSzPts val="1400"/>
              <a:buChar char="●"/>
            </a:pPr>
            <a:r>
              <a:rPr lang="en" b="1" dirty="0"/>
              <a:t>Violation of normality</a:t>
            </a:r>
            <a:r>
              <a:rPr lang="en" dirty="0"/>
              <a:t> - your features are somehow skewed.</a:t>
            </a:r>
            <a:endParaRPr dirty="0"/>
          </a:p>
          <a:p>
            <a:pPr marL="457200" lvl="0" indent="-317500" algn="l" rtl="0">
              <a:spcBef>
                <a:spcPts val="0"/>
              </a:spcBef>
              <a:spcAft>
                <a:spcPts val="0"/>
              </a:spcAft>
              <a:buSzPts val="1400"/>
              <a:buChar char="●"/>
            </a:pPr>
            <a:r>
              <a:rPr lang="en" dirty="0"/>
              <a:t>in KNN the training was at the same time of prediction. Here training is separated from prediction. We first train the model and then we make prediction. This is a </a:t>
            </a:r>
            <a:r>
              <a:rPr lang="en" b="1" dirty="0"/>
              <a:t>parametric model</a:t>
            </a:r>
            <a:r>
              <a:rPr lang="en" dirty="0"/>
              <a:t> (the model learns some parameters during training and then uses those parameters during prediction) In linear model (and also neural network) those parameters are called </a:t>
            </a:r>
            <a:r>
              <a:rPr lang="en" b="1" dirty="0"/>
              <a:t>weights</a:t>
            </a:r>
            <a:r>
              <a:rPr lang="en" dirty="0"/>
              <a:t>.</a:t>
            </a:r>
            <a:endParaRPr dirty="0"/>
          </a:p>
          <a:p>
            <a:pPr marL="457200" lvl="0" indent="-317500" algn="l" rtl="0">
              <a:spcBef>
                <a:spcPts val="0"/>
              </a:spcBef>
              <a:spcAft>
                <a:spcPts val="0"/>
              </a:spcAft>
              <a:buSzPts val="1400"/>
              <a:buChar char="●"/>
            </a:pPr>
            <a:r>
              <a:rPr lang="en" dirty="0"/>
              <a:t>Tradeoff between model complexity and predictive error</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9"/>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Evaluate the model visually</a:t>
            </a:r>
            <a:endParaRPr/>
          </a:p>
        </p:txBody>
      </p:sp>
      <p:pic>
        <p:nvPicPr>
          <p:cNvPr id="202" name="Google Shape;202;p29"/>
          <p:cNvPicPr preferRelativeResize="0"/>
          <p:nvPr/>
        </p:nvPicPr>
        <p:blipFill>
          <a:blip r:embed="rId3">
            <a:alphaModFix/>
          </a:blip>
          <a:stretch>
            <a:fillRect/>
          </a:stretch>
        </p:blipFill>
        <p:spPr>
          <a:xfrm>
            <a:off x="1014894" y="753434"/>
            <a:ext cx="3329535" cy="2107122"/>
          </a:xfrm>
          <a:prstGeom prst="rect">
            <a:avLst/>
          </a:prstGeom>
          <a:noFill/>
          <a:ln>
            <a:noFill/>
          </a:ln>
        </p:spPr>
      </p:pic>
      <p:sp>
        <p:nvSpPr>
          <p:cNvPr id="203" name="Google Shape;203;p29"/>
          <p:cNvSpPr txBox="1"/>
          <p:nvPr/>
        </p:nvSpPr>
        <p:spPr>
          <a:xfrm>
            <a:off x="2353162" y="2860555"/>
            <a:ext cx="653100" cy="35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price</a:t>
            </a:r>
            <a:endParaRPr>
              <a:latin typeface="Roboto"/>
              <a:ea typeface="Roboto"/>
              <a:cs typeface="Roboto"/>
              <a:sym typeface="Roboto"/>
            </a:endParaRPr>
          </a:p>
        </p:txBody>
      </p:sp>
      <p:sp>
        <p:nvSpPr>
          <p:cNvPr id="204" name="Google Shape;204;p29"/>
          <p:cNvSpPr txBox="1"/>
          <p:nvPr/>
        </p:nvSpPr>
        <p:spPr>
          <a:xfrm rot="-5400000">
            <a:off x="1883" y="1500476"/>
            <a:ext cx="1797983" cy="30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Roboto"/>
                <a:ea typeface="Roboto"/>
                <a:cs typeface="Roboto"/>
                <a:sym typeface="Roboto"/>
              </a:rPr>
              <a:t>Number of sales</a:t>
            </a:r>
            <a:endParaRPr dirty="0">
              <a:latin typeface="Roboto"/>
              <a:ea typeface="Roboto"/>
              <a:cs typeface="Roboto"/>
              <a:sym typeface="Roboto"/>
            </a:endParaRPr>
          </a:p>
        </p:txBody>
      </p:sp>
      <p:pic>
        <p:nvPicPr>
          <p:cNvPr id="205" name="Google Shape;205;p29"/>
          <p:cNvPicPr preferRelativeResize="0"/>
          <p:nvPr/>
        </p:nvPicPr>
        <p:blipFill>
          <a:blip r:embed="rId4">
            <a:alphaModFix/>
          </a:blip>
          <a:stretch>
            <a:fillRect/>
          </a:stretch>
        </p:blipFill>
        <p:spPr>
          <a:xfrm>
            <a:off x="4900100" y="899800"/>
            <a:ext cx="2825700" cy="1752025"/>
          </a:xfrm>
          <a:prstGeom prst="rect">
            <a:avLst/>
          </a:prstGeom>
          <a:noFill/>
          <a:ln>
            <a:noFill/>
          </a:ln>
        </p:spPr>
      </p:pic>
      <p:sp>
        <p:nvSpPr>
          <p:cNvPr id="206" name="Google Shape;206;p29"/>
          <p:cNvSpPr txBox="1"/>
          <p:nvPr/>
        </p:nvSpPr>
        <p:spPr>
          <a:xfrm>
            <a:off x="4955750" y="650650"/>
            <a:ext cx="3852600" cy="35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Residuals = y(hat) - y(true)</a:t>
            </a:r>
            <a:endParaRPr>
              <a:latin typeface="Roboto"/>
              <a:ea typeface="Roboto"/>
              <a:cs typeface="Roboto"/>
              <a:sym typeface="Roboto"/>
            </a:endParaRPr>
          </a:p>
        </p:txBody>
      </p:sp>
      <p:sp>
        <p:nvSpPr>
          <p:cNvPr id="207" name="Google Shape;207;p29"/>
          <p:cNvSpPr txBox="1"/>
          <p:nvPr/>
        </p:nvSpPr>
        <p:spPr>
          <a:xfrm>
            <a:off x="735800" y="3353525"/>
            <a:ext cx="3254400" cy="14889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Roboto"/>
              <a:buChar char="●"/>
            </a:pPr>
            <a:r>
              <a:rPr lang="en">
                <a:latin typeface="Roboto"/>
                <a:ea typeface="Roboto"/>
                <a:cs typeface="Roboto"/>
                <a:sym typeface="Roboto"/>
              </a:rPr>
              <a:t>Ideally the best line should be a curve</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Maybe the data should be divided into 2 separated problem (sales of beers in boxes of 24 and sales of beers in boxes of 6)</a:t>
            </a:r>
            <a:endParaRPr>
              <a:latin typeface="Roboto"/>
              <a:ea typeface="Roboto"/>
              <a:cs typeface="Roboto"/>
              <a:sym typeface="Roboto"/>
            </a:endParaRPr>
          </a:p>
        </p:txBody>
      </p:sp>
      <p:pic>
        <p:nvPicPr>
          <p:cNvPr id="208" name="Google Shape;208;p29"/>
          <p:cNvPicPr preferRelativeResize="0"/>
          <p:nvPr/>
        </p:nvPicPr>
        <p:blipFill>
          <a:blip r:embed="rId5">
            <a:alphaModFix/>
          </a:blip>
          <a:stretch>
            <a:fillRect/>
          </a:stretch>
        </p:blipFill>
        <p:spPr>
          <a:xfrm>
            <a:off x="4900108" y="2765051"/>
            <a:ext cx="2730242" cy="1752025"/>
          </a:xfrm>
          <a:prstGeom prst="rect">
            <a:avLst/>
          </a:prstGeom>
          <a:noFill/>
          <a:ln>
            <a:noFill/>
          </a:ln>
        </p:spPr>
      </p:pic>
      <p:sp>
        <p:nvSpPr>
          <p:cNvPr id="209" name="Google Shape;209;p29"/>
          <p:cNvSpPr txBox="1"/>
          <p:nvPr/>
        </p:nvSpPr>
        <p:spPr>
          <a:xfrm>
            <a:off x="7839000" y="1846575"/>
            <a:ext cx="785400" cy="46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scatter</a:t>
            </a:r>
            <a:endParaRPr>
              <a:latin typeface="Roboto"/>
              <a:ea typeface="Roboto"/>
              <a:cs typeface="Roboto"/>
              <a:sym typeface="Roboto"/>
            </a:endParaRPr>
          </a:p>
        </p:txBody>
      </p:sp>
      <p:sp>
        <p:nvSpPr>
          <p:cNvPr id="210" name="Google Shape;210;p29"/>
          <p:cNvSpPr txBox="1"/>
          <p:nvPr/>
        </p:nvSpPr>
        <p:spPr>
          <a:xfrm>
            <a:off x="7725800" y="3279525"/>
            <a:ext cx="1199050" cy="46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Roboto"/>
                <a:ea typeface="Roboto"/>
                <a:cs typeface="Roboto"/>
                <a:sym typeface="Roboto"/>
              </a:rPr>
              <a:t>distribution</a:t>
            </a:r>
            <a:endParaRPr dirty="0">
              <a:latin typeface="Roboto"/>
              <a:ea typeface="Roboto"/>
              <a:cs typeface="Roboto"/>
              <a:sym typeface="Roboto"/>
            </a:endParaRPr>
          </a:p>
        </p:txBody>
      </p:sp>
      <p:sp>
        <p:nvSpPr>
          <p:cNvPr id="211" name="Google Shape;211;p29"/>
          <p:cNvSpPr txBox="1"/>
          <p:nvPr/>
        </p:nvSpPr>
        <p:spPr>
          <a:xfrm>
            <a:off x="4344429" y="4537425"/>
            <a:ext cx="4364696" cy="35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Roboto"/>
                <a:ea typeface="Roboto"/>
                <a:cs typeface="Roboto"/>
                <a:sym typeface="Roboto"/>
              </a:rPr>
              <a:t>The first should be a horizontal line around 0  and the second more a bell shape</a:t>
            </a:r>
            <a:endParaRPr dirty="0">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206"/>
                                        </p:tgtEl>
                                        <p:attrNameLst>
                                          <p:attrName>style.visibility</p:attrName>
                                        </p:attrNameLst>
                                      </p:cBhvr>
                                      <p:to>
                                        <p:strVal val="visible"/>
                                      </p:to>
                                    </p:set>
                                    <p:animEffect transition="in" filter="fade">
                                      <p:cBhvr>
                                        <p:cTn id="9" dur="1000"/>
                                        <p:tgtEl>
                                          <p:spTgt spid="206"/>
                                        </p:tgtEl>
                                      </p:cBhvr>
                                    </p:animEffect>
                                  </p:childTnLst>
                                </p:cTn>
                              </p:par>
                              <p:par>
                                <p:cTn id="10" presetID="10" presetClass="entr" presetSubtype="0" fill="hold" nodeType="withEffect">
                                  <p:stCondLst>
                                    <p:cond delay="0"/>
                                  </p:stCondLst>
                                  <p:childTnLst>
                                    <p:set>
                                      <p:cBhvr>
                                        <p:cTn id="11" dur="1" fill="hold">
                                          <p:stCondLst>
                                            <p:cond delay="0"/>
                                          </p:stCondLst>
                                        </p:cTn>
                                        <p:tgtEl>
                                          <p:spTgt spid="208"/>
                                        </p:tgtEl>
                                        <p:attrNameLst>
                                          <p:attrName>style.visibility</p:attrName>
                                        </p:attrNameLst>
                                      </p:cBhvr>
                                      <p:to>
                                        <p:strVal val="visible"/>
                                      </p:to>
                                    </p:set>
                                    <p:animEffect transition="in" filter="fade">
                                      <p:cBhvr>
                                        <p:cTn id="12" dur="1000"/>
                                        <p:tgtEl>
                                          <p:spTgt spid="208"/>
                                        </p:tgtEl>
                                      </p:cBhvr>
                                    </p:animEffect>
                                  </p:childTnLst>
                                </p:cTn>
                              </p:par>
                              <p:par>
                                <p:cTn id="13" presetID="10" presetClass="entr" presetSubtype="0" fill="hold" nodeType="withEffect">
                                  <p:stCondLst>
                                    <p:cond delay="0"/>
                                  </p:stCondLst>
                                  <p:childTnLst>
                                    <p:set>
                                      <p:cBhvr>
                                        <p:cTn id="14" dur="1" fill="hold">
                                          <p:stCondLst>
                                            <p:cond delay="0"/>
                                          </p:stCondLst>
                                        </p:cTn>
                                        <p:tgtEl>
                                          <p:spTgt spid="209"/>
                                        </p:tgtEl>
                                        <p:attrNameLst>
                                          <p:attrName>style.visibility</p:attrName>
                                        </p:attrNameLst>
                                      </p:cBhvr>
                                      <p:to>
                                        <p:strVal val="visible"/>
                                      </p:to>
                                    </p:set>
                                    <p:animEffect transition="in" filter="fade">
                                      <p:cBhvr>
                                        <p:cTn id="15" dur="1000"/>
                                        <p:tgtEl>
                                          <p:spTgt spid="209"/>
                                        </p:tgtEl>
                                      </p:cBhvr>
                                    </p:animEffect>
                                  </p:childTnLst>
                                </p:cTn>
                              </p:par>
                              <p:par>
                                <p:cTn id="16" presetID="10" presetClass="entr" presetSubtype="0" fill="hold" nodeType="withEffect">
                                  <p:stCondLst>
                                    <p:cond delay="0"/>
                                  </p:stCondLst>
                                  <p:childTnLst>
                                    <p:set>
                                      <p:cBhvr>
                                        <p:cTn id="17" dur="1" fill="hold">
                                          <p:stCondLst>
                                            <p:cond delay="0"/>
                                          </p:stCondLst>
                                        </p:cTn>
                                        <p:tgtEl>
                                          <p:spTgt spid="210"/>
                                        </p:tgtEl>
                                        <p:attrNameLst>
                                          <p:attrName>style.visibility</p:attrName>
                                        </p:attrNameLst>
                                      </p:cBhvr>
                                      <p:to>
                                        <p:strVal val="visible"/>
                                      </p:to>
                                    </p:set>
                                    <p:animEffect transition="in" filter="fade">
                                      <p:cBhvr>
                                        <p:cTn id="18" dur="1000"/>
                                        <p:tgtEl>
                                          <p:spTgt spid="210"/>
                                        </p:tgtEl>
                                      </p:cBhvr>
                                    </p:animEffect>
                                  </p:childTnLst>
                                </p:cTn>
                              </p:par>
                              <p:par>
                                <p:cTn id="19" presetID="10" presetClass="entr" presetSubtype="0" fill="hold" nodeType="withEffect">
                                  <p:stCondLst>
                                    <p:cond delay="0"/>
                                  </p:stCondLst>
                                  <p:childTnLst>
                                    <p:set>
                                      <p:cBhvr>
                                        <p:cTn id="20" dur="1" fill="hold">
                                          <p:stCondLst>
                                            <p:cond delay="0"/>
                                          </p:stCondLst>
                                        </p:cTn>
                                        <p:tgtEl>
                                          <p:spTgt spid="211"/>
                                        </p:tgtEl>
                                        <p:attrNameLst>
                                          <p:attrName>style.visibility</p:attrName>
                                        </p:attrNameLst>
                                      </p:cBhvr>
                                      <p:to>
                                        <p:strVal val="visible"/>
                                      </p:to>
                                    </p:set>
                                    <p:animEffect transition="in" filter="fade">
                                      <p:cBhvr>
                                        <p:cTn id="21" dur="1000"/>
                                        <p:tgtEl>
                                          <p:spTgt spid="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0"/>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Evaluate a Linear Regression Model</a:t>
            </a:r>
            <a:endParaRPr/>
          </a:p>
        </p:txBody>
      </p:sp>
      <p:sp>
        <p:nvSpPr>
          <p:cNvPr id="217" name="Google Shape;217;p30"/>
          <p:cNvSpPr txBox="1"/>
          <p:nvPr/>
        </p:nvSpPr>
        <p:spPr>
          <a:xfrm>
            <a:off x="474025" y="990500"/>
            <a:ext cx="8306100" cy="12453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Roboto"/>
              <a:buChar char="●"/>
            </a:pPr>
            <a:r>
              <a:rPr lang="en">
                <a:latin typeface="Roboto"/>
                <a:ea typeface="Roboto"/>
                <a:cs typeface="Roboto"/>
                <a:sym typeface="Roboto"/>
              </a:rPr>
              <a:t>We don’t have parameters that we can change in Scikit Learn Linear regression</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But we can change the number of features, the type of features or introduce new features (features engineering)</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When we evaluate linear regression it is more like comparing two (or more) possible models implementations</a:t>
            </a:r>
            <a:endParaRPr>
              <a:latin typeface="Roboto"/>
              <a:ea typeface="Roboto"/>
              <a:cs typeface="Roboto"/>
              <a:sym typeface="Roboto"/>
            </a:endParaRPr>
          </a:p>
        </p:txBody>
      </p:sp>
      <p:sp>
        <p:nvSpPr>
          <p:cNvPr id="218" name="Google Shape;218;p30"/>
          <p:cNvSpPr txBox="1"/>
          <p:nvPr/>
        </p:nvSpPr>
        <p:spPr>
          <a:xfrm>
            <a:off x="530625" y="2179075"/>
            <a:ext cx="5370000" cy="39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u="sng">
                <a:solidFill>
                  <a:schemeClr val="hlink"/>
                </a:solidFill>
                <a:hlinkClick r:id="rId3"/>
              </a:rPr>
              <a:t>https://scikit-learn.org/stable/modules/generated/sklearn.metrics.r2_score.html</a:t>
            </a:r>
            <a:endParaRPr/>
          </a:p>
        </p:txBody>
      </p:sp>
      <p:pic>
        <p:nvPicPr>
          <p:cNvPr id="219" name="Google Shape;219;p30"/>
          <p:cNvPicPr preferRelativeResize="0"/>
          <p:nvPr/>
        </p:nvPicPr>
        <p:blipFill>
          <a:blip r:embed="rId4">
            <a:alphaModFix/>
          </a:blip>
          <a:stretch>
            <a:fillRect/>
          </a:stretch>
        </p:blipFill>
        <p:spPr>
          <a:xfrm>
            <a:off x="845725" y="2511925"/>
            <a:ext cx="4171950" cy="561975"/>
          </a:xfrm>
          <a:prstGeom prst="rect">
            <a:avLst/>
          </a:prstGeom>
          <a:noFill/>
          <a:ln>
            <a:noFill/>
          </a:ln>
        </p:spPr>
      </p:pic>
      <p:sp>
        <p:nvSpPr>
          <p:cNvPr id="220" name="Google Shape;220;p30"/>
          <p:cNvSpPr txBox="1"/>
          <p:nvPr/>
        </p:nvSpPr>
        <p:spPr>
          <a:xfrm>
            <a:off x="5276172" y="2512000"/>
            <a:ext cx="2928900" cy="561900"/>
          </a:xfrm>
          <a:prstGeom prst="rect">
            <a:avLst/>
          </a:prstGeom>
          <a:solidFill>
            <a:srgbClr val="CFE2F3"/>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Inputs: true target , predictions</a:t>
            </a:r>
            <a:endParaRPr>
              <a:latin typeface="Roboto"/>
              <a:ea typeface="Roboto"/>
              <a:cs typeface="Roboto"/>
              <a:sym typeface="Roboto"/>
            </a:endParaRPr>
          </a:p>
        </p:txBody>
      </p:sp>
      <p:pic>
        <p:nvPicPr>
          <p:cNvPr id="221" name="Google Shape;221;p30"/>
          <p:cNvPicPr preferRelativeResize="0"/>
          <p:nvPr/>
        </p:nvPicPr>
        <p:blipFill>
          <a:blip r:embed="rId5">
            <a:alphaModFix/>
          </a:blip>
          <a:stretch>
            <a:fillRect/>
          </a:stretch>
        </p:blipFill>
        <p:spPr>
          <a:xfrm>
            <a:off x="217075" y="3385400"/>
            <a:ext cx="5429250" cy="1143000"/>
          </a:xfrm>
          <a:prstGeom prst="rect">
            <a:avLst/>
          </a:prstGeom>
          <a:noFill/>
          <a:ln>
            <a:noFill/>
          </a:ln>
        </p:spPr>
      </p:pic>
      <p:sp>
        <p:nvSpPr>
          <p:cNvPr id="222" name="Google Shape;222;p30"/>
          <p:cNvSpPr txBox="1"/>
          <p:nvPr/>
        </p:nvSpPr>
        <p:spPr>
          <a:xfrm>
            <a:off x="5851225" y="3456750"/>
            <a:ext cx="2928900" cy="1021800"/>
          </a:xfrm>
          <a:prstGeom prst="rect">
            <a:avLst/>
          </a:prstGeom>
          <a:solidFill>
            <a:srgbClr val="CFE2F3"/>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Inputs: X_test , y_test</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For LR this returns the r2_score</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1"/>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222"/>
                                        </p:tgtEl>
                                        <p:attrNameLst>
                                          <p:attrName>style.visibility</p:attrName>
                                        </p:attrNameLst>
                                      </p:cBhvr>
                                      <p:to>
                                        <p:strVal val="visible"/>
                                      </p:to>
                                    </p:set>
                                    <p:animEffect transition="in" filter="fade">
                                      <p:cBhvr>
                                        <p:cTn id="9" dur="1000"/>
                                        <p:tgtEl>
                                          <p:spTgt spid="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1"/>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R2_score</a:t>
            </a:r>
            <a:endParaRPr/>
          </a:p>
        </p:txBody>
      </p:sp>
      <p:sp>
        <p:nvSpPr>
          <p:cNvPr id="228" name="Google Shape;228;p31"/>
          <p:cNvSpPr txBox="1"/>
          <p:nvPr/>
        </p:nvSpPr>
        <p:spPr>
          <a:xfrm>
            <a:off x="349856" y="1011725"/>
            <a:ext cx="8574843" cy="3240300"/>
          </a:xfrm>
          <a:prstGeom prst="rect">
            <a:avLst/>
          </a:prstGeom>
          <a:noFill/>
          <a:ln>
            <a:noFill/>
          </a:ln>
        </p:spPr>
        <p:txBody>
          <a:bodyPr spcFirstLastPara="1" wrap="square" lIns="91425" tIns="91425" rIns="91425" bIns="91425" anchor="t" anchorCtr="0">
            <a:noAutofit/>
          </a:bodyPr>
          <a:lstStyle/>
          <a:p>
            <a:pPr marL="457200" lvl="0" indent="-295275" algn="l" rtl="0">
              <a:lnSpc>
                <a:spcPct val="115000"/>
              </a:lnSpc>
              <a:spcBef>
                <a:spcPts val="1100"/>
              </a:spcBef>
              <a:spcAft>
                <a:spcPts val="0"/>
              </a:spcAft>
              <a:buSzPts val="1050"/>
              <a:buChar char="●"/>
            </a:pPr>
            <a:r>
              <a:rPr lang="en" sz="1050" dirty="0"/>
              <a:t>R squared (R2) is a statistical measure of how close the data are to the fitted regression line. It is also known as the coefficient of determination, or the coefficient of multiple determination for multiple regression.</a:t>
            </a:r>
            <a:endParaRPr sz="1050" dirty="0"/>
          </a:p>
          <a:p>
            <a:pPr marL="0" lvl="0" indent="0" algn="l" rtl="0">
              <a:lnSpc>
                <a:spcPct val="115000"/>
              </a:lnSpc>
              <a:spcBef>
                <a:spcPts val="1100"/>
              </a:spcBef>
              <a:spcAft>
                <a:spcPts val="0"/>
              </a:spcAft>
              <a:buNone/>
            </a:pPr>
            <a:r>
              <a:rPr lang="en" sz="1050" dirty="0"/>
              <a:t>R2 is the percentage of the response variable variation that is explained by a linear model. Or:</a:t>
            </a:r>
            <a:endParaRPr sz="1050" dirty="0"/>
          </a:p>
          <a:p>
            <a:pPr marL="0" lvl="0" indent="0" algn="l" rtl="0">
              <a:lnSpc>
                <a:spcPct val="115000"/>
              </a:lnSpc>
              <a:spcBef>
                <a:spcPts val="1100"/>
              </a:spcBef>
              <a:spcAft>
                <a:spcPts val="0"/>
              </a:spcAft>
              <a:buNone/>
            </a:pPr>
            <a:r>
              <a:rPr lang="en" sz="1050" dirty="0"/>
              <a:t>R2 = Explained variation / Total variation</a:t>
            </a:r>
            <a:endParaRPr sz="1050" dirty="0"/>
          </a:p>
          <a:p>
            <a:pPr marL="0" lvl="0" indent="0" algn="l" rtl="0">
              <a:lnSpc>
                <a:spcPct val="115000"/>
              </a:lnSpc>
              <a:spcBef>
                <a:spcPts val="1100"/>
              </a:spcBef>
              <a:spcAft>
                <a:spcPts val="0"/>
              </a:spcAft>
              <a:buNone/>
            </a:pPr>
            <a:r>
              <a:rPr lang="en" sz="1050" dirty="0"/>
              <a:t>R2 is typically between 0 and 1 (however, it can be negative)</a:t>
            </a:r>
            <a:endParaRPr sz="1050" dirty="0"/>
          </a:p>
          <a:p>
            <a:pPr marL="0" lvl="0" indent="0" algn="l" rtl="0">
              <a:lnSpc>
                <a:spcPct val="115000"/>
              </a:lnSpc>
              <a:spcBef>
                <a:spcPts val="1100"/>
              </a:spcBef>
              <a:spcAft>
                <a:spcPts val="0"/>
              </a:spcAft>
              <a:buNone/>
            </a:pPr>
            <a:r>
              <a:rPr lang="en" sz="1050" dirty="0"/>
              <a:t>R2=0 indicates that the model explains none of the variability of the response data around its mean. </a:t>
            </a:r>
          </a:p>
          <a:p>
            <a:pPr marL="0" lvl="0" indent="0" algn="l" rtl="0">
              <a:lnSpc>
                <a:spcPct val="115000"/>
              </a:lnSpc>
              <a:spcBef>
                <a:spcPts val="1100"/>
              </a:spcBef>
              <a:spcAft>
                <a:spcPts val="0"/>
              </a:spcAft>
              <a:buNone/>
            </a:pPr>
            <a:r>
              <a:rPr lang="en" sz="1050" dirty="0"/>
              <a:t>R2=1 indicates that the model explains all the variability of the response data around its mean.</a:t>
            </a:r>
            <a:endParaRPr sz="1050" dirty="0"/>
          </a:p>
          <a:p>
            <a:pPr marL="457200" lvl="0" indent="-295275" algn="l" rtl="0">
              <a:lnSpc>
                <a:spcPct val="115000"/>
              </a:lnSpc>
              <a:spcBef>
                <a:spcPts val="1100"/>
              </a:spcBef>
              <a:spcAft>
                <a:spcPts val="0"/>
              </a:spcAft>
              <a:buSzPts val="1050"/>
              <a:buChar char="●"/>
            </a:pPr>
            <a:r>
              <a:rPr lang="en" sz="1050" dirty="0"/>
              <a:t>R2 is useful to compare to models rather than as an accuracy metrics for one regressor</a:t>
            </a:r>
            <a:endParaRPr sz="1050" dirty="0"/>
          </a:p>
          <a:p>
            <a:pPr marL="0" lvl="0" indent="0" algn="l" rtl="0">
              <a:lnSpc>
                <a:spcPct val="150000"/>
              </a:lnSpc>
              <a:spcBef>
                <a:spcPts val="1300"/>
              </a:spcBef>
              <a:spcAft>
                <a:spcPts val="100"/>
              </a:spcAft>
              <a:buNone/>
            </a:pPr>
            <a:endParaRPr sz="1100" dirty="0">
              <a:solidFill>
                <a:srgbClr val="1D1F2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2"/>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Extra</a:t>
            </a:r>
            <a:endParaRPr/>
          </a:p>
        </p:txBody>
      </p:sp>
      <p:sp>
        <p:nvSpPr>
          <p:cNvPr id="235" name="Google Shape;235;p32"/>
          <p:cNvSpPr txBox="1"/>
          <p:nvPr/>
        </p:nvSpPr>
        <p:spPr>
          <a:xfrm>
            <a:off x="594300" y="983425"/>
            <a:ext cx="7131600" cy="326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Roboto"/>
                <a:ea typeface="Roboto"/>
                <a:cs typeface="Roboto"/>
                <a:sym typeface="Roboto"/>
              </a:rPr>
              <a:t>There are parametric version of Linear Regression that allow to make the model smoother. Lasso Regression and Ridge Regression are two examples.</a:t>
            </a: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0" lvl="0" indent="0" algn="l" rtl="0">
              <a:spcBef>
                <a:spcPts val="0"/>
              </a:spcBef>
              <a:spcAft>
                <a:spcPts val="0"/>
              </a:spcAft>
              <a:buNone/>
            </a:pPr>
            <a:r>
              <a:rPr lang="en" sz="1100" u="sng" dirty="0">
                <a:solidFill>
                  <a:schemeClr val="hlink"/>
                </a:solidFill>
                <a:hlinkClick r:id="rId3"/>
              </a:rPr>
              <a:t>https://scikit-learn.org/stable/modules/linear_model.html</a:t>
            </a:r>
            <a:endParaRPr dirty="0">
              <a:latin typeface="Roboto"/>
              <a:ea typeface="Roboto"/>
              <a:cs typeface="Roboto"/>
              <a:sym typeface="Roboto"/>
            </a:endParaRPr>
          </a:p>
        </p:txBody>
      </p:sp>
      <p:sp>
        <p:nvSpPr>
          <p:cNvPr id="2" name="Rectangle 1">
            <a:extLst>
              <a:ext uri="{FF2B5EF4-FFF2-40B4-BE49-F238E27FC236}">
                <a16:creationId xmlns:a16="http://schemas.microsoft.com/office/drawing/2014/main" id="{975EC761-BF95-454E-B7E0-61633847E8E5}"/>
              </a:ext>
            </a:extLst>
          </p:cNvPr>
          <p:cNvSpPr/>
          <p:nvPr/>
        </p:nvSpPr>
        <p:spPr>
          <a:xfrm>
            <a:off x="594300" y="2352615"/>
            <a:ext cx="6404776" cy="523220"/>
          </a:xfrm>
          <a:prstGeom prst="rect">
            <a:avLst/>
          </a:prstGeom>
        </p:spPr>
        <p:txBody>
          <a:bodyPr wrap="square">
            <a:spAutoFit/>
          </a:bodyPr>
          <a:lstStyle/>
          <a:p>
            <a:r>
              <a:rPr lang="en-GB" dirty="0"/>
              <a:t>Another useful tutorial on lasso </a:t>
            </a:r>
            <a:r>
              <a:rPr lang="en-GB" dirty="0" err="1"/>
              <a:t>anrd</a:t>
            </a:r>
            <a:r>
              <a:rPr lang="en-GB" dirty="0"/>
              <a:t> ridge: </a:t>
            </a:r>
            <a:r>
              <a:rPr lang="en-GB" dirty="0">
                <a:hlinkClick r:id="rId4"/>
              </a:rPr>
              <a:t>https://</a:t>
            </a:r>
            <a:r>
              <a:rPr lang="en-GB" dirty="0" err="1">
                <a:hlinkClick r:id="rId4"/>
              </a:rPr>
              <a:t>scienceloft.com</a:t>
            </a:r>
            <a:r>
              <a:rPr lang="en-GB" dirty="0">
                <a:hlinkClick r:id="rId4"/>
              </a:rPr>
              <a:t>/technical/understanding-lasso-and-ridge-regression/</a:t>
            </a: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Shapes</a:t>
            </a:r>
            <a:endParaRPr/>
          </a:p>
        </p:txBody>
      </p:sp>
      <p:sp>
        <p:nvSpPr>
          <p:cNvPr id="80" name="Google Shape;80;p15"/>
          <p:cNvSpPr txBox="1"/>
          <p:nvPr/>
        </p:nvSpPr>
        <p:spPr>
          <a:xfrm>
            <a:off x="227313" y="792525"/>
            <a:ext cx="2702700" cy="1248600"/>
          </a:xfrm>
          <a:prstGeom prst="rect">
            <a:avLst/>
          </a:prstGeom>
          <a:solidFill>
            <a:srgbClr val="D5A6BD"/>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X.shape</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(1250 , 1)</a:t>
            </a:r>
            <a:endParaRPr>
              <a:latin typeface="Roboto"/>
              <a:ea typeface="Roboto"/>
              <a:cs typeface="Roboto"/>
              <a:sym typeface="Roboto"/>
            </a:endParaRPr>
          </a:p>
        </p:txBody>
      </p:sp>
      <p:sp>
        <p:nvSpPr>
          <p:cNvPr id="81" name="Google Shape;81;p15"/>
          <p:cNvSpPr txBox="1"/>
          <p:nvPr/>
        </p:nvSpPr>
        <p:spPr>
          <a:xfrm>
            <a:off x="3160188" y="792525"/>
            <a:ext cx="2702700" cy="1248600"/>
          </a:xfrm>
          <a:prstGeom prst="rect">
            <a:avLst/>
          </a:prstGeom>
          <a:solidFill>
            <a:srgbClr val="D5A6BD"/>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X.shape</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(1250 , 2)</a:t>
            </a:r>
            <a:endParaRPr>
              <a:latin typeface="Roboto"/>
              <a:ea typeface="Roboto"/>
              <a:cs typeface="Roboto"/>
              <a:sym typeface="Roboto"/>
            </a:endParaRPr>
          </a:p>
        </p:txBody>
      </p:sp>
      <p:sp>
        <p:nvSpPr>
          <p:cNvPr id="82" name="Google Shape;82;p15"/>
          <p:cNvSpPr txBox="1"/>
          <p:nvPr/>
        </p:nvSpPr>
        <p:spPr>
          <a:xfrm>
            <a:off x="6093063" y="792525"/>
            <a:ext cx="2702700" cy="1248600"/>
          </a:xfrm>
          <a:prstGeom prst="rect">
            <a:avLst/>
          </a:prstGeom>
          <a:solidFill>
            <a:srgbClr val="D5A6BD"/>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X.shape</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(1250 , 100)</a:t>
            </a:r>
            <a:endParaRPr>
              <a:latin typeface="Roboto"/>
              <a:ea typeface="Roboto"/>
              <a:cs typeface="Roboto"/>
              <a:sym typeface="Roboto"/>
            </a:endParaRPr>
          </a:p>
        </p:txBody>
      </p:sp>
      <p:sp>
        <p:nvSpPr>
          <p:cNvPr id="83" name="Google Shape;83;p15"/>
          <p:cNvSpPr txBox="1"/>
          <p:nvPr/>
        </p:nvSpPr>
        <p:spPr>
          <a:xfrm>
            <a:off x="227313" y="2147650"/>
            <a:ext cx="2702700" cy="1248600"/>
          </a:xfrm>
          <a:prstGeom prst="rect">
            <a:avLst/>
          </a:prstGeom>
          <a:solidFill>
            <a:srgbClr val="D5A6BD"/>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1250 observations</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1 feature</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One dimensional data</a:t>
            </a:r>
            <a:endParaRPr>
              <a:latin typeface="Roboto"/>
              <a:ea typeface="Roboto"/>
              <a:cs typeface="Roboto"/>
              <a:sym typeface="Roboto"/>
            </a:endParaRPr>
          </a:p>
        </p:txBody>
      </p:sp>
      <p:sp>
        <p:nvSpPr>
          <p:cNvPr id="84" name="Google Shape;84;p15"/>
          <p:cNvSpPr txBox="1"/>
          <p:nvPr/>
        </p:nvSpPr>
        <p:spPr>
          <a:xfrm>
            <a:off x="3160188" y="2147650"/>
            <a:ext cx="2702700" cy="1248600"/>
          </a:xfrm>
          <a:prstGeom prst="rect">
            <a:avLst/>
          </a:prstGeom>
          <a:solidFill>
            <a:srgbClr val="D5A6BD"/>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1250 observations</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2 features</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Bi-dimensional data</a:t>
            </a:r>
            <a:endParaRPr>
              <a:latin typeface="Roboto"/>
              <a:ea typeface="Roboto"/>
              <a:cs typeface="Roboto"/>
              <a:sym typeface="Roboto"/>
            </a:endParaRPr>
          </a:p>
        </p:txBody>
      </p:sp>
      <p:sp>
        <p:nvSpPr>
          <p:cNvPr id="85" name="Google Shape;85;p15"/>
          <p:cNvSpPr txBox="1"/>
          <p:nvPr/>
        </p:nvSpPr>
        <p:spPr>
          <a:xfrm>
            <a:off x="6093063" y="2147650"/>
            <a:ext cx="2702700" cy="1248600"/>
          </a:xfrm>
          <a:prstGeom prst="rect">
            <a:avLst/>
          </a:prstGeom>
          <a:solidFill>
            <a:srgbClr val="D5A6BD"/>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1250 observations</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100 features</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100th-dimensional data</a:t>
            </a:r>
            <a:endParaRPr>
              <a:latin typeface="Roboto"/>
              <a:ea typeface="Roboto"/>
              <a:cs typeface="Roboto"/>
              <a:sym typeface="Roboto"/>
            </a:endParaRPr>
          </a:p>
        </p:txBody>
      </p:sp>
      <p:pic>
        <p:nvPicPr>
          <p:cNvPr id="86" name="Google Shape;86;p15"/>
          <p:cNvPicPr preferRelativeResize="0"/>
          <p:nvPr/>
        </p:nvPicPr>
        <p:blipFill>
          <a:blip r:embed="rId3">
            <a:alphaModFix/>
          </a:blip>
          <a:stretch>
            <a:fillRect/>
          </a:stretch>
        </p:blipFill>
        <p:spPr>
          <a:xfrm>
            <a:off x="444751" y="3544818"/>
            <a:ext cx="2267850" cy="1454706"/>
          </a:xfrm>
          <a:prstGeom prst="rect">
            <a:avLst/>
          </a:prstGeom>
          <a:noFill/>
          <a:ln>
            <a:noFill/>
          </a:ln>
        </p:spPr>
      </p:pic>
      <p:pic>
        <p:nvPicPr>
          <p:cNvPr id="87" name="Google Shape;87;p15"/>
          <p:cNvPicPr preferRelativeResize="0"/>
          <p:nvPr/>
        </p:nvPicPr>
        <p:blipFill>
          <a:blip r:embed="rId4">
            <a:alphaModFix/>
          </a:blip>
          <a:stretch>
            <a:fillRect/>
          </a:stretch>
        </p:blipFill>
        <p:spPr>
          <a:xfrm>
            <a:off x="3423500" y="3502775"/>
            <a:ext cx="1833982" cy="1454700"/>
          </a:xfrm>
          <a:prstGeom prst="rect">
            <a:avLst/>
          </a:prstGeom>
          <a:noFill/>
          <a:ln>
            <a:noFill/>
          </a:ln>
        </p:spPr>
      </p:pic>
      <p:pic>
        <p:nvPicPr>
          <p:cNvPr id="88" name="Google Shape;88;p15"/>
          <p:cNvPicPr preferRelativeResize="0"/>
          <p:nvPr/>
        </p:nvPicPr>
        <p:blipFill>
          <a:blip r:embed="rId5">
            <a:alphaModFix/>
          </a:blip>
          <a:stretch>
            <a:fillRect/>
          </a:stretch>
        </p:blipFill>
        <p:spPr>
          <a:xfrm>
            <a:off x="6426504" y="3502787"/>
            <a:ext cx="2090883" cy="1566925"/>
          </a:xfrm>
          <a:prstGeom prst="rect">
            <a:avLst/>
          </a:prstGeom>
          <a:noFill/>
          <a:ln>
            <a:noFill/>
          </a:ln>
        </p:spPr>
      </p:pic>
      <p:sp>
        <p:nvSpPr>
          <p:cNvPr id="89" name="Google Shape;89;p15"/>
          <p:cNvSpPr txBox="1"/>
          <p:nvPr/>
        </p:nvSpPr>
        <p:spPr>
          <a:xfrm>
            <a:off x="6148050" y="3396250"/>
            <a:ext cx="2647800" cy="25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Roboto"/>
                <a:ea typeface="Roboto"/>
                <a:cs typeface="Roboto"/>
                <a:sym typeface="Roboto"/>
              </a:rPr>
              <a:t>Only up to 3 features on a graph)</a:t>
            </a:r>
            <a:endParaRPr sz="1100">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84"/>
                                        </p:tgtEl>
                                        <p:attrNameLst>
                                          <p:attrName>style.visibility</p:attrName>
                                        </p:attrNameLst>
                                      </p:cBhvr>
                                      <p:to>
                                        <p:strVal val="visible"/>
                                      </p:to>
                                    </p:set>
                                    <p:animEffect transition="in" filter="fade">
                                      <p:cBhvr>
                                        <p:cTn id="9" dur="300"/>
                                        <p:tgtEl>
                                          <p:spTgt spid="84"/>
                                        </p:tgtEl>
                                      </p:cBhvr>
                                    </p:animEffect>
                                  </p:childTnLst>
                                </p:cTn>
                              </p:par>
                              <p:par>
                                <p:cTn id="10" presetID="10" presetClass="entr" presetSubtype="0" fill="hold" nodeType="withEffect">
                                  <p:stCondLst>
                                    <p:cond delay="0"/>
                                  </p:stCondLst>
                                  <p:childTnLst>
                                    <p:set>
                                      <p:cBhvr>
                                        <p:cTn id="11" dur="1" fill="hold">
                                          <p:stCondLst>
                                            <p:cond delay="0"/>
                                          </p:stCondLst>
                                        </p:cTn>
                                        <p:tgtEl>
                                          <p:spTgt spid="85"/>
                                        </p:tgtEl>
                                        <p:attrNameLst>
                                          <p:attrName>style.visibility</p:attrName>
                                        </p:attrNameLst>
                                      </p:cBhvr>
                                      <p:to>
                                        <p:strVal val="visible"/>
                                      </p:to>
                                    </p:set>
                                    <p:animEffect transition="in" filter="fade">
                                      <p:cBhvr>
                                        <p:cTn id="12" dur="300"/>
                                        <p:tgtEl>
                                          <p:spTgt spid="8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6"/>
                                        </p:tgtEl>
                                        <p:attrNameLst>
                                          <p:attrName>style.visibility</p:attrName>
                                        </p:attrNameLst>
                                      </p:cBhvr>
                                      <p:to>
                                        <p:strVal val="visible"/>
                                      </p:to>
                                    </p:set>
                                  </p:childTnLst>
                                </p:cTn>
                              </p:par>
                              <p:par>
                                <p:cTn id="17" presetID="10"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animEffect transition="in" filter="fade">
                                      <p:cBhvr>
                                        <p:cTn id="19" dur="1000"/>
                                        <p:tgtEl>
                                          <p:spTgt spid="87"/>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88"/>
                                        </p:tgtEl>
                                        <p:attrNameLst>
                                          <p:attrName>style.visibility</p:attrName>
                                        </p:attrNameLst>
                                      </p:cBhvr>
                                      <p:to>
                                        <p:strVal val="visible"/>
                                      </p:to>
                                    </p:set>
                                  </p:childTnLst>
                                </p:cTn>
                              </p:par>
                              <p:par>
                                <p:cTn id="24" presetID="10" presetClass="entr" presetSubtype="0" fill="hold" nodeType="withEffect">
                                  <p:stCondLst>
                                    <p:cond delay="0"/>
                                  </p:stCondLst>
                                  <p:childTnLst>
                                    <p:set>
                                      <p:cBhvr>
                                        <p:cTn id="25" dur="1" fill="hold">
                                          <p:stCondLst>
                                            <p:cond delay="0"/>
                                          </p:stCondLst>
                                        </p:cTn>
                                        <p:tgtEl>
                                          <p:spTgt spid="89"/>
                                        </p:tgtEl>
                                        <p:attrNameLst>
                                          <p:attrName>style.visibility</p:attrName>
                                        </p:attrNameLst>
                                      </p:cBhvr>
                                      <p:to>
                                        <p:strVal val="visible"/>
                                      </p:to>
                                    </p:set>
                                    <p:animEffect transition="in" filter="fade">
                                      <p:cBhvr>
                                        <p:cTn id="26" dur="10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Linear Regression: REGRESSION MODEL prediction of Continuous values.</a:t>
            </a:r>
            <a:endParaRPr/>
          </a:p>
        </p:txBody>
      </p:sp>
      <p:pic>
        <p:nvPicPr>
          <p:cNvPr id="95" name="Google Shape;95;p16"/>
          <p:cNvPicPr preferRelativeResize="0"/>
          <p:nvPr/>
        </p:nvPicPr>
        <p:blipFill>
          <a:blip r:embed="rId3">
            <a:alphaModFix/>
          </a:blip>
          <a:stretch>
            <a:fillRect/>
          </a:stretch>
        </p:blipFill>
        <p:spPr>
          <a:xfrm>
            <a:off x="98250" y="713825"/>
            <a:ext cx="6455624" cy="3343374"/>
          </a:xfrm>
          <a:prstGeom prst="rect">
            <a:avLst/>
          </a:prstGeom>
          <a:noFill/>
          <a:ln>
            <a:noFill/>
          </a:ln>
        </p:spPr>
      </p:pic>
      <p:sp>
        <p:nvSpPr>
          <p:cNvPr id="96" name="Google Shape;96;p16"/>
          <p:cNvSpPr txBox="1"/>
          <p:nvPr/>
        </p:nvSpPr>
        <p:spPr>
          <a:xfrm>
            <a:off x="6593875" y="834850"/>
            <a:ext cx="2331000" cy="33960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Linear models make a prediction using a linear function of the input features.</a:t>
            </a:r>
            <a:endParaRPr/>
          </a:p>
          <a:p>
            <a:pPr marL="457200" lvl="0" indent="-317500" algn="l" rtl="0">
              <a:spcBef>
                <a:spcPts val="0"/>
              </a:spcBef>
              <a:spcAft>
                <a:spcPts val="0"/>
              </a:spcAft>
              <a:buSzPts val="1400"/>
              <a:buChar char="●"/>
            </a:pPr>
            <a:r>
              <a:rPr lang="en"/>
              <a:t>The model tries to learn the line of best fit for the data.</a:t>
            </a:r>
            <a:endParaRPr/>
          </a:p>
          <a:p>
            <a:pPr marL="457200" lvl="0" indent="-317500" algn="l" rtl="0">
              <a:spcBef>
                <a:spcPts val="0"/>
              </a:spcBef>
              <a:spcAft>
                <a:spcPts val="0"/>
              </a:spcAft>
              <a:buSzPts val="1400"/>
              <a:buChar char="●"/>
            </a:pPr>
            <a:r>
              <a:rPr lang="en"/>
              <a:t>We want to find the </a:t>
            </a:r>
            <a:r>
              <a:rPr lang="en" b="1"/>
              <a:t>slope </a:t>
            </a:r>
            <a:r>
              <a:rPr lang="en"/>
              <a:t>and </a:t>
            </a:r>
            <a:r>
              <a:rPr lang="en" b="1"/>
              <a:t>intercept </a:t>
            </a:r>
            <a:r>
              <a:rPr lang="en"/>
              <a:t>of the line.</a:t>
            </a:r>
            <a:endParaRPr/>
          </a:p>
          <a:p>
            <a:pPr marL="457200" lvl="0" indent="0" algn="l" rtl="0">
              <a:spcBef>
                <a:spcPts val="0"/>
              </a:spcBef>
              <a:spcAft>
                <a:spcPts val="0"/>
              </a:spcAft>
              <a:buNone/>
            </a:pPr>
            <a:endParaRPr sz="1050"/>
          </a:p>
          <a:p>
            <a:pPr marL="0" lvl="0" indent="0" algn="l" rtl="0">
              <a:spcBef>
                <a:spcPts val="0"/>
              </a:spcBef>
              <a:spcAft>
                <a:spcPts val="0"/>
              </a:spcAft>
              <a:buNone/>
            </a:pPr>
            <a:r>
              <a:rPr lang="en">
                <a:latin typeface="Roboto"/>
                <a:ea typeface="Roboto"/>
                <a:cs typeface="Roboto"/>
                <a:sym typeface="Roboto"/>
              </a:rPr>
              <a:t>y = Dependent variable, target, label...</a:t>
            </a: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X = the features vector (the length of this vector is the number of features(columns) we have.</a:t>
            </a:r>
            <a:endParaRPr>
              <a:latin typeface="Roboto"/>
              <a:ea typeface="Roboto"/>
              <a:cs typeface="Roboto"/>
              <a:sym typeface="Roboto"/>
            </a:endParaRPr>
          </a:p>
        </p:txBody>
      </p:sp>
      <p:sp>
        <p:nvSpPr>
          <p:cNvPr id="97" name="Google Shape;97;p16"/>
          <p:cNvSpPr txBox="1"/>
          <p:nvPr/>
        </p:nvSpPr>
        <p:spPr>
          <a:xfrm>
            <a:off x="1464525" y="3912450"/>
            <a:ext cx="3473700" cy="6510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if we have 1 feature and 1 target</a:t>
            </a:r>
            <a:endParaRPr>
              <a:latin typeface="Roboto"/>
              <a:ea typeface="Roboto"/>
              <a:cs typeface="Roboto"/>
              <a:sym typeface="Roboto"/>
            </a:endParaRPr>
          </a:p>
        </p:txBody>
      </p:sp>
      <p:sp>
        <p:nvSpPr>
          <p:cNvPr id="98" name="Google Shape;98;p16"/>
          <p:cNvSpPr/>
          <p:nvPr/>
        </p:nvSpPr>
        <p:spPr>
          <a:xfrm>
            <a:off x="332525" y="4400625"/>
            <a:ext cx="2108400" cy="6027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New Point: X = [5.85]          </a:t>
            </a:r>
            <a:endParaRPr>
              <a:solidFill>
                <a:srgbClr val="FFFFFF"/>
              </a:solidFill>
            </a:endParaRPr>
          </a:p>
        </p:txBody>
      </p:sp>
      <p:sp>
        <p:nvSpPr>
          <p:cNvPr id="99" name="Google Shape;99;p16"/>
          <p:cNvSpPr/>
          <p:nvPr/>
        </p:nvSpPr>
        <p:spPr>
          <a:xfrm>
            <a:off x="3445500" y="3622300"/>
            <a:ext cx="127500" cy="134400"/>
          </a:xfrm>
          <a:prstGeom prst="ellipse">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6"/>
          <p:cNvSpPr/>
          <p:nvPr/>
        </p:nvSpPr>
        <p:spPr>
          <a:xfrm>
            <a:off x="2646075" y="4400625"/>
            <a:ext cx="2108400" cy="6027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Prediction: y = 6         </a:t>
            </a:r>
            <a:endParaRPr>
              <a:solidFill>
                <a:srgbClr val="FFFFFF"/>
              </a:solidFill>
            </a:endParaRPr>
          </a:p>
        </p:txBody>
      </p:sp>
      <p:sp>
        <p:nvSpPr>
          <p:cNvPr id="101" name="Google Shape;101;p16"/>
          <p:cNvSpPr/>
          <p:nvPr/>
        </p:nvSpPr>
        <p:spPr>
          <a:xfrm>
            <a:off x="1322975" y="2150800"/>
            <a:ext cx="127500" cy="134400"/>
          </a:xfrm>
          <a:prstGeom prst="ellipse">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2" name="Google Shape;102;p16"/>
          <p:cNvCxnSpPr>
            <a:stCxn id="101" idx="6"/>
            <a:endCxn id="99" idx="0"/>
          </p:cNvCxnSpPr>
          <p:nvPr/>
        </p:nvCxnSpPr>
        <p:spPr>
          <a:xfrm>
            <a:off x="1450475" y="2218000"/>
            <a:ext cx="2058900" cy="1404300"/>
          </a:xfrm>
          <a:prstGeom prst="bentConnector2">
            <a:avLst/>
          </a:prstGeom>
          <a:noFill/>
          <a:ln w="9525" cap="flat" cmpd="sng">
            <a:solidFill>
              <a:schemeClr val="dk2"/>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par>
                                <p:cTn id="13" presetID="10" presetClass="entr" presetSubtype="0" fill="hold" nodeType="withEffect">
                                  <p:stCondLst>
                                    <p:cond delay="0"/>
                                  </p:stCondLst>
                                  <p:childTnLst>
                                    <p:set>
                                      <p:cBhvr>
                                        <p:cTn id="14" dur="1" fill="hold">
                                          <p:stCondLst>
                                            <p:cond delay="0"/>
                                          </p:stCondLst>
                                        </p:cTn>
                                        <p:tgtEl>
                                          <p:spTgt spid="102"/>
                                        </p:tgtEl>
                                        <p:attrNameLst>
                                          <p:attrName>style.visibility</p:attrName>
                                        </p:attrNameLst>
                                      </p:cBhvr>
                                      <p:to>
                                        <p:strVal val="visible"/>
                                      </p:to>
                                    </p:set>
                                    <p:animEffect transition="in" filter="fade">
                                      <p:cBhvr>
                                        <p:cTn id="15" dur="200"/>
                                        <p:tgtEl>
                                          <p:spTgt spid="102"/>
                                        </p:tgtEl>
                                      </p:cBhvr>
                                    </p:animEffect>
                                  </p:childTnLst>
                                </p:cTn>
                              </p:par>
                              <p:par>
                                <p:cTn id="16" presetID="10" presetClass="entr" presetSubtype="0" fill="hold" nodeType="withEffect">
                                  <p:stCondLst>
                                    <p:cond delay="0"/>
                                  </p:stCondLst>
                                  <p:childTnLst>
                                    <p:set>
                                      <p:cBhvr>
                                        <p:cTn id="17" dur="1" fill="hold">
                                          <p:stCondLst>
                                            <p:cond delay="0"/>
                                          </p:stCondLst>
                                        </p:cTn>
                                        <p:tgtEl>
                                          <p:spTgt spid="101"/>
                                        </p:tgtEl>
                                        <p:attrNameLst>
                                          <p:attrName>style.visibility</p:attrName>
                                        </p:attrNameLst>
                                      </p:cBhvr>
                                      <p:to>
                                        <p:strVal val="visible"/>
                                      </p:to>
                                    </p:set>
                                    <p:animEffect transition="in" filter="fade">
                                      <p:cBhvr>
                                        <p:cTn id="18" dur="2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7"/>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Linear Regression</a:t>
            </a:r>
            <a:endParaRPr/>
          </a:p>
        </p:txBody>
      </p:sp>
      <p:sp>
        <p:nvSpPr>
          <p:cNvPr id="108" name="Google Shape;108;p17"/>
          <p:cNvSpPr txBox="1"/>
          <p:nvPr/>
        </p:nvSpPr>
        <p:spPr>
          <a:xfrm>
            <a:off x="6593875" y="834850"/>
            <a:ext cx="2331000" cy="35022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Linear models make a prediction using a linear function of the input features.</a:t>
            </a:r>
            <a:endParaRPr/>
          </a:p>
          <a:p>
            <a:pPr marL="457200" lvl="0" indent="-317500" algn="l" rtl="0">
              <a:spcBef>
                <a:spcPts val="0"/>
              </a:spcBef>
              <a:spcAft>
                <a:spcPts val="0"/>
              </a:spcAft>
              <a:buSzPts val="1400"/>
              <a:buChar char="●"/>
            </a:pPr>
            <a:r>
              <a:rPr lang="en"/>
              <a:t>if we have 2 features and 1 target, the model tries to learn the plane of best fit for the data.</a:t>
            </a:r>
            <a:endParaRPr/>
          </a:p>
          <a:p>
            <a:pPr marL="457200" lvl="0" indent="-317500" algn="l" rtl="0">
              <a:spcBef>
                <a:spcPts val="0"/>
              </a:spcBef>
              <a:spcAft>
                <a:spcPts val="0"/>
              </a:spcAft>
              <a:buSzPts val="1400"/>
              <a:buChar char="●"/>
            </a:pPr>
            <a:r>
              <a:rPr lang="en"/>
              <a:t>Linear Models work also for high dimensional data but we cannot visualise the hyperplane of best fit in a graph</a:t>
            </a:r>
            <a:endParaRPr/>
          </a:p>
          <a:p>
            <a:pPr marL="457200" lvl="0" indent="0" algn="l" rtl="0">
              <a:spcBef>
                <a:spcPts val="0"/>
              </a:spcBef>
              <a:spcAft>
                <a:spcPts val="0"/>
              </a:spcAft>
              <a:buNone/>
            </a:pPr>
            <a:endParaRPr/>
          </a:p>
          <a:p>
            <a:pPr marL="457200" lvl="0" indent="0" algn="l" rtl="0">
              <a:spcBef>
                <a:spcPts val="0"/>
              </a:spcBef>
              <a:spcAft>
                <a:spcPts val="0"/>
              </a:spcAft>
              <a:buNone/>
            </a:pPr>
            <a:endParaRPr sz="1050"/>
          </a:p>
          <a:p>
            <a:pPr marL="0" lvl="0" indent="0" algn="l" rtl="0">
              <a:spcBef>
                <a:spcPts val="0"/>
              </a:spcBef>
              <a:spcAft>
                <a:spcPts val="0"/>
              </a:spcAft>
              <a:buNone/>
            </a:pPr>
            <a:endParaRPr>
              <a:latin typeface="Roboto"/>
              <a:ea typeface="Roboto"/>
              <a:cs typeface="Roboto"/>
              <a:sym typeface="Roboto"/>
            </a:endParaRPr>
          </a:p>
        </p:txBody>
      </p:sp>
      <p:sp>
        <p:nvSpPr>
          <p:cNvPr id="109" name="Google Shape;109;p17"/>
          <p:cNvSpPr txBox="1"/>
          <p:nvPr/>
        </p:nvSpPr>
        <p:spPr>
          <a:xfrm>
            <a:off x="1464525" y="3912450"/>
            <a:ext cx="3473700" cy="6510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if we have 2 features and 1 target</a:t>
            </a:r>
            <a:endParaRPr>
              <a:latin typeface="Roboto"/>
              <a:ea typeface="Roboto"/>
              <a:cs typeface="Roboto"/>
              <a:sym typeface="Roboto"/>
            </a:endParaRPr>
          </a:p>
        </p:txBody>
      </p:sp>
      <p:pic>
        <p:nvPicPr>
          <p:cNvPr id="110" name="Google Shape;110;p17"/>
          <p:cNvPicPr preferRelativeResize="0"/>
          <p:nvPr/>
        </p:nvPicPr>
        <p:blipFill>
          <a:blip r:embed="rId3">
            <a:alphaModFix/>
          </a:blip>
          <a:stretch>
            <a:fillRect/>
          </a:stretch>
        </p:blipFill>
        <p:spPr>
          <a:xfrm>
            <a:off x="980150" y="834850"/>
            <a:ext cx="4622009" cy="2988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p:cNvGrpSpPr/>
          <p:nvPr/>
        </p:nvGrpSpPr>
        <p:grpSpPr>
          <a:xfrm>
            <a:off x="5174178" y="1679473"/>
            <a:ext cx="2245441" cy="2333388"/>
            <a:chOff x="2043059" y="2467896"/>
            <a:chExt cx="2993920" cy="3111185"/>
          </a:xfrm>
        </p:grpSpPr>
        <p:grpSp>
          <p:nvGrpSpPr>
            <p:cNvPr id="6" name="Group 5"/>
            <p:cNvGrpSpPr/>
            <p:nvPr/>
          </p:nvGrpSpPr>
          <p:grpSpPr>
            <a:xfrm>
              <a:off x="2264309" y="2467896"/>
              <a:ext cx="1277997" cy="2443329"/>
              <a:chOff x="5281829" y="1399191"/>
              <a:chExt cx="1277997" cy="2443329"/>
            </a:xfrm>
          </p:grpSpPr>
          <p:cxnSp>
            <p:nvCxnSpPr>
              <p:cNvPr id="42" name="Straight Connector 41"/>
              <p:cNvCxnSpPr>
                <a:endCxn id="14" idx="1"/>
              </p:cNvCxnSpPr>
              <p:nvPr/>
            </p:nvCxnSpPr>
            <p:spPr>
              <a:xfrm flipV="1">
                <a:off x="5286442" y="2697108"/>
                <a:ext cx="1273384" cy="1102282"/>
              </a:xfrm>
              <a:prstGeom prst="line">
                <a:avLst/>
              </a:prstGeom>
              <a:ln>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5281829" y="2359643"/>
                <a:ext cx="1249294" cy="1031242"/>
              </a:xfrm>
              <a:prstGeom prst="line">
                <a:avLst/>
              </a:prstGeom>
              <a:ln>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5283272" y="1983945"/>
                <a:ext cx="1249294" cy="1031242"/>
              </a:xfrm>
              <a:prstGeom prst="line">
                <a:avLst/>
              </a:prstGeom>
              <a:ln>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5282384" y="1621184"/>
                <a:ext cx="1249294" cy="1031242"/>
              </a:xfrm>
              <a:prstGeom prst="line">
                <a:avLst/>
              </a:prstGeom>
              <a:ln>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flipV="1">
                <a:off x="5635771" y="2095764"/>
                <a:ext cx="3199" cy="1746756"/>
              </a:xfrm>
              <a:prstGeom prst="line">
                <a:avLst/>
              </a:prstGeom>
              <a:ln>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flipV="1">
                <a:off x="5883418" y="1832411"/>
                <a:ext cx="3199" cy="1746756"/>
              </a:xfrm>
              <a:prstGeom prst="line">
                <a:avLst/>
              </a:prstGeom>
              <a:ln>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flipV="1">
                <a:off x="6087692" y="1631089"/>
                <a:ext cx="3199" cy="1746756"/>
              </a:xfrm>
              <a:prstGeom prst="line">
                <a:avLst/>
              </a:prstGeom>
              <a:ln>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flipV="1">
                <a:off x="6236975" y="1555392"/>
                <a:ext cx="3199" cy="1746756"/>
              </a:xfrm>
              <a:prstGeom prst="line">
                <a:avLst/>
              </a:prstGeom>
              <a:ln>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flipV="1">
                <a:off x="6367838" y="1399191"/>
                <a:ext cx="3199" cy="1746756"/>
              </a:xfrm>
              <a:prstGeom prst="line">
                <a:avLst/>
              </a:prstGeom>
              <a:ln>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rot="16200000" flipV="1">
              <a:off x="3213329" y="3469459"/>
              <a:ext cx="1277999" cy="2311097"/>
              <a:chOff x="5281829" y="1399191"/>
              <a:chExt cx="1277999" cy="2443329"/>
            </a:xfrm>
          </p:grpSpPr>
          <p:cxnSp>
            <p:nvCxnSpPr>
              <p:cNvPr id="37" name="Straight Connector 36"/>
              <p:cNvCxnSpPr/>
              <p:nvPr/>
            </p:nvCxnSpPr>
            <p:spPr>
              <a:xfrm flipH="1" flipV="1">
                <a:off x="5635771" y="2095764"/>
                <a:ext cx="3199" cy="1746756"/>
              </a:xfrm>
              <a:prstGeom prst="line">
                <a:avLst/>
              </a:prstGeom>
              <a:ln>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5286442" y="2681719"/>
                <a:ext cx="1273386" cy="1117667"/>
              </a:xfrm>
              <a:prstGeom prst="line">
                <a:avLst/>
              </a:prstGeom>
              <a:ln>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5281829" y="2359643"/>
                <a:ext cx="1249294" cy="1031242"/>
              </a:xfrm>
              <a:prstGeom prst="line">
                <a:avLst/>
              </a:prstGeom>
              <a:ln>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5283272" y="1983945"/>
                <a:ext cx="1249294" cy="1031242"/>
              </a:xfrm>
              <a:prstGeom prst="line">
                <a:avLst/>
              </a:prstGeom>
              <a:ln>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5282384" y="1621184"/>
                <a:ext cx="1249294" cy="1031242"/>
              </a:xfrm>
              <a:prstGeom prst="line">
                <a:avLst/>
              </a:prstGeom>
              <a:ln>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5883418" y="1832411"/>
                <a:ext cx="3199" cy="1746756"/>
              </a:xfrm>
              <a:prstGeom prst="line">
                <a:avLst/>
              </a:prstGeom>
              <a:ln>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flipV="1">
                <a:off x="6087692" y="1631089"/>
                <a:ext cx="3199" cy="1746756"/>
              </a:xfrm>
              <a:prstGeom prst="line">
                <a:avLst/>
              </a:prstGeom>
              <a:ln>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flipV="1">
                <a:off x="6236975" y="1555392"/>
                <a:ext cx="3199" cy="1746756"/>
              </a:xfrm>
              <a:prstGeom prst="line">
                <a:avLst/>
              </a:prstGeom>
              <a:ln>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flipV="1">
                <a:off x="6367838" y="1399191"/>
                <a:ext cx="3199" cy="1746756"/>
              </a:xfrm>
              <a:prstGeom prst="line">
                <a:avLst/>
              </a:prstGeom>
              <a:ln>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grpSp>
        <p:cxnSp>
          <p:nvCxnSpPr>
            <p:cNvPr id="8" name="Straight Arrow Connector 7"/>
            <p:cNvCxnSpPr/>
            <p:nvPr/>
          </p:nvCxnSpPr>
          <p:spPr>
            <a:xfrm flipH="1" flipV="1">
              <a:off x="2259626" y="3230726"/>
              <a:ext cx="70" cy="2202414"/>
            </a:xfrm>
            <a:prstGeom prst="straightConnector1">
              <a:avLst/>
            </a:prstGeom>
            <a:ln w="539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132294" y="5295705"/>
              <a:ext cx="2358412" cy="1"/>
            </a:xfrm>
            <a:prstGeom prst="straightConnector1">
              <a:avLst/>
            </a:prstGeom>
            <a:ln w="539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p:cNvSpPr txBox="1"/>
                <p:nvPr/>
              </p:nvSpPr>
              <p:spPr>
                <a:xfrm>
                  <a:off x="4450920" y="5148194"/>
                  <a:ext cx="586059"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1500" b="1" i="1" dirty="0">
                                <a:latin typeface="Cambria Math" panose="02040503050406030204" pitchFamily="18" charset="0"/>
                              </a:rPr>
                            </m:ctrlPr>
                          </m:sSubPr>
                          <m:e>
                            <m:r>
                              <a:rPr lang="en-GB" sz="1500" b="1" i="1" dirty="0">
                                <a:latin typeface="Cambria Math" panose="02040503050406030204" pitchFamily="18" charset="0"/>
                              </a:rPr>
                              <m:t>𝒙</m:t>
                            </m:r>
                          </m:e>
                          <m:sub>
                            <m:r>
                              <a:rPr lang="en-GB" sz="1500" b="1" i="1" dirty="0">
                                <a:latin typeface="Cambria Math" panose="02040503050406030204" pitchFamily="18" charset="0"/>
                              </a:rPr>
                              <m:t>𝟏</m:t>
                            </m:r>
                          </m:sub>
                        </m:sSub>
                      </m:oMath>
                    </m:oMathPara>
                  </a14:m>
                  <a:endParaRPr lang="en-GB" sz="900" b="1" dirty="0"/>
                </a:p>
              </p:txBody>
            </p:sp>
          </mc:Choice>
          <mc:Fallback xmlns="">
            <p:sp>
              <p:nvSpPr>
                <p:cNvPr id="10" name="TextBox 9"/>
                <p:cNvSpPr txBox="1">
                  <a:spLocks noRot="1" noChangeAspect="1" noMove="1" noResize="1" noEditPoints="1" noAdjustHandles="1" noChangeArrowheads="1" noChangeShapeType="1" noTextEdit="1"/>
                </p:cNvSpPr>
                <p:nvPr/>
              </p:nvSpPr>
              <p:spPr>
                <a:xfrm>
                  <a:off x="4450920" y="5148194"/>
                  <a:ext cx="586059" cy="43088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2043059" y="2829071"/>
                  <a:ext cx="586058"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1500" b="1" i="1" dirty="0">
                                <a:latin typeface="Cambria Math" panose="02040503050406030204" pitchFamily="18" charset="0"/>
                              </a:rPr>
                            </m:ctrlPr>
                          </m:sSubPr>
                          <m:e>
                            <m:r>
                              <a:rPr lang="en-GB" sz="1500" b="1" i="1" dirty="0">
                                <a:latin typeface="Cambria Math" panose="02040503050406030204" pitchFamily="18" charset="0"/>
                              </a:rPr>
                              <m:t>𝒙</m:t>
                            </m:r>
                          </m:e>
                          <m:sub>
                            <m:r>
                              <a:rPr lang="en-GB" sz="1500" b="1" i="1" dirty="0">
                                <a:latin typeface="Cambria Math" panose="02040503050406030204" pitchFamily="18" charset="0"/>
                              </a:rPr>
                              <m:t>𝟐</m:t>
                            </m:r>
                          </m:sub>
                        </m:sSub>
                      </m:oMath>
                    </m:oMathPara>
                  </a14:m>
                  <a:endParaRPr lang="en-GB" sz="900" b="1" dirty="0"/>
                </a:p>
              </p:txBody>
            </p:sp>
          </mc:Choice>
          <mc:Fallback xmlns="">
            <p:sp>
              <p:nvSpPr>
                <p:cNvPr id="11" name="TextBox 10"/>
                <p:cNvSpPr txBox="1">
                  <a:spLocks noRot="1" noChangeAspect="1" noMove="1" noResize="1" noEditPoints="1" noAdjustHandles="1" noChangeArrowheads="1" noChangeShapeType="1" noTextEdit="1"/>
                </p:cNvSpPr>
                <p:nvPr/>
              </p:nvSpPr>
              <p:spPr>
                <a:xfrm>
                  <a:off x="2043059" y="2829071"/>
                  <a:ext cx="586058" cy="430887"/>
                </a:xfrm>
                <a:prstGeom prst="rect">
                  <a:avLst/>
                </a:prstGeom>
                <a:blipFill>
                  <a:blip r:embed="rId4"/>
                  <a:stretch>
                    <a:fillRect/>
                  </a:stretch>
                </a:blipFill>
              </p:spPr>
              <p:txBody>
                <a:bodyPr/>
                <a:lstStyle/>
                <a:p>
                  <a:r>
                    <a:rPr lang="en-US">
                      <a:noFill/>
                    </a:rPr>
                    <a:t> </a:t>
                  </a:r>
                </a:p>
              </p:txBody>
            </p:sp>
          </mc:Fallback>
        </mc:AlternateContent>
        <p:cxnSp>
          <p:nvCxnSpPr>
            <p:cNvPr id="12" name="Straight Arrow Connector 11"/>
            <p:cNvCxnSpPr/>
            <p:nvPr/>
          </p:nvCxnSpPr>
          <p:spPr>
            <a:xfrm flipV="1">
              <a:off x="2238480" y="3937837"/>
              <a:ext cx="1412146" cy="1367716"/>
            </a:xfrm>
            <a:prstGeom prst="straightConnector1">
              <a:avLst/>
            </a:prstGeom>
            <a:ln w="539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p:cNvSpPr txBox="1"/>
                <p:nvPr/>
              </p:nvSpPr>
              <p:spPr>
                <a:xfrm>
                  <a:off x="3542308" y="3550368"/>
                  <a:ext cx="586058"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1500" b="1" i="1" dirty="0">
                                <a:latin typeface="Cambria Math" panose="02040503050406030204" pitchFamily="18" charset="0"/>
                              </a:rPr>
                            </m:ctrlPr>
                          </m:sSubPr>
                          <m:e>
                            <m:r>
                              <a:rPr lang="en-GB" sz="1500" b="1" i="1" dirty="0">
                                <a:latin typeface="Cambria Math" panose="02040503050406030204" pitchFamily="18" charset="0"/>
                              </a:rPr>
                              <m:t>𝒙</m:t>
                            </m:r>
                          </m:e>
                          <m:sub>
                            <m:r>
                              <a:rPr lang="en-GB" sz="1500" b="1" i="1" dirty="0">
                                <a:latin typeface="Cambria Math" panose="02040503050406030204" pitchFamily="18" charset="0"/>
                              </a:rPr>
                              <m:t>𝟑</m:t>
                            </m:r>
                          </m:sub>
                        </m:sSub>
                      </m:oMath>
                    </m:oMathPara>
                  </a14:m>
                  <a:endParaRPr lang="en-GB" sz="900" b="1" dirty="0"/>
                </a:p>
              </p:txBody>
            </p:sp>
          </mc:Choice>
          <mc:Fallback xmlns="">
            <p:sp>
              <p:nvSpPr>
                <p:cNvPr id="14" name="TextBox 13"/>
                <p:cNvSpPr txBox="1">
                  <a:spLocks noRot="1" noChangeAspect="1" noMove="1" noResize="1" noEditPoints="1" noAdjustHandles="1" noChangeArrowheads="1" noChangeShapeType="1" noTextEdit="1"/>
                </p:cNvSpPr>
                <p:nvPr/>
              </p:nvSpPr>
              <p:spPr>
                <a:xfrm>
                  <a:off x="3542308" y="3550368"/>
                  <a:ext cx="586058" cy="430887"/>
                </a:xfrm>
                <a:prstGeom prst="rect">
                  <a:avLst/>
                </a:prstGeom>
                <a:blipFill>
                  <a:blip r:embed="rId5"/>
                  <a:stretch>
                    <a:fillRect/>
                  </a:stretch>
                </a:blipFill>
              </p:spPr>
              <p:txBody>
                <a:bodyPr/>
                <a:lstStyle/>
                <a:p>
                  <a:r>
                    <a:rPr lang="en-US">
                      <a:noFill/>
                    </a:rPr>
                    <a:t> </a:t>
                  </a:r>
                </a:p>
              </p:txBody>
            </p:sp>
          </mc:Fallback>
        </mc:AlternateContent>
      </p:grpSp>
      <p:sp>
        <p:nvSpPr>
          <p:cNvPr id="2" name="Title 1"/>
          <p:cNvSpPr>
            <a:spLocks noGrp="1"/>
          </p:cNvSpPr>
          <p:nvPr>
            <p:ph type="title"/>
          </p:nvPr>
        </p:nvSpPr>
        <p:spPr/>
        <p:txBody>
          <a:bodyPr/>
          <a:lstStyle/>
          <a:p>
            <a:r>
              <a:rPr lang="en-GB" dirty="0"/>
              <a:t>Linear classification in higher dimensions</a:t>
            </a:r>
          </a:p>
        </p:txBody>
      </p:sp>
      <p:sp>
        <p:nvSpPr>
          <p:cNvPr id="4" name="Slide Number Placeholder 3"/>
          <p:cNvSpPr>
            <a:spLocks noGrp="1"/>
          </p:cNvSpPr>
          <p:nvPr>
            <p:ph type="sldNum" idx="12"/>
          </p:nvPr>
        </p:nvSpPr>
        <p:spPr/>
        <p:txBody>
          <a:bodyPr/>
          <a:lstStyle/>
          <a:p>
            <a:fld id="{5417DD94-7777-4A98-84E3-132DCA28D48C}" type="slidenum">
              <a:rPr lang="en-GB" smtClean="0"/>
              <a:t>6</a:t>
            </a:fld>
            <a:endParaRPr lang="en-GB"/>
          </a:p>
        </p:txBody>
      </p:sp>
      <p:sp>
        <p:nvSpPr>
          <p:cNvPr id="3" name="Content Placeholder 2"/>
          <p:cNvSpPr>
            <a:spLocks noGrp="1"/>
          </p:cNvSpPr>
          <p:nvPr>
            <p:ph idx="4294967295"/>
          </p:nvPr>
        </p:nvSpPr>
        <p:spPr>
          <a:xfrm>
            <a:off x="303247" y="803879"/>
            <a:ext cx="6534150" cy="1298792"/>
          </a:xfrm>
        </p:spPr>
        <p:txBody>
          <a:bodyPr/>
          <a:lstStyle/>
          <a:p>
            <a:pPr marL="0" indent="0">
              <a:buNone/>
            </a:pPr>
            <a:r>
              <a:rPr lang="en-GB" sz="1400" dirty="0"/>
              <a:t>If the data is linearly separable in 2D space</a:t>
            </a:r>
          </a:p>
          <a:p>
            <a:pPr lvl="1"/>
            <a:r>
              <a:rPr lang="en-GB" sz="1100" dirty="0"/>
              <a:t>What happens in 1D ?</a:t>
            </a:r>
          </a:p>
          <a:p>
            <a:pPr lvl="1"/>
            <a:r>
              <a:rPr lang="en-GB" sz="1100" dirty="0"/>
              <a:t>What happens in 3D ?</a:t>
            </a:r>
          </a:p>
          <a:p>
            <a:endParaRPr lang="en-GB" sz="1400" dirty="0"/>
          </a:p>
          <a:p>
            <a:pPr lvl="1"/>
            <a:endParaRPr lang="en-GB" sz="1100" dirty="0"/>
          </a:p>
        </p:txBody>
      </p:sp>
      <p:cxnSp>
        <p:nvCxnSpPr>
          <p:cNvPr id="113" name="Straight Arrow Connector 112"/>
          <p:cNvCxnSpPr/>
          <p:nvPr/>
        </p:nvCxnSpPr>
        <p:spPr>
          <a:xfrm flipH="1" flipV="1">
            <a:off x="2930091" y="2238937"/>
            <a:ext cx="53" cy="1651811"/>
          </a:xfrm>
          <a:prstGeom prst="straightConnector1">
            <a:avLst/>
          </a:prstGeom>
          <a:ln w="539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a:off x="2834592" y="3787671"/>
            <a:ext cx="1768809" cy="1"/>
          </a:xfrm>
          <a:prstGeom prst="straightConnector1">
            <a:avLst/>
          </a:prstGeom>
          <a:ln w="539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5" name="TextBox 114"/>
              <p:cNvSpPr txBox="1"/>
              <p:nvPr/>
            </p:nvSpPr>
            <p:spPr>
              <a:xfrm>
                <a:off x="4573562" y="3677038"/>
                <a:ext cx="439544" cy="3231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1500" b="1" i="1" dirty="0">
                              <a:latin typeface="Cambria Math" panose="02040503050406030204" pitchFamily="18" charset="0"/>
                            </a:rPr>
                          </m:ctrlPr>
                        </m:sSubPr>
                        <m:e>
                          <m:r>
                            <a:rPr lang="en-GB" sz="1500" b="1" i="1" dirty="0">
                              <a:latin typeface="Cambria Math" panose="02040503050406030204" pitchFamily="18" charset="0"/>
                            </a:rPr>
                            <m:t>𝒙</m:t>
                          </m:r>
                        </m:e>
                        <m:sub>
                          <m:r>
                            <a:rPr lang="en-GB" sz="1500" b="1" i="1" dirty="0">
                              <a:latin typeface="Cambria Math" panose="02040503050406030204" pitchFamily="18" charset="0"/>
                            </a:rPr>
                            <m:t>𝟏</m:t>
                          </m:r>
                        </m:sub>
                      </m:sSub>
                    </m:oMath>
                  </m:oMathPara>
                </a14:m>
                <a:endParaRPr lang="en-GB" sz="900" b="1" dirty="0"/>
              </a:p>
            </p:txBody>
          </p:sp>
        </mc:Choice>
        <mc:Fallback xmlns="">
          <p:sp>
            <p:nvSpPr>
              <p:cNvPr id="115" name="TextBox 114"/>
              <p:cNvSpPr txBox="1">
                <a:spLocks noRot="1" noChangeAspect="1" noMove="1" noResize="1" noEditPoints="1" noAdjustHandles="1" noChangeArrowheads="1" noChangeShapeType="1" noTextEdit="1"/>
              </p:cNvSpPr>
              <p:nvPr/>
            </p:nvSpPr>
            <p:spPr>
              <a:xfrm>
                <a:off x="4573562" y="3677038"/>
                <a:ext cx="439544" cy="3231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6" name="TextBox 115"/>
              <p:cNvSpPr txBox="1"/>
              <p:nvPr/>
            </p:nvSpPr>
            <p:spPr>
              <a:xfrm>
                <a:off x="2767666" y="1937696"/>
                <a:ext cx="439544" cy="3231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1500" b="1" i="1" dirty="0">
                              <a:latin typeface="Cambria Math" panose="02040503050406030204" pitchFamily="18" charset="0"/>
                            </a:rPr>
                          </m:ctrlPr>
                        </m:sSubPr>
                        <m:e>
                          <m:r>
                            <a:rPr lang="en-GB" sz="1500" b="1" i="1" dirty="0">
                              <a:latin typeface="Cambria Math" panose="02040503050406030204" pitchFamily="18" charset="0"/>
                            </a:rPr>
                            <m:t>𝒙</m:t>
                          </m:r>
                        </m:e>
                        <m:sub>
                          <m:r>
                            <a:rPr lang="en-GB" sz="1500" b="1" i="1" dirty="0">
                              <a:latin typeface="Cambria Math" panose="02040503050406030204" pitchFamily="18" charset="0"/>
                            </a:rPr>
                            <m:t>𝟐</m:t>
                          </m:r>
                        </m:sub>
                      </m:sSub>
                    </m:oMath>
                  </m:oMathPara>
                </a14:m>
                <a:endParaRPr lang="en-GB" sz="900" b="1" dirty="0"/>
              </a:p>
            </p:txBody>
          </p:sp>
        </mc:Choice>
        <mc:Fallback xmlns="">
          <p:sp>
            <p:nvSpPr>
              <p:cNvPr id="116" name="TextBox 115"/>
              <p:cNvSpPr txBox="1">
                <a:spLocks noRot="1" noChangeAspect="1" noMove="1" noResize="1" noEditPoints="1" noAdjustHandles="1" noChangeArrowheads="1" noChangeShapeType="1" noTextEdit="1"/>
              </p:cNvSpPr>
              <p:nvPr/>
            </p:nvSpPr>
            <p:spPr>
              <a:xfrm>
                <a:off x="2767666" y="1937696"/>
                <a:ext cx="439544" cy="323165"/>
              </a:xfrm>
              <a:prstGeom prst="rect">
                <a:avLst/>
              </a:prstGeom>
              <a:blipFill>
                <a:blip r:embed="rId7"/>
                <a:stretch>
                  <a:fillRect/>
                </a:stretch>
              </a:blipFill>
            </p:spPr>
            <p:txBody>
              <a:bodyPr/>
              <a:lstStyle/>
              <a:p>
                <a:r>
                  <a:rPr lang="en-US">
                    <a:noFill/>
                  </a:rPr>
                  <a:t> </a:t>
                </a:r>
              </a:p>
            </p:txBody>
          </p:sp>
        </mc:Fallback>
      </mc:AlternateContent>
      <p:grpSp>
        <p:nvGrpSpPr>
          <p:cNvPr id="149" name="Group 148"/>
          <p:cNvGrpSpPr/>
          <p:nvPr/>
        </p:nvGrpSpPr>
        <p:grpSpPr>
          <a:xfrm>
            <a:off x="3121300" y="2423740"/>
            <a:ext cx="1323763" cy="1137296"/>
            <a:chOff x="2530222" y="3275523"/>
            <a:chExt cx="1765017" cy="1516394"/>
          </a:xfrm>
        </p:grpSpPr>
        <p:grpSp>
          <p:nvGrpSpPr>
            <p:cNvPr id="148" name="Group 147"/>
            <p:cNvGrpSpPr/>
            <p:nvPr/>
          </p:nvGrpSpPr>
          <p:grpSpPr>
            <a:xfrm>
              <a:off x="2850584" y="3875876"/>
              <a:ext cx="1444655" cy="916041"/>
              <a:chOff x="2850584" y="3875876"/>
              <a:chExt cx="1444655" cy="916041"/>
            </a:xfrm>
          </p:grpSpPr>
          <p:sp>
            <p:nvSpPr>
              <p:cNvPr id="117" name="Donut 116"/>
              <p:cNvSpPr/>
              <p:nvPr/>
            </p:nvSpPr>
            <p:spPr>
              <a:xfrm>
                <a:off x="3767075" y="4155599"/>
                <a:ext cx="240456" cy="254641"/>
              </a:xfrm>
              <a:prstGeom prst="donut">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sp>
            <p:nvSpPr>
              <p:cNvPr id="118" name="Donut 117"/>
              <p:cNvSpPr/>
              <p:nvPr/>
            </p:nvSpPr>
            <p:spPr>
              <a:xfrm>
                <a:off x="2850584" y="4235095"/>
                <a:ext cx="240456" cy="254641"/>
              </a:xfrm>
              <a:prstGeom prst="donut">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sp>
            <p:nvSpPr>
              <p:cNvPr id="119" name="Donut 118"/>
              <p:cNvSpPr/>
              <p:nvPr/>
            </p:nvSpPr>
            <p:spPr>
              <a:xfrm>
                <a:off x="4054783" y="3875876"/>
                <a:ext cx="240456" cy="254641"/>
              </a:xfrm>
              <a:prstGeom prst="donut">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sp>
            <p:nvSpPr>
              <p:cNvPr id="120" name="Donut 119"/>
              <p:cNvSpPr/>
              <p:nvPr/>
            </p:nvSpPr>
            <p:spPr>
              <a:xfrm>
                <a:off x="3511787" y="4537276"/>
                <a:ext cx="240456" cy="254641"/>
              </a:xfrm>
              <a:prstGeom prst="donut">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grpSp>
        <p:grpSp>
          <p:nvGrpSpPr>
            <p:cNvPr id="147" name="Group 146"/>
            <p:cNvGrpSpPr/>
            <p:nvPr/>
          </p:nvGrpSpPr>
          <p:grpSpPr>
            <a:xfrm>
              <a:off x="2530222" y="3275523"/>
              <a:ext cx="1382050" cy="887968"/>
              <a:chOff x="2530222" y="3275523"/>
              <a:chExt cx="1382050" cy="887968"/>
            </a:xfrm>
          </p:grpSpPr>
          <p:sp>
            <p:nvSpPr>
              <p:cNvPr id="121" name="Multiply 120"/>
              <p:cNvSpPr/>
              <p:nvPr/>
            </p:nvSpPr>
            <p:spPr>
              <a:xfrm>
                <a:off x="2582279" y="3275523"/>
                <a:ext cx="347164" cy="345029"/>
              </a:xfrm>
              <a:prstGeom prst="mathMultiply">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22" name="Multiply 121"/>
              <p:cNvSpPr/>
              <p:nvPr/>
            </p:nvSpPr>
            <p:spPr>
              <a:xfrm>
                <a:off x="2530222" y="3818462"/>
                <a:ext cx="347164" cy="345029"/>
              </a:xfrm>
              <a:prstGeom prst="mathMultiply">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23" name="Multiply 122"/>
              <p:cNvSpPr/>
              <p:nvPr/>
            </p:nvSpPr>
            <p:spPr>
              <a:xfrm>
                <a:off x="3565108" y="3527408"/>
                <a:ext cx="347164" cy="345029"/>
              </a:xfrm>
              <a:prstGeom prst="mathMultiply">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31" name="Multiply 130"/>
              <p:cNvSpPr/>
              <p:nvPr/>
            </p:nvSpPr>
            <p:spPr>
              <a:xfrm>
                <a:off x="3041139" y="3275523"/>
                <a:ext cx="347164" cy="345029"/>
              </a:xfrm>
              <a:prstGeom prst="mathMultiply">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grpSp>
      </p:grpSp>
      <p:cxnSp>
        <p:nvCxnSpPr>
          <p:cNvPr id="139" name="Straight Connector 138"/>
          <p:cNvCxnSpPr/>
          <p:nvPr/>
        </p:nvCxnSpPr>
        <p:spPr>
          <a:xfrm flipV="1">
            <a:off x="2977010" y="2771365"/>
            <a:ext cx="1484413" cy="492743"/>
          </a:xfrm>
          <a:prstGeom prst="line">
            <a:avLst/>
          </a:prstGeom>
          <a:ln w="9525"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151" name="Group 150"/>
          <p:cNvGrpSpPr/>
          <p:nvPr/>
        </p:nvGrpSpPr>
        <p:grpSpPr>
          <a:xfrm>
            <a:off x="5789095" y="2833666"/>
            <a:ext cx="1083491" cy="687031"/>
            <a:chOff x="2850584" y="3875876"/>
            <a:chExt cx="1444655" cy="916041"/>
          </a:xfrm>
        </p:grpSpPr>
        <p:sp>
          <p:nvSpPr>
            <p:cNvPr id="157" name="Donut 156"/>
            <p:cNvSpPr/>
            <p:nvPr/>
          </p:nvSpPr>
          <p:spPr>
            <a:xfrm>
              <a:off x="3767075" y="4155599"/>
              <a:ext cx="240456" cy="254641"/>
            </a:xfrm>
            <a:prstGeom prst="donut">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sp>
          <p:nvSpPr>
            <p:cNvPr id="158" name="Donut 157"/>
            <p:cNvSpPr/>
            <p:nvPr/>
          </p:nvSpPr>
          <p:spPr>
            <a:xfrm>
              <a:off x="2850584" y="4235095"/>
              <a:ext cx="240456" cy="254641"/>
            </a:xfrm>
            <a:prstGeom prst="donut">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sp>
          <p:nvSpPr>
            <p:cNvPr id="159" name="Donut 158"/>
            <p:cNvSpPr/>
            <p:nvPr/>
          </p:nvSpPr>
          <p:spPr>
            <a:xfrm>
              <a:off x="4054783" y="3875876"/>
              <a:ext cx="240456" cy="254641"/>
            </a:xfrm>
            <a:prstGeom prst="donut">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sp>
          <p:nvSpPr>
            <p:cNvPr id="160" name="Donut 159"/>
            <p:cNvSpPr/>
            <p:nvPr/>
          </p:nvSpPr>
          <p:spPr>
            <a:xfrm>
              <a:off x="3511787" y="4537276"/>
              <a:ext cx="240456" cy="254641"/>
            </a:xfrm>
            <a:prstGeom prst="donut">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grpSp>
      <p:sp>
        <p:nvSpPr>
          <p:cNvPr id="61" name="Parallelogram 60"/>
          <p:cNvSpPr/>
          <p:nvPr/>
        </p:nvSpPr>
        <p:spPr>
          <a:xfrm rot="20718790">
            <a:off x="5231403" y="2383558"/>
            <a:ext cx="2631128" cy="575419"/>
          </a:xfrm>
          <a:prstGeom prst="parallelogram">
            <a:avLst>
              <a:gd name="adj" fmla="val 197987"/>
            </a:avLst>
          </a:prstGeom>
          <a:solidFill>
            <a:srgbClr val="FF0000">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grpSp>
        <p:nvGrpSpPr>
          <p:cNvPr id="152" name="Group 151"/>
          <p:cNvGrpSpPr/>
          <p:nvPr/>
        </p:nvGrpSpPr>
        <p:grpSpPr>
          <a:xfrm>
            <a:off x="5548823" y="2383401"/>
            <a:ext cx="1036538" cy="665976"/>
            <a:chOff x="2530222" y="3275523"/>
            <a:chExt cx="1382050" cy="887968"/>
          </a:xfrm>
        </p:grpSpPr>
        <p:sp>
          <p:nvSpPr>
            <p:cNvPr id="153" name="Multiply 152"/>
            <p:cNvSpPr/>
            <p:nvPr/>
          </p:nvSpPr>
          <p:spPr>
            <a:xfrm>
              <a:off x="2582279" y="3275523"/>
              <a:ext cx="347164" cy="345029"/>
            </a:xfrm>
            <a:prstGeom prst="mathMultiply">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54" name="Multiply 153"/>
            <p:cNvSpPr/>
            <p:nvPr/>
          </p:nvSpPr>
          <p:spPr>
            <a:xfrm>
              <a:off x="2530222" y="3818462"/>
              <a:ext cx="347164" cy="345029"/>
            </a:xfrm>
            <a:prstGeom prst="mathMultiply">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55" name="Multiply 154"/>
            <p:cNvSpPr/>
            <p:nvPr/>
          </p:nvSpPr>
          <p:spPr>
            <a:xfrm>
              <a:off x="3565108" y="3527408"/>
              <a:ext cx="347164" cy="345029"/>
            </a:xfrm>
            <a:prstGeom prst="mathMultiply">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56" name="Multiply 155"/>
            <p:cNvSpPr/>
            <p:nvPr/>
          </p:nvSpPr>
          <p:spPr>
            <a:xfrm>
              <a:off x="3041139" y="3275523"/>
              <a:ext cx="347164" cy="345029"/>
            </a:xfrm>
            <a:prstGeom prst="mathMultiply">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grpSp>
      <p:cxnSp>
        <p:nvCxnSpPr>
          <p:cNvPr id="162" name="Straight Arrow Connector 161"/>
          <p:cNvCxnSpPr/>
          <p:nvPr/>
        </p:nvCxnSpPr>
        <p:spPr>
          <a:xfrm flipH="1" flipV="1">
            <a:off x="2001663" y="2223472"/>
            <a:ext cx="53" cy="1651811"/>
          </a:xfrm>
          <a:prstGeom prst="straightConnector1">
            <a:avLst/>
          </a:prstGeom>
          <a:ln w="539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3" name="TextBox 162"/>
              <p:cNvSpPr txBox="1"/>
              <p:nvPr/>
            </p:nvSpPr>
            <p:spPr>
              <a:xfrm>
                <a:off x="1839238" y="1922231"/>
                <a:ext cx="439544" cy="3231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1500" b="1" i="1" dirty="0">
                              <a:latin typeface="Cambria Math" panose="02040503050406030204" pitchFamily="18" charset="0"/>
                            </a:rPr>
                          </m:ctrlPr>
                        </m:sSubPr>
                        <m:e>
                          <m:r>
                            <a:rPr lang="en-GB" sz="1500" b="1" i="1" dirty="0">
                              <a:latin typeface="Cambria Math" panose="02040503050406030204" pitchFamily="18" charset="0"/>
                            </a:rPr>
                            <m:t>𝒙</m:t>
                          </m:r>
                        </m:e>
                        <m:sub>
                          <m:r>
                            <a:rPr lang="en-GB" sz="1500" b="1" i="1" dirty="0">
                              <a:latin typeface="Cambria Math" panose="02040503050406030204" pitchFamily="18" charset="0"/>
                            </a:rPr>
                            <m:t>𝟐</m:t>
                          </m:r>
                        </m:sub>
                      </m:sSub>
                    </m:oMath>
                  </m:oMathPara>
                </a14:m>
                <a:endParaRPr lang="en-GB" sz="900" b="1" dirty="0"/>
              </a:p>
            </p:txBody>
          </p:sp>
        </mc:Choice>
        <mc:Fallback xmlns="">
          <p:sp>
            <p:nvSpPr>
              <p:cNvPr id="163" name="TextBox 162"/>
              <p:cNvSpPr txBox="1">
                <a:spLocks noRot="1" noChangeAspect="1" noMove="1" noResize="1" noEditPoints="1" noAdjustHandles="1" noChangeArrowheads="1" noChangeShapeType="1" noTextEdit="1"/>
              </p:cNvSpPr>
              <p:nvPr/>
            </p:nvSpPr>
            <p:spPr>
              <a:xfrm>
                <a:off x="1839238" y="1922231"/>
                <a:ext cx="439544" cy="323165"/>
              </a:xfrm>
              <a:prstGeom prst="rect">
                <a:avLst/>
              </a:prstGeom>
              <a:blipFill>
                <a:blip r:embed="rId8"/>
                <a:stretch>
                  <a:fillRect/>
                </a:stretch>
              </a:blipFill>
            </p:spPr>
            <p:txBody>
              <a:bodyPr/>
              <a:lstStyle/>
              <a:p>
                <a:r>
                  <a:rPr lang="en-US">
                    <a:noFill/>
                  </a:rPr>
                  <a:t> </a:t>
                </a:r>
              </a:p>
            </p:txBody>
          </p:sp>
        </mc:Fallback>
      </mc:AlternateContent>
      <p:sp>
        <p:nvSpPr>
          <p:cNvPr id="171" name="Donut 170"/>
          <p:cNvSpPr/>
          <p:nvPr/>
        </p:nvSpPr>
        <p:spPr>
          <a:xfrm>
            <a:off x="1907772" y="3194490"/>
            <a:ext cx="180342" cy="190981"/>
          </a:xfrm>
          <a:prstGeom prst="donut">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sp>
        <p:nvSpPr>
          <p:cNvPr id="172" name="Donut 171"/>
          <p:cNvSpPr/>
          <p:nvPr/>
        </p:nvSpPr>
        <p:spPr>
          <a:xfrm>
            <a:off x="1907772" y="3254112"/>
            <a:ext cx="180342" cy="190981"/>
          </a:xfrm>
          <a:prstGeom prst="donut">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sp>
        <p:nvSpPr>
          <p:cNvPr id="173" name="Donut 172"/>
          <p:cNvSpPr/>
          <p:nvPr/>
        </p:nvSpPr>
        <p:spPr>
          <a:xfrm>
            <a:off x="1907772" y="2984697"/>
            <a:ext cx="180342" cy="190981"/>
          </a:xfrm>
          <a:prstGeom prst="donut">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sp>
        <p:nvSpPr>
          <p:cNvPr id="174" name="Donut 173"/>
          <p:cNvSpPr/>
          <p:nvPr/>
        </p:nvSpPr>
        <p:spPr>
          <a:xfrm>
            <a:off x="1907772" y="3480747"/>
            <a:ext cx="180342" cy="190981"/>
          </a:xfrm>
          <a:prstGeom prst="donut">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sp>
        <p:nvSpPr>
          <p:cNvPr id="167" name="Multiply 166"/>
          <p:cNvSpPr/>
          <p:nvPr/>
        </p:nvSpPr>
        <p:spPr>
          <a:xfrm>
            <a:off x="1867757" y="2534433"/>
            <a:ext cx="260373" cy="258772"/>
          </a:xfrm>
          <a:prstGeom prst="mathMultiply">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68" name="Multiply 167"/>
          <p:cNvSpPr/>
          <p:nvPr/>
        </p:nvSpPr>
        <p:spPr>
          <a:xfrm>
            <a:off x="1867757" y="2941637"/>
            <a:ext cx="260373" cy="258772"/>
          </a:xfrm>
          <a:prstGeom prst="mathMultiply">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69" name="Multiply 168"/>
          <p:cNvSpPr/>
          <p:nvPr/>
        </p:nvSpPr>
        <p:spPr>
          <a:xfrm>
            <a:off x="1867757" y="2723346"/>
            <a:ext cx="260373" cy="258772"/>
          </a:xfrm>
          <a:prstGeom prst="mathMultiply">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70" name="Multiply 169"/>
          <p:cNvSpPr/>
          <p:nvPr/>
        </p:nvSpPr>
        <p:spPr>
          <a:xfrm>
            <a:off x="1867757" y="2534433"/>
            <a:ext cx="260373" cy="258772"/>
          </a:xfrm>
          <a:prstGeom prst="mathMultiply">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cxnSp>
        <p:nvCxnSpPr>
          <p:cNvPr id="175" name="Straight Connector 174"/>
          <p:cNvCxnSpPr/>
          <p:nvPr/>
        </p:nvCxnSpPr>
        <p:spPr>
          <a:xfrm>
            <a:off x="1755685" y="3056158"/>
            <a:ext cx="459989" cy="12327"/>
          </a:xfrm>
          <a:prstGeom prst="line">
            <a:avLst/>
          </a:prstGeom>
          <a:ln w="9525"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78" name="Content Placeholder 4"/>
              <p:cNvSpPr txBox="1">
                <a:spLocks/>
              </p:cNvSpPr>
              <p:nvPr/>
            </p:nvSpPr>
            <p:spPr>
              <a:xfrm>
                <a:off x="1336401" y="4414078"/>
                <a:ext cx="6534000" cy="570205"/>
              </a:xfrm>
              <a:prstGeom prst="rect">
                <a:avLst/>
              </a:prstGeom>
              <a:solidFill>
                <a:schemeClr val="bg1">
                  <a:lumMod val="85000"/>
                  <a:alpha val="29000"/>
                </a:schemeClr>
              </a:solidFill>
            </p:spPr>
            <p:txBody>
              <a:bodyPr vert="horz" lIns="68580" tIns="34290" rIns="68580" bIns="3429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300" kern="1200" baseline="0">
                    <a:solidFill>
                      <a:schemeClr val="tx1"/>
                    </a:solidFill>
                    <a:latin typeface="+mj-lt"/>
                    <a:ea typeface="+mn-ea"/>
                    <a:cs typeface="+mn-cs"/>
                  </a:defRPr>
                </a:lvl1pPr>
                <a:lvl2pPr marL="514350" indent="-171450" algn="l" defTabSz="685800" rtl="0" eaLnBrk="1" latinLnBrk="0" hangingPunct="1">
                  <a:lnSpc>
                    <a:spcPct val="90000"/>
                  </a:lnSpc>
                  <a:spcBef>
                    <a:spcPts val="375"/>
                  </a:spcBef>
                  <a:buSzPct val="60000"/>
                  <a:buFontTx/>
                  <a:buChar char="►"/>
                  <a:defRPr sz="2100" kern="1200" baseline="0">
                    <a:solidFill>
                      <a:schemeClr val="tx1"/>
                    </a:solidFill>
                    <a:latin typeface="+mj-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800" kern="1200" baseline="0">
                    <a:solidFill>
                      <a:schemeClr val="tx1"/>
                    </a:solidFill>
                    <a:latin typeface="+mj-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500" kern="1200" baseline="0">
                    <a:solidFill>
                      <a:schemeClr val="tx1"/>
                    </a:solidFill>
                    <a:latin typeface="+mj-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baseline="0">
                    <a:solidFill>
                      <a:schemeClr val="tx1"/>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GB" sz="1650" dirty="0"/>
                  <a:t>A </a:t>
                </a:r>
                <a:r>
                  <a:rPr lang="en-GB" sz="1650" dirty="0">
                    <a:solidFill>
                      <a:srgbClr val="FF0000"/>
                    </a:solidFill>
                  </a:rPr>
                  <a:t>point</a:t>
                </a:r>
                <a:r>
                  <a:rPr lang="en-GB" sz="1650" dirty="0"/>
                  <a:t> in 1D </a:t>
                </a:r>
                <a14:m>
                  <m:oMath xmlns:m="http://schemas.openxmlformats.org/officeDocument/2006/math">
                    <m:r>
                      <a:rPr lang="en-GB" sz="1650" i="1">
                        <a:latin typeface="Cambria Math" panose="02040503050406030204" pitchFamily="18" charset="0"/>
                      </a:rPr>
                      <m:t>→</m:t>
                    </m:r>
                  </m:oMath>
                </a14:m>
                <a:r>
                  <a:rPr lang="en-GB" sz="1650" dirty="0"/>
                  <a:t> </a:t>
                </a:r>
                <a:r>
                  <a:rPr lang="en-GB" sz="1650" dirty="0">
                    <a:solidFill>
                      <a:srgbClr val="FF0000"/>
                    </a:solidFill>
                  </a:rPr>
                  <a:t>line</a:t>
                </a:r>
                <a:r>
                  <a:rPr lang="en-GB" sz="1650" dirty="0"/>
                  <a:t> in 2D </a:t>
                </a:r>
                <a14:m>
                  <m:oMath xmlns:m="http://schemas.openxmlformats.org/officeDocument/2006/math">
                    <m:r>
                      <a:rPr lang="en-GB" sz="1650" i="1">
                        <a:latin typeface="Cambria Math" panose="02040503050406030204" pitchFamily="18" charset="0"/>
                      </a:rPr>
                      <m:t>→</m:t>
                    </m:r>
                  </m:oMath>
                </a14:m>
                <a:r>
                  <a:rPr lang="en-GB" sz="1650" dirty="0"/>
                  <a:t> </a:t>
                </a:r>
                <a:r>
                  <a:rPr lang="en-GB" sz="1650" dirty="0">
                    <a:solidFill>
                      <a:srgbClr val="FF0000"/>
                    </a:solidFill>
                  </a:rPr>
                  <a:t>plane</a:t>
                </a:r>
                <a:r>
                  <a:rPr lang="en-GB" sz="1650" dirty="0"/>
                  <a:t> in 3D </a:t>
                </a:r>
                <a14:m>
                  <m:oMath xmlns:m="http://schemas.openxmlformats.org/officeDocument/2006/math">
                    <m:r>
                      <a:rPr lang="en-GB" sz="1650" i="1">
                        <a:latin typeface="Cambria Math" panose="02040503050406030204" pitchFamily="18" charset="0"/>
                      </a:rPr>
                      <m:t>→</m:t>
                    </m:r>
                  </m:oMath>
                </a14:m>
                <a:r>
                  <a:rPr lang="en-GB" sz="1650" dirty="0"/>
                  <a:t> </a:t>
                </a:r>
                <a:r>
                  <a:rPr lang="en-GB" sz="1650" dirty="0">
                    <a:solidFill>
                      <a:srgbClr val="FF0000"/>
                    </a:solidFill>
                  </a:rPr>
                  <a:t>hyperplane</a:t>
                </a:r>
                <a:r>
                  <a:rPr lang="en-GB" sz="1650" dirty="0"/>
                  <a:t> in 3+D</a:t>
                </a:r>
              </a:p>
            </p:txBody>
          </p:sp>
        </mc:Choice>
        <mc:Fallback xmlns="">
          <p:sp>
            <p:nvSpPr>
              <p:cNvPr id="178" name="Content Placeholder 4"/>
              <p:cNvSpPr txBox="1">
                <a:spLocks noRot="1" noChangeAspect="1" noMove="1" noResize="1" noEditPoints="1" noAdjustHandles="1" noChangeArrowheads="1" noChangeShapeType="1" noTextEdit="1"/>
              </p:cNvSpPr>
              <p:nvPr/>
            </p:nvSpPr>
            <p:spPr>
              <a:xfrm>
                <a:off x="1336401" y="4414078"/>
                <a:ext cx="6534000" cy="570205"/>
              </a:xfrm>
              <a:prstGeom prst="rect">
                <a:avLst/>
              </a:prstGeom>
              <a:blipFill>
                <a:blip r:embed="rId9"/>
                <a:stretch>
                  <a:fillRect t="-11364"/>
                </a:stretch>
              </a:blipFill>
            </p:spPr>
            <p:txBody>
              <a:bodyPr/>
              <a:lstStyle/>
              <a:p>
                <a:r>
                  <a:rPr lang="en-US">
                    <a:noFill/>
                  </a:rPr>
                  <a:t> </a:t>
                </a:r>
              </a:p>
            </p:txBody>
          </p:sp>
        </mc:Fallback>
      </mc:AlternateContent>
    </p:spTree>
    <p:extLst>
      <p:ext uri="{BB962C8B-B14F-4D97-AF65-F5344CB8AC3E}">
        <p14:creationId xmlns:p14="http://schemas.microsoft.com/office/powerpoint/2010/main" val="515526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5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5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163" grpId="0"/>
      <p:bldP spid="171" grpId="0" animBg="1"/>
      <p:bldP spid="172" grpId="0" animBg="1"/>
      <p:bldP spid="173" grpId="0" animBg="1"/>
      <p:bldP spid="174" grpId="0" animBg="1"/>
      <p:bldP spid="167" grpId="0" animBg="1"/>
      <p:bldP spid="168" grpId="0" animBg="1"/>
      <p:bldP spid="169" grpId="0" animBg="1"/>
      <p:bldP spid="170" grpId="0" animBg="1"/>
      <p:bldP spid="17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How to describe a dataset with a single line?</a:t>
            </a:r>
            <a:endParaRPr/>
          </a:p>
        </p:txBody>
      </p:sp>
      <p:pic>
        <p:nvPicPr>
          <p:cNvPr id="116" name="Google Shape;116;p18"/>
          <p:cNvPicPr preferRelativeResize="0"/>
          <p:nvPr/>
        </p:nvPicPr>
        <p:blipFill>
          <a:blip r:embed="rId3">
            <a:alphaModFix/>
          </a:blip>
          <a:stretch>
            <a:fillRect/>
          </a:stretch>
        </p:blipFill>
        <p:spPr>
          <a:xfrm>
            <a:off x="152400" y="771450"/>
            <a:ext cx="5800206" cy="4219650"/>
          </a:xfrm>
          <a:prstGeom prst="rect">
            <a:avLst/>
          </a:prstGeom>
          <a:noFill/>
          <a:ln>
            <a:noFill/>
          </a:ln>
        </p:spPr>
      </p:pic>
      <p:sp>
        <p:nvSpPr>
          <p:cNvPr id="117" name="Google Shape;117;p18"/>
          <p:cNvSpPr txBox="1"/>
          <p:nvPr/>
        </p:nvSpPr>
        <p:spPr>
          <a:xfrm>
            <a:off x="6339175" y="803550"/>
            <a:ext cx="1995000" cy="297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4 Possible datasets.</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1= ideal</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2 = non linear relation of the feature and the target</a:t>
            </a:r>
            <a:endParaRPr>
              <a:latin typeface="Roboto"/>
              <a:ea typeface="Roboto"/>
              <a:cs typeface="Roboto"/>
              <a:sym typeface="Roboto"/>
            </a:endParaRPr>
          </a:p>
          <a:p>
            <a:pPr marL="457200" lvl="0" indent="-317500" algn="l" rtl="0">
              <a:spcBef>
                <a:spcPts val="0"/>
              </a:spcBef>
              <a:spcAft>
                <a:spcPts val="0"/>
              </a:spcAft>
              <a:buSzPts val="1400"/>
              <a:buChar char="●"/>
            </a:pPr>
            <a:r>
              <a:rPr lang="en">
                <a:latin typeface="Roboto"/>
                <a:ea typeface="Roboto"/>
                <a:cs typeface="Roboto"/>
                <a:sym typeface="Roboto"/>
              </a:rPr>
              <a:t>3 and 4 =  </a:t>
            </a:r>
            <a:r>
              <a:rPr lang="en"/>
              <a:t>large error for a set of data and small for another subset, and distribution of feature values are somehow skewed.</a:t>
            </a:r>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y = target</a:t>
            </a: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X = 1 single feature</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How to calculate the line of best fit.</a:t>
            </a:r>
            <a:endParaRPr/>
          </a:p>
        </p:txBody>
      </p:sp>
      <p:pic>
        <p:nvPicPr>
          <p:cNvPr id="123" name="Google Shape;123;p19"/>
          <p:cNvPicPr preferRelativeResize="0"/>
          <p:nvPr/>
        </p:nvPicPr>
        <p:blipFill>
          <a:blip r:embed="rId3">
            <a:alphaModFix/>
          </a:blip>
          <a:stretch>
            <a:fillRect/>
          </a:stretch>
        </p:blipFill>
        <p:spPr>
          <a:xfrm>
            <a:off x="284525" y="1247150"/>
            <a:ext cx="3362325" cy="3352800"/>
          </a:xfrm>
          <a:prstGeom prst="rect">
            <a:avLst/>
          </a:prstGeom>
          <a:noFill/>
          <a:ln>
            <a:noFill/>
          </a:ln>
        </p:spPr>
      </p:pic>
      <p:sp>
        <p:nvSpPr>
          <p:cNvPr id="124" name="Google Shape;124;p19"/>
          <p:cNvSpPr txBox="1"/>
          <p:nvPr/>
        </p:nvSpPr>
        <p:spPr>
          <a:xfrm>
            <a:off x="4069875" y="1268525"/>
            <a:ext cx="4598400" cy="3026100"/>
          </a:xfrm>
          <a:prstGeom prst="rect">
            <a:avLst/>
          </a:prstGeom>
          <a:noFill/>
          <a:ln>
            <a:noFill/>
          </a:ln>
        </p:spPr>
        <p:txBody>
          <a:bodyPr spcFirstLastPara="1" wrap="square" lIns="91425" tIns="91425" rIns="91425" bIns="91425" anchor="t" anchorCtr="0">
            <a:noAutofit/>
          </a:bodyPr>
          <a:lstStyle/>
          <a:p>
            <a:pPr marL="457200" lvl="0" indent="-295275" algn="l" rtl="0">
              <a:lnSpc>
                <a:spcPct val="115000"/>
              </a:lnSpc>
              <a:spcBef>
                <a:spcPts val="1100"/>
              </a:spcBef>
              <a:spcAft>
                <a:spcPts val="0"/>
              </a:spcAft>
              <a:buSzPts val="1050"/>
              <a:buChar char="●"/>
            </a:pPr>
            <a:r>
              <a:rPr lang="en" sz="1050"/>
              <a:t>Left: we got a line that fit our training data. X = sqft_living y = price.</a:t>
            </a:r>
            <a:endParaRPr sz="1050"/>
          </a:p>
          <a:p>
            <a:pPr marL="457200" lvl="0" indent="0" algn="l" rtl="0">
              <a:lnSpc>
                <a:spcPct val="115000"/>
              </a:lnSpc>
              <a:spcBef>
                <a:spcPts val="1100"/>
              </a:spcBef>
              <a:spcAft>
                <a:spcPts val="0"/>
              </a:spcAft>
              <a:buNone/>
            </a:pPr>
            <a:endParaRPr sz="1050"/>
          </a:p>
          <a:p>
            <a:pPr marL="457200" lvl="0" indent="-295275" algn="l" rtl="0">
              <a:lnSpc>
                <a:spcPct val="115000"/>
              </a:lnSpc>
              <a:spcBef>
                <a:spcPts val="1100"/>
              </a:spcBef>
              <a:spcAft>
                <a:spcPts val="0"/>
              </a:spcAft>
              <a:buSzPts val="1050"/>
              <a:buChar char="●"/>
            </a:pPr>
            <a:r>
              <a:rPr lang="en" sz="1050"/>
              <a:t>When there is a </a:t>
            </a:r>
            <a:r>
              <a:rPr lang="en" sz="1050" b="1"/>
              <a:t>single input variable</a:t>
            </a:r>
            <a:r>
              <a:rPr lang="en" sz="1050"/>
              <a:t>, the method is referred to as a </a:t>
            </a:r>
            <a:r>
              <a:rPr lang="en" sz="1050" b="1"/>
              <a:t>simple linear regression</a:t>
            </a:r>
            <a:r>
              <a:rPr lang="en" sz="1050"/>
              <a:t>. In simple linear regression we can use </a:t>
            </a:r>
            <a:r>
              <a:rPr lang="en" sz="1050" b="1"/>
              <a:t>statistics </a:t>
            </a:r>
            <a:r>
              <a:rPr lang="en" sz="1050"/>
              <a:t>on the training data to estimate the </a:t>
            </a:r>
            <a:r>
              <a:rPr lang="en" sz="1050" b="1"/>
              <a:t>coefficients </a:t>
            </a:r>
            <a:r>
              <a:rPr lang="en" sz="1050"/>
              <a:t>required by the model to make predictions on new data.</a:t>
            </a:r>
            <a:endParaRPr sz="1050"/>
          </a:p>
          <a:p>
            <a:pPr marL="457200" lvl="0" indent="-295275" algn="l" rtl="0">
              <a:lnSpc>
                <a:spcPct val="115000"/>
              </a:lnSpc>
              <a:spcBef>
                <a:spcPts val="0"/>
              </a:spcBef>
              <a:spcAft>
                <a:spcPts val="0"/>
              </a:spcAft>
              <a:buSzPts val="1050"/>
              <a:buChar char="●"/>
            </a:pPr>
            <a:r>
              <a:rPr lang="en" sz="1050"/>
              <a:t>The line for a simple linear regression model can be written as: </a:t>
            </a:r>
            <a:endParaRPr sz="1050"/>
          </a:p>
          <a:p>
            <a:pPr marL="457200" lvl="0" indent="0" algn="l" rtl="0">
              <a:lnSpc>
                <a:spcPct val="115000"/>
              </a:lnSpc>
              <a:spcBef>
                <a:spcPts val="1100"/>
              </a:spcBef>
              <a:spcAft>
                <a:spcPts val="0"/>
              </a:spcAft>
              <a:buNone/>
            </a:pPr>
            <a:r>
              <a:rPr lang="en" sz="1050"/>
              <a:t>y = b0 + b1 * x             (equation of the line)</a:t>
            </a:r>
            <a:endParaRPr sz="1050"/>
          </a:p>
          <a:p>
            <a:pPr marL="457200" lvl="0" indent="0" algn="l" rtl="0">
              <a:lnSpc>
                <a:spcPct val="115000"/>
              </a:lnSpc>
              <a:spcBef>
                <a:spcPts val="1100"/>
              </a:spcBef>
              <a:spcAft>
                <a:spcPts val="0"/>
              </a:spcAft>
              <a:buNone/>
            </a:pPr>
            <a:r>
              <a:rPr lang="en" sz="1050">
                <a:highlight>
                  <a:srgbClr val="FFFFFF"/>
                </a:highlight>
              </a:rPr>
              <a:t>Where b0 and b1 are the coefficients we estimate from the training data. (b0 </a:t>
            </a:r>
            <a:r>
              <a:rPr lang="en" sz="1050" b="1">
                <a:highlight>
                  <a:srgbClr val="FFFFFF"/>
                </a:highlight>
              </a:rPr>
              <a:t>intercept </a:t>
            </a:r>
            <a:r>
              <a:rPr lang="en" sz="1050">
                <a:highlight>
                  <a:srgbClr val="FFFFFF"/>
                </a:highlight>
              </a:rPr>
              <a:t>, b1 </a:t>
            </a:r>
            <a:r>
              <a:rPr lang="en" sz="1050" b="1">
                <a:highlight>
                  <a:srgbClr val="FFFFFF"/>
                </a:highlight>
              </a:rPr>
              <a:t>slope</a:t>
            </a:r>
            <a:r>
              <a:rPr lang="en" sz="1050">
                <a:highlight>
                  <a:srgbClr val="FFFFFF"/>
                </a:highlight>
              </a:rPr>
              <a:t>)</a:t>
            </a:r>
            <a:endParaRPr sz="1050"/>
          </a:p>
          <a:p>
            <a:pPr marL="457200" lvl="0" indent="0" algn="l" rtl="0">
              <a:lnSpc>
                <a:spcPct val="115000"/>
              </a:lnSpc>
              <a:spcBef>
                <a:spcPts val="1100"/>
              </a:spcBef>
              <a:spcAft>
                <a:spcPts val="0"/>
              </a:spcAft>
              <a:buNone/>
            </a:pPr>
            <a:endParaRPr sz="1050"/>
          </a:p>
          <a:p>
            <a:pPr marL="0" lvl="0" indent="0" algn="l" rtl="0">
              <a:spcBef>
                <a:spcPts val="700"/>
              </a:spcBef>
              <a:spcAft>
                <a:spcPts val="0"/>
              </a:spcAft>
              <a:buNone/>
            </a:pP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0"/>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Simple linear regression</a:t>
            </a:r>
            <a:endParaRPr/>
          </a:p>
        </p:txBody>
      </p:sp>
      <p:pic>
        <p:nvPicPr>
          <p:cNvPr id="130" name="Google Shape;130;p20"/>
          <p:cNvPicPr preferRelativeResize="0"/>
          <p:nvPr/>
        </p:nvPicPr>
        <p:blipFill>
          <a:blip r:embed="rId3">
            <a:alphaModFix/>
          </a:blip>
          <a:stretch>
            <a:fillRect/>
          </a:stretch>
        </p:blipFill>
        <p:spPr>
          <a:xfrm>
            <a:off x="152400" y="771450"/>
            <a:ext cx="5465126" cy="1519450"/>
          </a:xfrm>
          <a:prstGeom prst="rect">
            <a:avLst/>
          </a:prstGeom>
          <a:noFill/>
          <a:ln>
            <a:noFill/>
          </a:ln>
        </p:spPr>
      </p:pic>
      <p:pic>
        <p:nvPicPr>
          <p:cNvPr id="131" name="Google Shape;131;p20"/>
          <p:cNvPicPr preferRelativeResize="0"/>
          <p:nvPr/>
        </p:nvPicPr>
        <p:blipFill>
          <a:blip r:embed="rId4">
            <a:alphaModFix/>
          </a:blip>
          <a:stretch>
            <a:fillRect/>
          </a:stretch>
        </p:blipFill>
        <p:spPr>
          <a:xfrm>
            <a:off x="180700" y="2443300"/>
            <a:ext cx="4035975" cy="1232025"/>
          </a:xfrm>
          <a:prstGeom prst="rect">
            <a:avLst/>
          </a:prstGeom>
          <a:noFill/>
          <a:ln>
            <a:noFill/>
          </a:ln>
        </p:spPr>
      </p:pic>
      <p:pic>
        <p:nvPicPr>
          <p:cNvPr id="132" name="Google Shape;132;p20"/>
          <p:cNvPicPr preferRelativeResize="0"/>
          <p:nvPr/>
        </p:nvPicPr>
        <p:blipFill>
          <a:blip r:embed="rId5">
            <a:alphaModFix/>
          </a:blip>
          <a:stretch>
            <a:fillRect/>
          </a:stretch>
        </p:blipFill>
        <p:spPr>
          <a:xfrm>
            <a:off x="180700" y="3799425"/>
            <a:ext cx="4701026" cy="883450"/>
          </a:xfrm>
          <a:prstGeom prst="rect">
            <a:avLst/>
          </a:prstGeom>
          <a:noFill/>
          <a:ln>
            <a:noFill/>
          </a:ln>
        </p:spPr>
      </p:pic>
      <p:sp>
        <p:nvSpPr>
          <p:cNvPr id="133" name="Google Shape;133;p20"/>
          <p:cNvSpPr/>
          <p:nvPr/>
        </p:nvSpPr>
        <p:spPr>
          <a:xfrm>
            <a:off x="5794400" y="2617725"/>
            <a:ext cx="1867800" cy="933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Slope</a:t>
            </a:r>
            <a:endParaRPr>
              <a:solidFill>
                <a:srgbClr val="FFFFFF"/>
              </a:solidFill>
            </a:endParaRPr>
          </a:p>
        </p:txBody>
      </p:sp>
      <p:sp>
        <p:nvSpPr>
          <p:cNvPr id="134" name="Google Shape;134;p20"/>
          <p:cNvSpPr/>
          <p:nvPr/>
        </p:nvSpPr>
        <p:spPr>
          <a:xfrm>
            <a:off x="5794400" y="3799425"/>
            <a:ext cx="1867800" cy="933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Intercept</a:t>
            </a:r>
            <a:endParaRPr>
              <a:solidFill>
                <a:srgbClr val="FFFFFF"/>
              </a:solidFill>
            </a:endParaRPr>
          </a:p>
        </p:txBody>
      </p:sp>
      <p:sp>
        <p:nvSpPr>
          <p:cNvPr id="135" name="Google Shape;135;p20"/>
          <p:cNvSpPr/>
          <p:nvPr/>
        </p:nvSpPr>
        <p:spPr>
          <a:xfrm>
            <a:off x="6225975" y="806550"/>
            <a:ext cx="2610900" cy="1444200"/>
          </a:xfrm>
          <a:prstGeom prst="roundRect">
            <a:avLst>
              <a:gd name="adj" fmla="val 16667"/>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In Seaborn, Matplotlib, pandas etc, when we plot pair plot we can visualise the best fit line immediately (the graph uses this formula).</a:t>
            </a:r>
            <a:endParaRPr>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1"/>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132"/>
                                        </p:tgtEl>
                                        <p:attrNameLst>
                                          <p:attrName>style.visibility</p:attrName>
                                        </p:attrNameLst>
                                      </p:cBhvr>
                                      <p:to>
                                        <p:strVal val="visible"/>
                                      </p:to>
                                    </p:set>
                                    <p:animEffect transition="in" filter="fade">
                                      <p:cBhvr>
                                        <p:cTn id="9" dur="1000"/>
                                        <p:tgtEl>
                                          <p:spTgt spid="132"/>
                                        </p:tgtEl>
                                      </p:cBhvr>
                                    </p:animEffect>
                                  </p:childTnLst>
                                </p:cTn>
                              </p:par>
                              <p:par>
                                <p:cTn id="10" presetID="10" presetClass="entr" presetSubtype="0" fill="hold" nodeType="withEffect">
                                  <p:stCondLst>
                                    <p:cond delay="0"/>
                                  </p:stCondLst>
                                  <p:childTnLst>
                                    <p:set>
                                      <p:cBhvr>
                                        <p:cTn id="11" dur="1" fill="hold">
                                          <p:stCondLst>
                                            <p:cond delay="0"/>
                                          </p:stCondLst>
                                        </p:cTn>
                                        <p:tgtEl>
                                          <p:spTgt spid="133"/>
                                        </p:tgtEl>
                                        <p:attrNameLst>
                                          <p:attrName>style.visibility</p:attrName>
                                        </p:attrNameLst>
                                      </p:cBhvr>
                                      <p:to>
                                        <p:strVal val="visible"/>
                                      </p:to>
                                    </p:set>
                                    <p:animEffect transition="in" filter="fade">
                                      <p:cBhvr>
                                        <p:cTn id="12" dur="1000"/>
                                        <p:tgtEl>
                                          <p:spTgt spid="133"/>
                                        </p:tgtEl>
                                      </p:cBhvr>
                                    </p:animEffect>
                                  </p:childTnLst>
                                </p:cTn>
                              </p:par>
                              <p:par>
                                <p:cTn id="13" presetID="10" presetClass="entr" presetSubtype="0" fill="hold" nodeType="withEffect">
                                  <p:stCondLst>
                                    <p:cond delay="0"/>
                                  </p:stCondLst>
                                  <p:childTnLst>
                                    <p:set>
                                      <p:cBhvr>
                                        <p:cTn id="14" dur="1" fill="hold">
                                          <p:stCondLst>
                                            <p:cond delay="0"/>
                                          </p:stCondLst>
                                        </p:cTn>
                                        <p:tgtEl>
                                          <p:spTgt spid="134"/>
                                        </p:tgtEl>
                                        <p:attrNameLst>
                                          <p:attrName>style.visibility</p:attrName>
                                        </p:attrNameLst>
                                      </p:cBhvr>
                                      <p:to>
                                        <p:strVal val="visible"/>
                                      </p:to>
                                    </p:set>
                                    <p:animEffect transition="in" filter="fade">
                                      <p:cBhvr>
                                        <p:cTn id="15" dur="1000"/>
                                        <p:tgtEl>
                                          <p:spTgt spid="134"/>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844</TotalTime>
  <Words>2222</Words>
  <Application>Microsoft Macintosh PowerPoint</Application>
  <PresentationFormat>On-screen Show (16:9)</PresentationFormat>
  <Paragraphs>203</Paragraphs>
  <Slides>25</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Roboto Slab</vt:lpstr>
      <vt:lpstr>Cambria Math</vt:lpstr>
      <vt:lpstr>Roboto</vt:lpstr>
      <vt:lpstr>Arial</vt:lpstr>
      <vt:lpstr>Material</vt:lpstr>
      <vt:lpstr>Introduction to Machine Learning: linear modelling</vt:lpstr>
      <vt:lpstr>Predictive models and descriptive models</vt:lpstr>
      <vt:lpstr>Shapes</vt:lpstr>
      <vt:lpstr>Linear Regression: REGRESSION MODEL prediction of Continuous values.</vt:lpstr>
      <vt:lpstr>Linear Regression</vt:lpstr>
      <vt:lpstr>Linear classification in higher dimensions</vt:lpstr>
      <vt:lpstr>How to describe a dataset with a single line?</vt:lpstr>
      <vt:lpstr>How to calculate the line of best fit.</vt:lpstr>
      <vt:lpstr>Simple linear regression</vt:lpstr>
      <vt:lpstr>How to find the best fit line (hyperplane) when we have more features?</vt:lpstr>
      <vt:lpstr>Optimal prediction value.</vt:lpstr>
      <vt:lpstr>How to get the weights to minimise the sum of the errors</vt:lpstr>
      <vt:lpstr>Normal Equation (and derivations...)</vt:lpstr>
      <vt:lpstr>Normal Equation pros-cons</vt:lpstr>
      <vt:lpstr>Find the best line</vt:lpstr>
      <vt:lpstr>Find the best line</vt:lpstr>
      <vt:lpstr>Find the best line</vt:lpstr>
      <vt:lpstr>Find the best line</vt:lpstr>
      <vt:lpstr>2) Gradient Descent</vt:lpstr>
      <vt:lpstr>2) Stochastic Gradient Descent</vt:lpstr>
      <vt:lpstr>Considerations</vt:lpstr>
      <vt:lpstr>Evaluate the model visually</vt:lpstr>
      <vt:lpstr>Evaluate a Linear Regression Model</vt:lpstr>
      <vt:lpstr>R2_score</vt:lpstr>
      <vt:lpstr>Extra</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dc:title>
  <cp:lastModifiedBy>JW</cp:lastModifiedBy>
  <cp:revision>16</cp:revision>
  <dcterms:modified xsi:type="dcterms:W3CDTF">2021-05-12T19:47:36Z</dcterms:modified>
</cp:coreProperties>
</file>