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0" r:id="rId17"/>
    <p:sldId id="271" r:id="rId18"/>
    <p:sldId id="272" r:id="rId19"/>
    <p:sldId id="273" r:id="rId20"/>
    <p:sldId id="274" r:id="rId21"/>
    <p:sldId id="275" r:id="rId22"/>
    <p:sldId id="1077" r:id="rId23"/>
    <p:sldId id="1078" r:id="rId24"/>
    <p:sldId id="1079" r:id="rId25"/>
    <p:sldId id="277" r:id="rId26"/>
    <p:sldId id="1072" r:id="rId27"/>
    <p:sldId id="1073" r:id="rId28"/>
    <p:sldId id="1074" r:id="rId29"/>
    <p:sldId id="1075" r:id="rId30"/>
    <p:sldId id="1076" r:id="rId31"/>
  </p:sldIdLst>
  <p:sldSz cx="9144000" cy="5143500" type="screen16x9"/>
  <p:notesSz cx="6858000" cy="9144000"/>
  <p:embeddedFontLst>
    <p:embeddedFont>
      <p:font typeface="Roboto"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3"/>
  </p:normalViewPr>
  <p:slideViewPr>
    <p:cSldViewPr snapToGrid="0" snapToObjects="1">
      <p:cViewPr varScale="1">
        <p:scale>
          <a:sx n="154" d="100"/>
          <a:sy n="154" d="100"/>
        </p:scale>
        <p:origin x="20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7578146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7578146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848fbb43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848fbb43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16c4b345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16c4b345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794722bf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794722bf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16c4b3450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16c4b345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16ce163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16ce163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6c4b345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16c4b345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794722bf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794722bf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1936403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1936403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79267f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79267f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75ff03c9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575ff03c9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16c4b3450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16c4b345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16c4b34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16c4b34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1936403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1936403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16c4b34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16c4b34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16c4b345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16c4b345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1936403e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1936403e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16c4b345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16c4b345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16c4b345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16c4b345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99800"/>
            <a:ext cx="7886700" cy="491400"/>
          </a:xfrm>
        </p:spPr>
        <p:txBody>
          <a:bodyPr/>
          <a:lstStyle>
            <a:lvl1pPr>
              <a:defRPr u="sng"/>
            </a:lvl1pPr>
          </a:lstStyle>
          <a:p>
            <a:r>
              <a:rPr lang="en-US" dirty="0"/>
              <a:t>Click to edit Master title style</a:t>
            </a:r>
            <a:endParaRPr lang="en-GB" dirty="0"/>
          </a:p>
        </p:txBody>
      </p:sp>
      <p:sp>
        <p:nvSpPr>
          <p:cNvPr id="3" name="Content Placeholder 2"/>
          <p:cNvSpPr>
            <a:spLocks noGrp="1"/>
          </p:cNvSpPr>
          <p:nvPr>
            <p:ph idx="1"/>
          </p:nvPr>
        </p:nvSpPr>
        <p:spPr>
          <a:xfrm>
            <a:off x="208800" y="842400"/>
            <a:ext cx="8712000" cy="4055400"/>
          </a:xfrm>
        </p:spPr>
        <p:txBody>
          <a:bodyPr/>
          <a:lstStyle>
            <a:lvl1pPr>
              <a:defRPr sz="1725" baseline="0">
                <a:latin typeface="+mj-lt"/>
              </a:defRPr>
            </a:lvl1pPr>
            <a:lvl2pPr marL="385763" indent="-128588">
              <a:buSzPct val="60000"/>
              <a:buFontTx/>
              <a:buChar char="►"/>
              <a:defRPr sz="1575" baseline="0">
                <a:latin typeface="+mj-lt"/>
              </a:defRPr>
            </a:lvl2pPr>
            <a:lvl3pPr>
              <a:defRPr sz="1350" baseline="0">
                <a:latin typeface="+mj-lt"/>
              </a:defRPr>
            </a:lvl3pPr>
            <a:lvl4pPr>
              <a:defRPr sz="1125" baseline="0">
                <a:latin typeface="+mj-lt"/>
              </a:defRPr>
            </a:lvl4pPr>
            <a:lvl5pPr>
              <a:defRPr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11"/>
          </p:nvPr>
        </p:nvSpPr>
        <p:spPr>
          <a:xfrm>
            <a:off x="208800" y="4971136"/>
            <a:ext cx="5899050" cy="161122"/>
          </a:xfrm>
        </p:spPr>
        <p:txBody>
          <a:bodyPr/>
          <a:lstStyle>
            <a:lvl1pPr algn="l">
              <a:defRPr/>
            </a:lvl1pPr>
          </a:lstStyle>
          <a:p>
            <a:endParaRPr lang="en-GB"/>
          </a:p>
        </p:txBody>
      </p:sp>
      <p:sp>
        <p:nvSpPr>
          <p:cNvPr id="6" name="Slide Number Placeholder 5"/>
          <p:cNvSpPr>
            <a:spLocks noGrp="1"/>
          </p:cNvSpPr>
          <p:nvPr>
            <p:ph type="sldNum" sz="quarter" idx="12"/>
          </p:nvPr>
        </p:nvSpPr>
        <p:spPr>
          <a:xfrm>
            <a:off x="7066800" y="4982379"/>
            <a:ext cx="2057400" cy="161122"/>
          </a:xfrm>
        </p:spPr>
        <p:txBody>
          <a:bodyPr/>
          <a:lstStyle/>
          <a:p>
            <a:fld id="{5417DD94-7777-4A98-84E3-132DCA28D48C}" type="slidenum">
              <a:rPr lang="en-GB" smtClean="0"/>
              <a:t>‹#›</a:t>
            </a:fld>
            <a:endParaRPr lang="en-GB"/>
          </a:p>
        </p:txBody>
      </p:sp>
    </p:spTree>
    <p:extLst>
      <p:ext uri="{BB962C8B-B14F-4D97-AF65-F5344CB8AC3E}">
        <p14:creationId xmlns:p14="http://schemas.microsoft.com/office/powerpoint/2010/main" val="156545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s://statisticsbyjim.com/regression/multicollinearity-in-regression-analysis/"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statisticsbyjim.com/glossary/estimator/" TargetMode="External"/><Relationship Id="rId5" Type="http://schemas.openxmlformats.org/officeDocument/2006/relationships/hyperlink" Target="https://statisticsbyjim.com/glossary/mean/" TargetMode="External"/><Relationship Id="rId4" Type="http://schemas.openxmlformats.org/officeDocument/2006/relationships/hyperlink" Target="https://statisticsbyjim.com/glossary/regression-coefficien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stable/modules/generated/sklearn.preprocessing.PolynomialFeatures.html"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6.png"/><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7.png"/><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0.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0.png"/><Relationship Id="rId11" Type="http://schemas.openxmlformats.org/officeDocument/2006/relationships/image" Target="../media/image34.png"/><Relationship Id="rId5" Type="http://schemas.openxmlformats.org/officeDocument/2006/relationships/image" Target="../media/image280.png"/><Relationship Id="rId10" Type="http://schemas.openxmlformats.org/officeDocument/2006/relationships/image" Target="../media/image33.png"/><Relationship Id="rId4" Type="http://schemas.openxmlformats.org/officeDocument/2006/relationships/image" Target="../media/image270.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2.png"/><Relationship Id="rId7" Type="http://schemas.openxmlformats.org/officeDocument/2006/relationships/image" Target="../media/image32.png"/><Relationship Id="rId2"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43.png"/><Relationship Id="rId9" Type="http://schemas.openxmlformats.org/officeDocument/2006/relationships/image" Target="../media/image34.png"/></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34.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48.png"/><Relationship Id="rId11" Type="http://schemas.openxmlformats.org/officeDocument/2006/relationships/image" Target="../media/image33.png"/><Relationship Id="rId5" Type="http://schemas.openxmlformats.org/officeDocument/2006/relationships/image" Target="../media/image47.png"/><Relationship Id="rId10" Type="http://schemas.openxmlformats.org/officeDocument/2006/relationships/image" Target="../media/image32.png"/><Relationship Id="rId4" Type="http://schemas.openxmlformats.org/officeDocument/2006/relationships/image" Target="../media/image46.pn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16637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Machine Learning: </a:t>
            </a:r>
            <a:br>
              <a:rPr lang="en" dirty="0"/>
            </a:br>
            <a:r>
              <a:rPr lang="en" dirty="0"/>
              <a:t>logistic regression</a:t>
            </a:r>
            <a:br>
              <a:rPr lang="en" dirty="0"/>
            </a:br>
            <a:r>
              <a:rPr lang="en" dirty="0"/>
              <a:t>(classification)</a:t>
            </a:r>
            <a:endParaRPr dirty="0"/>
          </a:p>
        </p:txBody>
      </p:sp>
      <p:sp>
        <p:nvSpPr>
          <p:cNvPr id="68" name="Google Shape;68;p13"/>
          <p:cNvSpPr txBox="1">
            <a:spLocks noGrp="1"/>
          </p:cNvSpPr>
          <p:nvPr>
            <p:ph type="subTitle" idx="1"/>
          </p:nvPr>
        </p:nvSpPr>
        <p:spPr>
          <a:xfrm>
            <a:off x="390525" y="3595464"/>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Goldsmiths University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Exercise</a:t>
            </a:r>
            <a:endParaRPr/>
          </a:p>
        </p:txBody>
      </p:sp>
      <p:sp>
        <p:nvSpPr>
          <p:cNvPr id="195" name="Google Shape;195;p22"/>
          <p:cNvSpPr txBox="1"/>
          <p:nvPr/>
        </p:nvSpPr>
        <p:spPr>
          <a:xfrm>
            <a:off x="360325" y="1003275"/>
            <a:ext cx="8146200" cy="37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Logistic regression outputs a probability between 0 and 1 (</a:t>
            </a:r>
            <a:r>
              <a:rPr lang="en" dirty="0" err="1">
                <a:latin typeface="Roboto"/>
                <a:ea typeface="Roboto"/>
                <a:cs typeface="Roboto"/>
                <a:sym typeface="Roboto"/>
              </a:rPr>
              <a:t>eg.</a:t>
            </a:r>
            <a:r>
              <a:rPr lang="en" dirty="0">
                <a:latin typeface="Roboto"/>
                <a:ea typeface="Roboto"/>
                <a:cs typeface="Roboto"/>
                <a:sym typeface="Roboto"/>
              </a:rPr>
              <a:t> 0.25) of being in class 1</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The threshold is 0.5 by default </a:t>
            </a:r>
            <a:br>
              <a:rPr lang="en" dirty="0">
                <a:latin typeface="Roboto"/>
                <a:ea typeface="Roboto"/>
                <a:cs typeface="Roboto"/>
                <a:sym typeface="Roboto"/>
              </a:rPr>
            </a:br>
            <a:r>
              <a:rPr lang="en" dirty="0">
                <a:latin typeface="Roboto"/>
                <a:ea typeface="Roboto"/>
                <a:cs typeface="Roboto"/>
                <a:sym typeface="Roboto"/>
              </a:rPr>
              <a:t>(we will see if it will make sense to change this in the exercise)</a:t>
            </a:r>
            <a:endParaRPr dirty="0">
              <a:latin typeface="Roboto"/>
              <a:ea typeface="Roboto"/>
              <a:cs typeface="Roboto"/>
              <a:sym typeface="Roboto"/>
            </a:endParaRPr>
          </a:p>
          <a:p>
            <a:pPr marL="457200" lvl="0" indent="-317500">
              <a:buSzPts val="1400"/>
              <a:buFont typeface="Roboto"/>
              <a:buChar char="●"/>
            </a:pPr>
            <a:r>
              <a:rPr lang="en" dirty="0">
                <a:latin typeface="Roboto"/>
                <a:ea typeface="Roboto"/>
                <a:cs typeface="Roboto"/>
                <a:sym typeface="Roboto"/>
              </a:rPr>
              <a:t>It is a binary classifier (but you can predict multiple classes as well using </a:t>
            </a:r>
            <a:r>
              <a:rPr lang="en" dirty="0" err="1">
                <a:latin typeface="Roboto"/>
                <a:ea typeface="Roboto"/>
                <a:cs typeface="Roboto"/>
                <a:sym typeface="Roboto"/>
              </a:rPr>
              <a:t>scikit</a:t>
            </a:r>
            <a:r>
              <a:rPr lang="en" dirty="0">
                <a:latin typeface="Roboto"/>
                <a:ea typeface="Roboto"/>
                <a:cs typeface="Roboto"/>
                <a:sym typeface="Roboto"/>
              </a:rPr>
              <a:t>-learn because it will run several binary classifiers one vs all (OVA). OVA is a competition of classifiers for each class to predict where the one with higher value win.)</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In the exercises we will look at:</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Categorical features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Stratifications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Evaluation of classification model</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err="1">
                <a:latin typeface="Roboto"/>
                <a:ea typeface="Roboto"/>
                <a:cs typeface="Roboto"/>
                <a:sym typeface="Roboto"/>
              </a:rPr>
              <a:t>binarisation</a:t>
            </a:r>
            <a:endParaRPr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Summary</a:t>
            </a:r>
            <a:endParaRPr/>
          </a:p>
        </p:txBody>
      </p:sp>
      <p:sp>
        <p:nvSpPr>
          <p:cNvPr id="201" name="Google Shape;201;p23"/>
          <p:cNvSpPr txBox="1"/>
          <p:nvPr/>
        </p:nvSpPr>
        <p:spPr>
          <a:xfrm>
            <a:off x="452800" y="863150"/>
            <a:ext cx="8129100" cy="13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Just like a Linear Regression, a Logistic Regression model computes a</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weighted sum of the input features (plus a bias term), but </a:t>
            </a:r>
            <a:r>
              <a:rPr lang="en" b="1" dirty="0">
                <a:latin typeface="Roboto"/>
                <a:ea typeface="Roboto"/>
                <a:cs typeface="Roboto"/>
                <a:sym typeface="Roboto"/>
              </a:rPr>
              <a:t>instead </a:t>
            </a:r>
            <a:r>
              <a:rPr lang="en" dirty="0">
                <a:latin typeface="Roboto"/>
                <a:ea typeface="Roboto"/>
                <a:cs typeface="Roboto"/>
                <a:sym typeface="Roboto"/>
              </a:rPr>
              <a:t>of outputting the result directly like the Linear Regression model, it outputs the </a:t>
            </a:r>
            <a:r>
              <a:rPr lang="en" b="1" dirty="0">
                <a:latin typeface="Roboto"/>
                <a:ea typeface="Roboto"/>
                <a:cs typeface="Roboto"/>
                <a:sym typeface="Roboto"/>
              </a:rPr>
              <a:t>logistic </a:t>
            </a:r>
            <a:r>
              <a:rPr lang="en" dirty="0">
                <a:latin typeface="Roboto"/>
                <a:ea typeface="Roboto"/>
                <a:cs typeface="Roboto"/>
                <a:sym typeface="Roboto"/>
              </a:rPr>
              <a:t>(the output of the sigmoid function) of this result.</a:t>
            </a:r>
            <a:endParaRPr dirty="0">
              <a:latin typeface="Roboto"/>
              <a:ea typeface="Roboto"/>
              <a:cs typeface="Roboto"/>
              <a:sym typeface="Roboto"/>
            </a:endParaRPr>
          </a:p>
        </p:txBody>
      </p:sp>
      <p:pic>
        <p:nvPicPr>
          <p:cNvPr id="202" name="Google Shape;202;p23"/>
          <p:cNvPicPr preferRelativeResize="0"/>
          <p:nvPr/>
        </p:nvPicPr>
        <p:blipFill>
          <a:blip r:embed="rId3">
            <a:alphaModFix/>
          </a:blip>
          <a:stretch>
            <a:fillRect/>
          </a:stretch>
        </p:blipFill>
        <p:spPr>
          <a:xfrm>
            <a:off x="3518500" y="2056272"/>
            <a:ext cx="2957450" cy="1310903"/>
          </a:xfrm>
          <a:prstGeom prst="rect">
            <a:avLst/>
          </a:prstGeom>
          <a:noFill/>
          <a:ln>
            <a:noFill/>
          </a:ln>
        </p:spPr>
      </p:pic>
      <p:pic>
        <p:nvPicPr>
          <p:cNvPr id="203" name="Google Shape;203;p23"/>
          <p:cNvPicPr preferRelativeResize="0"/>
          <p:nvPr/>
        </p:nvPicPr>
        <p:blipFill>
          <a:blip r:embed="rId4">
            <a:alphaModFix/>
          </a:blip>
          <a:stretch>
            <a:fillRect/>
          </a:stretch>
        </p:blipFill>
        <p:spPr>
          <a:xfrm>
            <a:off x="176775" y="2256166"/>
            <a:ext cx="2398500" cy="911107"/>
          </a:xfrm>
          <a:prstGeom prst="rect">
            <a:avLst/>
          </a:prstGeom>
          <a:noFill/>
          <a:ln>
            <a:noFill/>
          </a:ln>
        </p:spPr>
      </p:pic>
      <p:cxnSp>
        <p:nvCxnSpPr>
          <p:cNvPr id="204" name="Google Shape;204;p23"/>
          <p:cNvCxnSpPr/>
          <p:nvPr/>
        </p:nvCxnSpPr>
        <p:spPr>
          <a:xfrm rot="10800000">
            <a:off x="2709700" y="2511623"/>
            <a:ext cx="808800" cy="200100"/>
          </a:xfrm>
          <a:prstGeom prst="straightConnector1">
            <a:avLst/>
          </a:prstGeom>
          <a:noFill/>
          <a:ln w="9525" cap="flat" cmpd="sng">
            <a:solidFill>
              <a:schemeClr val="dk2"/>
            </a:solidFill>
            <a:prstDash val="solid"/>
            <a:round/>
            <a:headEnd type="none" w="med" len="med"/>
            <a:tailEnd type="triangle" w="med" len="med"/>
          </a:ln>
        </p:spPr>
      </p:cxnSp>
      <p:cxnSp>
        <p:nvCxnSpPr>
          <p:cNvPr id="205" name="Google Shape;205;p23"/>
          <p:cNvCxnSpPr>
            <a:stCxn id="202" idx="1"/>
          </p:cNvCxnSpPr>
          <p:nvPr/>
        </p:nvCxnSpPr>
        <p:spPr>
          <a:xfrm flipH="1">
            <a:off x="2780500" y="2711723"/>
            <a:ext cx="738000" cy="196200"/>
          </a:xfrm>
          <a:prstGeom prst="straightConnector1">
            <a:avLst/>
          </a:prstGeom>
          <a:noFill/>
          <a:ln w="9525" cap="flat" cmpd="sng">
            <a:solidFill>
              <a:schemeClr val="dk2"/>
            </a:solidFill>
            <a:prstDash val="solid"/>
            <a:round/>
            <a:headEnd type="none" w="med" len="med"/>
            <a:tailEnd type="triangle" w="med" len="med"/>
          </a:ln>
        </p:spPr>
      </p:cxnSp>
      <p:cxnSp>
        <p:nvCxnSpPr>
          <p:cNvPr id="206" name="Google Shape;206;p23"/>
          <p:cNvCxnSpPr/>
          <p:nvPr/>
        </p:nvCxnSpPr>
        <p:spPr>
          <a:xfrm rot="10800000" flipH="1">
            <a:off x="5044450" y="3021100"/>
            <a:ext cx="452700" cy="1047000"/>
          </a:xfrm>
          <a:prstGeom prst="straightConnector1">
            <a:avLst/>
          </a:prstGeom>
          <a:noFill/>
          <a:ln w="9525" cap="flat" cmpd="sng">
            <a:solidFill>
              <a:schemeClr val="dk2"/>
            </a:solidFill>
            <a:prstDash val="solid"/>
            <a:round/>
            <a:headEnd type="none" w="med" len="med"/>
            <a:tailEnd type="triangle" w="med" len="med"/>
          </a:ln>
        </p:spPr>
      </p:cxnSp>
      <p:cxnSp>
        <p:nvCxnSpPr>
          <p:cNvPr id="207" name="Google Shape;207;p23"/>
          <p:cNvCxnSpPr/>
          <p:nvPr/>
        </p:nvCxnSpPr>
        <p:spPr>
          <a:xfrm rot="10800000" flipH="1">
            <a:off x="5072750" y="2999725"/>
            <a:ext cx="750000" cy="1089600"/>
          </a:xfrm>
          <a:prstGeom prst="straightConnector1">
            <a:avLst/>
          </a:prstGeom>
          <a:noFill/>
          <a:ln w="9525" cap="flat" cmpd="sng">
            <a:solidFill>
              <a:schemeClr val="dk2"/>
            </a:solidFill>
            <a:prstDash val="solid"/>
            <a:round/>
            <a:headEnd type="none" w="med" len="med"/>
            <a:tailEnd type="triangle" w="med" len="med"/>
          </a:ln>
        </p:spPr>
      </p:cxnSp>
      <p:sp>
        <p:nvSpPr>
          <p:cNvPr id="208" name="Google Shape;208;p23"/>
          <p:cNvSpPr/>
          <p:nvPr/>
        </p:nvSpPr>
        <p:spPr>
          <a:xfrm>
            <a:off x="2752150" y="4068100"/>
            <a:ext cx="2398500" cy="8772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The model needs to learn the optimal values for these weights.</a:t>
            </a:r>
            <a:endParaRPr/>
          </a:p>
        </p:txBody>
      </p:sp>
      <p:pic>
        <p:nvPicPr>
          <p:cNvPr id="209" name="Google Shape;209;p23"/>
          <p:cNvPicPr preferRelativeResize="0"/>
          <p:nvPr/>
        </p:nvPicPr>
        <p:blipFill rotWithShape="1">
          <a:blip r:embed="rId5">
            <a:alphaModFix/>
          </a:blip>
          <a:srcRect r="9453"/>
          <a:stretch/>
        </p:blipFill>
        <p:spPr>
          <a:xfrm>
            <a:off x="5348674" y="4166725"/>
            <a:ext cx="3334149" cy="550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1"/>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D85C-223E-754B-83FA-CC204A914596}"/>
              </a:ext>
            </a:extLst>
          </p:cNvPr>
          <p:cNvSpPr>
            <a:spLocks noGrp="1"/>
          </p:cNvSpPr>
          <p:nvPr>
            <p:ph type="title"/>
          </p:nvPr>
        </p:nvSpPr>
        <p:spPr/>
        <p:txBody>
          <a:bodyPr/>
          <a:lstStyle/>
          <a:p>
            <a:r>
              <a:rPr lang="en-US" dirty="0"/>
              <a:t>Euler’s number, the constant e</a:t>
            </a:r>
          </a:p>
        </p:txBody>
      </p:sp>
      <p:sp>
        <p:nvSpPr>
          <p:cNvPr id="3" name="Rectangle 2">
            <a:extLst>
              <a:ext uri="{FF2B5EF4-FFF2-40B4-BE49-F238E27FC236}">
                <a16:creationId xmlns:a16="http://schemas.microsoft.com/office/drawing/2014/main" id="{0B5A285C-77B5-4F4C-9F0A-84B2A5800101}"/>
              </a:ext>
            </a:extLst>
          </p:cNvPr>
          <p:cNvSpPr/>
          <p:nvPr/>
        </p:nvSpPr>
        <p:spPr>
          <a:xfrm>
            <a:off x="3761245" y="1775311"/>
            <a:ext cx="1819729" cy="830997"/>
          </a:xfrm>
          <a:prstGeom prst="rect">
            <a:avLst/>
          </a:prstGeom>
        </p:spPr>
        <p:txBody>
          <a:bodyPr wrap="none">
            <a:spAutoFit/>
          </a:bodyPr>
          <a:lstStyle/>
          <a:p>
            <a:r>
              <a:rPr lang="en-GB" sz="2400" dirty="0"/>
              <a:t>e = 2.71828</a:t>
            </a:r>
          </a:p>
          <a:p>
            <a:r>
              <a:rPr lang="en-GB" sz="2400" dirty="0"/>
              <a:t>(a constant)</a:t>
            </a:r>
            <a:endParaRPr lang="en-US" sz="2400" dirty="0"/>
          </a:p>
        </p:txBody>
      </p:sp>
    </p:spTree>
    <p:extLst>
      <p:ext uri="{BB962C8B-B14F-4D97-AF65-F5344CB8AC3E}">
        <p14:creationId xmlns:p14="http://schemas.microsoft.com/office/powerpoint/2010/main" val="294355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Bad and good news</a:t>
            </a:r>
            <a:endParaRPr/>
          </a:p>
        </p:txBody>
      </p:sp>
      <p:sp>
        <p:nvSpPr>
          <p:cNvPr id="215" name="Google Shape;215;p24"/>
          <p:cNvSpPr txBox="1"/>
          <p:nvPr/>
        </p:nvSpPr>
        <p:spPr>
          <a:xfrm>
            <a:off x="701975" y="3558700"/>
            <a:ext cx="7810800" cy="13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bad news is that there is no known closed-form equation to compute the value of θ that minimizes this cost function (there is </a:t>
            </a:r>
            <a:r>
              <a:rPr lang="en" b="1">
                <a:latin typeface="Roboto"/>
                <a:ea typeface="Roboto"/>
                <a:cs typeface="Roboto"/>
                <a:sym typeface="Roboto"/>
              </a:rPr>
              <a:t>no equivalent of the Normal Equation</a:t>
            </a:r>
            <a:r>
              <a:rPr lang="en">
                <a:latin typeface="Roboto"/>
                <a:ea typeface="Roboto"/>
                <a:cs typeface="Roboto"/>
                <a:sym typeface="Roboto"/>
              </a:rPr>
              <a:t>). But the good news is that this cost function is convex, so </a:t>
            </a:r>
            <a:r>
              <a:rPr lang="en" b="1">
                <a:latin typeface="Roboto"/>
                <a:ea typeface="Roboto"/>
                <a:cs typeface="Roboto"/>
                <a:sym typeface="Roboto"/>
              </a:rPr>
              <a:t>Gradient Descent</a:t>
            </a:r>
            <a:r>
              <a:rPr lang="en">
                <a:latin typeface="Roboto"/>
                <a:ea typeface="Roboto"/>
                <a:cs typeface="Roboto"/>
                <a:sym typeface="Roboto"/>
              </a:rPr>
              <a:t> is guaranteed to find the global minimum.</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216" name="Google Shape;216;p24"/>
          <p:cNvPicPr preferRelativeResize="0"/>
          <p:nvPr/>
        </p:nvPicPr>
        <p:blipFill>
          <a:blip r:embed="rId3">
            <a:alphaModFix/>
          </a:blip>
          <a:stretch>
            <a:fillRect/>
          </a:stretch>
        </p:blipFill>
        <p:spPr>
          <a:xfrm>
            <a:off x="1334063" y="2726550"/>
            <a:ext cx="5946225" cy="832150"/>
          </a:xfrm>
          <a:prstGeom prst="rect">
            <a:avLst/>
          </a:prstGeom>
          <a:noFill/>
          <a:ln>
            <a:noFill/>
          </a:ln>
        </p:spPr>
      </p:pic>
      <p:sp>
        <p:nvSpPr>
          <p:cNvPr id="217" name="Google Shape;217;p24"/>
          <p:cNvSpPr txBox="1"/>
          <p:nvPr/>
        </p:nvSpPr>
        <p:spPr>
          <a:xfrm>
            <a:off x="1353375" y="2320650"/>
            <a:ext cx="5907600" cy="4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is the cost function for logistic regression</a:t>
            </a:r>
            <a:endParaRPr>
              <a:latin typeface="Roboto"/>
              <a:ea typeface="Roboto"/>
              <a:cs typeface="Roboto"/>
              <a:sym typeface="Roboto"/>
            </a:endParaRPr>
          </a:p>
        </p:txBody>
      </p:sp>
      <p:pic>
        <p:nvPicPr>
          <p:cNvPr id="218" name="Google Shape;218;p24"/>
          <p:cNvPicPr preferRelativeResize="0"/>
          <p:nvPr/>
        </p:nvPicPr>
        <p:blipFill>
          <a:blip r:embed="rId4">
            <a:alphaModFix/>
          </a:blip>
          <a:stretch>
            <a:fillRect/>
          </a:stretch>
        </p:blipFill>
        <p:spPr>
          <a:xfrm>
            <a:off x="2478136" y="1393825"/>
            <a:ext cx="3317239" cy="742200"/>
          </a:xfrm>
          <a:prstGeom prst="rect">
            <a:avLst/>
          </a:prstGeom>
          <a:noFill/>
          <a:ln>
            <a:noFill/>
          </a:ln>
        </p:spPr>
      </p:pic>
      <p:sp>
        <p:nvSpPr>
          <p:cNvPr id="219" name="Google Shape;219;p24"/>
          <p:cNvSpPr txBox="1"/>
          <p:nvPr/>
        </p:nvSpPr>
        <p:spPr>
          <a:xfrm>
            <a:off x="1353375" y="902400"/>
            <a:ext cx="5907600" cy="4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is the cost function for linear regression</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17"/>
                                        </p:tgtEl>
                                        <p:attrNameLst>
                                          <p:attrName>style.visibility</p:attrName>
                                        </p:attrNameLst>
                                      </p:cBhvr>
                                      <p:to>
                                        <p:strVal val="visible"/>
                                      </p:to>
                                    </p:set>
                                    <p:animEffect transition="in" filter="fade">
                                      <p:cBhvr>
                                        <p:cTn id="9" dur="100"/>
                                        <p:tgtEl>
                                          <p:spTgt spid="217"/>
                                        </p:tgtEl>
                                      </p:cBhvr>
                                    </p:animEffect>
                                  </p:childTnLst>
                                </p:cTn>
                              </p:par>
                              <p:par>
                                <p:cTn id="10" presetID="10" presetClass="entr" presetSubtype="0" fill="hold" nodeType="with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
                                        <p:tgtEl>
                                          <p:spTgt spid="215"/>
                                        </p:tgtEl>
                                      </p:cBhvr>
                                    </p:animEffect>
                                  </p:childTnLst>
                                </p:cTn>
                              </p:par>
                              <p:par>
                                <p:cTn id="13" presetID="1" presetClass="exit" presetSubtype="0" fill="hold" nodeType="withEffect">
                                  <p:stCondLst>
                                    <p:cond delay="0"/>
                                  </p:stCondLst>
                                  <p:childTnLst>
                                    <p:set>
                                      <p:cBhvr>
                                        <p:cTn id="14" dur="1" fill="hold">
                                          <p:stCondLst>
                                            <p:cond delay="0"/>
                                          </p:stCondLst>
                                        </p:cTn>
                                        <p:tgtEl>
                                          <p:spTgt spid="2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Gradient Descent</a:t>
            </a:r>
            <a:endParaRPr/>
          </a:p>
        </p:txBody>
      </p:sp>
      <p:pic>
        <p:nvPicPr>
          <p:cNvPr id="225" name="Google Shape;225;p25"/>
          <p:cNvPicPr preferRelativeResize="0"/>
          <p:nvPr/>
        </p:nvPicPr>
        <p:blipFill>
          <a:blip r:embed="rId3">
            <a:alphaModFix/>
          </a:blip>
          <a:stretch>
            <a:fillRect/>
          </a:stretch>
        </p:blipFill>
        <p:spPr>
          <a:xfrm>
            <a:off x="864741" y="688825"/>
            <a:ext cx="3480008" cy="2221276"/>
          </a:xfrm>
          <a:prstGeom prst="rect">
            <a:avLst/>
          </a:prstGeom>
          <a:noFill/>
          <a:ln>
            <a:noFill/>
          </a:ln>
        </p:spPr>
      </p:pic>
      <p:sp>
        <p:nvSpPr>
          <p:cNvPr id="226" name="Google Shape;226;p25"/>
          <p:cNvSpPr txBox="1"/>
          <p:nvPr/>
        </p:nvSpPr>
        <p:spPr>
          <a:xfrm>
            <a:off x="5173850" y="749975"/>
            <a:ext cx="3804300" cy="3263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general idea of gradient descent is to tweak the weights iteratively in order to minimize a cost function- (in this case the log loss)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it looks at the partial derivatives values for each feature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every iteration you take a step and and each step you are attempting to decrease the cost function until the algorithm converges to a minimum</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
        <p:nvSpPr>
          <p:cNvPr id="227" name="Google Shape;227;p25"/>
          <p:cNvSpPr/>
          <p:nvPr/>
        </p:nvSpPr>
        <p:spPr>
          <a:xfrm>
            <a:off x="197250" y="3853825"/>
            <a:ext cx="4195200" cy="1130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The key point is that the gradient value in the update iteration is always </a:t>
            </a:r>
            <a:r>
              <a:rPr lang="en" b="1">
                <a:solidFill>
                  <a:srgbClr val="0000FF"/>
                </a:solidFill>
              </a:rPr>
              <a:t>subtracted </a:t>
            </a:r>
            <a:r>
              <a:rPr lang="en"/>
              <a:t>from the previous update. So if the function is convex the update always push us toward the minimum. </a:t>
            </a:r>
            <a:endParaRPr/>
          </a:p>
        </p:txBody>
      </p:sp>
      <p:sp>
        <p:nvSpPr>
          <p:cNvPr id="228" name="Google Shape;228;p25"/>
          <p:cNvSpPr/>
          <p:nvPr/>
        </p:nvSpPr>
        <p:spPr>
          <a:xfrm>
            <a:off x="98250" y="1395875"/>
            <a:ext cx="1039800" cy="874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Slope is &lt; 0</a:t>
            </a:r>
            <a:endParaRPr/>
          </a:p>
        </p:txBody>
      </p:sp>
      <p:cxnSp>
        <p:nvCxnSpPr>
          <p:cNvPr id="229" name="Google Shape;229;p25"/>
          <p:cNvCxnSpPr/>
          <p:nvPr/>
        </p:nvCxnSpPr>
        <p:spPr>
          <a:xfrm>
            <a:off x="3398750" y="1264150"/>
            <a:ext cx="356400" cy="139200"/>
          </a:xfrm>
          <a:prstGeom prst="straightConnector1">
            <a:avLst/>
          </a:prstGeom>
          <a:noFill/>
          <a:ln w="9525" cap="flat" cmpd="sng">
            <a:solidFill>
              <a:schemeClr val="dk2"/>
            </a:solidFill>
            <a:prstDash val="solid"/>
            <a:round/>
            <a:headEnd type="none" w="med" len="med"/>
            <a:tailEnd type="triangle" w="med" len="med"/>
          </a:ln>
        </p:spPr>
      </p:cxnSp>
      <p:sp>
        <p:nvSpPr>
          <p:cNvPr id="230" name="Google Shape;230;p25"/>
          <p:cNvSpPr/>
          <p:nvPr/>
        </p:nvSpPr>
        <p:spPr>
          <a:xfrm>
            <a:off x="126900" y="2412425"/>
            <a:ext cx="982500" cy="4368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800"/>
              <a:t>time</a:t>
            </a:r>
            <a:r>
              <a:rPr lang="en"/>
              <a:t> - = +</a:t>
            </a:r>
            <a:endParaRPr/>
          </a:p>
        </p:txBody>
      </p:sp>
      <p:sp>
        <p:nvSpPr>
          <p:cNvPr id="231" name="Google Shape;231;p25"/>
          <p:cNvSpPr/>
          <p:nvPr/>
        </p:nvSpPr>
        <p:spPr>
          <a:xfrm>
            <a:off x="1411050" y="2708300"/>
            <a:ext cx="159300" cy="171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593125" y="2746225"/>
            <a:ext cx="273000" cy="10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2358950" y="688825"/>
            <a:ext cx="1039800" cy="874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Slope is &gt; 0</a:t>
            </a:r>
            <a:endParaRPr/>
          </a:p>
        </p:txBody>
      </p:sp>
      <p:cxnSp>
        <p:nvCxnSpPr>
          <p:cNvPr id="234" name="Google Shape;234;p25"/>
          <p:cNvCxnSpPr/>
          <p:nvPr/>
        </p:nvCxnSpPr>
        <p:spPr>
          <a:xfrm rot="10800000" flipH="1">
            <a:off x="1138050" y="1410675"/>
            <a:ext cx="273000" cy="323400"/>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25"/>
          <p:cNvSpPr/>
          <p:nvPr/>
        </p:nvSpPr>
        <p:spPr>
          <a:xfrm>
            <a:off x="3822100" y="2473300"/>
            <a:ext cx="982500" cy="4368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000"/>
              <a:t>time </a:t>
            </a:r>
            <a:r>
              <a:rPr lang="en"/>
              <a:t>+ = -</a:t>
            </a:r>
            <a:endParaRPr/>
          </a:p>
        </p:txBody>
      </p:sp>
      <p:sp>
        <p:nvSpPr>
          <p:cNvPr id="236" name="Google Shape;236;p25"/>
          <p:cNvSpPr/>
          <p:nvPr/>
        </p:nvSpPr>
        <p:spPr>
          <a:xfrm>
            <a:off x="3595850" y="2606050"/>
            <a:ext cx="159300" cy="171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3255900" y="2657125"/>
            <a:ext cx="273000" cy="10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228"/>
                                        </p:tgtEl>
                                        <p:attrNameLst>
                                          <p:attrName>style.visibility</p:attrName>
                                        </p:attrNameLst>
                                      </p:cBhvr>
                                      <p:to>
                                        <p:strVal val="visible"/>
                                      </p:to>
                                    </p:set>
                                    <p:animEffect transition="in" filter="fade">
                                      <p:cBhvr>
                                        <p:cTn id="14" dur="1"/>
                                        <p:tgtEl>
                                          <p:spTgt spid="228"/>
                                        </p:tgtEl>
                                      </p:cBhvr>
                                    </p:animEffect>
                                  </p:childTnLst>
                                </p:cTn>
                              </p:par>
                              <p:par>
                                <p:cTn id="15" presetID="1" presetClass="entr" presetSubtype="0" fill="hold" nodeType="withEffect">
                                  <p:stCondLst>
                                    <p:cond delay="0"/>
                                  </p:stCondLst>
                                  <p:childTnLst>
                                    <p:set>
                                      <p:cBhvr>
                                        <p:cTn id="16" dur="1" fill="hold">
                                          <p:stCondLst>
                                            <p:cond delay="0"/>
                                          </p:stCondLst>
                                        </p:cTn>
                                        <p:tgtEl>
                                          <p:spTgt spid="2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0"/>
                                        </p:tgtEl>
                                        <p:attrNameLst>
                                          <p:attrName>style.visibility</p:attrName>
                                        </p:attrNameLst>
                                      </p:cBhvr>
                                      <p:to>
                                        <p:strVal val="visible"/>
                                      </p:to>
                                    </p:set>
                                    <p:animEffect transition="in" filter="fade">
                                      <p:cBhvr>
                                        <p:cTn id="21" dur="1"/>
                                        <p:tgtEl>
                                          <p:spTgt spid="2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2"/>
                                        </p:tgtEl>
                                        <p:attrNameLst>
                                          <p:attrName>style.visibility</p:attrName>
                                        </p:attrNameLst>
                                      </p:cBhvr>
                                      <p:to>
                                        <p:strVal val="visible"/>
                                      </p:to>
                                    </p:set>
                                    <p:animEffect transition="in" filter="fade">
                                      <p:cBhvr>
                                        <p:cTn id="26" dur="1"/>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9"/>
                                        </p:tgtEl>
                                        <p:attrNameLst>
                                          <p:attrName>style.visibility</p:attrName>
                                        </p:attrNameLst>
                                      </p:cBhvr>
                                      <p:to>
                                        <p:strVal val="visible"/>
                                      </p:to>
                                    </p:set>
                                    <p:animEffect transition="in" filter="fade">
                                      <p:cBhvr>
                                        <p:cTn id="31" dur="1"/>
                                        <p:tgtEl>
                                          <p:spTgt spid="229"/>
                                        </p:tgtEl>
                                      </p:cBhvr>
                                    </p:animEffect>
                                  </p:childTnLst>
                                </p:cTn>
                              </p:par>
                              <p:par>
                                <p:cTn id="32" presetID="1" presetClass="entr" presetSubtype="0" fill="hold" nodeType="withEffect">
                                  <p:stCondLst>
                                    <p:cond delay="0"/>
                                  </p:stCondLst>
                                  <p:childTnLst>
                                    <p:set>
                                      <p:cBhvr>
                                        <p:cTn id="33" dur="1" fill="hold">
                                          <p:stCondLst>
                                            <p:cond delay="0"/>
                                          </p:stCondLst>
                                        </p:cTn>
                                        <p:tgtEl>
                                          <p:spTgt spid="23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7"/>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236"/>
                                        </p:tgtEl>
                                        <p:attrNameLst>
                                          <p:attrName>style.visibility</p:attrName>
                                        </p:attrNameLst>
                                      </p:cBhvr>
                                      <p:to>
                                        <p:strVal val="visible"/>
                                      </p:to>
                                    </p:set>
                                    <p:animEffect transition="in" filter="fade">
                                      <p:cBhvr>
                                        <p:cTn id="44" dur="10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 Logistic regression is a binary classifier</a:t>
            </a:r>
            <a:endParaRPr/>
          </a:p>
        </p:txBody>
      </p:sp>
      <p:pic>
        <p:nvPicPr>
          <p:cNvPr id="243" name="Google Shape;243;p26"/>
          <p:cNvPicPr preferRelativeResize="0"/>
          <p:nvPr/>
        </p:nvPicPr>
        <p:blipFill>
          <a:blip r:embed="rId3">
            <a:alphaModFix/>
          </a:blip>
          <a:stretch>
            <a:fillRect/>
          </a:stretch>
        </p:blipFill>
        <p:spPr>
          <a:xfrm>
            <a:off x="152400" y="771450"/>
            <a:ext cx="5438775" cy="2914650"/>
          </a:xfrm>
          <a:prstGeom prst="rect">
            <a:avLst/>
          </a:prstGeom>
          <a:noFill/>
          <a:ln>
            <a:noFill/>
          </a:ln>
        </p:spPr>
      </p:pic>
      <p:sp>
        <p:nvSpPr>
          <p:cNvPr id="244" name="Google Shape;244;p26"/>
          <p:cNvSpPr/>
          <p:nvPr/>
        </p:nvSpPr>
        <p:spPr>
          <a:xfrm>
            <a:off x="5801475" y="912675"/>
            <a:ext cx="2879400" cy="378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By Default Scikit learn apply OvA</a:t>
            </a:r>
            <a:endParaRPr/>
          </a:p>
          <a:p>
            <a:pPr marL="0" lvl="0" indent="0" algn="l" rtl="0">
              <a:spcBef>
                <a:spcPts val="0"/>
              </a:spcBef>
              <a:spcAft>
                <a:spcPts val="0"/>
              </a:spcAft>
              <a:buNone/>
            </a:pPr>
            <a:r>
              <a:rPr lang="en"/>
              <a:t>There is also the option to use Softmax.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Extras: Cost function</a:t>
            </a:r>
            <a:endParaRPr dirty="0"/>
          </a:p>
        </p:txBody>
      </p:sp>
      <p:sp>
        <p:nvSpPr>
          <p:cNvPr id="250" name="Google Shape;250;p27"/>
          <p:cNvSpPr/>
          <p:nvPr/>
        </p:nvSpPr>
        <p:spPr>
          <a:xfrm>
            <a:off x="283000" y="757025"/>
            <a:ext cx="7810800" cy="4083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 need to find the weights that minimise the cost function. </a:t>
            </a:r>
            <a:endParaRPr/>
          </a:p>
        </p:txBody>
      </p:sp>
      <p:pic>
        <p:nvPicPr>
          <p:cNvPr id="251" name="Google Shape;251;p27"/>
          <p:cNvPicPr preferRelativeResize="0"/>
          <p:nvPr/>
        </p:nvPicPr>
        <p:blipFill>
          <a:blip r:embed="rId3">
            <a:alphaModFix/>
          </a:blip>
          <a:stretch>
            <a:fillRect/>
          </a:stretch>
        </p:blipFill>
        <p:spPr>
          <a:xfrm>
            <a:off x="1723188" y="1795875"/>
            <a:ext cx="5946225" cy="832150"/>
          </a:xfrm>
          <a:prstGeom prst="rect">
            <a:avLst/>
          </a:prstGeom>
          <a:noFill/>
          <a:ln>
            <a:noFill/>
          </a:ln>
        </p:spPr>
      </p:pic>
      <p:sp>
        <p:nvSpPr>
          <p:cNvPr id="252" name="Google Shape;252;p27"/>
          <p:cNvSpPr/>
          <p:nvPr/>
        </p:nvSpPr>
        <p:spPr>
          <a:xfrm>
            <a:off x="3135000" y="2668750"/>
            <a:ext cx="1860600" cy="311400"/>
          </a:xfrm>
          <a:prstGeom prst="ellipse">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True labels</a:t>
            </a:r>
            <a:endParaRPr/>
          </a:p>
        </p:txBody>
      </p:sp>
      <p:cxnSp>
        <p:nvCxnSpPr>
          <p:cNvPr id="253" name="Google Shape;253;p27"/>
          <p:cNvCxnSpPr>
            <a:stCxn id="252" idx="0"/>
          </p:cNvCxnSpPr>
          <p:nvPr/>
        </p:nvCxnSpPr>
        <p:spPr>
          <a:xfrm rot="10800000">
            <a:off x="3722100" y="2321950"/>
            <a:ext cx="343200" cy="3468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27"/>
          <p:cNvCxnSpPr>
            <a:stCxn id="252" idx="7"/>
          </p:cNvCxnSpPr>
          <p:nvPr/>
        </p:nvCxnSpPr>
        <p:spPr>
          <a:xfrm rot="10800000" flipH="1">
            <a:off x="4723121" y="2321953"/>
            <a:ext cx="661800" cy="392400"/>
          </a:xfrm>
          <a:prstGeom prst="straightConnector1">
            <a:avLst/>
          </a:prstGeom>
          <a:noFill/>
          <a:ln w="9525" cap="flat" cmpd="sng">
            <a:solidFill>
              <a:schemeClr val="dk2"/>
            </a:solidFill>
            <a:prstDash val="solid"/>
            <a:round/>
            <a:headEnd type="none" w="med" len="med"/>
            <a:tailEnd type="triangle" w="med" len="med"/>
          </a:ln>
        </p:spPr>
      </p:cxnSp>
      <p:sp>
        <p:nvSpPr>
          <p:cNvPr id="255" name="Google Shape;255;p27"/>
          <p:cNvSpPr/>
          <p:nvPr/>
        </p:nvSpPr>
        <p:spPr>
          <a:xfrm>
            <a:off x="6205550" y="1303300"/>
            <a:ext cx="1818300" cy="2739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Model’s predictions</a:t>
            </a:r>
            <a:endParaRPr/>
          </a:p>
        </p:txBody>
      </p:sp>
      <p:cxnSp>
        <p:nvCxnSpPr>
          <p:cNvPr id="256" name="Google Shape;256;p27"/>
          <p:cNvCxnSpPr>
            <a:stCxn id="255" idx="1"/>
          </p:cNvCxnSpPr>
          <p:nvPr/>
        </p:nvCxnSpPr>
        <p:spPr>
          <a:xfrm flipH="1">
            <a:off x="4556150" y="1440250"/>
            <a:ext cx="1649400" cy="540900"/>
          </a:xfrm>
          <a:prstGeom prst="straightConnector1">
            <a:avLst/>
          </a:prstGeom>
          <a:noFill/>
          <a:ln w="9525" cap="flat" cmpd="sng">
            <a:solidFill>
              <a:schemeClr val="dk2"/>
            </a:solidFill>
            <a:prstDash val="solid"/>
            <a:round/>
            <a:headEnd type="none" w="med" len="med"/>
            <a:tailEnd type="triangle" w="med" len="med"/>
          </a:ln>
        </p:spPr>
      </p:cxnSp>
      <p:cxnSp>
        <p:nvCxnSpPr>
          <p:cNvPr id="257" name="Google Shape;257;p27"/>
          <p:cNvCxnSpPr>
            <a:stCxn id="255" idx="2"/>
          </p:cNvCxnSpPr>
          <p:nvPr/>
        </p:nvCxnSpPr>
        <p:spPr>
          <a:xfrm flipH="1">
            <a:off x="6890900" y="1577200"/>
            <a:ext cx="223800" cy="340200"/>
          </a:xfrm>
          <a:prstGeom prst="straightConnector1">
            <a:avLst/>
          </a:prstGeom>
          <a:noFill/>
          <a:ln w="9525" cap="flat" cmpd="sng">
            <a:solidFill>
              <a:schemeClr val="dk2"/>
            </a:solidFill>
            <a:prstDash val="solid"/>
            <a:round/>
            <a:headEnd type="none" w="med" len="med"/>
            <a:tailEnd type="triangle" w="med" len="med"/>
          </a:ln>
        </p:spPr>
      </p:cxnSp>
      <p:sp>
        <p:nvSpPr>
          <p:cNvPr id="258" name="Google Shape;258;p27"/>
          <p:cNvSpPr/>
          <p:nvPr/>
        </p:nvSpPr>
        <p:spPr>
          <a:xfrm>
            <a:off x="205175" y="1303300"/>
            <a:ext cx="1387500" cy="1230900"/>
          </a:xfrm>
          <a:prstGeom prst="ellipse">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The cost that we want to minimize</a:t>
            </a:r>
            <a:endParaRPr/>
          </a:p>
        </p:txBody>
      </p:sp>
      <p:cxnSp>
        <p:nvCxnSpPr>
          <p:cNvPr id="259" name="Google Shape;259;p27"/>
          <p:cNvCxnSpPr>
            <a:stCxn id="258" idx="6"/>
          </p:cNvCxnSpPr>
          <p:nvPr/>
        </p:nvCxnSpPr>
        <p:spPr>
          <a:xfrm>
            <a:off x="1592675" y="1918750"/>
            <a:ext cx="190200" cy="69300"/>
          </a:xfrm>
          <a:prstGeom prst="straightConnector1">
            <a:avLst/>
          </a:prstGeom>
          <a:noFill/>
          <a:ln w="9525" cap="flat" cmpd="sng">
            <a:solidFill>
              <a:schemeClr val="dk2"/>
            </a:solidFill>
            <a:prstDash val="solid"/>
            <a:round/>
            <a:headEnd type="none" w="med" len="med"/>
            <a:tailEnd type="triangle" w="med" len="med"/>
          </a:ln>
        </p:spPr>
      </p:cxnSp>
      <p:sp>
        <p:nvSpPr>
          <p:cNvPr id="260" name="Google Shape;260;p27"/>
          <p:cNvSpPr/>
          <p:nvPr/>
        </p:nvSpPr>
        <p:spPr>
          <a:xfrm>
            <a:off x="169800" y="3046650"/>
            <a:ext cx="1896000" cy="40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If the true label is 0</a:t>
            </a:r>
            <a:endParaRPr/>
          </a:p>
        </p:txBody>
      </p:sp>
      <p:pic>
        <p:nvPicPr>
          <p:cNvPr id="261" name="Google Shape;261;p27"/>
          <p:cNvPicPr preferRelativeResize="0"/>
          <p:nvPr/>
        </p:nvPicPr>
        <p:blipFill>
          <a:blip r:embed="rId3">
            <a:alphaModFix/>
          </a:blip>
          <a:stretch>
            <a:fillRect/>
          </a:stretch>
        </p:blipFill>
        <p:spPr>
          <a:xfrm>
            <a:off x="2147588" y="3046650"/>
            <a:ext cx="5946225" cy="832150"/>
          </a:xfrm>
          <a:prstGeom prst="rect">
            <a:avLst/>
          </a:prstGeom>
          <a:noFill/>
          <a:ln>
            <a:noFill/>
          </a:ln>
        </p:spPr>
      </p:pic>
      <p:sp>
        <p:nvSpPr>
          <p:cNvPr id="262" name="Google Shape;262;p27"/>
          <p:cNvSpPr/>
          <p:nvPr/>
        </p:nvSpPr>
        <p:spPr>
          <a:xfrm>
            <a:off x="3969050" y="3120050"/>
            <a:ext cx="1131900" cy="66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5376975" y="3127125"/>
            <a:ext cx="9126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169800" y="4026825"/>
            <a:ext cx="1896000" cy="40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If the true label is 1</a:t>
            </a:r>
            <a:endParaRPr/>
          </a:p>
        </p:txBody>
      </p:sp>
      <p:pic>
        <p:nvPicPr>
          <p:cNvPr id="265" name="Google Shape;265;p27"/>
          <p:cNvPicPr preferRelativeResize="0"/>
          <p:nvPr/>
        </p:nvPicPr>
        <p:blipFill>
          <a:blip r:embed="rId3">
            <a:alphaModFix/>
          </a:blip>
          <a:stretch>
            <a:fillRect/>
          </a:stretch>
        </p:blipFill>
        <p:spPr>
          <a:xfrm>
            <a:off x="2147588" y="3945300"/>
            <a:ext cx="5946225" cy="832150"/>
          </a:xfrm>
          <a:prstGeom prst="rect">
            <a:avLst/>
          </a:prstGeom>
          <a:noFill/>
          <a:ln>
            <a:noFill/>
          </a:ln>
        </p:spPr>
      </p:pic>
      <p:sp>
        <p:nvSpPr>
          <p:cNvPr id="266" name="Google Shape;266;p27"/>
          <p:cNvSpPr/>
          <p:nvPr/>
        </p:nvSpPr>
        <p:spPr>
          <a:xfrm>
            <a:off x="3969050" y="4117625"/>
            <a:ext cx="261900" cy="39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5334525" y="4053950"/>
            <a:ext cx="22215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9"/>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fade">
                                      <p:cBhvr>
                                        <p:cTn id="25" dur="1"/>
                                        <p:tgtEl>
                                          <p:spTgt spid="25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6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6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6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6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 function</a:t>
            </a:r>
            <a:endParaRPr/>
          </a:p>
        </p:txBody>
      </p:sp>
      <p:sp>
        <p:nvSpPr>
          <p:cNvPr id="273" name="Google Shape;273;p28"/>
          <p:cNvSpPr/>
          <p:nvPr/>
        </p:nvSpPr>
        <p:spPr>
          <a:xfrm>
            <a:off x="283000" y="757025"/>
            <a:ext cx="7810800" cy="4083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If true label is 1 then the function is minimized with high value of p, if the true label is 0 then the function is minimized with low value of p. (since log(1) is 0)</a:t>
            </a:r>
            <a:endParaRPr/>
          </a:p>
        </p:txBody>
      </p:sp>
      <p:sp>
        <p:nvSpPr>
          <p:cNvPr id="274" name="Google Shape;274;p28"/>
          <p:cNvSpPr/>
          <p:nvPr/>
        </p:nvSpPr>
        <p:spPr>
          <a:xfrm>
            <a:off x="169800" y="3046650"/>
            <a:ext cx="1896000" cy="40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If the true label is 0</a:t>
            </a:r>
            <a:endParaRPr/>
          </a:p>
        </p:txBody>
      </p:sp>
      <p:pic>
        <p:nvPicPr>
          <p:cNvPr id="275" name="Google Shape;275;p28"/>
          <p:cNvPicPr preferRelativeResize="0"/>
          <p:nvPr/>
        </p:nvPicPr>
        <p:blipFill>
          <a:blip r:embed="rId3">
            <a:alphaModFix/>
          </a:blip>
          <a:stretch>
            <a:fillRect/>
          </a:stretch>
        </p:blipFill>
        <p:spPr>
          <a:xfrm>
            <a:off x="2147588" y="3046650"/>
            <a:ext cx="5946225" cy="832150"/>
          </a:xfrm>
          <a:prstGeom prst="rect">
            <a:avLst/>
          </a:prstGeom>
          <a:noFill/>
          <a:ln>
            <a:noFill/>
          </a:ln>
        </p:spPr>
      </p:pic>
      <p:sp>
        <p:nvSpPr>
          <p:cNvPr id="276" name="Google Shape;276;p28"/>
          <p:cNvSpPr/>
          <p:nvPr/>
        </p:nvSpPr>
        <p:spPr>
          <a:xfrm>
            <a:off x="3969050" y="3120050"/>
            <a:ext cx="1131900" cy="66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5376975" y="3127125"/>
            <a:ext cx="9126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169800" y="4026825"/>
            <a:ext cx="1896000" cy="40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If the true label is 1</a:t>
            </a:r>
            <a:endParaRPr/>
          </a:p>
        </p:txBody>
      </p:sp>
      <p:pic>
        <p:nvPicPr>
          <p:cNvPr id="279" name="Google Shape;279;p28"/>
          <p:cNvPicPr preferRelativeResize="0"/>
          <p:nvPr/>
        </p:nvPicPr>
        <p:blipFill>
          <a:blip r:embed="rId3">
            <a:alphaModFix/>
          </a:blip>
          <a:stretch>
            <a:fillRect/>
          </a:stretch>
        </p:blipFill>
        <p:spPr>
          <a:xfrm>
            <a:off x="2147588" y="3945300"/>
            <a:ext cx="5946225" cy="832150"/>
          </a:xfrm>
          <a:prstGeom prst="rect">
            <a:avLst/>
          </a:prstGeom>
          <a:noFill/>
          <a:ln>
            <a:noFill/>
          </a:ln>
        </p:spPr>
      </p:pic>
      <p:sp>
        <p:nvSpPr>
          <p:cNvPr id="280" name="Google Shape;280;p28"/>
          <p:cNvSpPr/>
          <p:nvPr/>
        </p:nvSpPr>
        <p:spPr>
          <a:xfrm>
            <a:off x="3969050" y="4117625"/>
            <a:ext cx="261900" cy="39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5334525" y="4053950"/>
            <a:ext cx="22215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3" name="Google Shape;283;p28"/>
          <p:cNvCxnSpPr>
            <a:cxnSpLocks/>
            <a:stCxn id="274" idx="3"/>
          </p:cNvCxnSpPr>
          <p:nvPr/>
        </p:nvCxnSpPr>
        <p:spPr>
          <a:xfrm flipV="1">
            <a:off x="2065800" y="2514883"/>
            <a:ext cx="1903250" cy="735917"/>
          </a:xfrm>
          <a:prstGeom prst="straightConnector1">
            <a:avLst/>
          </a:prstGeom>
          <a:noFill/>
          <a:ln w="9525" cap="flat" cmpd="sng">
            <a:solidFill>
              <a:schemeClr val="dk2"/>
            </a:solidFill>
            <a:prstDash val="solid"/>
            <a:round/>
            <a:headEnd type="none" w="med" len="med"/>
            <a:tailEnd type="triangle" w="med" len="med"/>
          </a:ln>
        </p:spPr>
      </p:cxnSp>
      <p:cxnSp>
        <p:nvCxnSpPr>
          <p:cNvPr id="284" name="Google Shape;284;p28"/>
          <p:cNvCxnSpPr>
            <a:cxnSpLocks/>
          </p:cNvCxnSpPr>
          <p:nvPr/>
        </p:nvCxnSpPr>
        <p:spPr>
          <a:xfrm flipV="1">
            <a:off x="1117800" y="2431451"/>
            <a:ext cx="723951" cy="1595375"/>
          </a:xfrm>
          <a:prstGeom prst="straightConnector1">
            <a:avLst/>
          </a:prstGeom>
          <a:noFill/>
          <a:ln w="9525" cap="flat" cmpd="sng">
            <a:solidFill>
              <a:schemeClr val="dk2"/>
            </a:solidFill>
            <a:prstDash val="solid"/>
            <a:round/>
            <a:headEnd type="none" w="med" len="med"/>
            <a:tailEnd type="triangle" w="med" len="med"/>
          </a:ln>
        </p:spPr>
      </p:cxnSp>
      <p:pic>
        <p:nvPicPr>
          <p:cNvPr id="15" name="Picture 14">
            <a:extLst>
              <a:ext uri="{FF2B5EF4-FFF2-40B4-BE49-F238E27FC236}">
                <a16:creationId xmlns:a16="http://schemas.microsoft.com/office/drawing/2014/main" id="{FEB73D52-F37D-6D49-8EF1-EEC4F9796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288" y="1268365"/>
            <a:ext cx="2283166" cy="1522111"/>
          </a:xfrm>
          <a:prstGeom prst="rect">
            <a:avLst/>
          </a:prstGeom>
        </p:spPr>
      </p:pic>
      <p:pic>
        <p:nvPicPr>
          <p:cNvPr id="16" name="Picture 15">
            <a:extLst>
              <a:ext uri="{FF2B5EF4-FFF2-40B4-BE49-F238E27FC236}">
                <a16:creationId xmlns:a16="http://schemas.microsoft.com/office/drawing/2014/main" id="{33C8105E-F730-A24C-8D27-19C7FA3CB2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651" y="1273975"/>
            <a:ext cx="2292942" cy="1528628"/>
          </a:xfrm>
          <a:prstGeom prst="rect">
            <a:avLst/>
          </a:prstGeom>
        </p:spPr>
      </p:pic>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B0567D21-679D-0443-8212-06A3E413B97E}"/>
                  </a:ext>
                </a:extLst>
              </p:cNvPr>
              <p:cNvSpPr/>
              <p:nvPr/>
            </p:nvSpPr>
            <p:spPr>
              <a:xfrm>
                <a:off x="2031871" y="1537112"/>
                <a:ext cx="698525" cy="253916"/>
              </a:xfrm>
              <a:prstGeom prst="rect">
                <a:avLst/>
              </a:prstGeom>
              <a:solidFill>
                <a:schemeClr val="bg1"/>
              </a:solidFill>
              <a:ln>
                <a:solidFill>
                  <a:srgbClr val="030EE3"/>
                </a:solidFill>
              </a:ln>
            </p:spPr>
            <p:txBody>
              <a:bodyPr wrap="none">
                <a:spAutoFit/>
              </a:bodyPr>
              <a:lstStyle/>
              <a:p>
                <a14:m>
                  <m:oMath xmlns:m="http://schemas.openxmlformats.org/officeDocument/2006/math">
                    <m:r>
                      <a:rPr lang="en-GB" sz="1050" i="1">
                        <a:solidFill>
                          <a:schemeClr val="tx1"/>
                        </a:solidFill>
                        <a:latin typeface="Cambria Math" panose="02040503050406030204" pitchFamily="18" charset="0"/>
                      </a:rPr>
                      <m:t>𝑖𝑓</m:t>
                    </m:r>
                    <m:r>
                      <a:rPr lang="en-GB" sz="1050" i="1">
                        <a:solidFill>
                          <a:schemeClr val="tx1"/>
                        </a:solidFill>
                        <a:latin typeface="Cambria Math" panose="02040503050406030204" pitchFamily="18" charset="0"/>
                      </a:rPr>
                      <m:t> </m:t>
                    </m:r>
                    <m:r>
                      <a:rPr lang="en-GB" sz="1050" i="1">
                        <a:solidFill>
                          <a:schemeClr val="tx1"/>
                        </a:solidFill>
                        <a:latin typeface="Cambria Math" panose="02040503050406030204" pitchFamily="18" charset="0"/>
                      </a:rPr>
                      <m:t>𝑦</m:t>
                    </m:r>
                    <m:r>
                      <a:rPr lang="en-GB" sz="1050" i="1">
                        <a:solidFill>
                          <a:schemeClr val="tx1"/>
                        </a:solidFill>
                        <a:latin typeface="Cambria Math" panose="02040503050406030204" pitchFamily="18" charset="0"/>
                      </a:rPr>
                      <m:t>=1</m:t>
                    </m:r>
                  </m:oMath>
                </a14:m>
                <a:r>
                  <a:rPr lang="en-GB" sz="1050" dirty="0">
                    <a:solidFill>
                      <a:schemeClr val="tx1"/>
                    </a:solidFill>
                  </a:rPr>
                  <a:t>:</a:t>
                </a:r>
              </a:p>
            </p:txBody>
          </p:sp>
        </mc:Choice>
        <mc:Fallback xmlns="">
          <p:sp>
            <p:nvSpPr>
              <p:cNvPr id="20" name="Rectangle 19">
                <a:extLst>
                  <a:ext uri="{FF2B5EF4-FFF2-40B4-BE49-F238E27FC236}">
                    <a16:creationId xmlns:a16="http://schemas.microsoft.com/office/drawing/2014/main" id="{B0567D21-679D-0443-8212-06A3E413B97E}"/>
                  </a:ext>
                </a:extLst>
              </p:cNvPr>
              <p:cNvSpPr>
                <a:spLocks noRot="1" noChangeAspect="1" noMove="1" noResize="1" noEditPoints="1" noAdjustHandles="1" noChangeArrowheads="1" noChangeShapeType="1" noTextEdit="1"/>
              </p:cNvSpPr>
              <p:nvPr/>
            </p:nvSpPr>
            <p:spPr>
              <a:xfrm>
                <a:off x="2031871" y="1537112"/>
                <a:ext cx="698525" cy="253916"/>
              </a:xfrm>
              <a:prstGeom prst="rect">
                <a:avLst/>
              </a:prstGeom>
              <a:blipFill>
                <a:blip r:embed="rId6"/>
                <a:stretch>
                  <a:fillRect b="-4545"/>
                </a:stretch>
              </a:blipFill>
              <a:ln>
                <a:solidFill>
                  <a:srgbClr val="030EE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021A646-2C3D-EA4C-A89F-BAE5F48BEFA9}"/>
                  </a:ext>
                </a:extLst>
              </p:cNvPr>
              <p:cNvSpPr/>
              <p:nvPr/>
            </p:nvSpPr>
            <p:spPr>
              <a:xfrm>
                <a:off x="3416709" y="1537112"/>
                <a:ext cx="698525" cy="253916"/>
              </a:xfrm>
              <a:prstGeom prst="rect">
                <a:avLst/>
              </a:prstGeom>
              <a:solidFill>
                <a:schemeClr val="bg1"/>
              </a:solidFill>
              <a:ln>
                <a:solidFill>
                  <a:srgbClr val="FF0000"/>
                </a:solidFill>
              </a:ln>
            </p:spPr>
            <p:txBody>
              <a:bodyPr wrap="none">
                <a:spAutoFit/>
              </a:bodyPr>
              <a:lstStyle/>
              <a:p>
                <a14:m>
                  <m:oMath xmlns:m="http://schemas.openxmlformats.org/officeDocument/2006/math">
                    <m:r>
                      <a:rPr lang="en-GB" sz="1050" i="1">
                        <a:solidFill>
                          <a:schemeClr val="tx1"/>
                        </a:solidFill>
                        <a:latin typeface="Cambria Math" panose="02040503050406030204" pitchFamily="18" charset="0"/>
                      </a:rPr>
                      <m:t>𝑖𝑓</m:t>
                    </m:r>
                    <m:r>
                      <a:rPr lang="en-GB" sz="1050" i="1">
                        <a:solidFill>
                          <a:schemeClr val="tx1"/>
                        </a:solidFill>
                        <a:latin typeface="Cambria Math" panose="02040503050406030204" pitchFamily="18" charset="0"/>
                      </a:rPr>
                      <m:t> </m:t>
                    </m:r>
                    <m:r>
                      <a:rPr lang="en-GB" sz="1050" i="1">
                        <a:solidFill>
                          <a:schemeClr val="tx1"/>
                        </a:solidFill>
                        <a:latin typeface="Cambria Math" panose="02040503050406030204" pitchFamily="18" charset="0"/>
                      </a:rPr>
                      <m:t>𝑦</m:t>
                    </m:r>
                    <m:r>
                      <a:rPr lang="en-GB" sz="1050" i="1">
                        <a:solidFill>
                          <a:schemeClr val="tx1"/>
                        </a:solidFill>
                        <a:latin typeface="Cambria Math" panose="02040503050406030204" pitchFamily="18" charset="0"/>
                      </a:rPr>
                      <m:t>=0</m:t>
                    </m:r>
                  </m:oMath>
                </a14:m>
                <a:r>
                  <a:rPr lang="en-GB" sz="1050" dirty="0">
                    <a:solidFill>
                      <a:schemeClr val="tx1"/>
                    </a:solidFill>
                  </a:rPr>
                  <a:t>:</a:t>
                </a:r>
              </a:p>
            </p:txBody>
          </p:sp>
        </mc:Choice>
        <mc:Fallback xmlns="">
          <p:sp>
            <p:nvSpPr>
              <p:cNvPr id="21" name="Rectangle 20">
                <a:extLst>
                  <a:ext uri="{FF2B5EF4-FFF2-40B4-BE49-F238E27FC236}">
                    <a16:creationId xmlns:a16="http://schemas.microsoft.com/office/drawing/2014/main" id="{8021A646-2C3D-EA4C-A89F-BAE5F48BEFA9}"/>
                  </a:ext>
                </a:extLst>
              </p:cNvPr>
              <p:cNvSpPr>
                <a:spLocks noRot="1" noChangeAspect="1" noMove="1" noResize="1" noEditPoints="1" noAdjustHandles="1" noChangeArrowheads="1" noChangeShapeType="1" noTextEdit="1"/>
              </p:cNvSpPr>
              <p:nvPr/>
            </p:nvSpPr>
            <p:spPr>
              <a:xfrm>
                <a:off x="3416709" y="1537112"/>
                <a:ext cx="698525" cy="253916"/>
              </a:xfrm>
              <a:prstGeom prst="rect">
                <a:avLst/>
              </a:prstGeom>
              <a:blipFill>
                <a:blip r:embed="rId7"/>
                <a:stretch>
                  <a:fillRect b="-454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8F9819C-0CA3-B94B-A1B8-AA1274169F22}"/>
                  </a:ext>
                </a:extLst>
              </p:cNvPr>
              <p:cNvSpPr/>
              <p:nvPr/>
            </p:nvSpPr>
            <p:spPr>
              <a:xfrm>
                <a:off x="5377411" y="1444814"/>
                <a:ext cx="3582250" cy="646331"/>
              </a:xfrm>
              <a:prstGeom prst="rect">
                <a:avLst/>
              </a:prstGeom>
              <a:solidFill>
                <a:schemeClr val="bg1"/>
              </a:solidFill>
              <a:ln>
                <a:solidFill>
                  <a:schemeClr val="tx1"/>
                </a:solidFill>
              </a:ln>
            </p:spPr>
            <p:txBody>
              <a:bodyPr wrap="square">
                <a:spAutoFit/>
              </a:bodyPr>
              <a:lstStyle/>
              <a:p>
                <a:r>
                  <a:rPr lang="en-GB" sz="1200" dirty="0">
                    <a:solidFill>
                      <a:schemeClr val="tx1"/>
                    </a:solidFill>
                  </a:rPr>
                  <a:t>This cost function is </a:t>
                </a:r>
                <a:r>
                  <a:rPr lang="en-GB" sz="1200" b="1" dirty="0">
                    <a:solidFill>
                      <a:schemeClr val="tx1"/>
                    </a:solidFill>
                  </a:rPr>
                  <a:t>convex</a:t>
                </a:r>
                <a:r>
                  <a:rPr lang="en-GB" sz="1200" dirty="0">
                    <a:solidFill>
                      <a:schemeClr val="tx1"/>
                    </a:solidFill>
                  </a:rPr>
                  <a:t> with respect to </a:t>
                </a:r>
                <a14:m>
                  <m:oMath xmlns:m="http://schemas.openxmlformats.org/officeDocument/2006/math">
                    <m:r>
                      <a:rPr lang="en-GB" sz="1200" i="1">
                        <a:solidFill>
                          <a:schemeClr val="tx1"/>
                        </a:solidFill>
                        <a:latin typeface="Cambria Math" panose="02040503050406030204" pitchFamily="18" charset="0"/>
                      </a:rPr>
                      <m:t>𝜃</m:t>
                    </m:r>
                  </m:oMath>
                </a14:m>
                <a:endParaRPr lang="en-GB" sz="1200" dirty="0">
                  <a:solidFill>
                    <a:schemeClr val="tx1"/>
                  </a:solidFill>
                </a:endParaRPr>
              </a:p>
              <a:p>
                <a:pPr marL="214313" indent="-214313">
                  <a:buFont typeface="Wingdings" pitchFamily="2" charset="2"/>
                  <a:buChar char="à"/>
                </a:pPr>
                <a:r>
                  <a:rPr lang="en-GB" sz="1200" dirty="0">
                    <a:solidFill>
                      <a:schemeClr val="tx1"/>
                    </a:solidFill>
                  </a:rPr>
                  <a:t>We can always find a global minimum using gradient descent</a:t>
                </a:r>
              </a:p>
            </p:txBody>
          </p:sp>
        </mc:Choice>
        <mc:Fallback xmlns="">
          <p:sp>
            <p:nvSpPr>
              <p:cNvPr id="22" name="Rectangle 21">
                <a:extLst>
                  <a:ext uri="{FF2B5EF4-FFF2-40B4-BE49-F238E27FC236}">
                    <a16:creationId xmlns:a16="http://schemas.microsoft.com/office/drawing/2014/main" id="{38F9819C-0CA3-B94B-A1B8-AA1274169F22}"/>
                  </a:ext>
                </a:extLst>
              </p:cNvPr>
              <p:cNvSpPr>
                <a:spLocks noRot="1" noChangeAspect="1" noMove="1" noResize="1" noEditPoints="1" noAdjustHandles="1" noChangeArrowheads="1" noChangeShapeType="1" noTextEdit="1"/>
              </p:cNvSpPr>
              <p:nvPr/>
            </p:nvSpPr>
            <p:spPr>
              <a:xfrm>
                <a:off x="5377411" y="1444814"/>
                <a:ext cx="3582250" cy="646331"/>
              </a:xfrm>
              <a:prstGeom prst="rect">
                <a:avLst/>
              </a:prstGeom>
              <a:blipFill>
                <a:blip r:embed="rId8"/>
                <a:stretch>
                  <a:fillRect b="-1887"/>
                </a:stretch>
              </a:blipFill>
              <a:ln>
                <a:solidFill>
                  <a:schemeClr val="tx1"/>
                </a:solidFill>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Why </a:t>
            </a:r>
            <a:r>
              <a:rPr lang="en"/>
              <a:t>we need </a:t>
            </a:r>
            <a:r>
              <a:rPr lang="en" dirty="0"/>
              <a:t>to avoid collinearity</a:t>
            </a:r>
            <a:endParaRPr dirty="0"/>
          </a:p>
        </p:txBody>
      </p:sp>
      <p:sp>
        <p:nvSpPr>
          <p:cNvPr id="290" name="Google Shape;290;p29"/>
          <p:cNvSpPr txBox="1"/>
          <p:nvPr/>
        </p:nvSpPr>
        <p:spPr>
          <a:xfrm>
            <a:off x="481100" y="1139075"/>
            <a:ext cx="7725900" cy="3473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Linear models assumes Linear relationship, no or little </a:t>
            </a:r>
            <a:r>
              <a:rPr lang="en" dirty="0">
                <a:solidFill>
                  <a:srgbClr val="3D85C6"/>
                </a:solidFill>
              </a:rPr>
              <a:t>multicollinearity </a:t>
            </a:r>
            <a:r>
              <a:rPr lang="en" dirty="0"/>
              <a:t>of features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100" u="sng" dirty="0">
                <a:solidFill>
                  <a:schemeClr val="accent5"/>
                </a:solidFill>
                <a:hlinkClick r:id="rId3"/>
              </a:rPr>
              <a:t>https://statisticsbyjim.com/regression/multicollinearity-in-regression-analysis/</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interpretation of a </a:t>
            </a:r>
            <a:r>
              <a:rPr lang="en" u="sng" dirty="0">
                <a:solidFill>
                  <a:schemeClr val="accent5"/>
                </a:solidFill>
                <a:hlinkClick r:id="rId4"/>
              </a:rPr>
              <a:t>regression coefficient</a:t>
            </a:r>
            <a:r>
              <a:rPr lang="en" dirty="0"/>
              <a:t> is that it represents the </a:t>
            </a:r>
            <a:r>
              <a:rPr lang="en" u="sng" dirty="0">
                <a:solidFill>
                  <a:schemeClr val="accent5"/>
                </a:solidFill>
                <a:hlinkClick r:id="rId5"/>
              </a:rPr>
              <a:t>mean</a:t>
            </a:r>
            <a:r>
              <a:rPr lang="en" dirty="0"/>
              <a:t> change in the dependent variable for each 1 unit change in an independent variable when you hold all of the other independent variables constant. The stronger the correlation, the more difficult it is to change one variable without changing another. It becomes difficult for the model to </a:t>
            </a:r>
            <a:r>
              <a:rPr lang="en" u="sng" dirty="0">
                <a:solidFill>
                  <a:schemeClr val="accent5"/>
                </a:solidFill>
                <a:hlinkClick r:id="rId6"/>
              </a:rPr>
              <a:t>estimate</a:t>
            </a:r>
            <a:r>
              <a:rPr lang="en" dirty="0"/>
              <a:t> the relationship between each independent variable and the dependent variable independently because the independent variables tend to change in unison. But sometimes correlations are good (we will see for instance x at the power of 2)</a:t>
            </a:r>
            <a:endParaRPr dirty="0"/>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Example of feature engineering and polynomials-  examples of good correlation of features</a:t>
            </a:r>
            <a:endParaRPr dirty="0"/>
          </a:p>
        </p:txBody>
      </p:sp>
      <p:pic>
        <p:nvPicPr>
          <p:cNvPr id="296" name="Google Shape;296;p30"/>
          <p:cNvPicPr preferRelativeResize="0"/>
          <p:nvPr/>
        </p:nvPicPr>
        <p:blipFill>
          <a:blip r:embed="rId3">
            <a:alphaModFix/>
          </a:blip>
          <a:stretch>
            <a:fillRect/>
          </a:stretch>
        </p:blipFill>
        <p:spPr>
          <a:xfrm>
            <a:off x="152400" y="771450"/>
            <a:ext cx="1933575" cy="2114550"/>
          </a:xfrm>
          <a:prstGeom prst="rect">
            <a:avLst/>
          </a:prstGeom>
          <a:noFill/>
          <a:ln>
            <a:noFill/>
          </a:ln>
        </p:spPr>
      </p:pic>
      <p:sp>
        <p:nvSpPr>
          <p:cNvPr id="297" name="Google Shape;297;p30"/>
          <p:cNvSpPr/>
          <p:nvPr/>
        </p:nvSpPr>
        <p:spPr>
          <a:xfrm>
            <a:off x="235175" y="2973825"/>
            <a:ext cx="1805400" cy="8877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FFFFFF"/>
                </a:solidFill>
              </a:rPr>
              <a:t>Can you draw a line that separate this two colors in a perfect way?</a:t>
            </a:r>
            <a:endParaRPr sz="1200" dirty="0">
              <a:solidFill>
                <a:srgbClr val="FFFFFF"/>
              </a:solidFill>
            </a:endParaRPr>
          </a:p>
        </p:txBody>
      </p:sp>
      <p:sp>
        <p:nvSpPr>
          <p:cNvPr id="298" name="Google Shape;298;p30"/>
          <p:cNvSpPr/>
          <p:nvPr/>
        </p:nvSpPr>
        <p:spPr>
          <a:xfrm>
            <a:off x="235175" y="4051075"/>
            <a:ext cx="1805400" cy="6447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FFFFFF"/>
                </a:solidFill>
              </a:rPr>
              <a:t>Linear regression uses y = slope*feature + bias</a:t>
            </a:r>
            <a:endParaRPr sz="1200" dirty="0">
              <a:solidFill>
                <a:srgbClr val="FFFFFF"/>
              </a:solidFill>
            </a:endParaRPr>
          </a:p>
        </p:txBody>
      </p:sp>
      <p:sp>
        <p:nvSpPr>
          <p:cNvPr id="299" name="Google Shape;299;p30"/>
          <p:cNvSpPr/>
          <p:nvPr/>
        </p:nvSpPr>
        <p:spPr>
          <a:xfrm rot="-3108314">
            <a:off x="-462466" y="1708454"/>
            <a:ext cx="3163326" cy="2754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txBox="1"/>
          <p:nvPr/>
        </p:nvSpPr>
        <p:spPr>
          <a:xfrm>
            <a:off x="0" y="1013350"/>
            <a:ext cx="447600" cy="5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x2</a:t>
            </a:r>
            <a:endParaRPr sz="1200">
              <a:latin typeface="Roboto"/>
              <a:ea typeface="Roboto"/>
              <a:cs typeface="Roboto"/>
              <a:sym typeface="Roboto"/>
            </a:endParaRPr>
          </a:p>
        </p:txBody>
      </p:sp>
      <p:sp>
        <p:nvSpPr>
          <p:cNvPr id="301" name="Google Shape;301;p30"/>
          <p:cNvSpPr txBox="1"/>
          <p:nvPr/>
        </p:nvSpPr>
        <p:spPr>
          <a:xfrm>
            <a:off x="1737925" y="2523700"/>
            <a:ext cx="447600" cy="5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x1</a:t>
            </a:r>
            <a:endParaRPr sz="1200">
              <a:latin typeface="Roboto"/>
              <a:ea typeface="Roboto"/>
              <a:cs typeface="Roboto"/>
              <a:sym typeface="Roboto"/>
            </a:endParaRPr>
          </a:p>
        </p:txBody>
      </p:sp>
      <p:sp>
        <p:nvSpPr>
          <p:cNvPr id="302" name="Google Shape;302;p30"/>
          <p:cNvSpPr txBox="1"/>
          <p:nvPr/>
        </p:nvSpPr>
        <p:spPr>
          <a:xfrm>
            <a:off x="53100" y="4745825"/>
            <a:ext cx="25188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x1, x2 and target is the color</a:t>
            </a:r>
            <a:endParaRPr sz="1200" dirty="0">
              <a:latin typeface="Roboto"/>
              <a:ea typeface="Roboto"/>
              <a:cs typeface="Roboto"/>
              <a:sym typeface="Roboto"/>
            </a:endParaRPr>
          </a:p>
        </p:txBody>
      </p:sp>
      <p:sp>
        <p:nvSpPr>
          <p:cNvPr id="303" name="Google Shape;303;p30"/>
          <p:cNvSpPr/>
          <p:nvPr/>
        </p:nvSpPr>
        <p:spPr>
          <a:xfrm>
            <a:off x="2283475" y="771450"/>
            <a:ext cx="3315300" cy="50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Y = w1 * x1 + w2 * x2 + bias</a:t>
            </a:r>
            <a:endParaRPr>
              <a:solidFill>
                <a:srgbClr val="FFFFFF"/>
              </a:solidFill>
            </a:endParaRPr>
          </a:p>
        </p:txBody>
      </p:sp>
      <p:pic>
        <p:nvPicPr>
          <p:cNvPr id="304" name="Google Shape;304;p30"/>
          <p:cNvPicPr preferRelativeResize="0"/>
          <p:nvPr/>
        </p:nvPicPr>
        <p:blipFill>
          <a:blip r:embed="rId4">
            <a:alphaModFix/>
          </a:blip>
          <a:stretch>
            <a:fillRect/>
          </a:stretch>
        </p:blipFill>
        <p:spPr>
          <a:xfrm>
            <a:off x="2283475" y="1544325"/>
            <a:ext cx="3423300" cy="3201500"/>
          </a:xfrm>
          <a:prstGeom prst="rect">
            <a:avLst/>
          </a:prstGeom>
          <a:noFill/>
          <a:ln>
            <a:noFill/>
          </a:ln>
        </p:spPr>
      </p:pic>
      <p:cxnSp>
        <p:nvCxnSpPr>
          <p:cNvPr id="305" name="Google Shape;305;p30"/>
          <p:cNvCxnSpPr>
            <a:stCxn id="303" idx="1"/>
          </p:cNvCxnSpPr>
          <p:nvPr/>
        </p:nvCxnSpPr>
        <p:spPr>
          <a:xfrm rot="10800000">
            <a:off x="1896475" y="854100"/>
            <a:ext cx="387000" cy="167700"/>
          </a:xfrm>
          <a:prstGeom prst="straightConnector1">
            <a:avLst/>
          </a:prstGeom>
          <a:noFill/>
          <a:ln w="9525" cap="flat" cmpd="sng">
            <a:solidFill>
              <a:schemeClr val="dk2"/>
            </a:solidFill>
            <a:prstDash val="solid"/>
            <a:round/>
            <a:headEnd type="none" w="med" len="med"/>
            <a:tailEnd type="triangle" w="med" len="med"/>
          </a:ln>
        </p:spPr>
      </p:cxnSp>
      <p:sp>
        <p:nvSpPr>
          <p:cNvPr id="306" name="Google Shape;306;p30"/>
          <p:cNvSpPr/>
          <p:nvPr/>
        </p:nvSpPr>
        <p:spPr>
          <a:xfrm>
            <a:off x="5667625" y="771450"/>
            <a:ext cx="3315300" cy="50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Y = w1 * x1^2 + w2 * x2^2 + bias</a:t>
            </a:r>
            <a:endParaRPr>
              <a:solidFill>
                <a:srgbClr val="FFFFFF"/>
              </a:solidFill>
            </a:endParaRPr>
          </a:p>
        </p:txBody>
      </p:sp>
      <p:pic>
        <p:nvPicPr>
          <p:cNvPr id="307" name="Google Shape;307;p30"/>
          <p:cNvPicPr preferRelativeResize="0"/>
          <p:nvPr/>
        </p:nvPicPr>
        <p:blipFill>
          <a:blip r:embed="rId5">
            <a:alphaModFix/>
          </a:blip>
          <a:stretch>
            <a:fillRect/>
          </a:stretch>
        </p:blipFill>
        <p:spPr>
          <a:xfrm>
            <a:off x="6365061" y="1457375"/>
            <a:ext cx="2169875" cy="1405200"/>
          </a:xfrm>
          <a:prstGeom prst="rect">
            <a:avLst/>
          </a:prstGeom>
          <a:noFill/>
          <a:ln>
            <a:noFill/>
          </a:ln>
        </p:spPr>
      </p:pic>
      <p:cxnSp>
        <p:nvCxnSpPr>
          <p:cNvPr id="308" name="Google Shape;308;p30"/>
          <p:cNvCxnSpPr>
            <a:stCxn id="306" idx="2"/>
          </p:cNvCxnSpPr>
          <p:nvPr/>
        </p:nvCxnSpPr>
        <p:spPr>
          <a:xfrm>
            <a:off x="7325275" y="1272150"/>
            <a:ext cx="294600" cy="185100"/>
          </a:xfrm>
          <a:prstGeom prst="straightConnector1">
            <a:avLst/>
          </a:prstGeom>
          <a:noFill/>
          <a:ln w="9525" cap="flat" cmpd="sng">
            <a:solidFill>
              <a:schemeClr val="dk2"/>
            </a:solidFill>
            <a:prstDash val="solid"/>
            <a:round/>
            <a:headEnd type="none" w="med" len="med"/>
            <a:tailEnd type="triangle" w="med" len="med"/>
          </a:ln>
        </p:spPr>
      </p:cxnSp>
      <p:sp>
        <p:nvSpPr>
          <p:cNvPr id="309" name="Google Shape;309;p30"/>
          <p:cNvSpPr/>
          <p:nvPr/>
        </p:nvSpPr>
        <p:spPr>
          <a:xfrm>
            <a:off x="3091475" y="4695775"/>
            <a:ext cx="2898600" cy="41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See also polynomial notebook</a:t>
            </a:r>
            <a:endParaRPr dirty="0"/>
          </a:p>
        </p:txBody>
      </p:sp>
      <p:sp>
        <p:nvSpPr>
          <p:cNvPr id="310" name="Google Shape;310;p30"/>
          <p:cNvSpPr/>
          <p:nvPr/>
        </p:nvSpPr>
        <p:spPr>
          <a:xfrm>
            <a:off x="6402850" y="2862700"/>
            <a:ext cx="2580000" cy="2114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200" dirty="0"/>
              <a:t>LM separates data with a line (hyperplane) but the polynomial can be a complex curve. </a:t>
            </a:r>
            <a:endParaRPr sz="1200" dirty="0"/>
          </a:p>
          <a:p>
            <a:pPr marL="457200" lvl="0" indent="-317500" algn="l" rtl="0">
              <a:spcBef>
                <a:spcPts val="0"/>
              </a:spcBef>
              <a:spcAft>
                <a:spcPts val="0"/>
              </a:spcAft>
              <a:buSzPts val="1400"/>
              <a:buChar char="●"/>
            </a:pPr>
            <a:r>
              <a:rPr lang="en" sz="1200" dirty="0"/>
              <a:t>So overfit can occur.</a:t>
            </a:r>
            <a:endParaRPr sz="1200" dirty="0"/>
          </a:p>
          <a:p>
            <a:pPr marL="457200" lvl="0" indent="-317500" algn="l" rtl="0">
              <a:spcBef>
                <a:spcPts val="0"/>
              </a:spcBef>
              <a:spcAft>
                <a:spcPts val="0"/>
              </a:spcAft>
              <a:buSzPts val="1400"/>
              <a:buChar char="●"/>
            </a:pPr>
            <a:r>
              <a:rPr lang="en" sz="1200" dirty="0"/>
              <a:t>Correlation can be a good thing. But it can make it hard to interpret the contribution of independent </a:t>
            </a:r>
            <a:r>
              <a:rPr lang="en" sz="1200" dirty="0" err="1"/>
              <a:t>coeffs</a:t>
            </a:r>
            <a:r>
              <a:rPr lang="en" sz="1200" dirty="0"/>
              <a:t>.</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
                                        <p:tgtEl>
                                          <p:spTgt spid="298"/>
                                        </p:tgtEl>
                                      </p:cBhvr>
                                    </p:animEffect>
                                  </p:childTnLst>
                                </p:cTn>
                              </p:par>
                              <p:par>
                                <p:cTn id="8" presetID="10" presetClass="entr" presetSubtype="0" fill="hold"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fade">
                                      <p:cBhvr>
                                        <p:cTn id="10" dur="1"/>
                                        <p:tgtEl>
                                          <p:spTgt spid="29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305"/>
                                        </p:tgtEl>
                                        <p:attrNameLst>
                                          <p:attrName>style.visibility</p:attrName>
                                        </p:attrNameLst>
                                      </p:cBhvr>
                                      <p:to>
                                        <p:strVal val="visible"/>
                                      </p:to>
                                    </p:set>
                                    <p:animEffect transition="in" filter="fade">
                                      <p:cBhvr>
                                        <p:cTn id="17" dur="200"/>
                                        <p:tgtEl>
                                          <p:spTgt spid="3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4"/>
                                        </p:tgtEl>
                                        <p:attrNameLst>
                                          <p:attrName>style.visibility</p:attrName>
                                        </p:attrNameLst>
                                      </p:cBhvr>
                                      <p:to>
                                        <p:strVal val="visible"/>
                                      </p:to>
                                    </p:set>
                                    <p:animEffect transition="in" filter="fade">
                                      <p:cBhvr>
                                        <p:cTn id="22" dur="1"/>
                                        <p:tgtEl>
                                          <p:spTgt spid="3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8"/>
                                        </p:tgtEl>
                                        <p:attrNameLst>
                                          <p:attrName>style.visibility</p:attrName>
                                        </p:attrNameLst>
                                      </p:cBhvr>
                                      <p:to>
                                        <p:strVal val="visible"/>
                                      </p:to>
                                    </p:set>
                                    <p:animEffect transition="in" filter="fade">
                                      <p:cBhvr>
                                        <p:cTn id="31" dur="1"/>
                                        <p:tgtEl>
                                          <p:spTgt spid="308"/>
                                        </p:tgtEl>
                                      </p:cBhvr>
                                    </p:animEffec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307"/>
                                        </p:tgtEl>
                                        <p:attrNameLst>
                                          <p:attrName>style.visibility</p:attrName>
                                        </p:attrNameLst>
                                      </p:cBhvr>
                                      <p:to>
                                        <p:strVal val="visible"/>
                                      </p:to>
                                    </p:set>
                                    <p:animEffect transition="in" filter="fade">
                                      <p:cBhvr>
                                        <p:cTn id="35" dur="1"/>
                                        <p:tgtEl>
                                          <p:spTgt spid="30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Summary </a:t>
            </a:r>
            <a:endParaRPr/>
          </a:p>
        </p:txBody>
      </p:sp>
      <p:sp>
        <p:nvSpPr>
          <p:cNvPr id="74" name="Google Shape;74;p14"/>
          <p:cNvSpPr txBox="1"/>
          <p:nvPr/>
        </p:nvSpPr>
        <p:spPr>
          <a:xfrm>
            <a:off x="404850" y="935350"/>
            <a:ext cx="7379477" cy="3943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KNN no assumptions of the data, training happens at the time of prediction, we can choose numbers of K and distance metrics</a:t>
            </a:r>
            <a:endParaRPr dirty="0"/>
          </a:p>
          <a:p>
            <a:pPr marL="457200" lvl="0" indent="-317500" algn="l" rtl="0">
              <a:spcBef>
                <a:spcPts val="0"/>
              </a:spcBef>
              <a:spcAft>
                <a:spcPts val="0"/>
              </a:spcAft>
              <a:buSzPts val="1400"/>
              <a:buChar char="●"/>
            </a:pPr>
            <a:r>
              <a:rPr lang="en" dirty="0"/>
              <a:t>Linear models assumes Linear relationship, </a:t>
            </a:r>
            <a:br>
              <a:rPr lang="en" dirty="0"/>
            </a:br>
            <a:r>
              <a:rPr lang="en" dirty="0"/>
              <a:t>no or little </a:t>
            </a:r>
            <a:r>
              <a:rPr lang="en" dirty="0">
                <a:solidFill>
                  <a:srgbClr val="3D85C6"/>
                </a:solidFill>
              </a:rPr>
              <a:t>multicollinearity </a:t>
            </a:r>
            <a:r>
              <a:rPr lang="en" dirty="0"/>
              <a:t>of features</a:t>
            </a:r>
            <a:endParaRPr dirty="0"/>
          </a:p>
          <a:p>
            <a:pPr marL="457200" lvl="0" indent="-317500" algn="l" rtl="0">
              <a:spcBef>
                <a:spcPts val="0"/>
              </a:spcBef>
              <a:spcAft>
                <a:spcPts val="0"/>
              </a:spcAft>
              <a:buSzPts val="1400"/>
              <a:buChar char="●"/>
            </a:pPr>
            <a:r>
              <a:rPr lang="en" dirty="0"/>
              <a:t>So far we looked on how to evaluate a model by looking at the score value </a:t>
            </a:r>
            <a:br>
              <a:rPr lang="en" dirty="0"/>
            </a:br>
            <a:r>
              <a:rPr lang="en" dirty="0"/>
              <a:t>(and r2_score for regression)</a:t>
            </a:r>
            <a:endParaRPr dirty="0"/>
          </a:p>
          <a:p>
            <a:pPr marL="0" lvl="0" indent="0" algn="l" rtl="0">
              <a:spcBef>
                <a:spcPts val="0"/>
              </a:spcBef>
              <a:spcAft>
                <a:spcPts val="0"/>
              </a:spcAft>
              <a:buNone/>
            </a:pPr>
            <a:r>
              <a:rPr lang="en-GB"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Polynomial </a:t>
            </a:r>
            <a:endParaRPr dirty="0"/>
          </a:p>
        </p:txBody>
      </p:sp>
      <p:sp>
        <p:nvSpPr>
          <p:cNvPr id="316" name="Google Shape;316;p31"/>
          <p:cNvSpPr txBox="1"/>
          <p:nvPr/>
        </p:nvSpPr>
        <p:spPr>
          <a:xfrm>
            <a:off x="636750" y="2009275"/>
            <a:ext cx="8150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https://scikit-learn.org/stable/modules/generated/sklearn.preprocessing.PolynomialFeatures.html</a:t>
            </a:r>
            <a:endParaRPr/>
          </a:p>
        </p:txBody>
      </p:sp>
      <p:pic>
        <p:nvPicPr>
          <p:cNvPr id="317" name="Google Shape;317;p31"/>
          <p:cNvPicPr preferRelativeResize="0"/>
          <p:nvPr/>
        </p:nvPicPr>
        <p:blipFill>
          <a:blip r:embed="rId4">
            <a:alphaModFix/>
          </a:blip>
          <a:stretch>
            <a:fillRect/>
          </a:stretch>
        </p:blipFill>
        <p:spPr>
          <a:xfrm>
            <a:off x="690100" y="976625"/>
            <a:ext cx="7286625" cy="58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Decision Boundary : line where p = </a:t>
            </a:r>
            <a:r>
              <a:rPr lang="en" b="1"/>
              <a:t>0.5</a:t>
            </a:r>
            <a:endParaRPr b="1"/>
          </a:p>
        </p:txBody>
      </p:sp>
      <p:pic>
        <p:nvPicPr>
          <p:cNvPr id="323" name="Google Shape;323;p32"/>
          <p:cNvPicPr preferRelativeResize="0"/>
          <p:nvPr/>
        </p:nvPicPr>
        <p:blipFill>
          <a:blip r:embed="rId3">
            <a:alphaModFix/>
          </a:blip>
          <a:stretch>
            <a:fillRect/>
          </a:stretch>
        </p:blipFill>
        <p:spPr>
          <a:xfrm>
            <a:off x="152400" y="771450"/>
            <a:ext cx="4062755" cy="4219650"/>
          </a:xfrm>
          <a:prstGeom prst="rect">
            <a:avLst/>
          </a:prstGeom>
          <a:noFill/>
          <a:ln>
            <a:noFill/>
          </a:ln>
        </p:spPr>
      </p:pic>
      <p:pic>
        <p:nvPicPr>
          <p:cNvPr id="324" name="Google Shape;324;p32"/>
          <p:cNvPicPr preferRelativeResize="0"/>
          <p:nvPr/>
        </p:nvPicPr>
        <p:blipFill>
          <a:blip r:embed="rId4">
            <a:alphaModFix/>
          </a:blip>
          <a:stretch>
            <a:fillRect/>
          </a:stretch>
        </p:blipFill>
        <p:spPr>
          <a:xfrm>
            <a:off x="4367555" y="771450"/>
            <a:ext cx="3262414" cy="4219650"/>
          </a:xfrm>
          <a:prstGeom prst="rect">
            <a:avLst/>
          </a:prstGeom>
          <a:noFill/>
          <a:ln>
            <a:noFill/>
          </a:ln>
        </p:spPr>
      </p:pic>
      <p:sp>
        <p:nvSpPr>
          <p:cNvPr id="325" name="Google Shape;325;p32"/>
          <p:cNvSpPr txBox="1"/>
          <p:nvPr/>
        </p:nvSpPr>
        <p:spPr>
          <a:xfrm>
            <a:off x="7796600" y="1018800"/>
            <a:ext cx="1128300" cy="3728400"/>
          </a:xfrm>
          <a:prstGeom prst="rect">
            <a:avLst/>
          </a:prstGeom>
          <a:solidFill>
            <a:srgbClr val="D9D2E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Classes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y = 0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y = 1</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7858-7430-6F42-A14E-DD996E7174F8}"/>
              </a:ext>
            </a:extLst>
          </p:cNvPr>
          <p:cNvSpPr>
            <a:spLocks noGrp="1"/>
          </p:cNvSpPr>
          <p:nvPr>
            <p:ph type="title"/>
          </p:nvPr>
        </p:nvSpPr>
        <p:spPr/>
        <p:txBody>
          <a:bodyPr/>
          <a:lstStyle/>
          <a:p>
            <a:r>
              <a:rPr lang="en-GB" dirty="0"/>
              <a:t>Evaluation of binary classifiers: confusion matrix</a:t>
            </a:r>
          </a:p>
        </p:txBody>
      </p:sp>
      <p:graphicFrame>
        <p:nvGraphicFramePr>
          <p:cNvPr id="3" name="Object 2">
            <a:extLst>
              <a:ext uri="{FF2B5EF4-FFF2-40B4-BE49-F238E27FC236}">
                <a16:creationId xmlns:a16="http://schemas.microsoft.com/office/drawing/2014/main" id="{AE0FD000-8481-5848-97CD-08EA61ECD0E9}"/>
              </a:ext>
            </a:extLst>
          </p:cNvPr>
          <p:cNvGraphicFramePr>
            <a:graphicFrameLocks noChangeAspect="1"/>
          </p:cNvGraphicFramePr>
          <p:nvPr>
            <p:extLst>
              <p:ext uri="{D42A27DB-BD31-4B8C-83A1-F6EECF244321}">
                <p14:modId xmlns:p14="http://schemas.microsoft.com/office/powerpoint/2010/main" val="1587238830"/>
              </p:ext>
            </p:extLst>
          </p:nvPr>
        </p:nvGraphicFramePr>
        <p:xfrm>
          <a:off x="1124585" y="619050"/>
          <a:ext cx="6829425" cy="1979613"/>
        </p:xfrm>
        <a:graphic>
          <a:graphicData uri="http://schemas.openxmlformats.org/presentationml/2006/ole">
            <mc:AlternateContent xmlns:mc="http://schemas.openxmlformats.org/markup-compatibility/2006">
              <mc:Choice xmlns:v="urn:schemas-microsoft-com:vml" Requires="v">
                <p:oleObj spid="_x0000_s4103" name="Document" r:id="rId3" imgW="6638950" imgH="1926991" progId="Word.Document.12">
                  <p:embed/>
                </p:oleObj>
              </mc:Choice>
              <mc:Fallback>
                <p:oleObj name="Document" r:id="rId3" imgW="6638950" imgH="1926991" progId="Word.Document.12">
                  <p:embed/>
                  <p:pic>
                    <p:nvPicPr>
                      <p:cNvPr id="10" name="Object 9"/>
                      <p:cNvPicPr/>
                      <p:nvPr/>
                    </p:nvPicPr>
                    <p:blipFill>
                      <a:blip r:embed="rId4"/>
                      <a:stretch>
                        <a:fillRect/>
                      </a:stretch>
                    </p:blipFill>
                    <p:spPr>
                      <a:xfrm>
                        <a:off x="1124585" y="619050"/>
                        <a:ext cx="6829425" cy="1979613"/>
                      </a:xfrm>
                      <a:prstGeom prst="rect">
                        <a:avLst/>
                      </a:prstGeom>
                      <a:solidFill>
                        <a:schemeClr val="bg1"/>
                      </a:solidFill>
                      <a:ln>
                        <a:solidFill>
                          <a:schemeClr val="tx1"/>
                        </a:solidFill>
                      </a:ln>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23F8AF0-0894-3444-B822-86A1B1053CEC}"/>
                  </a:ext>
                </a:extLst>
              </p:cNvPr>
              <p:cNvSpPr txBox="1">
                <a:spLocks/>
              </p:cNvSpPr>
              <p:nvPr/>
            </p:nvSpPr>
            <p:spPr>
              <a:xfrm>
                <a:off x="208800" y="3169194"/>
                <a:ext cx="8712000" cy="503649"/>
              </a:xfrm>
              <a:prstGeom prst="rect">
                <a:avLst/>
              </a:prstGeom>
              <a:solidFill>
                <a:schemeClr val="bg1">
                  <a:lumMod val="85000"/>
                  <a:alpha val="29000"/>
                </a:schemeClr>
              </a:solidFill>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dirty="0"/>
                  <a:t>A </a:t>
                </a:r>
                <a:r>
                  <a:rPr lang="en-GB" b="1" dirty="0"/>
                  <a:t>binary</a:t>
                </a:r>
                <a:r>
                  <a:rPr lang="en-GB" dirty="0"/>
                  <a:t> classifier has output: </a:t>
                </a:r>
                <a14:m>
                  <m:oMath xmlns:m="http://schemas.openxmlformats.org/officeDocument/2006/math">
                    <m:r>
                      <a:rPr lang="en-GB" i="1" dirty="0" smtClean="0">
                        <a:latin typeface="Cambria Math" panose="02040503050406030204" pitchFamily="18" charset="0"/>
                      </a:rPr>
                      <m:t>𝑌</m:t>
                    </m:r>
                    <m:r>
                      <a:rPr lang="en-GB" i="1" dirty="0" smtClean="0">
                        <a:latin typeface="Cambria Math" panose="02040503050406030204" pitchFamily="18" charset="0"/>
                      </a:rPr>
                      <m:t>→{</m:t>
                    </m:r>
                    <m:r>
                      <m:rPr>
                        <m:nor/>
                      </m:rPr>
                      <a:rPr lang="en-GB" dirty="0" smtClean="0">
                        <a:latin typeface="Cambria Math" panose="02040503050406030204" pitchFamily="18" charset="0"/>
                      </a:rPr>
                      <m:t>non</m:t>
                    </m:r>
                    <m:r>
                      <m:rPr>
                        <m:nor/>
                      </m:rPr>
                      <a:rPr lang="en-GB" dirty="0" smtClean="0">
                        <a:latin typeface="Cambria Math" panose="02040503050406030204" pitchFamily="18" charset="0"/>
                      </a:rPr>
                      <m:t>−</m:t>
                    </m:r>
                    <m:r>
                      <m:rPr>
                        <m:nor/>
                      </m:rPr>
                      <a:rPr lang="en-GB" dirty="0" smtClean="0">
                        <a:latin typeface="Cambria Math" panose="02040503050406030204" pitchFamily="18" charset="0"/>
                      </a:rPr>
                      <m:t>dog</m:t>
                    </m:r>
                    <m:r>
                      <a:rPr lang="en-GB" i="1" dirty="0" smtClean="0">
                        <a:latin typeface="Cambria Math" panose="02040503050406030204" pitchFamily="18" charset="0"/>
                      </a:rPr>
                      <m:t>,</m:t>
                    </m:r>
                    <m:r>
                      <m:rPr>
                        <m:nor/>
                      </m:rPr>
                      <a:rPr lang="en-GB" dirty="0" smtClean="0">
                        <a:latin typeface="Cambria Math" panose="02040503050406030204" pitchFamily="18" charset="0"/>
                      </a:rPr>
                      <m:t>dog</m:t>
                    </m:r>
                    <m:r>
                      <a:rPr lang="en-GB" i="1" dirty="0" smtClean="0">
                        <a:latin typeface="Cambria Math" panose="02040503050406030204" pitchFamily="18" charset="0"/>
                      </a:rPr>
                      <m:t>}</m:t>
                    </m:r>
                  </m:oMath>
                </a14:m>
                <a:endParaRPr lang="en-GB" dirty="0"/>
              </a:p>
            </p:txBody>
          </p:sp>
        </mc:Choice>
        <mc:Fallback xmlns="">
          <p:sp>
            <p:nvSpPr>
              <p:cNvPr id="4" name="Content Placeholder 2">
                <a:extLst>
                  <a:ext uri="{FF2B5EF4-FFF2-40B4-BE49-F238E27FC236}">
                    <a16:creationId xmlns:a16="http://schemas.microsoft.com/office/drawing/2014/main" id="{823F8AF0-0894-3444-B822-86A1B1053CEC}"/>
                  </a:ext>
                </a:extLst>
              </p:cNvPr>
              <p:cNvSpPr txBox="1">
                <a:spLocks noRot="1" noChangeAspect="1" noMove="1" noResize="1" noEditPoints="1" noAdjustHandles="1" noChangeArrowheads="1" noChangeShapeType="1" noTextEdit="1"/>
              </p:cNvSpPr>
              <p:nvPr/>
            </p:nvSpPr>
            <p:spPr>
              <a:xfrm>
                <a:off x="208800" y="3169194"/>
                <a:ext cx="8712000" cy="503649"/>
              </a:xfrm>
              <a:prstGeom prst="rect">
                <a:avLst/>
              </a:prstGeom>
              <a:blipFill>
                <a:blip r:embed="rId5"/>
                <a:stretch>
                  <a:fillRect l="-146" t="-2500"/>
                </a:stretch>
              </a:blipFill>
            </p:spPr>
            <p:txBody>
              <a:bodyPr/>
              <a:lstStyle/>
              <a:p>
                <a:r>
                  <a:rPr lang="en-GB">
                    <a:noFill/>
                  </a:rPr>
                  <a:t> </a:t>
                </a:r>
              </a:p>
            </p:txBody>
          </p:sp>
        </mc:Fallback>
      </mc:AlternateContent>
      <p:sp>
        <p:nvSpPr>
          <p:cNvPr id="5" name="Content Placeholder 2">
            <a:extLst>
              <a:ext uri="{FF2B5EF4-FFF2-40B4-BE49-F238E27FC236}">
                <a16:creationId xmlns:a16="http://schemas.microsoft.com/office/drawing/2014/main" id="{69E3C49C-319F-CB4A-8F06-0E6B035CF228}"/>
              </a:ext>
            </a:extLst>
          </p:cNvPr>
          <p:cNvSpPr txBox="1">
            <a:spLocks/>
          </p:cNvSpPr>
          <p:nvPr/>
        </p:nvSpPr>
        <p:spPr>
          <a:xfrm>
            <a:off x="208800" y="3833827"/>
            <a:ext cx="8712000" cy="1445010"/>
          </a:xfrm>
          <a:prstGeom prst="rect">
            <a:avLst/>
          </a:prstGeom>
          <a:solidFill>
            <a:schemeClr val="bg1">
              <a:lumMod val="85000"/>
              <a:alpha val="29000"/>
            </a:schemeClr>
          </a:solid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200" dirty="0">
                <a:solidFill>
                  <a:srgbClr val="030EE3"/>
                </a:solidFill>
              </a:rPr>
              <a:t>TP: True Positives</a:t>
            </a:r>
            <a:r>
              <a:rPr lang="en-GB" sz="1200" dirty="0"/>
              <a:t> – Correctly identified as dog</a:t>
            </a:r>
          </a:p>
          <a:p>
            <a:pPr marL="0" indent="0">
              <a:buNone/>
            </a:pPr>
            <a:r>
              <a:rPr lang="en-GB" sz="1200" dirty="0">
                <a:solidFill>
                  <a:srgbClr val="030EE3"/>
                </a:solidFill>
              </a:rPr>
              <a:t>TN: True Negatives</a:t>
            </a:r>
            <a:r>
              <a:rPr lang="en-GB" sz="1200" dirty="0"/>
              <a:t> – Correctly identified as non-dog</a:t>
            </a:r>
          </a:p>
          <a:p>
            <a:pPr marL="0" indent="0">
              <a:buNone/>
            </a:pPr>
            <a:r>
              <a:rPr lang="en-GB" sz="1200" dirty="0">
                <a:solidFill>
                  <a:srgbClr val="C00000"/>
                </a:solidFill>
              </a:rPr>
              <a:t>FP: False Positives</a:t>
            </a:r>
            <a:r>
              <a:rPr lang="en-GB" sz="1200" dirty="0"/>
              <a:t> – Incorrectly identified as dog</a:t>
            </a:r>
          </a:p>
          <a:p>
            <a:pPr marL="0" indent="0">
              <a:buNone/>
            </a:pPr>
            <a:r>
              <a:rPr lang="en-GB" sz="1200" dirty="0">
                <a:solidFill>
                  <a:srgbClr val="C00000"/>
                </a:solidFill>
              </a:rPr>
              <a:t>FN: False Negatives </a:t>
            </a:r>
            <a:r>
              <a:rPr lang="en-GB" sz="1200" dirty="0"/>
              <a:t>– Incorrectly identified as non-dog </a:t>
            </a:r>
          </a:p>
        </p:txBody>
      </p:sp>
      <p:sp>
        <p:nvSpPr>
          <p:cNvPr id="6" name="Rectangle 5">
            <a:extLst>
              <a:ext uri="{FF2B5EF4-FFF2-40B4-BE49-F238E27FC236}">
                <a16:creationId xmlns:a16="http://schemas.microsoft.com/office/drawing/2014/main" id="{762839D9-18A1-9D42-961D-34059BE82CA8}"/>
              </a:ext>
            </a:extLst>
          </p:cNvPr>
          <p:cNvSpPr/>
          <p:nvPr/>
        </p:nvSpPr>
        <p:spPr>
          <a:xfrm>
            <a:off x="5187211" y="1730419"/>
            <a:ext cx="415498" cy="369332"/>
          </a:xfrm>
          <a:prstGeom prst="rect">
            <a:avLst/>
          </a:prstGeom>
        </p:spPr>
        <p:txBody>
          <a:bodyPr wrap="none">
            <a:spAutoFit/>
          </a:bodyPr>
          <a:lstStyle/>
          <a:p>
            <a:r>
              <a:rPr lang="en-GB" dirty="0">
                <a:solidFill>
                  <a:srgbClr val="030EE3"/>
                </a:solidFill>
              </a:rPr>
              <a:t>TP</a:t>
            </a:r>
            <a:endParaRPr lang="en-GB" dirty="0"/>
          </a:p>
        </p:txBody>
      </p:sp>
      <p:sp>
        <p:nvSpPr>
          <p:cNvPr id="7" name="Rectangle 6">
            <a:extLst>
              <a:ext uri="{FF2B5EF4-FFF2-40B4-BE49-F238E27FC236}">
                <a16:creationId xmlns:a16="http://schemas.microsoft.com/office/drawing/2014/main" id="{99BD155E-5E4E-A24F-8067-2133BFE127B3}"/>
              </a:ext>
            </a:extLst>
          </p:cNvPr>
          <p:cNvSpPr/>
          <p:nvPr/>
        </p:nvSpPr>
        <p:spPr>
          <a:xfrm>
            <a:off x="3952032" y="1320209"/>
            <a:ext cx="445956" cy="369332"/>
          </a:xfrm>
          <a:prstGeom prst="rect">
            <a:avLst/>
          </a:prstGeom>
        </p:spPr>
        <p:txBody>
          <a:bodyPr wrap="none">
            <a:spAutoFit/>
          </a:bodyPr>
          <a:lstStyle/>
          <a:p>
            <a:r>
              <a:rPr lang="en-GB" dirty="0">
                <a:solidFill>
                  <a:srgbClr val="030EE3"/>
                </a:solidFill>
              </a:rPr>
              <a:t>TN</a:t>
            </a:r>
            <a:endParaRPr lang="en-GB" dirty="0"/>
          </a:p>
        </p:txBody>
      </p:sp>
      <p:sp>
        <p:nvSpPr>
          <p:cNvPr id="8" name="Rectangle 7">
            <a:extLst>
              <a:ext uri="{FF2B5EF4-FFF2-40B4-BE49-F238E27FC236}">
                <a16:creationId xmlns:a16="http://schemas.microsoft.com/office/drawing/2014/main" id="{03D7F123-B2FC-8042-8B96-40CFF7E77470}"/>
              </a:ext>
            </a:extLst>
          </p:cNvPr>
          <p:cNvSpPr/>
          <p:nvPr/>
        </p:nvSpPr>
        <p:spPr>
          <a:xfrm>
            <a:off x="5187211" y="1320209"/>
            <a:ext cx="409086" cy="369332"/>
          </a:xfrm>
          <a:prstGeom prst="rect">
            <a:avLst/>
          </a:prstGeom>
        </p:spPr>
        <p:txBody>
          <a:bodyPr wrap="none">
            <a:spAutoFit/>
          </a:bodyPr>
          <a:lstStyle/>
          <a:p>
            <a:r>
              <a:rPr lang="en-GB" dirty="0">
                <a:solidFill>
                  <a:srgbClr val="C00000"/>
                </a:solidFill>
              </a:rPr>
              <a:t>FP</a:t>
            </a:r>
            <a:endParaRPr lang="en-GB" dirty="0"/>
          </a:p>
        </p:txBody>
      </p:sp>
      <p:sp>
        <p:nvSpPr>
          <p:cNvPr id="9" name="Rectangle 8">
            <a:extLst>
              <a:ext uri="{FF2B5EF4-FFF2-40B4-BE49-F238E27FC236}">
                <a16:creationId xmlns:a16="http://schemas.microsoft.com/office/drawing/2014/main" id="{C5750553-47E1-6243-8D0B-A550D99AB10E}"/>
              </a:ext>
            </a:extLst>
          </p:cNvPr>
          <p:cNvSpPr/>
          <p:nvPr/>
        </p:nvSpPr>
        <p:spPr>
          <a:xfrm>
            <a:off x="3952032" y="1749364"/>
            <a:ext cx="439544" cy="369332"/>
          </a:xfrm>
          <a:prstGeom prst="rect">
            <a:avLst/>
          </a:prstGeom>
        </p:spPr>
        <p:txBody>
          <a:bodyPr wrap="none">
            <a:spAutoFit/>
          </a:bodyPr>
          <a:lstStyle/>
          <a:p>
            <a:r>
              <a:rPr lang="en-GB" dirty="0">
                <a:solidFill>
                  <a:srgbClr val="C00000"/>
                </a:solidFill>
              </a:rPr>
              <a:t>FN</a:t>
            </a:r>
            <a:endParaRPr lang="en-GB" dirty="0"/>
          </a:p>
        </p:txBody>
      </p:sp>
    </p:spTree>
    <p:extLst>
      <p:ext uri="{BB962C8B-B14F-4D97-AF65-F5344CB8AC3E}">
        <p14:creationId xmlns:p14="http://schemas.microsoft.com/office/powerpoint/2010/main" val="119989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7858-7430-6F42-A14E-DD996E7174F8}"/>
              </a:ext>
            </a:extLst>
          </p:cNvPr>
          <p:cNvSpPr>
            <a:spLocks noGrp="1"/>
          </p:cNvSpPr>
          <p:nvPr>
            <p:ph type="title"/>
          </p:nvPr>
        </p:nvSpPr>
        <p:spPr/>
        <p:txBody>
          <a:bodyPr/>
          <a:lstStyle/>
          <a:p>
            <a:r>
              <a:rPr lang="en-GB" dirty="0"/>
              <a:t>Evaluation of binary classifiers: confusion matrix</a:t>
            </a:r>
          </a:p>
        </p:txBody>
      </p:sp>
      <p:graphicFrame>
        <p:nvGraphicFramePr>
          <p:cNvPr id="10" name="Object 9">
            <a:extLst>
              <a:ext uri="{FF2B5EF4-FFF2-40B4-BE49-F238E27FC236}">
                <a16:creationId xmlns:a16="http://schemas.microsoft.com/office/drawing/2014/main" id="{802946B7-58D5-DA41-990C-D6E41BC3B96D}"/>
              </a:ext>
            </a:extLst>
          </p:cNvPr>
          <p:cNvGraphicFramePr>
            <a:graphicFrameLocks noChangeAspect="1"/>
          </p:cNvGraphicFramePr>
          <p:nvPr>
            <p:extLst>
              <p:ext uri="{D42A27DB-BD31-4B8C-83A1-F6EECF244321}">
                <p14:modId xmlns:p14="http://schemas.microsoft.com/office/powerpoint/2010/main" val="2378096964"/>
              </p:ext>
            </p:extLst>
          </p:nvPr>
        </p:nvGraphicFramePr>
        <p:xfrm>
          <a:off x="1104188" y="619050"/>
          <a:ext cx="6845300" cy="1989137"/>
        </p:xfrm>
        <a:graphic>
          <a:graphicData uri="http://schemas.openxmlformats.org/presentationml/2006/ole">
            <mc:AlternateContent xmlns:mc="http://schemas.openxmlformats.org/markup-compatibility/2006">
              <mc:Choice xmlns:v="urn:schemas-microsoft-com:vml" Requires="v">
                <p:oleObj spid="_x0000_s5127" name="Document" r:id="rId3" imgW="6638950" imgH="1923757" progId="Word.Document.12">
                  <p:embed/>
                </p:oleObj>
              </mc:Choice>
              <mc:Fallback>
                <p:oleObj name="Document" r:id="rId3" imgW="6638950" imgH="1923757" progId="Word.Document.12">
                  <p:embed/>
                  <p:pic>
                    <p:nvPicPr>
                      <p:cNvPr id="10" name="Object 9"/>
                      <p:cNvPicPr/>
                      <p:nvPr/>
                    </p:nvPicPr>
                    <p:blipFill>
                      <a:blip r:embed="rId4"/>
                      <a:stretch>
                        <a:fillRect/>
                      </a:stretch>
                    </p:blipFill>
                    <p:spPr>
                      <a:xfrm>
                        <a:off x="1104188" y="619050"/>
                        <a:ext cx="6845300" cy="1989137"/>
                      </a:xfrm>
                      <a:prstGeom prst="rect">
                        <a:avLst/>
                      </a:prstGeom>
                      <a:solidFill>
                        <a:schemeClr val="bg1"/>
                      </a:solidFill>
                      <a:ln>
                        <a:solidFill>
                          <a:schemeClr val="tx1"/>
                        </a:solidFill>
                      </a:ln>
                    </p:spPr>
                  </p:pic>
                </p:oleObj>
              </mc:Fallback>
            </mc:AlternateContent>
          </a:graphicData>
        </a:graphic>
      </p:graphicFrame>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535CF85-FCDD-3043-A446-BDA50AABDF6E}"/>
                  </a:ext>
                </a:extLst>
              </p:cNvPr>
              <p:cNvSpPr txBox="1">
                <a:spLocks/>
              </p:cNvSpPr>
              <p:nvPr/>
            </p:nvSpPr>
            <p:spPr>
              <a:xfrm>
                <a:off x="212850" y="3254755"/>
                <a:ext cx="8712000" cy="1007761"/>
              </a:xfrm>
              <a:prstGeom prst="rect">
                <a:avLst/>
              </a:prstGeom>
              <a:solidFill>
                <a:schemeClr val="bg1">
                  <a:lumMod val="85000"/>
                  <a:alpha val="29000"/>
                </a:schemeClr>
              </a:solidFill>
              <a:ln w="15875">
                <a:solidFill>
                  <a:srgbClr val="C00000"/>
                </a:solidFill>
                <a:prstDash val="lgDashDotDot"/>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600" dirty="0"/>
                  <a:t>Overall accuracy</a:t>
                </a:r>
              </a:p>
              <a:p>
                <a:pPr marL="0" indent="0">
                  <a:buNone/>
                </a:pPr>
                <a14:m>
                  <m:oMathPara xmlns:m="http://schemas.openxmlformats.org/officeDocument/2006/math">
                    <m:oMathParaPr>
                      <m:jc m:val="centerGroup"/>
                    </m:oMathParaPr>
                    <m:oMath xmlns:m="http://schemas.openxmlformats.org/officeDocument/2006/math">
                      <m:r>
                        <m:rPr>
                          <m:nor/>
                        </m:rPr>
                        <a:rPr lang="en-GB" sz="1600" b="0" i="0" smtClean="0">
                          <a:solidFill>
                            <a:schemeClr val="tx1"/>
                          </a:solidFill>
                          <a:latin typeface="Cambria Math" panose="02040503050406030204" pitchFamily="18" charset="0"/>
                        </a:rPr>
                        <m:t>A</m:t>
                      </m:r>
                      <m:r>
                        <a:rPr lang="en-GB" sz="1600" b="0" i="1" smtClean="0">
                          <a:solidFill>
                            <a:schemeClr val="tx1"/>
                          </a:solidFill>
                          <a:latin typeface="Cambria Math" panose="02040503050406030204" pitchFamily="18" charset="0"/>
                        </a:rPr>
                        <m:t>𝑐𝑐𝑢𝑟𝑎𝑎𝑐𝑦</m:t>
                      </m:r>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𝐶𝑜𝑟𝑟𝑒𝑐𝑡</m:t>
                          </m:r>
                        </m:num>
                        <m:den>
                          <m:r>
                            <a:rPr lang="en-GB" sz="1600" b="0" i="1" smtClean="0">
                              <a:latin typeface="Cambria Math" panose="02040503050406030204" pitchFamily="18" charset="0"/>
                            </a:rPr>
                            <m:t>𝑇𝑜𝑡𝑎𝑙</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m:t>
                          </m:r>
                          <m:r>
                            <a:rPr lang="en-GB" sz="1600" b="0" i="1" smtClean="0">
                              <a:solidFill>
                                <a:srgbClr val="030EE3"/>
                              </a:solidFill>
                              <a:latin typeface="Cambria Math" panose="02040503050406030204" pitchFamily="18" charset="0"/>
                            </a:rPr>
                            <m:t>𝑇𝑁</m:t>
                          </m:r>
                          <m:r>
                            <a:rPr lang="en-GB" sz="1600" b="0" i="1" smtClean="0">
                              <a:solidFill>
                                <a:srgbClr val="030EE3"/>
                              </a:solidFill>
                              <a:latin typeface="Cambria Math" panose="02040503050406030204" pitchFamily="18" charset="0"/>
                            </a:rPr>
                            <m:t>+</m:t>
                          </m:r>
                          <m:r>
                            <a:rPr lang="en-GB" sz="1600" b="0" i="1" smtClean="0">
                              <a:solidFill>
                                <a:srgbClr val="030EE3"/>
                              </a:solidFill>
                              <a:latin typeface="Cambria Math" panose="02040503050406030204" pitchFamily="18" charset="0"/>
                            </a:rPr>
                            <m:t>𝑇𝑃</m:t>
                          </m:r>
                          <m:r>
                            <a:rPr lang="en-GB" sz="1600" b="0" i="1" smtClean="0">
                              <a:solidFill>
                                <a:srgbClr val="030EE3"/>
                              </a:solidFill>
                              <a:latin typeface="Cambria Math" panose="02040503050406030204" pitchFamily="18" charset="0"/>
                            </a:rPr>
                            <m:t>)</m:t>
                          </m:r>
                        </m:num>
                        <m:den>
                          <m:r>
                            <a:rPr lang="en-GB" sz="1600" i="1">
                              <a:latin typeface="Cambria Math" panose="02040503050406030204" pitchFamily="18" charset="0"/>
                            </a:rPr>
                            <m:t>(</m:t>
                          </m:r>
                          <m:r>
                            <a:rPr lang="en-GB" sz="1600" i="1" smtClean="0">
                              <a:solidFill>
                                <a:srgbClr val="030EE3"/>
                              </a:solidFill>
                              <a:latin typeface="Cambria Math" panose="02040503050406030204" pitchFamily="18" charset="0"/>
                            </a:rPr>
                            <m:t>𝑇</m:t>
                          </m:r>
                          <m:r>
                            <a:rPr lang="en-GB" sz="1600" b="0" i="1" smtClean="0">
                              <a:solidFill>
                                <a:srgbClr val="030EE3"/>
                              </a:solidFill>
                              <a:latin typeface="Cambria Math" panose="02040503050406030204" pitchFamily="18" charset="0"/>
                            </a:rPr>
                            <m:t>𝑁</m:t>
                          </m:r>
                          <m:r>
                            <a:rPr lang="en-GB" sz="1600" i="1">
                              <a:solidFill>
                                <a:srgbClr val="030EE3"/>
                              </a:solidFill>
                              <a:latin typeface="Cambria Math" panose="02040503050406030204" pitchFamily="18" charset="0"/>
                            </a:rPr>
                            <m:t>+</m:t>
                          </m:r>
                          <m:r>
                            <a:rPr lang="en-GB" sz="1600" i="1">
                              <a:solidFill>
                                <a:srgbClr val="030EE3"/>
                              </a:solidFill>
                              <a:latin typeface="Cambria Math" panose="02040503050406030204" pitchFamily="18" charset="0"/>
                            </a:rPr>
                            <m:t>𝑇𝑃</m:t>
                          </m:r>
                          <m:r>
                            <a:rPr lang="en-GB" sz="1600" b="0" i="1" smtClean="0">
                              <a:solidFill>
                                <a:srgbClr val="030EE3"/>
                              </a:solidFill>
                              <a:latin typeface="Cambria Math" panose="02040503050406030204" pitchFamily="18" charset="0"/>
                            </a:rPr>
                            <m:t>+</m:t>
                          </m:r>
                          <m:r>
                            <a:rPr lang="en-GB" sz="1600" i="1">
                              <a:solidFill>
                                <a:srgbClr val="C00000"/>
                              </a:solidFill>
                              <a:latin typeface="Cambria Math" panose="02040503050406030204" pitchFamily="18" charset="0"/>
                            </a:rPr>
                            <m:t>𝐹</m:t>
                          </m:r>
                          <m:r>
                            <a:rPr lang="en-GB" sz="1600" b="0" i="1" smtClean="0">
                              <a:solidFill>
                                <a:srgbClr val="C00000"/>
                              </a:solidFill>
                              <a:latin typeface="Cambria Math" panose="02040503050406030204" pitchFamily="18" charset="0"/>
                            </a:rPr>
                            <m:t>𝑁</m:t>
                          </m:r>
                          <m:r>
                            <a:rPr lang="en-GB" sz="1600" i="1">
                              <a:latin typeface="Cambria Math" panose="02040503050406030204" pitchFamily="18" charset="0"/>
                            </a:rPr>
                            <m:t>+</m:t>
                          </m:r>
                          <m:r>
                            <a:rPr lang="en-GB" sz="1600" i="1" smtClean="0">
                              <a:solidFill>
                                <a:srgbClr val="C00000"/>
                              </a:solidFill>
                              <a:latin typeface="Cambria Math" panose="02040503050406030204" pitchFamily="18" charset="0"/>
                            </a:rPr>
                            <m:t>𝐹</m:t>
                          </m:r>
                          <m:r>
                            <a:rPr lang="en-GB" sz="1600" b="0" i="1" smtClean="0">
                              <a:solidFill>
                                <a:srgbClr val="C00000"/>
                              </a:solidFill>
                              <a:latin typeface="Cambria Math" panose="02040503050406030204" pitchFamily="18" charset="0"/>
                            </a:rPr>
                            <m:t>𝑃</m:t>
                          </m:r>
                          <m:r>
                            <a:rPr lang="en-GB" sz="1600" i="1">
                              <a:latin typeface="Cambria Math" panose="02040503050406030204" pitchFamily="18" charset="0"/>
                            </a:rPr>
                            <m:t>)</m:t>
                          </m:r>
                        </m:den>
                      </m:f>
                    </m:oMath>
                  </m:oMathPara>
                </a14:m>
                <a:endParaRPr lang="en-GB" sz="1600" dirty="0"/>
              </a:p>
            </p:txBody>
          </p:sp>
        </mc:Choice>
        <mc:Fallback xmlns="">
          <p:sp>
            <p:nvSpPr>
              <p:cNvPr id="12" name="Content Placeholder 2">
                <a:extLst>
                  <a:ext uri="{FF2B5EF4-FFF2-40B4-BE49-F238E27FC236}">
                    <a16:creationId xmlns:a16="http://schemas.microsoft.com/office/drawing/2014/main" id="{0535CF85-FCDD-3043-A446-BDA50AABDF6E}"/>
                  </a:ext>
                </a:extLst>
              </p:cNvPr>
              <p:cNvSpPr txBox="1">
                <a:spLocks noRot="1" noChangeAspect="1" noMove="1" noResize="1" noEditPoints="1" noAdjustHandles="1" noChangeArrowheads="1" noChangeShapeType="1" noTextEdit="1"/>
              </p:cNvSpPr>
              <p:nvPr/>
            </p:nvSpPr>
            <p:spPr>
              <a:xfrm>
                <a:off x="212850" y="3254755"/>
                <a:ext cx="8712000" cy="1007761"/>
              </a:xfrm>
              <a:prstGeom prst="rect">
                <a:avLst/>
              </a:prstGeom>
              <a:blipFill>
                <a:blip r:embed="rId5"/>
                <a:stretch>
                  <a:fillRect l="-291" t="-3659"/>
                </a:stretch>
              </a:blipFill>
              <a:ln w="15875">
                <a:solidFill>
                  <a:srgbClr val="C00000"/>
                </a:solidFill>
                <a:prstDash val="lgDashDotDot"/>
              </a:ln>
            </p:spPr>
            <p:txBody>
              <a:bodyPr/>
              <a:lstStyle/>
              <a:p>
                <a:r>
                  <a:rPr lang="en-GB">
                    <a:noFill/>
                  </a:rPr>
                  <a:t> </a:t>
                </a:r>
              </a:p>
            </p:txBody>
          </p:sp>
        </mc:Fallback>
      </mc:AlternateContent>
      <p:sp>
        <p:nvSpPr>
          <p:cNvPr id="14" name="Rectangle 13">
            <a:extLst>
              <a:ext uri="{FF2B5EF4-FFF2-40B4-BE49-F238E27FC236}">
                <a16:creationId xmlns:a16="http://schemas.microsoft.com/office/drawing/2014/main" id="{126FE19A-4FFD-3548-8CC6-AF60E0F205AA}"/>
              </a:ext>
            </a:extLst>
          </p:cNvPr>
          <p:cNvSpPr/>
          <p:nvPr/>
        </p:nvSpPr>
        <p:spPr>
          <a:xfrm rot="1130189">
            <a:off x="3815542" y="1588459"/>
            <a:ext cx="2052515" cy="317593"/>
          </a:xfrm>
          <a:prstGeom prst="rect">
            <a:avLst/>
          </a:prstGeom>
          <a:noFill/>
          <a:ln w="12700">
            <a:solidFill>
              <a:srgbClr val="030EE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106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7858-7430-6F42-A14E-DD996E7174F8}"/>
              </a:ext>
            </a:extLst>
          </p:cNvPr>
          <p:cNvSpPr>
            <a:spLocks noGrp="1"/>
          </p:cNvSpPr>
          <p:nvPr>
            <p:ph type="title"/>
          </p:nvPr>
        </p:nvSpPr>
        <p:spPr/>
        <p:txBody>
          <a:bodyPr/>
          <a:lstStyle/>
          <a:p>
            <a:r>
              <a:rPr lang="en-GB" dirty="0"/>
              <a:t>Evaluation of binary classifiers: confusion matrix</a:t>
            </a:r>
          </a:p>
        </p:txBody>
      </p:sp>
      <p:graphicFrame>
        <p:nvGraphicFramePr>
          <p:cNvPr id="10" name="Object 9">
            <a:extLst>
              <a:ext uri="{FF2B5EF4-FFF2-40B4-BE49-F238E27FC236}">
                <a16:creationId xmlns:a16="http://schemas.microsoft.com/office/drawing/2014/main" id="{802946B7-58D5-DA41-990C-D6E41BC3B96D}"/>
              </a:ext>
            </a:extLst>
          </p:cNvPr>
          <p:cNvGraphicFramePr>
            <a:graphicFrameLocks noChangeAspect="1"/>
          </p:cNvGraphicFramePr>
          <p:nvPr>
            <p:extLst/>
          </p:nvPr>
        </p:nvGraphicFramePr>
        <p:xfrm>
          <a:off x="1104188" y="619050"/>
          <a:ext cx="6845300" cy="1989137"/>
        </p:xfrm>
        <a:graphic>
          <a:graphicData uri="http://schemas.openxmlformats.org/presentationml/2006/ole">
            <mc:AlternateContent xmlns:mc="http://schemas.openxmlformats.org/markup-compatibility/2006">
              <mc:Choice xmlns:v="urn:schemas-microsoft-com:vml" Requires="v">
                <p:oleObj spid="_x0000_s6148" name="Document" r:id="rId3" imgW="6638950" imgH="1923757" progId="Word.Document.12">
                  <p:embed/>
                </p:oleObj>
              </mc:Choice>
              <mc:Fallback>
                <p:oleObj name="Document" r:id="rId3" imgW="6638950" imgH="1923757" progId="Word.Document.12">
                  <p:embed/>
                  <p:pic>
                    <p:nvPicPr>
                      <p:cNvPr id="10" name="Object 9">
                        <a:extLst>
                          <a:ext uri="{FF2B5EF4-FFF2-40B4-BE49-F238E27FC236}">
                            <a16:creationId xmlns:a16="http://schemas.microsoft.com/office/drawing/2014/main" id="{802946B7-58D5-DA41-990C-D6E41BC3B96D}"/>
                          </a:ext>
                        </a:extLst>
                      </p:cNvPr>
                      <p:cNvPicPr/>
                      <p:nvPr/>
                    </p:nvPicPr>
                    <p:blipFill>
                      <a:blip r:embed="rId4"/>
                      <a:stretch>
                        <a:fillRect/>
                      </a:stretch>
                    </p:blipFill>
                    <p:spPr>
                      <a:xfrm>
                        <a:off x="1104188" y="619050"/>
                        <a:ext cx="6845300" cy="1989137"/>
                      </a:xfrm>
                      <a:prstGeom prst="rect">
                        <a:avLst/>
                      </a:prstGeom>
                      <a:solidFill>
                        <a:schemeClr val="bg1"/>
                      </a:solidFill>
                      <a:ln>
                        <a:solidFill>
                          <a:schemeClr val="tx1"/>
                        </a:solidFill>
                      </a:ln>
                    </p:spPr>
                  </p:pic>
                </p:oleObj>
              </mc:Fallback>
            </mc:AlternateContent>
          </a:graphicData>
        </a:graphic>
      </p:graphicFrame>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535CF85-FCDD-3043-A446-BDA50AABDF6E}"/>
                  </a:ext>
                </a:extLst>
              </p:cNvPr>
              <p:cNvSpPr txBox="1">
                <a:spLocks/>
              </p:cNvSpPr>
              <p:nvPr/>
            </p:nvSpPr>
            <p:spPr>
              <a:xfrm>
                <a:off x="212850" y="4006050"/>
                <a:ext cx="8712000" cy="1007761"/>
              </a:xfrm>
              <a:prstGeom prst="rect">
                <a:avLst/>
              </a:prstGeom>
              <a:solidFill>
                <a:schemeClr val="bg1">
                  <a:lumMod val="85000"/>
                  <a:alpha val="29000"/>
                </a:schemeClr>
              </a:solidFill>
              <a:ln w="15875">
                <a:solidFill>
                  <a:srgbClr val="C00000"/>
                </a:solidFill>
                <a:prstDash val="lgDashDotDot"/>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600" dirty="0"/>
                  <a:t>Given a positive classifier prediction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𝑌</m:t>
                        </m:r>
                      </m:e>
                      <m:sup>
                        <m:r>
                          <a:rPr lang="en-GB" sz="1600" b="0" i="1" smtClean="0">
                            <a:latin typeface="Cambria Math" panose="02040503050406030204" pitchFamily="18" charset="0"/>
                          </a:rPr>
                          <m:t>𝑃</m:t>
                        </m:r>
                      </m:sup>
                    </m:sSup>
                    <m:r>
                      <a:rPr lang="en-GB" sz="1600" b="0" i="1" smtClean="0">
                        <a:latin typeface="Cambria Math" panose="02040503050406030204" pitchFamily="18" charset="0"/>
                      </a:rPr>
                      <m:t>=</m:t>
                    </m:r>
                    <m:r>
                      <m:rPr>
                        <m:nor/>
                      </m:rPr>
                      <a:rPr lang="en-GB" sz="1600" b="0" i="0" smtClean="0">
                        <a:latin typeface="Cambria Math" panose="02040503050406030204" pitchFamily="18" charset="0"/>
                      </a:rPr>
                      <m:t>dog</m:t>
                    </m:r>
                  </m:oMath>
                </a14:m>
                <a:r>
                  <a:rPr lang="en-GB" sz="1600" dirty="0"/>
                  <a:t>), how likely is it to be correct?</a:t>
                </a:r>
                <a:br>
                  <a:rPr lang="en-GB" sz="1600" dirty="0"/>
                </a:br>
                <a:endParaRPr lang="en-GB" sz="1600" dirty="0"/>
              </a:p>
              <a:p>
                <a:pPr marL="0" indent="0">
                  <a:buNone/>
                </a:pPr>
                <a14:m>
                  <m:oMathPara xmlns:m="http://schemas.openxmlformats.org/officeDocument/2006/math">
                    <m:oMathParaPr>
                      <m:jc m:val="centerGroup"/>
                    </m:oMathParaPr>
                    <m:oMath xmlns:m="http://schemas.openxmlformats.org/officeDocument/2006/math">
                      <m:r>
                        <m:rPr>
                          <m:nor/>
                        </m:rPr>
                        <a:rPr lang="en-GB" sz="1600" b="0" i="0" smtClean="0">
                          <a:solidFill>
                            <a:schemeClr val="tx1"/>
                          </a:solidFill>
                          <a:latin typeface="Cambria Math" panose="02040503050406030204" pitchFamily="18" charset="0"/>
                        </a:rPr>
                        <m:t>Precision</m:t>
                      </m:r>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solidFill>
                                <a:srgbClr val="030EE3"/>
                              </a:solidFill>
                              <a:latin typeface="Cambria Math" panose="02040503050406030204" pitchFamily="18" charset="0"/>
                            </a:rPr>
                            <m:t>𝑇𝑃</m:t>
                          </m:r>
                        </m:num>
                        <m:den>
                          <m:r>
                            <a:rPr lang="en-GB" sz="1600" i="1">
                              <a:latin typeface="Cambria Math" panose="02040503050406030204" pitchFamily="18" charset="0"/>
                            </a:rPr>
                            <m:t>(</m:t>
                          </m:r>
                          <m:r>
                            <a:rPr lang="en-GB" sz="1600" i="1" smtClean="0">
                              <a:solidFill>
                                <a:srgbClr val="030EE3"/>
                              </a:solidFill>
                              <a:latin typeface="Cambria Math" panose="02040503050406030204" pitchFamily="18" charset="0"/>
                            </a:rPr>
                            <m:t>𝑇𝑃</m:t>
                          </m:r>
                          <m:r>
                            <a:rPr lang="en-GB" sz="1600" i="1">
                              <a:latin typeface="Cambria Math" panose="02040503050406030204" pitchFamily="18" charset="0"/>
                            </a:rPr>
                            <m:t>+</m:t>
                          </m:r>
                          <m:r>
                            <a:rPr lang="en-GB" sz="1600" i="1" smtClean="0">
                              <a:solidFill>
                                <a:srgbClr val="C00000"/>
                              </a:solidFill>
                              <a:latin typeface="Cambria Math" panose="02040503050406030204" pitchFamily="18" charset="0"/>
                            </a:rPr>
                            <m:t>𝐹</m:t>
                          </m:r>
                          <m:r>
                            <a:rPr lang="en-GB" sz="1600" b="0" i="1" smtClean="0">
                              <a:solidFill>
                                <a:srgbClr val="C00000"/>
                              </a:solidFill>
                              <a:latin typeface="Cambria Math" panose="02040503050406030204" pitchFamily="18" charset="0"/>
                            </a:rPr>
                            <m:t>𝑃</m:t>
                          </m:r>
                          <m:r>
                            <a:rPr lang="en-GB" sz="1600" i="1">
                              <a:latin typeface="Cambria Math" panose="02040503050406030204" pitchFamily="18" charset="0"/>
                            </a:rPr>
                            <m:t>)</m:t>
                          </m:r>
                        </m:den>
                      </m:f>
                    </m:oMath>
                  </m:oMathPara>
                </a14:m>
                <a:endParaRPr lang="en-GB" sz="1600" dirty="0"/>
              </a:p>
            </p:txBody>
          </p:sp>
        </mc:Choice>
        <mc:Fallback xmlns="">
          <p:sp>
            <p:nvSpPr>
              <p:cNvPr id="12" name="Content Placeholder 2">
                <a:extLst>
                  <a:ext uri="{FF2B5EF4-FFF2-40B4-BE49-F238E27FC236}">
                    <a16:creationId xmlns:a16="http://schemas.microsoft.com/office/drawing/2014/main" id="{0535CF85-FCDD-3043-A446-BDA50AABDF6E}"/>
                  </a:ext>
                </a:extLst>
              </p:cNvPr>
              <p:cNvSpPr txBox="1">
                <a:spLocks noRot="1" noChangeAspect="1" noMove="1" noResize="1" noEditPoints="1" noAdjustHandles="1" noChangeArrowheads="1" noChangeShapeType="1" noTextEdit="1"/>
              </p:cNvSpPr>
              <p:nvPr/>
            </p:nvSpPr>
            <p:spPr>
              <a:xfrm>
                <a:off x="212850" y="4006050"/>
                <a:ext cx="8712000" cy="1007761"/>
              </a:xfrm>
              <a:prstGeom prst="rect">
                <a:avLst/>
              </a:prstGeom>
              <a:blipFill>
                <a:blip r:embed="rId5"/>
                <a:stretch>
                  <a:fillRect l="-291" t="-2439" b="-2439"/>
                </a:stretch>
              </a:blipFill>
              <a:ln w="15875">
                <a:solidFill>
                  <a:srgbClr val="C00000"/>
                </a:solidFill>
                <a:prstDash val="lgDashDotDot"/>
              </a:ln>
            </p:spPr>
            <p:txBody>
              <a:bodyPr/>
              <a:lstStyle/>
              <a:p>
                <a:r>
                  <a:rPr lang="en-GB">
                    <a:noFill/>
                  </a:rPr>
                  <a:t> </a:t>
                </a:r>
              </a:p>
            </p:txBody>
          </p:sp>
        </mc:Fallback>
      </mc:AlternateContent>
      <p:sp>
        <p:nvSpPr>
          <p:cNvPr id="13" name="Rectangle 12">
            <a:extLst>
              <a:ext uri="{FF2B5EF4-FFF2-40B4-BE49-F238E27FC236}">
                <a16:creationId xmlns:a16="http://schemas.microsoft.com/office/drawing/2014/main" id="{917696AF-E079-C542-AA13-00921A8D350E}"/>
              </a:ext>
            </a:extLst>
          </p:cNvPr>
          <p:cNvSpPr/>
          <p:nvPr/>
        </p:nvSpPr>
        <p:spPr>
          <a:xfrm flipV="1">
            <a:off x="5103373" y="933056"/>
            <a:ext cx="628299" cy="1346200"/>
          </a:xfrm>
          <a:prstGeom prst="rect">
            <a:avLst/>
          </a:prstGeom>
          <a:noFill/>
          <a:ln w="19050">
            <a:solidFill>
              <a:srgbClr val="C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cv</a:t>
            </a:r>
          </a:p>
        </p:txBody>
      </p:sp>
      <p:sp>
        <p:nvSpPr>
          <p:cNvPr id="14" name="Rectangle 13">
            <a:extLst>
              <a:ext uri="{FF2B5EF4-FFF2-40B4-BE49-F238E27FC236}">
                <a16:creationId xmlns:a16="http://schemas.microsoft.com/office/drawing/2014/main" id="{126FE19A-4FFD-3548-8CC6-AF60E0F205AA}"/>
              </a:ext>
            </a:extLst>
          </p:cNvPr>
          <p:cNvSpPr/>
          <p:nvPr/>
        </p:nvSpPr>
        <p:spPr>
          <a:xfrm>
            <a:off x="2516110" y="1786761"/>
            <a:ext cx="3418449" cy="317593"/>
          </a:xfrm>
          <a:prstGeom prst="rect">
            <a:avLst/>
          </a:prstGeom>
          <a:noFill/>
          <a:ln w="12700">
            <a:solidFill>
              <a:srgbClr val="030EE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DFB9CD1-BCDB-4345-9A03-8DB5569A21FE}"/>
                  </a:ext>
                </a:extLst>
              </p:cNvPr>
              <p:cNvSpPr txBox="1">
                <a:spLocks/>
              </p:cNvSpPr>
              <p:nvPr/>
            </p:nvSpPr>
            <p:spPr>
              <a:xfrm>
                <a:off x="212850" y="2787041"/>
                <a:ext cx="8712000" cy="1040155"/>
              </a:xfrm>
              <a:prstGeom prst="rect">
                <a:avLst/>
              </a:prstGeom>
              <a:solidFill>
                <a:schemeClr val="bg1">
                  <a:lumMod val="85000"/>
                  <a:alpha val="29000"/>
                </a:schemeClr>
              </a:solidFill>
              <a:ln w="9525">
                <a:solidFill>
                  <a:srgbClr val="030EE3"/>
                </a:solidFill>
                <a:prstDash val="dash"/>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600" dirty="0"/>
                  <a:t>Given a positive example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𝑌</m:t>
                        </m:r>
                      </m:e>
                      <m:sup>
                        <m:r>
                          <a:rPr lang="en-GB" sz="1600" b="0" i="1" smtClean="0">
                            <a:latin typeface="Cambria Math" panose="02040503050406030204" pitchFamily="18" charset="0"/>
                          </a:rPr>
                          <m:t>𝐺𝑇</m:t>
                        </m:r>
                      </m:sup>
                    </m:sSup>
                    <m:r>
                      <a:rPr lang="en-GB" sz="1600" b="0" i="1" smtClean="0">
                        <a:latin typeface="Cambria Math" panose="02040503050406030204" pitchFamily="18" charset="0"/>
                      </a:rPr>
                      <m:t>=</m:t>
                    </m:r>
                    <m:r>
                      <m:rPr>
                        <m:nor/>
                      </m:rPr>
                      <a:rPr lang="en-GB" sz="1600" b="0" i="0" smtClean="0">
                        <a:latin typeface="Cambria Math" panose="02040503050406030204" pitchFamily="18" charset="0"/>
                      </a:rPr>
                      <m:t>dog</m:t>
                    </m:r>
                  </m:oMath>
                </a14:m>
                <a:r>
                  <a:rPr lang="en-GB" sz="1600" dirty="0"/>
                  <a:t>), how likely will the classifier will accept it?</a:t>
                </a:r>
                <a:br>
                  <a:rPr lang="en-GB" sz="1600" dirty="0"/>
                </a:br>
                <a:endParaRPr lang="en-GB" sz="1600" dirty="0"/>
              </a:p>
              <a:p>
                <a:pPr marL="0" indent="0">
                  <a:buNone/>
                </a:pPr>
                <a14:m>
                  <m:oMathPara xmlns:m="http://schemas.openxmlformats.org/officeDocument/2006/math">
                    <m:oMathParaPr>
                      <m:jc m:val="centerGroup"/>
                    </m:oMathParaPr>
                    <m:oMath xmlns:m="http://schemas.openxmlformats.org/officeDocument/2006/math">
                      <m:r>
                        <m:rPr>
                          <m:nor/>
                        </m:rPr>
                        <a:rPr lang="en-GB" sz="1600" b="0" i="0" smtClean="0">
                          <a:solidFill>
                            <a:schemeClr val="tx1"/>
                          </a:solidFill>
                          <a:latin typeface="Cambria Math" panose="02040503050406030204" pitchFamily="18" charset="0"/>
                          <a:ea typeface="Cambria Math" panose="02040503050406030204" pitchFamily="18" charset="0"/>
                        </a:rPr>
                        <m:t>Recall</m:t>
                      </m:r>
                      <m:r>
                        <a:rPr lang="en-GB" sz="1600" b="0" i="1" smtClean="0">
                          <a:latin typeface="Cambria Math" panose="02040503050406030204" pitchFamily="18" charset="0"/>
                          <a:ea typeface="Cambria Math" panose="02040503050406030204" pitchFamily="18" charset="0"/>
                        </a:rPr>
                        <m:t>=</m:t>
                      </m:r>
                      <m:f>
                        <m:fPr>
                          <m:ctrlPr>
                            <a:rPr lang="en-GB" sz="1600" b="0" i="1" smtClean="0">
                              <a:latin typeface="Cambria Math" panose="02040503050406030204" pitchFamily="18" charset="0"/>
                              <a:ea typeface="Cambria Math" panose="02040503050406030204" pitchFamily="18" charset="0"/>
                            </a:rPr>
                          </m:ctrlPr>
                        </m:fPr>
                        <m:num>
                          <m:r>
                            <a:rPr lang="en-GB" sz="1600" b="0" i="1" smtClean="0">
                              <a:solidFill>
                                <a:srgbClr val="030EE3"/>
                              </a:solidFill>
                              <a:latin typeface="Cambria Math" panose="02040503050406030204" pitchFamily="18" charset="0"/>
                              <a:ea typeface="Cambria Math" panose="02040503050406030204" pitchFamily="18" charset="0"/>
                            </a:rPr>
                            <m:t>𝑇𝑃</m:t>
                          </m:r>
                        </m:num>
                        <m:den>
                          <m:r>
                            <a:rPr lang="en-GB" sz="1600" i="1">
                              <a:latin typeface="Cambria Math" panose="02040503050406030204" pitchFamily="18" charset="0"/>
                              <a:ea typeface="Cambria Math" panose="02040503050406030204" pitchFamily="18" charset="0"/>
                            </a:rPr>
                            <m:t>(</m:t>
                          </m:r>
                          <m:r>
                            <a:rPr lang="en-GB" sz="1600" i="1" smtClean="0">
                              <a:solidFill>
                                <a:srgbClr val="030EE3"/>
                              </a:solidFill>
                              <a:latin typeface="Cambria Math" panose="02040503050406030204" pitchFamily="18" charset="0"/>
                              <a:ea typeface="Cambria Math" panose="02040503050406030204" pitchFamily="18" charset="0"/>
                            </a:rPr>
                            <m:t>𝑇𝑃</m:t>
                          </m:r>
                          <m:r>
                            <a:rPr lang="en-GB" sz="1600" i="1">
                              <a:latin typeface="Cambria Math" panose="02040503050406030204" pitchFamily="18" charset="0"/>
                              <a:ea typeface="Cambria Math" panose="02040503050406030204" pitchFamily="18" charset="0"/>
                            </a:rPr>
                            <m:t>+</m:t>
                          </m:r>
                          <m:r>
                            <a:rPr lang="en-GB" sz="1600" i="1" smtClean="0">
                              <a:solidFill>
                                <a:srgbClr val="C00000"/>
                              </a:solidFill>
                              <a:latin typeface="Cambria Math" panose="02040503050406030204" pitchFamily="18" charset="0"/>
                              <a:ea typeface="Cambria Math" panose="02040503050406030204" pitchFamily="18" charset="0"/>
                            </a:rPr>
                            <m:t>𝐹𝑁</m:t>
                          </m:r>
                          <m:r>
                            <a:rPr lang="en-GB" sz="1600" i="1">
                              <a:latin typeface="Cambria Math" panose="02040503050406030204" pitchFamily="18" charset="0"/>
                              <a:ea typeface="Cambria Math" panose="02040503050406030204" pitchFamily="18" charset="0"/>
                            </a:rPr>
                            <m:t>)</m:t>
                          </m:r>
                        </m:den>
                      </m:f>
                    </m:oMath>
                  </m:oMathPara>
                </a14:m>
                <a:endParaRPr lang="en-GB" sz="1600" dirty="0">
                  <a:latin typeface="Cambria Math" panose="02040503050406030204" pitchFamily="18" charset="0"/>
                  <a:ea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9DFB9CD1-BCDB-4345-9A03-8DB5569A21FE}"/>
                  </a:ext>
                </a:extLst>
              </p:cNvPr>
              <p:cNvSpPr txBox="1">
                <a:spLocks noRot="1" noChangeAspect="1" noMove="1" noResize="1" noEditPoints="1" noAdjustHandles="1" noChangeArrowheads="1" noChangeShapeType="1" noTextEdit="1"/>
              </p:cNvSpPr>
              <p:nvPr/>
            </p:nvSpPr>
            <p:spPr>
              <a:xfrm>
                <a:off x="212850" y="2787041"/>
                <a:ext cx="8712000" cy="1040155"/>
              </a:xfrm>
              <a:prstGeom prst="rect">
                <a:avLst/>
              </a:prstGeom>
              <a:blipFill>
                <a:blip r:embed="rId6"/>
                <a:stretch>
                  <a:fillRect l="-291" t="-2381"/>
                </a:stretch>
              </a:blipFill>
              <a:ln w="9525">
                <a:solidFill>
                  <a:srgbClr val="030EE3"/>
                </a:solidFill>
                <a:prstDash val="dash"/>
              </a:ln>
            </p:spPr>
            <p:txBody>
              <a:bodyPr/>
              <a:lstStyle/>
              <a:p>
                <a:r>
                  <a:rPr lang="en-GB">
                    <a:noFill/>
                  </a:rPr>
                  <a:t> </a:t>
                </a:r>
              </a:p>
            </p:txBody>
          </p:sp>
        </mc:Fallback>
      </mc:AlternateContent>
    </p:spTree>
    <p:extLst>
      <p:ext uri="{BB962C8B-B14F-4D97-AF65-F5344CB8AC3E}">
        <p14:creationId xmlns:p14="http://schemas.microsoft.com/office/powerpoint/2010/main" val="345684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6672-67E6-0541-9730-ADFD068F2258}"/>
              </a:ext>
            </a:extLst>
          </p:cNvPr>
          <p:cNvSpPr>
            <a:spLocks noGrp="1"/>
          </p:cNvSpPr>
          <p:nvPr>
            <p:ph type="title"/>
          </p:nvPr>
        </p:nvSpPr>
        <p:spPr/>
        <p:txBody>
          <a:bodyPr/>
          <a:lstStyle/>
          <a:p>
            <a:r>
              <a:rPr lang="en-GB"/>
              <a:t>Extra: </a:t>
            </a:r>
            <a:r>
              <a:rPr lang="en-GB" dirty="0"/>
              <a:t>Feature scaling</a:t>
            </a:r>
          </a:p>
        </p:txBody>
      </p:sp>
    </p:spTree>
    <p:extLst>
      <p:ext uri="{BB962C8B-B14F-4D97-AF65-F5344CB8AC3E}">
        <p14:creationId xmlns:p14="http://schemas.microsoft.com/office/powerpoint/2010/main" val="227579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C5E-A2C8-0648-B319-366A6C721575}"/>
              </a:ext>
            </a:extLst>
          </p:cNvPr>
          <p:cNvSpPr>
            <a:spLocks noGrp="1"/>
          </p:cNvSpPr>
          <p:nvPr>
            <p:ph type="title"/>
          </p:nvPr>
        </p:nvSpPr>
        <p:spPr/>
        <p:txBody>
          <a:bodyPr/>
          <a:lstStyle/>
          <a:p>
            <a:r>
              <a:rPr lang="en-US" dirty="0"/>
              <a:t>Feature scaling</a:t>
            </a:r>
          </a:p>
        </p:txBody>
      </p:sp>
      <p:sp>
        <p:nvSpPr>
          <p:cNvPr id="4" name="Slide Number Placeholder 3">
            <a:extLst>
              <a:ext uri="{FF2B5EF4-FFF2-40B4-BE49-F238E27FC236}">
                <a16:creationId xmlns:a16="http://schemas.microsoft.com/office/drawing/2014/main" id="{0A95E07A-C0B1-424D-97A1-305C111CAA53}"/>
              </a:ext>
            </a:extLst>
          </p:cNvPr>
          <p:cNvSpPr>
            <a:spLocks noGrp="1"/>
          </p:cNvSpPr>
          <p:nvPr>
            <p:ph type="sldNum" idx="12"/>
          </p:nvPr>
        </p:nvSpPr>
        <p:spPr/>
        <p:txBody>
          <a:bodyPr/>
          <a:lstStyle/>
          <a:p>
            <a:fld id="{5417DD94-7777-4A98-84E3-132DCA28D48C}" type="slidenum">
              <a:rPr lang="en-GB" smtClean="0"/>
              <a:t>26</a:t>
            </a:fld>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222104-1826-6C49-BFBB-3E42126C5FA9}"/>
                  </a:ext>
                </a:extLst>
              </p:cNvPr>
              <p:cNvSpPr>
                <a:spLocks noGrp="1"/>
              </p:cNvSpPr>
              <p:nvPr>
                <p:ph idx="4294967295"/>
              </p:nvPr>
            </p:nvSpPr>
            <p:spPr>
              <a:xfrm>
                <a:off x="256368" y="746967"/>
                <a:ext cx="6408000" cy="2412000"/>
              </a:xfrm>
            </p:spPr>
            <p:txBody>
              <a:bodyPr>
                <a:normAutofit/>
              </a:bodyPr>
              <a:lstStyle/>
              <a:p>
                <a:pPr marL="0" indent="0">
                  <a:lnSpc>
                    <a:spcPct val="100000"/>
                  </a:lnSpc>
                  <a:spcBef>
                    <a:spcPts val="500"/>
                  </a:spcBef>
                  <a:buNone/>
                </a:pPr>
                <a:r>
                  <a:rPr lang="en-US" sz="1400" dirty="0">
                    <a:latin typeface="Roboto Slab" pitchFamily="2" charset="0"/>
                    <a:ea typeface="Roboto Slab" pitchFamily="2" charset="0"/>
                  </a:rPr>
                  <a:t>Multiple explanatory variables</a:t>
                </a:r>
              </a:p>
              <a:p>
                <a:pPr>
                  <a:lnSpc>
                    <a:spcPct val="100000"/>
                  </a:lnSpc>
                  <a:spcBef>
                    <a:spcPts val="500"/>
                  </a:spcBef>
                </a:pPr>
                <a:r>
                  <a:rPr lang="en-US" sz="1200" dirty="0">
                    <a:latin typeface="Roboto Slab" pitchFamily="2" charset="0"/>
                    <a:ea typeface="Roboto Slab" pitchFamily="2" charset="0"/>
                  </a:rPr>
                  <a:t>All on different scales, e.g.</a:t>
                </a:r>
                <a:endParaRPr lang="en-US" sz="800" dirty="0">
                  <a:latin typeface="Roboto Slab" pitchFamily="2" charset="0"/>
                  <a:ea typeface="Roboto Slab" pitchFamily="2" charset="0"/>
                </a:endParaRPr>
              </a:p>
              <a:p>
                <a:pPr lvl="1">
                  <a:lnSpc>
                    <a:spcPct val="100000"/>
                  </a:lnSpc>
                  <a:spcBef>
                    <a:spcPts val="500"/>
                  </a:spcBef>
                </a:pPr>
                <a:r>
                  <a:rPr lang="en-US" sz="1200" dirty="0">
                    <a:latin typeface="Roboto Slab" pitchFamily="2" charset="0"/>
                    <a:ea typeface="Roboto Slab" pitchFamily="2" charset="0"/>
                  </a:rPr>
                  <a:t>area range(</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𝑥</m:t>
                        </m:r>
                      </m:e>
                      <m:sub>
                        <m:r>
                          <a:rPr lang="en-GB" sz="1200" i="1" dirty="0">
                            <a:latin typeface="Cambria Math" panose="02040503050406030204" pitchFamily="18" charset="0"/>
                          </a:rPr>
                          <m:t>1</m:t>
                        </m:r>
                      </m:sub>
                    </m:sSub>
                  </m:oMath>
                </a14:m>
                <a:r>
                  <a:rPr lang="en-US" sz="1200" dirty="0">
                    <a:latin typeface="Roboto Slab" pitchFamily="2" charset="0"/>
                    <a:ea typeface="Roboto Slab" pitchFamily="2" charset="0"/>
                  </a:rPr>
                  <a:t>) = (0-1000 </a:t>
                </a:r>
                <a14:m>
                  <m:oMath xmlns:m="http://schemas.openxmlformats.org/officeDocument/2006/math">
                    <m:sSup>
                      <m:sSupPr>
                        <m:ctrlPr>
                          <a:rPr lang="en-GB" sz="1200" i="1" dirty="0">
                            <a:latin typeface="Cambria Math" panose="02040503050406030204" pitchFamily="18" charset="0"/>
                          </a:rPr>
                        </m:ctrlPr>
                      </m:sSupPr>
                      <m:e>
                        <m:r>
                          <a:rPr lang="en-GB" sz="1200" i="1" dirty="0">
                            <a:latin typeface="Cambria Math" panose="02040503050406030204" pitchFamily="18" charset="0"/>
                          </a:rPr>
                          <m:t>𝑚</m:t>
                        </m:r>
                      </m:e>
                      <m:sup>
                        <m:r>
                          <a:rPr lang="en-GB" sz="1200" i="1" dirty="0">
                            <a:latin typeface="Cambria Math" panose="02040503050406030204" pitchFamily="18" charset="0"/>
                          </a:rPr>
                          <m:t>2</m:t>
                        </m:r>
                      </m:sup>
                    </m:sSup>
                  </m:oMath>
                </a14:m>
                <a:r>
                  <a:rPr lang="en-US" sz="1200" dirty="0">
                    <a:latin typeface="Roboto Slab" pitchFamily="2" charset="0"/>
                    <a:ea typeface="Roboto Slab" pitchFamily="2" charset="0"/>
                  </a:rPr>
                  <a:t>)</a:t>
                </a:r>
              </a:p>
              <a:p>
                <a:pPr lvl="1">
                  <a:lnSpc>
                    <a:spcPct val="100000"/>
                  </a:lnSpc>
                  <a:spcBef>
                    <a:spcPts val="500"/>
                  </a:spcBef>
                </a:pPr>
                <a:r>
                  <a:rPr lang="en-US" sz="1200" dirty="0">
                    <a:latin typeface="Roboto Slab" pitchFamily="2" charset="0"/>
                    <a:ea typeface="Roboto Slab" pitchFamily="2" charset="0"/>
                  </a:rPr>
                  <a:t># rooms range(</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𝑥</m:t>
                        </m:r>
                      </m:e>
                      <m:sub>
                        <m:r>
                          <a:rPr lang="en-US" sz="1200" i="1" dirty="0">
                            <a:latin typeface="Cambria Math" panose="02040503050406030204" pitchFamily="18" charset="0"/>
                          </a:rPr>
                          <m:t>2</m:t>
                        </m:r>
                      </m:sub>
                    </m:sSub>
                  </m:oMath>
                </a14:m>
                <a:r>
                  <a:rPr lang="en-US" sz="1200" dirty="0">
                    <a:latin typeface="Roboto Slab" pitchFamily="2" charset="0"/>
                    <a:ea typeface="Roboto Slab" pitchFamily="2" charset="0"/>
                  </a:rPr>
                  <a:t>) = (1-5)</a:t>
                </a:r>
              </a:p>
              <a:p>
                <a:pPr>
                  <a:lnSpc>
                    <a:spcPct val="100000"/>
                  </a:lnSpc>
                  <a:spcBef>
                    <a:spcPts val="500"/>
                  </a:spcBef>
                </a:pPr>
                <a:r>
                  <a:rPr lang="en-US" sz="1200" dirty="0">
                    <a:latin typeface="Roboto Slab" pitchFamily="2" charset="0"/>
                    <a:ea typeface="Roboto Slab" pitchFamily="2" charset="0"/>
                  </a:rPr>
                  <a:t>Scale the features </a:t>
                </a:r>
              </a:p>
              <a:p>
                <a:pPr lvl="1">
                  <a:lnSpc>
                    <a:spcPct val="100000"/>
                  </a:lnSpc>
                  <a:spcBef>
                    <a:spcPts val="500"/>
                  </a:spcBef>
                </a:pPr>
                <a:r>
                  <a:rPr lang="en-US" sz="1200" dirty="0">
                    <a:latin typeface="Roboto Slab" pitchFamily="2" charset="0"/>
                    <a:ea typeface="Roboto Slab" pitchFamily="2" charset="0"/>
                  </a:rPr>
                  <a:t>Avoids unnecessarily large or small </a:t>
                </a:r>
                <a14:m>
                  <m:oMath xmlns:m="http://schemas.openxmlformats.org/officeDocument/2006/math">
                    <m:r>
                      <a:rPr lang="en-GB" sz="1200" i="1" dirty="0">
                        <a:latin typeface="Cambria Math" panose="02040503050406030204" pitchFamily="18" charset="0"/>
                      </a:rPr>
                      <m:t>𝜃</m:t>
                    </m:r>
                  </m:oMath>
                </a14:m>
                <a:endParaRPr lang="en-GB" sz="1200" dirty="0">
                  <a:latin typeface="Roboto Slab" pitchFamily="2" charset="0"/>
                  <a:ea typeface="Roboto Slab" pitchFamily="2" charset="0"/>
                </a:endParaRPr>
              </a:p>
              <a:p>
                <a:pPr lvl="1">
                  <a:lnSpc>
                    <a:spcPct val="100000"/>
                  </a:lnSpc>
                  <a:spcBef>
                    <a:spcPts val="500"/>
                  </a:spcBef>
                </a:pPr>
                <a:r>
                  <a:rPr lang="en-US" sz="1200" dirty="0">
                    <a:latin typeface="Roboto Slab" pitchFamily="2" charset="0"/>
                    <a:ea typeface="Roboto Slab" pitchFamily="2" charset="0"/>
                  </a:rPr>
                  <a:t>Gradient descent </a:t>
                </a:r>
                <a:r>
                  <a:rPr lang="en-US" sz="1200" dirty="0">
                    <a:solidFill>
                      <a:srgbClr val="FF0000"/>
                    </a:solidFill>
                    <a:latin typeface="Roboto Slab" pitchFamily="2" charset="0"/>
                    <a:ea typeface="Roboto Slab" pitchFamily="2" charset="0"/>
                  </a:rPr>
                  <a:t>converges faster</a:t>
                </a:r>
              </a:p>
            </p:txBody>
          </p:sp>
        </mc:Choice>
        <mc:Fallback xmlns="">
          <p:sp>
            <p:nvSpPr>
              <p:cNvPr id="3" name="Content Placeholder 2">
                <a:extLst>
                  <a:ext uri="{FF2B5EF4-FFF2-40B4-BE49-F238E27FC236}">
                    <a16:creationId xmlns:a16="http://schemas.microsoft.com/office/drawing/2014/main" id="{A9222104-1826-6C49-BFBB-3E42126C5FA9}"/>
                  </a:ext>
                </a:extLst>
              </p:cNvPr>
              <p:cNvSpPr>
                <a:spLocks noGrp="1" noRot="1" noChangeAspect="1" noMove="1" noResize="1" noEditPoints="1" noAdjustHandles="1" noChangeArrowheads="1" noChangeShapeType="1" noTextEdit="1"/>
              </p:cNvSpPr>
              <p:nvPr>
                <p:ph idx="4294967295"/>
              </p:nvPr>
            </p:nvSpPr>
            <p:spPr>
              <a:xfrm>
                <a:off x="256368" y="746967"/>
                <a:ext cx="6408000" cy="2412000"/>
              </a:xfrm>
              <a:blipFill>
                <a:blip r:embed="rId2"/>
                <a:stretch>
                  <a:fillRect l="-198"/>
                </a:stretch>
              </a:blipFill>
            </p:spPr>
            <p:txBody>
              <a:bodyPr/>
              <a:lstStyle/>
              <a:p>
                <a:r>
                  <a:rPr lang="en-GB">
                    <a:noFill/>
                  </a:rPr>
                  <a:t> </a:t>
                </a:r>
              </a:p>
            </p:txBody>
          </p:sp>
        </mc:Fallback>
      </mc:AlternateContent>
      <p:sp>
        <p:nvSpPr>
          <p:cNvPr id="16" name="Content Placeholder 2">
            <a:extLst>
              <a:ext uri="{FF2B5EF4-FFF2-40B4-BE49-F238E27FC236}">
                <a16:creationId xmlns:a16="http://schemas.microsoft.com/office/drawing/2014/main" id="{8CD41C07-137C-6B4F-B9B6-456669311507}"/>
              </a:ext>
            </a:extLst>
          </p:cNvPr>
          <p:cNvSpPr txBox="1">
            <a:spLocks/>
          </p:cNvSpPr>
          <p:nvPr/>
        </p:nvSpPr>
        <p:spPr>
          <a:xfrm>
            <a:off x="1299601" y="2831691"/>
            <a:ext cx="3360890" cy="2311810"/>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US" sz="1500" dirty="0">
              <a:solidFill>
                <a:srgbClr val="FF0000"/>
              </a:solidFill>
            </a:endParaRPr>
          </a:p>
          <a:p>
            <a:pPr lvl="1"/>
            <a:r>
              <a:rPr lang="en-US" sz="1500" dirty="0">
                <a:solidFill>
                  <a:srgbClr val="FF0000"/>
                </a:solidFill>
              </a:rPr>
              <a:t>Range normalization </a:t>
            </a:r>
          </a:p>
          <a:p>
            <a:pPr marL="257175" lvl="1" indent="0">
              <a:buNone/>
            </a:pPr>
            <a:r>
              <a:rPr lang="en-US" sz="1500" dirty="0"/>
              <a:t>Centre data around mean:</a:t>
            </a:r>
          </a:p>
          <a:p>
            <a:pPr marL="257175" lvl="1" indent="0">
              <a:buNone/>
            </a:pPr>
            <a:endParaRPr lang="en-US" sz="1500" dirty="0"/>
          </a:p>
          <a:p>
            <a:pPr marL="257175" lvl="1" indent="0">
              <a:buNone/>
            </a:pPr>
            <a:r>
              <a:rPr lang="en-US" sz="1500" dirty="0"/>
              <a:t>Min-max normalization (0 and 1):</a:t>
            </a:r>
          </a:p>
          <a:p>
            <a:pPr marL="257175" lvl="1" indent="0">
              <a:buNone/>
            </a:pPr>
            <a:endParaRPr lang="en-US" sz="1500" dirty="0"/>
          </a:p>
          <a:p>
            <a:pPr lvl="1"/>
            <a:r>
              <a:rPr lang="en-US" sz="1500" dirty="0" err="1">
                <a:solidFill>
                  <a:srgbClr val="FF0000"/>
                </a:solidFill>
              </a:rPr>
              <a:t>Standardisation</a:t>
            </a:r>
            <a:r>
              <a:rPr lang="en-US" sz="1500" dirty="0">
                <a:solidFill>
                  <a:srgbClr val="FF0000"/>
                </a:solidFill>
              </a:rPr>
              <a:t> (z-score)</a:t>
            </a:r>
            <a:r>
              <a:rPr lang="en-US" sz="1500" dirty="0"/>
              <a:t> </a:t>
            </a:r>
          </a:p>
          <a:p>
            <a:pPr marL="257175" lvl="1" indent="0">
              <a:buNone/>
            </a:pPr>
            <a:r>
              <a:rPr lang="en-US" sz="1500" dirty="0"/>
              <a:t>Ensure data has mean = 0 and standard deviation = 1:</a:t>
            </a:r>
          </a:p>
          <a:p>
            <a:pPr marL="257175" lvl="1" indent="0">
              <a:buNone/>
            </a:pPr>
            <a:endParaRPr lang="en-US" sz="1500"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43E10CD-91DE-CF46-8BEF-AE9E21BE3B17}"/>
                  </a:ext>
                </a:extLst>
              </p:cNvPr>
              <p:cNvSpPr/>
              <p:nvPr/>
            </p:nvSpPr>
            <p:spPr>
              <a:xfrm>
                <a:off x="4660490" y="4473749"/>
                <a:ext cx="955326" cy="4538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050" i="1">
                              <a:latin typeface="Cambria Math" panose="02040503050406030204" pitchFamily="18" charset="0"/>
                            </a:rPr>
                          </m:ctrlPr>
                        </m:sSubSupPr>
                        <m:e>
                          <m:r>
                            <m:rPr>
                              <m:sty m:val="p"/>
                            </m:rPr>
                            <a:rPr lang="en-GB" sz="1050">
                              <a:latin typeface="Cambria Math" panose="02040503050406030204" pitchFamily="18" charset="0"/>
                            </a:rPr>
                            <m:t>x</m:t>
                          </m:r>
                        </m:e>
                        <m:sub>
                          <m:r>
                            <m:rPr>
                              <m:sty m:val="p"/>
                            </m:rPr>
                            <a:rPr lang="en-GB" sz="1050">
                              <a:latin typeface="Cambria Math" panose="02040503050406030204" pitchFamily="18" charset="0"/>
                            </a:rPr>
                            <m:t>j</m:t>
                          </m:r>
                        </m:sub>
                        <m:sup>
                          <m:r>
                            <m:rPr>
                              <m:sty m:val="p"/>
                            </m:rPr>
                            <a:rPr lang="en-GB" sz="1050">
                              <a:latin typeface="Cambria Math" panose="02040503050406030204" pitchFamily="18" charset="0"/>
                            </a:rPr>
                            <m:t>s</m:t>
                          </m:r>
                        </m:sup>
                      </m:sSubSup>
                      <m:r>
                        <a:rPr lang="en-GB" sz="1050">
                          <a:latin typeface="Cambria Math" panose="02040503050406030204" pitchFamily="18" charset="0"/>
                        </a:rPr>
                        <m:t>=</m:t>
                      </m:r>
                      <m:f>
                        <m:fPr>
                          <m:ctrlPr>
                            <a:rPr lang="en-GB" sz="1050" i="1">
                              <a:latin typeface="Cambria Math" panose="02040503050406030204" pitchFamily="18" charset="0"/>
                            </a:rPr>
                          </m:ctrlPr>
                        </m:fPr>
                        <m:num>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r>
                            <a:rPr lang="en-GB" sz="1050" i="1">
                              <a:latin typeface="Cambria Math" panose="02040503050406030204" pitchFamily="18" charset="0"/>
                            </a:rPr>
                            <m:t>−</m:t>
                          </m:r>
                          <m:sSub>
                            <m:sSubPr>
                              <m:ctrlPr>
                                <a:rPr lang="en-GB" sz="1050" i="1">
                                  <a:latin typeface="Cambria Math" panose="02040503050406030204" pitchFamily="18" charset="0"/>
                                </a:rPr>
                              </m:ctrlPr>
                            </m:sSubPr>
                            <m:e>
                              <m:acc>
                                <m:accPr>
                                  <m:chr m:val="̅"/>
                                  <m:ctrlPr>
                                    <a:rPr lang="en-GB" sz="1050" i="1">
                                      <a:latin typeface="Cambria Math" panose="02040503050406030204" pitchFamily="18" charset="0"/>
                                    </a:rPr>
                                  </m:ctrlPr>
                                </m:accPr>
                                <m:e>
                                  <m:r>
                                    <a:rPr lang="en-GB" sz="1050" i="1">
                                      <a:latin typeface="Cambria Math" panose="02040503050406030204" pitchFamily="18" charset="0"/>
                                    </a:rPr>
                                    <m:t>𝑥</m:t>
                                  </m:r>
                                </m:e>
                              </m:acc>
                            </m:e>
                            <m:sub>
                              <m:r>
                                <a:rPr lang="en-GB" sz="1050" i="1">
                                  <a:latin typeface="Cambria Math" panose="02040503050406030204" pitchFamily="18" charset="0"/>
                                </a:rPr>
                                <m:t>𝑗</m:t>
                              </m:r>
                            </m:sub>
                          </m:sSub>
                        </m:num>
                        <m:den>
                          <m:r>
                            <a:rPr lang="en-GB" sz="1050" i="1">
                              <a:latin typeface="Cambria Math" panose="02040503050406030204" pitchFamily="18" charset="0"/>
                            </a:rPr>
                            <m:t>𝑠𝑡𝑑</m:t>
                          </m:r>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d>
                        </m:den>
                      </m:f>
                    </m:oMath>
                  </m:oMathPara>
                </a14:m>
                <a:endParaRPr lang="en-US" sz="1050" dirty="0"/>
              </a:p>
            </p:txBody>
          </p:sp>
        </mc:Choice>
        <mc:Fallback xmlns="">
          <p:sp>
            <p:nvSpPr>
              <p:cNvPr id="17" name="Rectangle 16">
                <a:extLst>
                  <a:ext uri="{FF2B5EF4-FFF2-40B4-BE49-F238E27FC236}">
                    <a16:creationId xmlns:a16="http://schemas.microsoft.com/office/drawing/2014/main" id="{F43E10CD-91DE-CF46-8BEF-AE9E21BE3B17}"/>
                  </a:ext>
                </a:extLst>
              </p:cNvPr>
              <p:cNvSpPr>
                <a:spLocks noRot="1" noChangeAspect="1" noMove="1" noResize="1" noEditPoints="1" noAdjustHandles="1" noChangeArrowheads="1" noChangeShapeType="1" noTextEdit="1"/>
              </p:cNvSpPr>
              <p:nvPr/>
            </p:nvSpPr>
            <p:spPr>
              <a:xfrm>
                <a:off x="4660490" y="4473749"/>
                <a:ext cx="955326" cy="45384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1400019-C09D-384D-A8CA-76D14D98C382}"/>
                  </a:ext>
                </a:extLst>
              </p:cNvPr>
              <p:cNvSpPr/>
              <p:nvPr/>
            </p:nvSpPr>
            <p:spPr>
              <a:xfrm>
                <a:off x="4384949" y="3760141"/>
                <a:ext cx="2414058" cy="487954"/>
              </a:xfrm>
              <a:prstGeom prst="rect">
                <a:avLst/>
              </a:prstGeom>
            </p:spPr>
            <p:txBody>
              <a:bodyPr wrap="square">
                <a:spAutoFit/>
              </a:bodyPr>
              <a:lstStyle/>
              <a:p>
                <a:pPr marL="257175" lvl="1"/>
                <a14:m>
                  <m:oMathPara xmlns:m="http://schemas.openxmlformats.org/officeDocument/2006/math">
                    <m:oMathParaPr>
                      <m:jc m:val="centerGroup"/>
                    </m:oMathParaPr>
                    <m:oMath xmlns:m="http://schemas.openxmlformats.org/officeDocument/2006/math">
                      <m:sSubSup>
                        <m:sSubSupPr>
                          <m:ctrlPr>
                            <a:rPr lang="en-GB" sz="1050" i="1">
                              <a:latin typeface="Cambria Math" panose="02040503050406030204" pitchFamily="18" charset="0"/>
                            </a:rPr>
                          </m:ctrlPr>
                        </m:sSubSupPr>
                        <m:e>
                          <m:r>
                            <m:rPr>
                              <m:sty m:val="p"/>
                            </m:rPr>
                            <a:rPr lang="en-GB" sz="1050">
                              <a:latin typeface="Cambria Math" panose="02040503050406030204" pitchFamily="18" charset="0"/>
                            </a:rPr>
                            <m:t>x</m:t>
                          </m:r>
                        </m:e>
                        <m:sub>
                          <m:r>
                            <m:rPr>
                              <m:sty m:val="p"/>
                            </m:rPr>
                            <a:rPr lang="en-GB" sz="1050">
                              <a:latin typeface="Cambria Math" panose="02040503050406030204" pitchFamily="18" charset="0"/>
                            </a:rPr>
                            <m:t>j</m:t>
                          </m:r>
                        </m:sub>
                        <m:sup>
                          <m:r>
                            <a:rPr lang="en-GB" sz="1050" i="1">
                              <a:latin typeface="Cambria Math" panose="02040503050406030204" pitchFamily="18" charset="0"/>
                            </a:rPr>
                            <m:t>𝑠</m:t>
                          </m:r>
                        </m:sup>
                      </m:sSubSup>
                      <m:r>
                        <a:rPr lang="en-GB" sz="1050">
                          <a:latin typeface="Cambria Math" panose="02040503050406030204" pitchFamily="18" charset="0"/>
                        </a:rPr>
                        <m:t>=</m:t>
                      </m:r>
                      <m:f>
                        <m:fPr>
                          <m:ctrlPr>
                            <a:rPr lang="en-GB" sz="1050" i="1">
                              <a:latin typeface="Cambria Math" panose="02040503050406030204" pitchFamily="18" charset="0"/>
                            </a:rPr>
                          </m:ctrlPr>
                        </m:fPr>
                        <m:num>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r>
                            <a:rPr lang="en-GB" sz="1050" i="1">
                              <a:latin typeface="Cambria Math" panose="02040503050406030204" pitchFamily="18" charset="0"/>
                            </a:rPr>
                            <m:t>−</m:t>
                          </m:r>
                          <m:func>
                            <m:funcPr>
                              <m:ctrlPr>
                                <a:rPr lang="en-GB" sz="1050" i="1">
                                  <a:latin typeface="Cambria Math" panose="02040503050406030204" pitchFamily="18" charset="0"/>
                                </a:rPr>
                              </m:ctrlPr>
                            </m:funcPr>
                            <m:fName>
                              <m:r>
                                <m:rPr>
                                  <m:sty m:val="p"/>
                                </m:rPr>
                                <a:rPr lang="en-GB" sz="1050">
                                  <a:latin typeface="Cambria Math" panose="02040503050406030204" pitchFamily="18" charset="0"/>
                                </a:rPr>
                                <m:t>min</m:t>
                              </m:r>
                            </m:fName>
                            <m:e>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d>
                            </m:e>
                          </m:func>
                        </m:num>
                        <m:den>
                          <m:r>
                            <a:rPr lang="en-GB" sz="1050" i="1">
                              <a:latin typeface="Cambria Math" panose="02040503050406030204" pitchFamily="18" charset="0"/>
                            </a:rPr>
                            <m:t>𝑚𝑎𝑥</m:t>
                          </m:r>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d>
                          <m:r>
                            <a:rPr lang="en-GB" sz="1050" i="1">
                              <a:latin typeface="Cambria Math" panose="02040503050406030204" pitchFamily="18" charset="0"/>
                            </a:rPr>
                            <m:t>−</m:t>
                          </m:r>
                          <m:func>
                            <m:funcPr>
                              <m:ctrlPr>
                                <a:rPr lang="en-GB" sz="1050" i="1">
                                  <a:latin typeface="Cambria Math" panose="02040503050406030204" pitchFamily="18" charset="0"/>
                                </a:rPr>
                              </m:ctrlPr>
                            </m:funcPr>
                            <m:fName>
                              <m:r>
                                <m:rPr>
                                  <m:sty m:val="p"/>
                                </m:rPr>
                                <a:rPr lang="en-GB" sz="1050">
                                  <a:latin typeface="Cambria Math" panose="02040503050406030204" pitchFamily="18" charset="0"/>
                                </a:rPr>
                                <m:t>min</m:t>
                              </m:r>
                            </m:fName>
                            <m:e>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d>
                            </m:e>
                          </m:func>
                        </m:den>
                      </m:f>
                    </m:oMath>
                  </m:oMathPara>
                </a14:m>
                <a:endParaRPr lang="en-GB" sz="1050" dirty="0"/>
              </a:p>
            </p:txBody>
          </p:sp>
        </mc:Choice>
        <mc:Fallback xmlns="">
          <p:sp>
            <p:nvSpPr>
              <p:cNvPr id="18" name="Rectangle 17">
                <a:extLst>
                  <a:ext uri="{FF2B5EF4-FFF2-40B4-BE49-F238E27FC236}">
                    <a16:creationId xmlns:a16="http://schemas.microsoft.com/office/drawing/2014/main" id="{61400019-C09D-384D-A8CA-76D14D98C382}"/>
                  </a:ext>
                </a:extLst>
              </p:cNvPr>
              <p:cNvSpPr>
                <a:spLocks noRot="1" noChangeAspect="1" noMove="1" noResize="1" noEditPoints="1" noAdjustHandles="1" noChangeArrowheads="1" noChangeShapeType="1" noTextEdit="1"/>
              </p:cNvSpPr>
              <p:nvPr/>
            </p:nvSpPr>
            <p:spPr>
              <a:xfrm>
                <a:off x="4384949" y="3760141"/>
                <a:ext cx="2414058" cy="48795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EADEB63-EADA-654B-9BA1-67592AA855EB}"/>
                  </a:ext>
                </a:extLst>
              </p:cNvPr>
              <p:cNvSpPr/>
              <p:nvPr/>
            </p:nvSpPr>
            <p:spPr>
              <a:xfrm>
                <a:off x="4603871" y="3117250"/>
                <a:ext cx="1646413" cy="4538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050" i="1">
                              <a:latin typeface="Cambria Math" panose="02040503050406030204" pitchFamily="18" charset="0"/>
                            </a:rPr>
                          </m:ctrlPr>
                        </m:sSubSupPr>
                        <m:e>
                          <m:r>
                            <m:rPr>
                              <m:sty m:val="p"/>
                            </m:rPr>
                            <a:rPr lang="en-GB" sz="1050">
                              <a:latin typeface="Cambria Math" panose="02040503050406030204" pitchFamily="18" charset="0"/>
                            </a:rPr>
                            <m:t>x</m:t>
                          </m:r>
                        </m:e>
                        <m:sub>
                          <m:r>
                            <m:rPr>
                              <m:sty m:val="p"/>
                            </m:rPr>
                            <a:rPr lang="en-GB" sz="1050">
                              <a:latin typeface="Cambria Math" panose="02040503050406030204" pitchFamily="18" charset="0"/>
                            </a:rPr>
                            <m:t>j</m:t>
                          </m:r>
                        </m:sub>
                        <m:sup>
                          <m:r>
                            <a:rPr lang="en-GB" sz="1050" i="1">
                              <a:latin typeface="Cambria Math" panose="02040503050406030204" pitchFamily="18" charset="0"/>
                            </a:rPr>
                            <m:t>𝑠</m:t>
                          </m:r>
                        </m:sup>
                      </m:sSubSup>
                      <m:r>
                        <a:rPr lang="en-GB" sz="1050">
                          <a:latin typeface="Cambria Math" panose="02040503050406030204" pitchFamily="18" charset="0"/>
                        </a:rPr>
                        <m:t>=</m:t>
                      </m:r>
                      <m:f>
                        <m:fPr>
                          <m:ctrlPr>
                            <a:rPr lang="en-GB" sz="1050" i="1">
                              <a:latin typeface="Cambria Math" panose="02040503050406030204" pitchFamily="18" charset="0"/>
                            </a:rPr>
                          </m:ctrlPr>
                        </m:fPr>
                        <m:num>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r>
                            <a:rPr lang="en-GB" sz="1050" i="1">
                              <a:latin typeface="Cambria Math" panose="02040503050406030204" pitchFamily="18" charset="0"/>
                            </a:rPr>
                            <m:t>−</m:t>
                          </m:r>
                          <m:sSub>
                            <m:sSubPr>
                              <m:ctrlPr>
                                <a:rPr lang="en-GB" sz="1050" i="1">
                                  <a:latin typeface="Cambria Math" panose="02040503050406030204" pitchFamily="18" charset="0"/>
                                </a:rPr>
                              </m:ctrlPr>
                            </m:sSubPr>
                            <m:e>
                              <m:acc>
                                <m:accPr>
                                  <m:chr m:val="̅"/>
                                  <m:ctrlPr>
                                    <a:rPr lang="en-GB" sz="1050" i="1">
                                      <a:latin typeface="Cambria Math" panose="02040503050406030204" pitchFamily="18" charset="0"/>
                                    </a:rPr>
                                  </m:ctrlPr>
                                </m:accPr>
                                <m:e>
                                  <m:r>
                                    <a:rPr lang="en-GB" sz="1050" i="1">
                                      <a:latin typeface="Cambria Math" panose="02040503050406030204" pitchFamily="18" charset="0"/>
                                    </a:rPr>
                                    <m:t>𝑥</m:t>
                                  </m:r>
                                </m:e>
                              </m:acc>
                            </m:e>
                            <m:sub>
                              <m:r>
                                <a:rPr lang="en-GB" sz="1050" i="1">
                                  <a:latin typeface="Cambria Math" panose="02040503050406030204" pitchFamily="18" charset="0"/>
                                </a:rPr>
                                <m:t>𝑗</m:t>
                              </m:r>
                            </m:sub>
                          </m:sSub>
                        </m:num>
                        <m:den>
                          <m:r>
                            <a:rPr lang="en-GB" sz="1050" i="1">
                              <a:latin typeface="Cambria Math" panose="02040503050406030204" pitchFamily="18" charset="0"/>
                            </a:rPr>
                            <m:t>𝑚𝑎𝑥</m:t>
                          </m:r>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d>
                          <m:r>
                            <a:rPr lang="en-GB" sz="1050" i="1">
                              <a:latin typeface="Cambria Math" panose="02040503050406030204" pitchFamily="18" charset="0"/>
                            </a:rPr>
                            <m:t>−</m:t>
                          </m:r>
                          <m:func>
                            <m:funcPr>
                              <m:ctrlPr>
                                <a:rPr lang="en-GB" sz="1050" i="1">
                                  <a:latin typeface="Cambria Math" panose="02040503050406030204" pitchFamily="18" charset="0"/>
                                </a:rPr>
                              </m:ctrlPr>
                            </m:funcPr>
                            <m:fName>
                              <m:r>
                                <m:rPr>
                                  <m:sty m:val="p"/>
                                </m:rPr>
                                <a:rPr lang="en-GB" sz="1050">
                                  <a:latin typeface="Cambria Math" panose="02040503050406030204" pitchFamily="18" charset="0"/>
                                </a:rPr>
                                <m:t>min</m:t>
                              </m:r>
                            </m:fName>
                            <m:e>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d>
                            </m:e>
                          </m:func>
                        </m:den>
                      </m:f>
                    </m:oMath>
                  </m:oMathPara>
                </a14:m>
                <a:endParaRPr lang="en-US" sz="1050" dirty="0"/>
              </a:p>
            </p:txBody>
          </p:sp>
        </mc:Choice>
        <mc:Fallback xmlns="">
          <p:sp>
            <p:nvSpPr>
              <p:cNvPr id="19" name="Rectangle 18">
                <a:extLst>
                  <a:ext uri="{FF2B5EF4-FFF2-40B4-BE49-F238E27FC236}">
                    <a16:creationId xmlns:a16="http://schemas.microsoft.com/office/drawing/2014/main" id="{0EADEB63-EADA-654B-9BA1-67592AA855EB}"/>
                  </a:ext>
                </a:extLst>
              </p:cNvPr>
              <p:cNvSpPr>
                <a:spLocks noRot="1" noChangeAspect="1" noMove="1" noResize="1" noEditPoints="1" noAdjustHandles="1" noChangeArrowheads="1" noChangeShapeType="1" noTextEdit="1"/>
              </p:cNvSpPr>
              <p:nvPr/>
            </p:nvSpPr>
            <p:spPr>
              <a:xfrm>
                <a:off x="4603871" y="3117250"/>
                <a:ext cx="1646413" cy="453842"/>
              </a:xfrm>
              <a:prstGeom prst="rect">
                <a:avLst/>
              </a:prstGeom>
              <a:blipFill>
                <a:blip r:embed="rId5"/>
                <a:stretch>
                  <a:fillRect/>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6964A30B-5D76-5A40-8F6D-8801741FEFD2}"/>
              </a:ext>
            </a:extLst>
          </p:cNvPr>
          <p:cNvSpPr/>
          <p:nvPr/>
        </p:nvSpPr>
        <p:spPr>
          <a:xfrm>
            <a:off x="1299600" y="2981348"/>
            <a:ext cx="6534000" cy="207590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9761BE2-E817-9243-84A4-A7088B72F588}"/>
                  </a:ext>
                </a:extLst>
              </p:cNvPr>
              <p:cNvSpPr/>
              <p:nvPr/>
            </p:nvSpPr>
            <p:spPr>
              <a:xfrm>
                <a:off x="6071035" y="2698208"/>
                <a:ext cx="1838840" cy="322011"/>
              </a:xfrm>
              <a:prstGeom prst="rect">
                <a:avLst/>
              </a:prstGeom>
              <a:solidFill>
                <a:schemeClr val="bg1"/>
              </a:solidFill>
              <a:ln>
                <a:solidFill>
                  <a:srgbClr val="030EE3"/>
                </a:solidFill>
                <a:prstDash val="sysDash"/>
              </a:ln>
            </p:spPr>
            <p:txBody>
              <a:bodyPr wrap="square">
                <a:spAutoFit/>
              </a:bodyPr>
              <a:lstStyle/>
              <a:p>
                <a:r>
                  <a:rPr lang="en-GB" sz="1050" dirty="0"/>
                  <a:t>mean, </a:t>
                </a:r>
                <a14:m>
                  <m:oMath xmlns:m="http://schemas.openxmlformats.org/officeDocument/2006/math">
                    <m:sSub>
                      <m:sSubPr>
                        <m:ctrlPr>
                          <a:rPr lang="en-GB" sz="1050" i="1">
                            <a:latin typeface="Cambria Math" panose="02040503050406030204" pitchFamily="18" charset="0"/>
                          </a:rPr>
                        </m:ctrlPr>
                      </m:sSubPr>
                      <m:e>
                        <m:acc>
                          <m:accPr>
                            <m:chr m:val="̅"/>
                            <m:ctrlPr>
                              <a:rPr lang="en-GB" sz="1050" i="1">
                                <a:latin typeface="Cambria Math" panose="02040503050406030204" pitchFamily="18" charset="0"/>
                              </a:rPr>
                            </m:ctrlPr>
                          </m:accPr>
                          <m:e>
                            <m:r>
                              <a:rPr lang="en-GB" sz="1050" i="1">
                                <a:latin typeface="Cambria Math" panose="02040503050406030204" pitchFamily="18" charset="0"/>
                              </a:rPr>
                              <m:t>𝑥</m:t>
                            </m:r>
                          </m:e>
                        </m:acc>
                      </m:e>
                      <m:sub>
                        <m:r>
                          <a:rPr lang="en-GB" sz="1050" i="1">
                            <a:latin typeface="Cambria Math" panose="02040503050406030204" pitchFamily="18" charset="0"/>
                          </a:rPr>
                          <m:t>𝑗</m:t>
                        </m:r>
                      </m:sub>
                    </m:sSub>
                    <m:r>
                      <a:rPr lang="en-GB" sz="1050" i="1">
                        <a:latin typeface="Cambria Math" panose="02040503050406030204" pitchFamily="18" charset="0"/>
                      </a:rPr>
                      <m:t>=</m:t>
                    </m:r>
                    <m:f>
                      <m:fPr>
                        <m:ctrlPr>
                          <a:rPr lang="en-GB" sz="1050" i="1">
                            <a:latin typeface="Cambria Math" panose="02040503050406030204" pitchFamily="18" charset="0"/>
                          </a:rPr>
                        </m:ctrlPr>
                      </m:fPr>
                      <m:num>
                        <m:r>
                          <a:rPr lang="en-GB" sz="1050" i="1">
                            <a:latin typeface="Cambria Math" panose="02040503050406030204" pitchFamily="18" charset="0"/>
                          </a:rPr>
                          <m:t>1</m:t>
                        </m:r>
                      </m:num>
                      <m:den>
                        <m:r>
                          <a:rPr lang="en-GB" sz="1050" i="1">
                            <a:latin typeface="Cambria Math" panose="02040503050406030204" pitchFamily="18" charset="0"/>
                          </a:rPr>
                          <m:t>𝑚</m:t>
                        </m:r>
                      </m:den>
                    </m:f>
                    <m:nary>
                      <m:naryPr>
                        <m:chr m:val="∑"/>
                        <m:ctrlPr>
                          <a:rPr lang="en-GB" sz="1050" i="1">
                            <a:latin typeface="Cambria Math" panose="02040503050406030204" pitchFamily="18" charset="0"/>
                          </a:rPr>
                        </m:ctrlPr>
                      </m:naryPr>
                      <m:sub>
                        <m:r>
                          <m:rPr>
                            <m:brk m:alnAt="23"/>
                          </m:rPr>
                          <a:rPr lang="en-GB" sz="1050" i="1">
                            <a:latin typeface="Cambria Math" panose="02040503050406030204" pitchFamily="18" charset="0"/>
                          </a:rPr>
                          <m:t>𝑖</m:t>
                        </m:r>
                        <m:r>
                          <a:rPr lang="en-GB" sz="1050" i="1">
                            <a:latin typeface="Cambria Math" panose="02040503050406030204" pitchFamily="18" charset="0"/>
                          </a:rPr>
                          <m:t>=1</m:t>
                        </m:r>
                      </m:sub>
                      <m:sup>
                        <m:r>
                          <a:rPr lang="en-GB" sz="1050" i="1">
                            <a:latin typeface="Cambria Math" panose="02040503050406030204" pitchFamily="18" charset="0"/>
                          </a:rPr>
                          <m:t>𝑚</m:t>
                        </m:r>
                      </m:sup>
                      <m:e>
                        <m:sSubSup>
                          <m:sSubSupPr>
                            <m:ctrlPr>
                              <a:rPr lang="en-GB" sz="1050" i="1">
                                <a:latin typeface="Cambria Math" panose="02040503050406030204" pitchFamily="18" charset="0"/>
                              </a:rPr>
                            </m:ctrlPr>
                          </m:sSubSupPr>
                          <m:e>
                            <m:r>
                              <a:rPr lang="en-GB" sz="1050" i="1">
                                <a:latin typeface="Cambria Math" panose="02040503050406030204" pitchFamily="18" charset="0"/>
                              </a:rPr>
                              <m:t>𝑥</m:t>
                            </m:r>
                          </m:e>
                          <m:sub>
                            <m:r>
                              <a:rPr lang="en-GB" sz="1050" i="1">
                                <a:latin typeface="Cambria Math" panose="02040503050406030204" pitchFamily="18" charset="0"/>
                              </a:rPr>
                              <m:t>𝑗</m:t>
                            </m:r>
                          </m:sub>
                          <m:sup>
                            <m:d>
                              <m:dPr>
                                <m:ctrlPr>
                                  <a:rPr lang="en-GB" sz="1050" i="1">
                                    <a:latin typeface="Cambria Math" panose="02040503050406030204" pitchFamily="18" charset="0"/>
                                  </a:rPr>
                                </m:ctrlPr>
                              </m:dPr>
                              <m:e>
                                <m:r>
                                  <a:rPr lang="en-GB" sz="1050" i="1">
                                    <a:latin typeface="Cambria Math" panose="02040503050406030204" pitchFamily="18" charset="0"/>
                                  </a:rPr>
                                  <m:t>𝑖</m:t>
                                </m:r>
                              </m:e>
                            </m:d>
                          </m:sup>
                        </m:sSubSup>
                      </m:e>
                    </m:nary>
                  </m:oMath>
                </a14:m>
                <a:endParaRPr lang="en-US" sz="1050" dirty="0"/>
              </a:p>
            </p:txBody>
          </p:sp>
        </mc:Choice>
        <mc:Fallback xmlns="">
          <p:sp>
            <p:nvSpPr>
              <p:cNvPr id="11" name="Rectangle 10">
                <a:extLst>
                  <a:ext uri="{FF2B5EF4-FFF2-40B4-BE49-F238E27FC236}">
                    <a16:creationId xmlns:a16="http://schemas.microsoft.com/office/drawing/2014/main" id="{19761BE2-E817-9243-84A4-A7088B72F588}"/>
                  </a:ext>
                </a:extLst>
              </p:cNvPr>
              <p:cNvSpPr>
                <a:spLocks noRot="1" noChangeAspect="1" noMove="1" noResize="1" noEditPoints="1" noAdjustHandles="1" noChangeArrowheads="1" noChangeShapeType="1" noTextEdit="1"/>
              </p:cNvSpPr>
              <p:nvPr/>
            </p:nvSpPr>
            <p:spPr>
              <a:xfrm>
                <a:off x="6071035" y="2698208"/>
                <a:ext cx="1838840" cy="322011"/>
              </a:xfrm>
              <a:prstGeom prst="rect">
                <a:avLst/>
              </a:prstGeom>
              <a:blipFill>
                <a:blip r:embed="rId6"/>
                <a:stretch>
                  <a:fillRect t="-57143" b="-92857"/>
                </a:stretch>
              </a:blipFill>
              <a:ln>
                <a:solidFill>
                  <a:srgbClr val="030EE3"/>
                </a:solidFill>
                <a:prstDash val="sys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20" name="Content Placeholder 36">
                <a:extLst>
                  <a:ext uri="{FF2B5EF4-FFF2-40B4-BE49-F238E27FC236}">
                    <a16:creationId xmlns:a16="http://schemas.microsoft.com/office/drawing/2014/main" id="{998BEFAF-A843-2343-B3AF-1EE592DF3FFB}"/>
                  </a:ext>
                </a:extLst>
              </p:cNvPr>
              <p:cNvGraphicFramePr>
                <a:graphicFrameLocks/>
              </p:cNvGraphicFramePr>
              <p:nvPr>
                <p:extLst>
                  <p:ext uri="{D42A27DB-BD31-4B8C-83A1-F6EECF244321}">
                    <p14:modId xmlns:p14="http://schemas.microsoft.com/office/powerpoint/2010/main" val="3345449370"/>
                  </p:ext>
                </p:extLst>
              </p:nvPr>
            </p:nvGraphicFramePr>
            <p:xfrm>
              <a:off x="4771337" y="308552"/>
              <a:ext cx="553290" cy="2269824"/>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581994">
                    <a:tc>
                      <a:txBody>
                        <a:bodyPr/>
                        <a:lstStyle/>
                        <a:p>
                          <a:r>
                            <a:rPr lang="en-GB" sz="1100" dirty="0"/>
                            <a:t>Area</a:t>
                          </a:r>
                        </a:p>
                        <a:p>
                          <a:r>
                            <a:rPr lang="en-GB" sz="1100" dirty="0"/>
                            <a:t>(</a:t>
                          </a:r>
                          <a14:m>
                            <m:oMath xmlns:m="http://schemas.openxmlformats.org/officeDocument/2006/math">
                              <m:sSup>
                                <m:sSupPr>
                                  <m:ctrlPr>
                                    <a:rPr lang="en-GB" sz="1100" i="1" dirty="0" smtClean="0">
                                      <a:latin typeface="Cambria Math" panose="02040503050406030204" pitchFamily="18" charset="0"/>
                                    </a:rPr>
                                  </m:ctrlPr>
                                </m:sSupPr>
                                <m:e>
                                  <m:r>
                                    <a:rPr lang="en-GB" sz="1100" i="1" dirty="0" smtClean="0">
                                      <a:latin typeface="Cambria Math" panose="02040503050406030204" pitchFamily="18" charset="0"/>
                                    </a:rPr>
                                    <m:t>𝑚</m:t>
                                  </m:r>
                                </m:e>
                                <m:sup>
                                  <m:r>
                                    <a:rPr lang="en-GB" sz="1100" i="1" dirty="0" smtClean="0">
                                      <a:latin typeface="Cambria Math" panose="02040503050406030204" pitchFamily="18" charset="0"/>
                                    </a:rPr>
                                    <m:t>2</m:t>
                                  </m:r>
                                </m:sup>
                              </m:sSup>
                            </m:oMath>
                          </a14:m>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60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150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1</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0" name="Content Placeholder 36">
                <a:extLst>
                  <a:ext uri="{FF2B5EF4-FFF2-40B4-BE49-F238E27FC236}">
                    <a16:creationId xmlns:a16="http://schemas.microsoft.com/office/drawing/2014/main" id="{998BEFAF-A843-2343-B3AF-1EE592DF3FFB}"/>
                  </a:ext>
                </a:extLst>
              </p:cNvPr>
              <p:cNvGraphicFramePr>
                <a:graphicFrameLocks/>
              </p:cNvGraphicFramePr>
              <p:nvPr>
                <p:extLst>
                  <p:ext uri="{D42A27DB-BD31-4B8C-83A1-F6EECF244321}">
                    <p14:modId xmlns:p14="http://schemas.microsoft.com/office/powerpoint/2010/main" val="3345449370"/>
                  </p:ext>
                </p:extLst>
              </p:nvPr>
            </p:nvGraphicFramePr>
            <p:xfrm>
              <a:off x="4771337" y="308552"/>
              <a:ext cx="553290" cy="2269824"/>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581994">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222" t="-2174" b="-291304"/>
                          </a:stretch>
                        </a:blipFill>
                      </a:tcPr>
                    </a:tc>
                    <a:extLst>
                      <a:ext uri="{0D108BD9-81ED-4DB2-BD59-A6C34878D82A}">
                        <a16:rowId xmlns:a16="http://schemas.microsoft.com/office/drawing/2014/main" val="2371899752"/>
                      </a:ext>
                    </a:extLst>
                  </a:tr>
                  <a:tr h="278130">
                    <a:tc>
                      <a:txBody>
                        <a:bodyPr/>
                        <a:lstStyle/>
                        <a:p>
                          <a:r>
                            <a:rPr lang="en-GB" sz="1100" dirty="0"/>
                            <a:t>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60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150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7"/>
                          <a:stretch>
                            <a:fillRect l="-2222" t="-654167"/>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Content Placeholder 36">
                <a:extLst>
                  <a:ext uri="{FF2B5EF4-FFF2-40B4-BE49-F238E27FC236}">
                    <a16:creationId xmlns:a16="http://schemas.microsoft.com/office/drawing/2014/main" id="{B9223E38-013C-6646-B0F3-D6B9B177200C}"/>
                  </a:ext>
                </a:extLst>
              </p:cNvPr>
              <p:cNvGraphicFramePr>
                <a:graphicFrameLocks/>
              </p:cNvGraphicFramePr>
              <p:nvPr>
                <p:extLst>
                  <p:ext uri="{D42A27DB-BD31-4B8C-83A1-F6EECF244321}">
                    <p14:modId xmlns:p14="http://schemas.microsoft.com/office/powerpoint/2010/main" val="3707895328"/>
                  </p:ext>
                </p:extLst>
              </p:nvPr>
            </p:nvGraphicFramePr>
            <p:xfrm>
              <a:off x="7276138" y="308552"/>
              <a:ext cx="633737" cy="2269824"/>
            </p:xfrm>
            <a:graphic>
              <a:graphicData uri="http://schemas.openxmlformats.org/drawingml/2006/table">
                <a:tbl>
                  <a:tblPr firstRow="1" bandRow="1">
                    <a:tableStyleId>{5C22544A-7EE6-4342-B048-85BDC9FD1C3A}</a:tableStyleId>
                  </a:tblPr>
                  <a:tblGrid>
                    <a:gridCol w="633737">
                      <a:extLst>
                        <a:ext uri="{9D8B030D-6E8A-4147-A177-3AD203B41FA5}">
                          <a16:colId xmlns:a16="http://schemas.microsoft.com/office/drawing/2014/main" val="2922140018"/>
                        </a:ext>
                      </a:extLst>
                    </a:gridCol>
                  </a:tblGrid>
                  <a:tr h="581994">
                    <a:tc>
                      <a:txBody>
                        <a:bodyPr/>
                        <a:lstStyle/>
                        <a:p>
                          <a:r>
                            <a:rPr lang="en-GB" sz="1100" dirty="0"/>
                            <a:t>Price</a:t>
                          </a:r>
                          <a:br>
                            <a:rPr lang="en-GB" sz="1100" dirty="0"/>
                          </a:br>
                          <a:r>
                            <a:rPr lang="en-GB" sz="1100" dirty="0"/>
                            <a:t>(£</a:t>
                          </a:r>
                          <a:r>
                            <a:rPr lang="en-GB" sz="1100" dirty="0" err="1"/>
                            <a:t>ks</a:t>
                          </a:r>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400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389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250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689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900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697602"/>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500" b="0" i="1" dirty="0" smtClean="0">
                                    <a:solidFill>
                                      <a:schemeClr val="tx1"/>
                                    </a:solidFill>
                                    <a:latin typeface="Cambria Math" panose="02040503050406030204" pitchFamily="18" charset="0"/>
                                  </a:rPr>
                                  <m:t>𝑦</m:t>
                                </m:r>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1" name="Content Placeholder 36">
                <a:extLst>
                  <a:ext uri="{FF2B5EF4-FFF2-40B4-BE49-F238E27FC236}">
                    <a16:creationId xmlns:a16="http://schemas.microsoft.com/office/drawing/2014/main" id="{B9223E38-013C-6646-B0F3-D6B9B177200C}"/>
                  </a:ext>
                </a:extLst>
              </p:cNvPr>
              <p:cNvGraphicFramePr>
                <a:graphicFrameLocks/>
              </p:cNvGraphicFramePr>
              <p:nvPr>
                <p:extLst>
                  <p:ext uri="{D42A27DB-BD31-4B8C-83A1-F6EECF244321}">
                    <p14:modId xmlns:p14="http://schemas.microsoft.com/office/powerpoint/2010/main" val="3707895328"/>
                  </p:ext>
                </p:extLst>
              </p:nvPr>
            </p:nvGraphicFramePr>
            <p:xfrm>
              <a:off x="7276138" y="308552"/>
              <a:ext cx="633737" cy="2269824"/>
            </p:xfrm>
            <a:graphic>
              <a:graphicData uri="http://schemas.openxmlformats.org/drawingml/2006/table">
                <a:tbl>
                  <a:tblPr firstRow="1" bandRow="1">
                    <a:tableStyleId>{5C22544A-7EE6-4342-B048-85BDC9FD1C3A}</a:tableStyleId>
                  </a:tblPr>
                  <a:tblGrid>
                    <a:gridCol w="633737">
                      <a:extLst>
                        <a:ext uri="{9D8B030D-6E8A-4147-A177-3AD203B41FA5}">
                          <a16:colId xmlns:a16="http://schemas.microsoft.com/office/drawing/2014/main" val="2922140018"/>
                        </a:ext>
                      </a:extLst>
                    </a:gridCol>
                  </a:tblGrid>
                  <a:tr h="581994">
                    <a:tc>
                      <a:txBody>
                        <a:bodyPr/>
                        <a:lstStyle/>
                        <a:p>
                          <a:r>
                            <a:rPr lang="en-GB" sz="1100" dirty="0"/>
                            <a:t>Price</a:t>
                          </a:r>
                          <a:br>
                            <a:rPr lang="en-GB" sz="1100" dirty="0"/>
                          </a:br>
                          <a:r>
                            <a:rPr lang="en-GB" sz="1100" dirty="0"/>
                            <a:t>(£</a:t>
                          </a:r>
                          <a:r>
                            <a:rPr lang="en-GB" sz="1100" dirty="0" err="1"/>
                            <a:t>ks</a:t>
                          </a:r>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400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389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250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689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900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697602"/>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8"/>
                          <a:stretch>
                            <a:fillRect t="-654167" r="-1961" b="-4167"/>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2" name="Content Placeholder 36">
                <a:extLst>
                  <a:ext uri="{FF2B5EF4-FFF2-40B4-BE49-F238E27FC236}">
                    <a16:creationId xmlns:a16="http://schemas.microsoft.com/office/drawing/2014/main" id="{75545416-3183-9946-9AAC-D321912F4789}"/>
                  </a:ext>
                </a:extLst>
              </p:cNvPr>
              <p:cNvGraphicFramePr>
                <a:graphicFrameLocks/>
              </p:cNvGraphicFramePr>
              <p:nvPr>
                <p:extLst/>
              </p:nvPr>
            </p:nvGraphicFramePr>
            <p:xfrm>
              <a:off x="5363456"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48640">
                    <a:tc>
                      <a:txBody>
                        <a:bodyPr/>
                        <a:lstStyle/>
                        <a:p>
                          <a:r>
                            <a:rPr lang="en-GB" sz="1100" dirty="0"/>
                            <a:t># rooms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2</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2" name="Content Placeholder 36">
                <a:extLst>
                  <a:ext uri="{FF2B5EF4-FFF2-40B4-BE49-F238E27FC236}">
                    <a16:creationId xmlns:a16="http://schemas.microsoft.com/office/drawing/2014/main" id="{75545416-3183-9946-9AAC-D321912F4789}"/>
                  </a:ext>
                </a:extLst>
              </p:cNvPr>
              <p:cNvGraphicFramePr>
                <a:graphicFrameLocks/>
              </p:cNvGraphicFramePr>
              <p:nvPr>
                <p:extLst/>
              </p:nvPr>
            </p:nvGraphicFramePr>
            <p:xfrm>
              <a:off x="5363456"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 rooms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9"/>
                          <a:stretch>
                            <a:fillRect l="-2128" t="-650000"/>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Content Placeholder 36">
                <a:extLst>
                  <a:ext uri="{FF2B5EF4-FFF2-40B4-BE49-F238E27FC236}">
                    <a16:creationId xmlns:a16="http://schemas.microsoft.com/office/drawing/2014/main" id="{6812EB69-17BA-2E49-B051-A0667A291CD2}"/>
                  </a:ext>
                </a:extLst>
              </p:cNvPr>
              <p:cNvGraphicFramePr>
                <a:graphicFrameLocks/>
              </p:cNvGraphicFramePr>
              <p:nvPr>
                <p:extLst/>
              </p:nvPr>
            </p:nvGraphicFramePr>
            <p:xfrm>
              <a:off x="5991185"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48640">
                    <a:tc>
                      <a:txBody>
                        <a:bodyPr/>
                        <a:lstStyle/>
                        <a:p>
                          <a:r>
                            <a:rPr lang="en-GB" sz="1100" dirty="0"/>
                            <a:t># floors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3</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3" name="Content Placeholder 36">
                <a:extLst>
                  <a:ext uri="{FF2B5EF4-FFF2-40B4-BE49-F238E27FC236}">
                    <a16:creationId xmlns:a16="http://schemas.microsoft.com/office/drawing/2014/main" id="{6812EB69-17BA-2E49-B051-A0667A291CD2}"/>
                  </a:ext>
                </a:extLst>
              </p:cNvPr>
              <p:cNvGraphicFramePr>
                <a:graphicFrameLocks/>
              </p:cNvGraphicFramePr>
              <p:nvPr>
                <p:extLst/>
              </p:nvPr>
            </p:nvGraphicFramePr>
            <p:xfrm>
              <a:off x="5991185"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 floors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0"/>
                          <a:stretch>
                            <a:fillRect l="-2083" t="-650000"/>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Content Placeholder 36">
                <a:extLst>
                  <a:ext uri="{FF2B5EF4-FFF2-40B4-BE49-F238E27FC236}">
                    <a16:creationId xmlns:a16="http://schemas.microsoft.com/office/drawing/2014/main" id="{593D21D3-24CA-EC4B-BD10-272D56D5E174}"/>
                  </a:ext>
                </a:extLst>
              </p:cNvPr>
              <p:cNvGraphicFramePr>
                <a:graphicFrameLocks/>
              </p:cNvGraphicFramePr>
              <p:nvPr>
                <p:extLst>
                  <p:ext uri="{D42A27DB-BD31-4B8C-83A1-F6EECF244321}">
                    <p14:modId xmlns:p14="http://schemas.microsoft.com/office/powerpoint/2010/main" val="191333263"/>
                  </p:ext>
                </p:extLst>
              </p:nvPr>
            </p:nvGraphicFramePr>
            <p:xfrm>
              <a:off x="6618914"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388620">
                    <a:tc>
                      <a:txBody>
                        <a:bodyPr/>
                        <a:lstStyle/>
                        <a:p>
                          <a:r>
                            <a:rPr lang="en-GB" sz="1100" dirty="0"/>
                            <a:t>Age (years)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65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4</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4" name="Content Placeholder 36">
                <a:extLst>
                  <a:ext uri="{FF2B5EF4-FFF2-40B4-BE49-F238E27FC236}">
                    <a16:creationId xmlns:a16="http://schemas.microsoft.com/office/drawing/2014/main" id="{593D21D3-24CA-EC4B-BD10-272D56D5E174}"/>
                  </a:ext>
                </a:extLst>
              </p:cNvPr>
              <p:cNvGraphicFramePr>
                <a:graphicFrameLocks/>
              </p:cNvGraphicFramePr>
              <p:nvPr>
                <p:extLst>
                  <p:ext uri="{D42A27DB-BD31-4B8C-83A1-F6EECF244321}">
                    <p14:modId xmlns:p14="http://schemas.microsoft.com/office/powerpoint/2010/main" val="191333263"/>
                  </p:ext>
                </p:extLst>
              </p:nvPr>
            </p:nvGraphicFramePr>
            <p:xfrm>
              <a:off x="6618914"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Age (years)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65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2128" t="-650000"/>
                          </a:stretch>
                        </a:blipFill>
                      </a:tcPr>
                    </a:tc>
                    <a:extLst>
                      <a:ext uri="{0D108BD9-81ED-4DB2-BD59-A6C34878D82A}">
                        <a16:rowId xmlns:a16="http://schemas.microsoft.com/office/drawing/2014/main" val="841526723"/>
                      </a:ext>
                    </a:extLst>
                  </a:tr>
                </a:tbl>
              </a:graphicData>
            </a:graphic>
          </p:graphicFrame>
        </mc:Fallback>
      </mc:AlternateContent>
    </p:spTree>
    <p:extLst>
      <p:ext uri="{BB962C8B-B14F-4D97-AF65-F5344CB8AC3E}">
        <p14:creationId xmlns:p14="http://schemas.microsoft.com/office/powerpoint/2010/main" val="37654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18" grpId="0"/>
      <p:bldP spid="19" grpId="0"/>
      <p:bldP spid="15"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7183F22C-116C-0D42-BA51-88351233DF1B}"/>
              </a:ext>
            </a:extLst>
          </p:cNvPr>
          <p:cNvSpPr/>
          <p:nvPr/>
        </p:nvSpPr>
        <p:spPr>
          <a:xfrm>
            <a:off x="2299693" y="937950"/>
            <a:ext cx="3978377" cy="1736622"/>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21" name="Freeform 20">
            <a:extLst>
              <a:ext uri="{FF2B5EF4-FFF2-40B4-BE49-F238E27FC236}">
                <a16:creationId xmlns:a16="http://schemas.microsoft.com/office/drawing/2014/main" id="{FFA928C6-5155-434F-A8CD-70B1EBDE3CB8}"/>
              </a:ext>
            </a:extLst>
          </p:cNvPr>
          <p:cNvSpPr/>
          <p:nvPr/>
        </p:nvSpPr>
        <p:spPr>
          <a:xfrm>
            <a:off x="2456293" y="1104776"/>
            <a:ext cx="3707477" cy="1455496"/>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40000"/>
              <a:lumOff val="6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20" name="Freeform 19">
            <a:extLst>
              <a:ext uri="{FF2B5EF4-FFF2-40B4-BE49-F238E27FC236}">
                <a16:creationId xmlns:a16="http://schemas.microsoft.com/office/drawing/2014/main" id="{F8FD0CCC-5FF3-0F4C-8A31-0F927E4EDF6C}"/>
              </a:ext>
            </a:extLst>
          </p:cNvPr>
          <p:cNvSpPr/>
          <p:nvPr/>
        </p:nvSpPr>
        <p:spPr>
          <a:xfrm>
            <a:off x="2801138" y="1240291"/>
            <a:ext cx="3200400" cy="1224116"/>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60000"/>
              <a:lumOff val="40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2" name="Title 1">
            <a:extLst>
              <a:ext uri="{FF2B5EF4-FFF2-40B4-BE49-F238E27FC236}">
                <a16:creationId xmlns:a16="http://schemas.microsoft.com/office/drawing/2014/main" id="{33BBDC5E-A2C8-0648-B319-366A6C721575}"/>
              </a:ext>
            </a:extLst>
          </p:cNvPr>
          <p:cNvSpPr>
            <a:spLocks noGrp="1"/>
          </p:cNvSpPr>
          <p:nvPr>
            <p:ph type="title"/>
          </p:nvPr>
        </p:nvSpPr>
        <p:spPr/>
        <p:txBody>
          <a:bodyPr>
            <a:normAutofit/>
          </a:bodyPr>
          <a:lstStyle/>
          <a:p>
            <a:r>
              <a:rPr lang="en-US" dirty="0"/>
              <a:t>Feature scaling: effect on regression parameters</a:t>
            </a:r>
          </a:p>
        </p:txBody>
      </p:sp>
      <p:sp>
        <p:nvSpPr>
          <p:cNvPr id="4" name="Slide Number Placeholder 3">
            <a:extLst>
              <a:ext uri="{FF2B5EF4-FFF2-40B4-BE49-F238E27FC236}">
                <a16:creationId xmlns:a16="http://schemas.microsoft.com/office/drawing/2014/main" id="{0A95E07A-C0B1-424D-97A1-305C111CAA53}"/>
              </a:ext>
            </a:extLst>
          </p:cNvPr>
          <p:cNvSpPr>
            <a:spLocks noGrp="1"/>
          </p:cNvSpPr>
          <p:nvPr>
            <p:ph type="sldNum" idx="12"/>
          </p:nvPr>
        </p:nvSpPr>
        <p:spPr/>
        <p:txBody>
          <a:bodyPr/>
          <a:lstStyle/>
          <a:p>
            <a:fld id="{5417DD94-7777-4A98-84E3-132DCA28D48C}" type="slidenum">
              <a:rPr lang="en-GB" smtClean="0"/>
              <a:t>27</a:t>
            </a:fld>
            <a:endParaRPr lang="en-GB"/>
          </a:p>
        </p:txBody>
      </p:sp>
      <p:sp>
        <p:nvSpPr>
          <p:cNvPr id="3" name="Content Placeholder 2">
            <a:extLst>
              <a:ext uri="{FF2B5EF4-FFF2-40B4-BE49-F238E27FC236}">
                <a16:creationId xmlns:a16="http://schemas.microsoft.com/office/drawing/2014/main" id="{A9222104-1826-6C49-BFBB-3E42126C5FA9}"/>
              </a:ext>
            </a:extLst>
          </p:cNvPr>
          <p:cNvSpPr>
            <a:spLocks noGrp="1"/>
          </p:cNvSpPr>
          <p:nvPr>
            <p:ph idx="4294967295"/>
          </p:nvPr>
        </p:nvSpPr>
        <p:spPr>
          <a:xfrm>
            <a:off x="5775325" y="642938"/>
            <a:ext cx="3368675" cy="360362"/>
          </a:xfrm>
        </p:spPr>
        <p:txBody>
          <a:bodyPr>
            <a:normAutofit fontScale="77500" lnSpcReduction="20000"/>
          </a:bodyPr>
          <a:lstStyle/>
          <a:p>
            <a:pPr marL="0" indent="0">
              <a:buNone/>
            </a:pPr>
            <a:r>
              <a:rPr lang="en-US" sz="1500" dirty="0"/>
              <a:t>Gradient Descent using unscaled data </a:t>
            </a:r>
          </a:p>
        </p:txBody>
      </p:sp>
      <p:sp>
        <p:nvSpPr>
          <p:cNvPr id="22" name="Freeform 21">
            <a:extLst>
              <a:ext uri="{FF2B5EF4-FFF2-40B4-BE49-F238E27FC236}">
                <a16:creationId xmlns:a16="http://schemas.microsoft.com/office/drawing/2014/main" id="{A890BD31-7975-BA4C-9CC0-4D0FE582EB2E}"/>
              </a:ext>
            </a:extLst>
          </p:cNvPr>
          <p:cNvSpPr/>
          <p:nvPr/>
        </p:nvSpPr>
        <p:spPr>
          <a:xfrm>
            <a:off x="3042471" y="1378339"/>
            <a:ext cx="2651023" cy="988208"/>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7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13" name="Freeform 12">
            <a:extLst>
              <a:ext uri="{FF2B5EF4-FFF2-40B4-BE49-F238E27FC236}">
                <a16:creationId xmlns:a16="http://schemas.microsoft.com/office/drawing/2014/main" id="{5B1A2F10-6F46-3B4F-B64E-2CD66376952F}"/>
              </a:ext>
            </a:extLst>
          </p:cNvPr>
          <p:cNvSpPr/>
          <p:nvPr/>
        </p:nvSpPr>
        <p:spPr>
          <a:xfrm>
            <a:off x="3176879" y="1497952"/>
            <a:ext cx="2382207" cy="748983"/>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5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12" name="Freeform 11">
            <a:extLst>
              <a:ext uri="{FF2B5EF4-FFF2-40B4-BE49-F238E27FC236}">
                <a16:creationId xmlns:a16="http://schemas.microsoft.com/office/drawing/2014/main" id="{F7B7F894-D37A-8647-9F1E-32AB0F2ADD2D}"/>
              </a:ext>
            </a:extLst>
          </p:cNvPr>
          <p:cNvSpPr/>
          <p:nvPr/>
        </p:nvSpPr>
        <p:spPr>
          <a:xfrm>
            <a:off x="3404813" y="1686943"/>
            <a:ext cx="1704599" cy="401381"/>
          </a:xfrm>
          <a:custGeom>
            <a:avLst/>
            <a:gdLst>
              <a:gd name="connsiteX0" fmla="*/ 1535178 w 2272799"/>
              <a:gd name="connsiteY0" fmla="*/ 43562 h 535175"/>
              <a:gd name="connsiteX1" fmla="*/ 1171384 w 2272799"/>
              <a:gd name="connsiteY1" fmla="*/ 33730 h 535175"/>
              <a:gd name="connsiteX2" fmla="*/ 1102559 w 2272799"/>
              <a:gd name="connsiteY2" fmla="*/ 23898 h 535175"/>
              <a:gd name="connsiteX3" fmla="*/ 994404 w 2272799"/>
              <a:gd name="connsiteY3" fmla="*/ 14066 h 535175"/>
              <a:gd name="connsiteX4" fmla="*/ 768262 w 2272799"/>
              <a:gd name="connsiteY4" fmla="*/ 4233 h 535175"/>
              <a:gd name="connsiteX5" fmla="*/ 178326 w 2272799"/>
              <a:gd name="connsiteY5" fmla="*/ 33730 h 535175"/>
              <a:gd name="connsiteX6" fmla="*/ 148830 w 2272799"/>
              <a:gd name="connsiteY6" fmla="*/ 43562 h 535175"/>
              <a:gd name="connsiteX7" fmla="*/ 80004 w 2272799"/>
              <a:gd name="connsiteY7" fmla="*/ 92724 h 535175"/>
              <a:gd name="connsiteX8" fmla="*/ 60339 w 2272799"/>
              <a:gd name="connsiteY8" fmla="*/ 122220 h 535175"/>
              <a:gd name="connsiteX9" fmla="*/ 30842 w 2272799"/>
              <a:gd name="connsiteY9" fmla="*/ 151717 h 535175"/>
              <a:gd name="connsiteX10" fmla="*/ 21010 w 2272799"/>
              <a:gd name="connsiteY10" fmla="*/ 181214 h 535175"/>
              <a:gd name="connsiteX11" fmla="*/ 1346 w 2272799"/>
              <a:gd name="connsiteY11" fmla="*/ 210711 h 535175"/>
              <a:gd name="connsiteX12" fmla="*/ 11178 w 2272799"/>
              <a:gd name="connsiteY12" fmla="*/ 377859 h 535175"/>
              <a:gd name="connsiteX13" fmla="*/ 80004 w 2272799"/>
              <a:gd name="connsiteY13" fmla="*/ 456517 h 535175"/>
              <a:gd name="connsiteX14" fmla="*/ 119333 w 2272799"/>
              <a:gd name="connsiteY14" fmla="*/ 466349 h 535175"/>
              <a:gd name="connsiteX15" fmla="*/ 148830 w 2272799"/>
              <a:gd name="connsiteY15" fmla="*/ 486014 h 535175"/>
              <a:gd name="connsiteX16" fmla="*/ 247152 w 2272799"/>
              <a:gd name="connsiteY16" fmla="*/ 505679 h 535175"/>
              <a:gd name="connsiteX17" fmla="*/ 492959 w 2272799"/>
              <a:gd name="connsiteY17" fmla="*/ 535175 h 535175"/>
              <a:gd name="connsiteX18" fmla="*/ 1486017 w 2272799"/>
              <a:gd name="connsiteY18" fmla="*/ 525343 h 535175"/>
              <a:gd name="connsiteX19" fmla="*/ 1721991 w 2272799"/>
              <a:gd name="connsiteY19" fmla="*/ 505679 h 535175"/>
              <a:gd name="connsiteX20" fmla="*/ 1800649 w 2272799"/>
              <a:gd name="connsiteY20" fmla="*/ 486014 h 535175"/>
              <a:gd name="connsiteX21" fmla="*/ 1839978 w 2272799"/>
              <a:gd name="connsiteY21" fmla="*/ 476182 h 535175"/>
              <a:gd name="connsiteX22" fmla="*/ 1948133 w 2272799"/>
              <a:gd name="connsiteY22" fmla="*/ 456517 h 535175"/>
              <a:gd name="connsiteX23" fmla="*/ 2007126 w 2272799"/>
              <a:gd name="connsiteY23" fmla="*/ 436853 h 535175"/>
              <a:gd name="connsiteX24" fmla="*/ 2066120 w 2272799"/>
              <a:gd name="connsiteY24" fmla="*/ 417188 h 535175"/>
              <a:gd name="connsiteX25" fmla="*/ 2095617 w 2272799"/>
              <a:gd name="connsiteY25" fmla="*/ 407356 h 535175"/>
              <a:gd name="connsiteX26" fmla="*/ 2134946 w 2272799"/>
              <a:gd name="connsiteY26" fmla="*/ 397524 h 535175"/>
              <a:gd name="connsiteX27" fmla="*/ 2213604 w 2272799"/>
              <a:gd name="connsiteY27" fmla="*/ 358195 h 535175"/>
              <a:gd name="connsiteX28" fmla="*/ 2243101 w 2272799"/>
              <a:gd name="connsiteY28" fmla="*/ 348362 h 535175"/>
              <a:gd name="connsiteX29" fmla="*/ 2272597 w 2272799"/>
              <a:gd name="connsiteY29" fmla="*/ 289369 h 535175"/>
              <a:gd name="connsiteX30" fmla="*/ 2252933 w 2272799"/>
              <a:gd name="connsiteY30" fmla="*/ 259872 h 535175"/>
              <a:gd name="connsiteX31" fmla="*/ 2184107 w 2272799"/>
              <a:gd name="connsiteY31" fmla="*/ 230375 h 535175"/>
              <a:gd name="connsiteX32" fmla="*/ 2154610 w 2272799"/>
              <a:gd name="connsiteY32" fmla="*/ 210711 h 535175"/>
              <a:gd name="connsiteX33" fmla="*/ 2066120 w 2272799"/>
              <a:gd name="connsiteY33" fmla="*/ 181214 h 535175"/>
              <a:gd name="connsiteX34" fmla="*/ 2007126 w 2272799"/>
              <a:gd name="connsiteY34" fmla="*/ 161549 h 535175"/>
              <a:gd name="connsiteX35" fmla="*/ 1977630 w 2272799"/>
              <a:gd name="connsiteY35" fmla="*/ 151717 h 535175"/>
              <a:gd name="connsiteX36" fmla="*/ 1928468 w 2272799"/>
              <a:gd name="connsiteY36" fmla="*/ 141885 h 535175"/>
              <a:gd name="connsiteX37" fmla="*/ 1898972 w 2272799"/>
              <a:gd name="connsiteY37" fmla="*/ 132053 h 535175"/>
              <a:gd name="connsiteX38" fmla="*/ 1780984 w 2272799"/>
              <a:gd name="connsiteY38" fmla="*/ 122220 h 535175"/>
              <a:gd name="connsiteX39" fmla="*/ 1731823 w 2272799"/>
              <a:gd name="connsiteY39" fmla="*/ 112388 h 535175"/>
              <a:gd name="connsiteX40" fmla="*/ 1672830 w 2272799"/>
              <a:gd name="connsiteY40" fmla="*/ 102556 h 535175"/>
              <a:gd name="connsiteX41" fmla="*/ 1613836 w 2272799"/>
              <a:gd name="connsiteY41" fmla="*/ 82891 h 535175"/>
              <a:gd name="connsiteX42" fmla="*/ 1584339 w 2272799"/>
              <a:gd name="connsiteY42" fmla="*/ 73059 h 535175"/>
              <a:gd name="connsiteX43" fmla="*/ 1554842 w 2272799"/>
              <a:gd name="connsiteY43" fmla="*/ 53395 h 535175"/>
              <a:gd name="connsiteX44" fmla="*/ 1535178 w 2272799"/>
              <a:gd name="connsiteY44" fmla="*/ 43562 h 5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72799" h="535175">
                <a:moveTo>
                  <a:pt x="1535178" y="43562"/>
                </a:moveTo>
                <a:cubicBezTo>
                  <a:pt x="1471268" y="40285"/>
                  <a:pt x="1292568" y="39238"/>
                  <a:pt x="1171384" y="33730"/>
                </a:cubicBezTo>
                <a:cubicBezTo>
                  <a:pt x="1148233" y="32678"/>
                  <a:pt x="1125592" y="26457"/>
                  <a:pt x="1102559" y="23898"/>
                </a:cubicBezTo>
                <a:cubicBezTo>
                  <a:pt x="1066580" y="19900"/>
                  <a:pt x="1030542" y="16192"/>
                  <a:pt x="994404" y="14066"/>
                </a:cubicBezTo>
                <a:cubicBezTo>
                  <a:pt x="919082" y="9635"/>
                  <a:pt x="843643" y="7511"/>
                  <a:pt x="768262" y="4233"/>
                </a:cubicBezTo>
                <a:cubicBezTo>
                  <a:pt x="575455" y="8014"/>
                  <a:pt x="368718" y="-20667"/>
                  <a:pt x="178326" y="33730"/>
                </a:cubicBezTo>
                <a:cubicBezTo>
                  <a:pt x="168361" y="36577"/>
                  <a:pt x="158662" y="40285"/>
                  <a:pt x="148830" y="43562"/>
                </a:cubicBezTo>
                <a:cubicBezTo>
                  <a:pt x="132081" y="54728"/>
                  <a:pt x="92200" y="80528"/>
                  <a:pt x="80004" y="92724"/>
                </a:cubicBezTo>
                <a:cubicBezTo>
                  <a:pt x="71648" y="101080"/>
                  <a:pt x="67904" y="113142"/>
                  <a:pt x="60339" y="122220"/>
                </a:cubicBezTo>
                <a:cubicBezTo>
                  <a:pt x="51437" y="132902"/>
                  <a:pt x="40674" y="141885"/>
                  <a:pt x="30842" y="151717"/>
                </a:cubicBezTo>
                <a:cubicBezTo>
                  <a:pt x="27565" y="161549"/>
                  <a:pt x="25645" y="171944"/>
                  <a:pt x="21010" y="181214"/>
                </a:cubicBezTo>
                <a:cubicBezTo>
                  <a:pt x="15725" y="191783"/>
                  <a:pt x="1936" y="198909"/>
                  <a:pt x="1346" y="210711"/>
                </a:cubicBezTo>
                <a:cubicBezTo>
                  <a:pt x="-1441" y="266454"/>
                  <a:pt x="-678" y="323321"/>
                  <a:pt x="11178" y="377859"/>
                </a:cubicBezTo>
                <a:cubicBezTo>
                  <a:pt x="17352" y="406258"/>
                  <a:pt x="50697" y="443957"/>
                  <a:pt x="80004" y="456517"/>
                </a:cubicBezTo>
                <a:cubicBezTo>
                  <a:pt x="92425" y="461840"/>
                  <a:pt x="106223" y="463072"/>
                  <a:pt x="119333" y="466349"/>
                </a:cubicBezTo>
                <a:cubicBezTo>
                  <a:pt x="129165" y="472904"/>
                  <a:pt x="138261" y="480729"/>
                  <a:pt x="148830" y="486014"/>
                </a:cubicBezTo>
                <a:cubicBezTo>
                  <a:pt x="176784" y="499991"/>
                  <a:pt x="220678" y="501499"/>
                  <a:pt x="247152" y="505679"/>
                </a:cubicBezTo>
                <a:cubicBezTo>
                  <a:pt x="424627" y="533702"/>
                  <a:pt x="306804" y="520856"/>
                  <a:pt x="492959" y="535175"/>
                </a:cubicBezTo>
                <a:lnTo>
                  <a:pt x="1486017" y="525343"/>
                </a:lnTo>
                <a:cubicBezTo>
                  <a:pt x="1564925" y="523449"/>
                  <a:pt x="1721991" y="505679"/>
                  <a:pt x="1721991" y="505679"/>
                </a:cubicBezTo>
                <a:lnTo>
                  <a:pt x="1800649" y="486014"/>
                </a:lnTo>
                <a:cubicBezTo>
                  <a:pt x="1813759" y="482737"/>
                  <a:pt x="1826601" y="478093"/>
                  <a:pt x="1839978" y="476182"/>
                </a:cubicBezTo>
                <a:cubicBezTo>
                  <a:pt x="1888448" y="469257"/>
                  <a:pt x="1905991" y="469159"/>
                  <a:pt x="1948133" y="456517"/>
                </a:cubicBezTo>
                <a:cubicBezTo>
                  <a:pt x="1967987" y="450561"/>
                  <a:pt x="1987462" y="443408"/>
                  <a:pt x="2007126" y="436853"/>
                </a:cubicBezTo>
                <a:lnTo>
                  <a:pt x="2066120" y="417188"/>
                </a:lnTo>
                <a:cubicBezTo>
                  <a:pt x="2075952" y="413911"/>
                  <a:pt x="2085562" y="409870"/>
                  <a:pt x="2095617" y="407356"/>
                </a:cubicBezTo>
                <a:cubicBezTo>
                  <a:pt x="2108727" y="404079"/>
                  <a:pt x="2122126" y="401797"/>
                  <a:pt x="2134946" y="397524"/>
                </a:cubicBezTo>
                <a:cubicBezTo>
                  <a:pt x="2237004" y="363504"/>
                  <a:pt x="2141351" y="394321"/>
                  <a:pt x="2213604" y="358195"/>
                </a:cubicBezTo>
                <a:cubicBezTo>
                  <a:pt x="2222874" y="353560"/>
                  <a:pt x="2233269" y="351640"/>
                  <a:pt x="2243101" y="348362"/>
                </a:cubicBezTo>
                <a:cubicBezTo>
                  <a:pt x="2249950" y="338089"/>
                  <a:pt x="2275311" y="305653"/>
                  <a:pt x="2272597" y="289369"/>
                </a:cubicBezTo>
                <a:cubicBezTo>
                  <a:pt x="2270654" y="277713"/>
                  <a:pt x="2261289" y="268228"/>
                  <a:pt x="2252933" y="259872"/>
                </a:cubicBezTo>
                <a:cubicBezTo>
                  <a:pt x="2230301" y="237240"/>
                  <a:pt x="2214192" y="237897"/>
                  <a:pt x="2184107" y="230375"/>
                </a:cubicBezTo>
                <a:cubicBezTo>
                  <a:pt x="2174275" y="223820"/>
                  <a:pt x="2165408" y="215510"/>
                  <a:pt x="2154610" y="210711"/>
                </a:cubicBezTo>
                <a:cubicBezTo>
                  <a:pt x="2154596" y="210705"/>
                  <a:pt x="2080875" y="186132"/>
                  <a:pt x="2066120" y="181214"/>
                </a:cubicBezTo>
                <a:lnTo>
                  <a:pt x="2007126" y="161549"/>
                </a:lnTo>
                <a:cubicBezTo>
                  <a:pt x="1997294" y="158272"/>
                  <a:pt x="1987793" y="153749"/>
                  <a:pt x="1977630" y="151717"/>
                </a:cubicBezTo>
                <a:cubicBezTo>
                  <a:pt x="1961243" y="148440"/>
                  <a:pt x="1944681" y="145938"/>
                  <a:pt x="1928468" y="141885"/>
                </a:cubicBezTo>
                <a:cubicBezTo>
                  <a:pt x="1918414" y="139371"/>
                  <a:pt x="1909245" y="133423"/>
                  <a:pt x="1898972" y="132053"/>
                </a:cubicBezTo>
                <a:cubicBezTo>
                  <a:pt x="1859853" y="126837"/>
                  <a:pt x="1820313" y="125498"/>
                  <a:pt x="1780984" y="122220"/>
                </a:cubicBezTo>
                <a:lnTo>
                  <a:pt x="1731823" y="112388"/>
                </a:lnTo>
                <a:cubicBezTo>
                  <a:pt x="1712209" y="108822"/>
                  <a:pt x="1692170" y="107391"/>
                  <a:pt x="1672830" y="102556"/>
                </a:cubicBezTo>
                <a:cubicBezTo>
                  <a:pt x="1652720" y="97529"/>
                  <a:pt x="1633501" y="89446"/>
                  <a:pt x="1613836" y="82891"/>
                </a:cubicBezTo>
                <a:cubicBezTo>
                  <a:pt x="1604004" y="79614"/>
                  <a:pt x="1592963" y="78808"/>
                  <a:pt x="1584339" y="73059"/>
                </a:cubicBezTo>
                <a:cubicBezTo>
                  <a:pt x="1574507" y="66504"/>
                  <a:pt x="1565411" y="58680"/>
                  <a:pt x="1554842" y="53395"/>
                </a:cubicBezTo>
                <a:cubicBezTo>
                  <a:pt x="1503789" y="27868"/>
                  <a:pt x="1599088" y="46839"/>
                  <a:pt x="1535178" y="43562"/>
                </a:cubicBezTo>
                <a:close/>
              </a:path>
            </a:pathLst>
          </a:custGeom>
          <a:solidFill>
            <a:schemeClr val="accent5">
              <a:lumMod val="5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23" name="Freeform 22">
            <a:extLst>
              <a:ext uri="{FF2B5EF4-FFF2-40B4-BE49-F238E27FC236}">
                <a16:creationId xmlns:a16="http://schemas.microsoft.com/office/drawing/2014/main" id="{2B3698A0-DD4D-B844-9853-040A3CA618D7}"/>
              </a:ext>
            </a:extLst>
          </p:cNvPr>
          <p:cNvSpPr/>
          <p:nvPr/>
        </p:nvSpPr>
        <p:spPr>
          <a:xfrm>
            <a:off x="3686041" y="1756734"/>
            <a:ext cx="1032388" cy="273930"/>
          </a:xfrm>
          <a:custGeom>
            <a:avLst/>
            <a:gdLst>
              <a:gd name="connsiteX0" fmla="*/ 1535178 w 2272799"/>
              <a:gd name="connsiteY0" fmla="*/ 43562 h 535175"/>
              <a:gd name="connsiteX1" fmla="*/ 1171384 w 2272799"/>
              <a:gd name="connsiteY1" fmla="*/ 33730 h 535175"/>
              <a:gd name="connsiteX2" fmla="*/ 1102559 w 2272799"/>
              <a:gd name="connsiteY2" fmla="*/ 23898 h 535175"/>
              <a:gd name="connsiteX3" fmla="*/ 994404 w 2272799"/>
              <a:gd name="connsiteY3" fmla="*/ 14066 h 535175"/>
              <a:gd name="connsiteX4" fmla="*/ 768262 w 2272799"/>
              <a:gd name="connsiteY4" fmla="*/ 4233 h 535175"/>
              <a:gd name="connsiteX5" fmla="*/ 178326 w 2272799"/>
              <a:gd name="connsiteY5" fmla="*/ 33730 h 535175"/>
              <a:gd name="connsiteX6" fmla="*/ 148830 w 2272799"/>
              <a:gd name="connsiteY6" fmla="*/ 43562 h 535175"/>
              <a:gd name="connsiteX7" fmla="*/ 80004 w 2272799"/>
              <a:gd name="connsiteY7" fmla="*/ 92724 h 535175"/>
              <a:gd name="connsiteX8" fmla="*/ 60339 w 2272799"/>
              <a:gd name="connsiteY8" fmla="*/ 122220 h 535175"/>
              <a:gd name="connsiteX9" fmla="*/ 30842 w 2272799"/>
              <a:gd name="connsiteY9" fmla="*/ 151717 h 535175"/>
              <a:gd name="connsiteX10" fmla="*/ 21010 w 2272799"/>
              <a:gd name="connsiteY10" fmla="*/ 181214 h 535175"/>
              <a:gd name="connsiteX11" fmla="*/ 1346 w 2272799"/>
              <a:gd name="connsiteY11" fmla="*/ 210711 h 535175"/>
              <a:gd name="connsiteX12" fmla="*/ 11178 w 2272799"/>
              <a:gd name="connsiteY12" fmla="*/ 377859 h 535175"/>
              <a:gd name="connsiteX13" fmla="*/ 80004 w 2272799"/>
              <a:gd name="connsiteY13" fmla="*/ 456517 h 535175"/>
              <a:gd name="connsiteX14" fmla="*/ 119333 w 2272799"/>
              <a:gd name="connsiteY14" fmla="*/ 466349 h 535175"/>
              <a:gd name="connsiteX15" fmla="*/ 148830 w 2272799"/>
              <a:gd name="connsiteY15" fmla="*/ 486014 h 535175"/>
              <a:gd name="connsiteX16" fmla="*/ 247152 w 2272799"/>
              <a:gd name="connsiteY16" fmla="*/ 505679 h 535175"/>
              <a:gd name="connsiteX17" fmla="*/ 492959 w 2272799"/>
              <a:gd name="connsiteY17" fmla="*/ 535175 h 535175"/>
              <a:gd name="connsiteX18" fmla="*/ 1486017 w 2272799"/>
              <a:gd name="connsiteY18" fmla="*/ 525343 h 535175"/>
              <a:gd name="connsiteX19" fmla="*/ 1721991 w 2272799"/>
              <a:gd name="connsiteY19" fmla="*/ 505679 h 535175"/>
              <a:gd name="connsiteX20" fmla="*/ 1800649 w 2272799"/>
              <a:gd name="connsiteY20" fmla="*/ 486014 h 535175"/>
              <a:gd name="connsiteX21" fmla="*/ 1839978 w 2272799"/>
              <a:gd name="connsiteY21" fmla="*/ 476182 h 535175"/>
              <a:gd name="connsiteX22" fmla="*/ 1948133 w 2272799"/>
              <a:gd name="connsiteY22" fmla="*/ 456517 h 535175"/>
              <a:gd name="connsiteX23" fmla="*/ 2007126 w 2272799"/>
              <a:gd name="connsiteY23" fmla="*/ 436853 h 535175"/>
              <a:gd name="connsiteX24" fmla="*/ 2066120 w 2272799"/>
              <a:gd name="connsiteY24" fmla="*/ 417188 h 535175"/>
              <a:gd name="connsiteX25" fmla="*/ 2095617 w 2272799"/>
              <a:gd name="connsiteY25" fmla="*/ 407356 h 535175"/>
              <a:gd name="connsiteX26" fmla="*/ 2134946 w 2272799"/>
              <a:gd name="connsiteY26" fmla="*/ 397524 h 535175"/>
              <a:gd name="connsiteX27" fmla="*/ 2213604 w 2272799"/>
              <a:gd name="connsiteY27" fmla="*/ 358195 h 535175"/>
              <a:gd name="connsiteX28" fmla="*/ 2243101 w 2272799"/>
              <a:gd name="connsiteY28" fmla="*/ 348362 h 535175"/>
              <a:gd name="connsiteX29" fmla="*/ 2272597 w 2272799"/>
              <a:gd name="connsiteY29" fmla="*/ 289369 h 535175"/>
              <a:gd name="connsiteX30" fmla="*/ 2252933 w 2272799"/>
              <a:gd name="connsiteY30" fmla="*/ 259872 h 535175"/>
              <a:gd name="connsiteX31" fmla="*/ 2184107 w 2272799"/>
              <a:gd name="connsiteY31" fmla="*/ 230375 h 535175"/>
              <a:gd name="connsiteX32" fmla="*/ 2154610 w 2272799"/>
              <a:gd name="connsiteY32" fmla="*/ 210711 h 535175"/>
              <a:gd name="connsiteX33" fmla="*/ 2066120 w 2272799"/>
              <a:gd name="connsiteY33" fmla="*/ 181214 h 535175"/>
              <a:gd name="connsiteX34" fmla="*/ 2007126 w 2272799"/>
              <a:gd name="connsiteY34" fmla="*/ 161549 h 535175"/>
              <a:gd name="connsiteX35" fmla="*/ 1977630 w 2272799"/>
              <a:gd name="connsiteY35" fmla="*/ 151717 h 535175"/>
              <a:gd name="connsiteX36" fmla="*/ 1928468 w 2272799"/>
              <a:gd name="connsiteY36" fmla="*/ 141885 h 535175"/>
              <a:gd name="connsiteX37" fmla="*/ 1898972 w 2272799"/>
              <a:gd name="connsiteY37" fmla="*/ 132053 h 535175"/>
              <a:gd name="connsiteX38" fmla="*/ 1780984 w 2272799"/>
              <a:gd name="connsiteY38" fmla="*/ 122220 h 535175"/>
              <a:gd name="connsiteX39" fmla="*/ 1731823 w 2272799"/>
              <a:gd name="connsiteY39" fmla="*/ 112388 h 535175"/>
              <a:gd name="connsiteX40" fmla="*/ 1672830 w 2272799"/>
              <a:gd name="connsiteY40" fmla="*/ 102556 h 535175"/>
              <a:gd name="connsiteX41" fmla="*/ 1613836 w 2272799"/>
              <a:gd name="connsiteY41" fmla="*/ 82891 h 535175"/>
              <a:gd name="connsiteX42" fmla="*/ 1584339 w 2272799"/>
              <a:gd name="connsiteY42" fmla="*/ 73059 h 535175"/>
              <a:gd name="connsiteX43" fmla="*/ 1554842 w 2272799"/>
              <a:gd name="connsiteY43" fmla="*/ 53395 h 535175"/>
              <a:gd name="connsiteX44" fmla="*/ 1535178 w 2272799"/>
              <a:gd name="connsiteY44" fmla="*/ 43562 h 5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72799" h="535175">
                <a:moveTo>
                  <a:pt x="1535178" y="43562"/>
                </a:moveTo>
                <a:cubicBezTo>
                  <a:pt x="1471268" y="40285"/>
                  <a:pt x="1292568" y="39238"/>
                  <a:pt x="1171384" y="33730"/>
                </a:cubicBezTo>
                <a:cubicBezTo>
                  <a:pt x="1148233" y="32678"/>
                  <a:pt x="1125592" y="26457"/>
                  <a:pt x="1102559" y="23898"/>
                </a:cubicBezTo>
                <a:cubicBezTo>
                  <a:pt x="1066580" y="19900"/>
                  <a:pt x="1030542" y="16192"/>
                  <a:pt x="994404" y="14066"/>
                </a:cubicBezTo>
                <a:cubicBezTo>
                  <a:pt x="919082" y="9635"/>
                  <a:pt x="843643" y="7511"/>
                  <a:pt x="768262" y="4233"/>
                </a:cubicBezTo>
                <a:cubicBezTo>
                  <a:pt x="575455" y="8014"/>
                  <a:pt x="368718" y="-20667"/>
                  <a:pt x="178326" y="33730"/>
                </a:cubicBezTo>
                <a:cubicBezTo>
                  <a:pt x="168361" y="36577"/>
                  <a:pt x="158662" y="40285"/>
                  <a:pt x="148830" y="43562"/>
                </a:cubicBezTo>
                <a:cubicBezTo>
                  <a:pt x="132081" y="54728"/>
                  <a:pt x="92200" y="80528"/>
                  <a:pt x="80004" y="92724"/>
                </a:cubicBezTo>
                <a:cubicBezTo>
                  <a:pt x="71648" y="101080"/>
                  <a:pt x="67904" y="113142"/>
                  <a:pt x="60339" y="122220"/>
                </a:cubicBezTo>
                <a:cubicBezTo>
                  <a:pt x="51437" y="132902"/>
                  <a:pt x="40674" y="141885"/>
                  <a:pt x="30842" y="151717"/>
                </a:cubicBezTo>
                <a:cubicBezTo>
                  <a:pt x="27565" y="161549"/>
                  <a:pt x="25645" y="171944"/>
                  <a:pt x="21010" y="181214"/>
                </a:cubicBezTo>
                <a:cubicBezTo>
                  <a:pt x="15725" y="191783"/>
                  <a:pt x="1936" y="198909"/>
                  <a:pt x="1346" y="210711"/>
                </a:cubicBezTo>
                <a:cubicBezTo>
                  <a:pt x="-1441" y="266454"/>
                  <a:pt x="-678" y="323321"/>
                  <a:pt x="11178" y="377859"/>
                </a:cubicBezTo>
                <a:cubicBezTo>
                  <a:pt x="17352" y="406258"/>
                  <a:pt x="50697" y="443957"/>
                  <a:pt x="80004" y="456517"/>
                </a:cubicBezTo>
                <a:cubicBezTo>
                  <a:pt x="92425" y="461840"/>
                  <a:pt x="106223" y="463072"/>
                  <a:pt x="119333" y="466349"/>
                </a:cubicBezTo>
                <a:cubicBezTo>
                  <a:pt x="129165" y="472904"/>
                  <a:pt x="138261" y="480729"/>
                  <a:pt x="148830" y="486014"/>
                </a:cubicBezTo>
                <a:cubicBezTo>
                  <a:pt x="176784" y="499991"/>
                  <a:pt x="220678" y="501499"/>
                  <a:pt x="247152" y="505679"/>
                </a:cubicBezTo>
                <a:cubicBezTo>
                  <a:pt x="424627" y="533702"/>
                  <a:pt x="306804" y="520856"/>
                  <a:pt x="492959" y="535175"/>
                </a:cubicBezTo>
                <a:lnTo>
                  <a:pt x="1486017" y="525343"/>
                </a:lnTo>
                <a:cubicBezTo>
                  <a:pt x="1564925" y="523449"/>
                  <a:pt x="1721991" y="505679"/>
                  <a:pt x="1721991" y="505679"/>
                </a:cubicBezTo>
                <a:lnTo>
                  <a:pt x="1800649" y="486014"/>
                </a:lnTo>
                <a:cubicBezTo>
                  <a:pt x="1813759" y="482737"/>
                  <a:pt x="1826601" y="478093"/>
                  <a:pt x="1839978" y="476182"/>
                </a:cubicBezTo>
                <a:cubicBezTo>
                  <a:pt x="1888448" y="469257"/>
                  <a:pt x="1905991" y="469159"/>
                  <a:pt x="1948133" y="456517"/>
                </a:cubicBezTo>
                <a:cubicBezTo>
                  <a:pt x="1967987" y="450561"/>
                  <a:pt x="1987462" y="443408"/>
                  <a:pt x="2007126" y="436853"/>
                </a:cubicBezTo>
                <a:lnTo>
                  <a:pt x="2066120" y="417188"/>
                </a:lnTo>
                <a:cubicBezTo>
                  <a:pt x="2075952" y="413911"/>
                  <a:pt x="2085562" y="409870"/>
                  <a:pt x="2095617" y="407356"/>
                </a:cubicBezTo>
                <a:cubicBezTo>
                  <a:pt x="2108727" y="404079"/>
                  <a:pt x="2122126" y="401797"/>
                  <a:pt x="2134946" y="397524"/>
                </a:cubicBezTo>
                <a:cubicBezTo>
                  <a:pt x="2237004" y="363504"/>
                  <a:pt x="2141351" y="394321"/>
                  <a:pt x="2213604" y="358195"/>
                </a:cubicBezTo>
                <a:cubicBezTo>
                  <a:pt x="2222874" y="353560"/>
                  <a:pt x="2233269" y="351640"/>
                  <a:pt x="2243101" y="348362"/>
                </a:cubicBezTo>
                <a:cubicBezTo>
                  <a:pt x="2249950" y="338089"/>
                  <a:pt x="2275311" y="305653"/>
                  <a:pt x="2272597" y="289369"/>
                </a:cubicBezTo>
                <a:cubicBezTo>
                  <a:pt x="2270654" y="277713"/>
                  <a:pt x="2261289" y="268228"/>
                  <a:pt x="2252933" y="259872"/>
                </a:cubicBezTo>
                <a:cubicBezTo>
                  <a:pt x="2230301" y="237240"/>
                  <a:pt x="2214192" y="237897"/>
                  <a:pt x="2184107" y="230375"/>
                </a:cubicBezTo>
                <a:cubicBezTo>
                  <a:pt x="2174275" y="223820"/>
                  <a:pt x="2165408" y="215510"/>
                  <a:pt x="2154610" y="210711"/>
                </a:cubicBezTo>
                <a:cubicBezTo>
                  <a:pt x="2154596" y="210705"/>
                  <a:pt x="2080875" y="186132"/>
                  <a:pt x="2066120" y="181214"/>
                </a:cubicBezTo>
                <a:lnTo>
                  <a:pt x="2007126" y="161549"/>
                </a:lnTo>
                <a:cubicBezTo>
                  <a:pt x="1997294" y="158272"/>
                  <a:pt x="1987793" y="153749"/>
                  <a:pt x="1977630" y="151717"/>
                </a:cubicBezTo>
                <a:cubicBezTo>
                  <a:pt x="1961243" y="148440"/>
                  <a:pt x="1944681" y="145938"/>
                  <a:pt x="1928468" y="141885"/>
                </a:cubicBezTo>
                <a:cubicBezTo>
                  <a:pt x="1918414" y="139371"/>
                  <a:pt x="1909245" y="133423"/>
                  <a:pt x="1898972" y="132053"/>
                </a:cubicBezTo>
                <a:cubicBezTo>
                  <a:pt x="1859853" y="126837"/>
                  <a:pt x="1820313" y="125498"/>
                  <a:pt x="1780984" y="122220"/>
                </a:cubicBezTo>
                <a:lnTo>
                  <a:pt x="1731823" y="112388"/>
                </a:lnTo>
                <a:cubicBezTo>
                  <a:pt x="1712209" y="108822"/>
                  <a:pt x="1692170" y="107391"/>
                  <a:pt x="1672830" y="102556"/>
                </a:cubicBezTo>
                <a:cubicBezTo>
                  <a:pt x="1652720" y="97529"/>
                  <a:pt x="1633501" y="89446"/>
                  <a:pt x="1613836" y="82891"/>
                </a:cubicBezTo>
                <a:cubicBezTo>
                  <a:pt x="1604004" y="79614"/>
                  <a:pt x="1592963" y="78808"/>
                  <a:pt x="1584339" y="73059"/>
                </a:cubicBezTo>
                <a:cubicBezTo>
                  <a:pt x="1574507" y="66504"/>
                  <a:pt x="1565411" y="58680"/>
                  <a:pt x="1554842" y="53395"/>
                </a:cubicBezTo>
                <a:cubicBezTo>
                  <a:pt x="1503789" y="27868"/>
                  <a:pt x="1599088" y="46839"/>
                  <a:pt x="1535178" y="43562"/>
                </a:cubicBezTo>
                <a:close/>
              </a:path>
            </a:pathLst>
          </a:custGeom>
          <a:solidFill>
            <a:srgbClr val="002060"/>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15" name="Oval 14">
            <a:extLst>
              <a:ext uri="{FF2B5EF4-FFF2-40B4-BE49-F238E27FC236}">
                <a16:creationId xmlns:a16="http://schemas.microsoft.com/office/drawing/2014/main" id="{D90D6876-CAC7-1042-BE34-6C9B9B4F9CCB}"/>
              </a:ext>
            </a:extLst>
          </p:cNvPr>
          <p:cNvSpPr/>
          <p:nvPr/>
        </p:nvSpPr>
        <p:spPr>
          <a:xfrm>
            <a:off x="2535839" y="1288633"/>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Oval 25">
            <a:extLst>
              <a:ext uri="{FF2B5EF4-FFF2-40B4-BE49-F238E27FC236}">
                <a16:creationId xmlns:a16="http://schemas.microsoft.com/office/drawing/2014/main" id="{3E94507E-F32E-5A45-84AA-E49F294D81E3}"/>
              </a:ext>
            </a:extLst>
          </p:cNvPr>
          <p:cNvSpPr/>
          <p:nvPr/>
        </p:nvSpPr>
        <p:spPr>
          <a:xfrm>
            <a:off x="2613338" y="1433256"/>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Freeform 26">
            <a:extLst>
              <a:ext uri="{FF2B5EF4-FFF2-40B4-BE49-F238E27FC236}">
                <a16:creationId xmlns:a16="http://schemas.microsoft.com/office/drawing/2014/main" id="{91088176-DE3B-E045-964E-99780FAB9CC5}"/>
              </a:ext>
            </a:extLst>
          </p:cNvPr>
          <p:cNvSpPr/>
          <p:nvPr/>
        </p:nvSpPr>
        <p:spPr>
          <a:xfrm>
            <a:off x="3868552" y="1822852"/>
            <a:ext cx="420329" cy="132736"/>
          </a:xfrm>
          <a:custGeom>
            <a:avLst/>
            <a:gdLst>
              <a:gd name="connsiteX0" fmla="*/ 1535178 w 2272799"/>
              <a:gd name="connsiteY0" fmla="*/ 43562 h 535175"/>
              <a:gd name="connsiteX1" fmla="*/ 1171384 w 2272799"/>
              <a:gd name="connsiteY1" fmla="*/ 33730 h 535175"/>
              <a:gd name="connsiteX2" fmla="*/ 1102559 w 2272799"/>
              <a:gd name="connsiteY2" fmla="*/ 23898 h 535175"/>
              <a:gd name="connsiteX3" fmla="*/ 994404 w 2272799"/>
              <a:gd name="connsiteY3" fmla="*/ 14066 h 535175"/>
              <a:gd name="connsiteX4" fmla="*/ 768262 w 2272799"/>
              <a:gd name="connsiteY4" fmla="*/ 4233 h 535175"/>
              <a:gd name="connsiteX5" fmla="*/ 178326 w 2272799"/>
              <a:gd name="connsiteY5" fmla="*/ 33730 h 535175"/>
              <a:gd name="connsiteX6" fmla="*/ 148830 w 2272799"/>
              <a:gd name="connsiteY6" fmla="*/ 43562 h 535175"/>
              <a:gd name="connsiteX7" fmla="*/ 80004 w 2272799"/>
              <a:gd name="connsiteY7" fmla="*/ 92724 h 535175"/>
              <a:gd name="connsiteX8" fmla="*/ 60339 w 2272799"/>
              <a:gd name="connsiteY8" fmla="*/ 122220 h 535175"/>
              <a:gd name="connsiteX9" fmla="*/ 30842 w 2272799"/>
              <a:gd name="connsiteY9" fmla="*/ 151717 h 535175"/>
              <a:gd name="connsiteX10" fmla="*/ 21010 w 2272799"/>
              <a:gd name="connsiteY10" fmla="*/ 181214 h 535175"/>
              <a:gd name="connsiteX11" fmla="*/ 1346 w 2272799"/>
              <a:gd name="connsiteY11" fmla="*/ 210711 h 535175"/>
              <a:gd name="connsiteX12" fmla="*/ 11178 w 2272799"/>
              <a:gd name="connsiteY12" fmla="*/ 377859 h 535175"/>
              <a:gd name="connsiteX13" fmla="*/ 80004 w 2272799"/>
              <a:gd name="connsiteY13" fmla="*/ 456517 h 535175"/>
              <a:gd name="connsiteX14" fmla="*/ 119333 w 2272799"/>
              <a:gd name="connsiteY14" fmla="*/ 466349 h 535175"/>
              <a:gd name="connsiteX15" fmla="*/ 148830 w 2272799"/>
              <a:gd name="connsiteY15" fmla="*/ 486014 h 535175"/>
              <a:gd name="connsiteX16" fmla="*/ 247152 w 2272799"/>
              <a:gd name="connsiteY16" fmla="*/ 505679 h 535175"/>
              <a:gd name="connsiteX17" fmla="*/ 492959 w 2272799"/>
              <a:gd name="connsiteY17" fmla="*/ 535175 h 535175"/>
              <a:gd name="connsiteX18" fmla="*/ 1486017 w 2272799"/>
              <a:gd name="connsiteY18" fmla="*/ 525343 h 535175"/>
              <a:gd name="connsiteX19" fmla="*/ 1721991 w 2272799"/>
              <a:gd name="connsiteY19" fmla="*/ 505679 h 535175"/>
              <a:gd name="connsiteX20" fmla="*/ 1800649 w 2272799"/>
              <a:gd name="connsiteY20" fmla="*/ 486014 h 535175"/>
              <a:gd name="connsiteX21" fmla="*/ 1839978 w 2272799"/>
              <a:gd name="connsiteY21" fmla="*/ 476182 h 535175"/>
              <a:gd name="connsiteX22" fmla="*/ 1948133 w 2272799"/>
              <a:gd name="connsiteY22" fmla="*/ 456517 h 535175"/>
              <a:gd name="connsiteX23" fmla="*/ 2007126 w 2272799"/>
              <a:gd name="connsiteY23" fmla="*/ 436853 h 535175"/>
              <a:gd name="connsiteX24" fmla="*/ 2066120 w 2272799"/>
              <a:gd name="connsiteY24" fmla="*/ 417188 h 535175"/>
              <a:gd name="connsiteX25" fmla="*/ 2095617 w 2272799"/>
              <a:gd name="connsiteY25" fmla="*/ 407356 h 535175"/>
              <a:gd name="connsiteX26" fmla="*/ 2134946 w 2272799"/>
              <a:gd name="connsiteY26" fmla="*/ 397524 h 535175"/>
              <a:gd name="connsiteX27" fmla="*/ 2213604 w 2272799"/>
              <a:gd name="connsiteY27" fmla="*/ 358195 h 535175"/>
              <a:gd name="connsiteX28" fmla="*/ 2243101 w 2272799"/>
              <a:gd name="connsiteY28" fmla="*/ 348362 h 535175"/>
              <a:gd name="connsiteX29" fmla="*/ 2272597 w 2272799"/>
              <a:gd name="connsiteY29" fmla="*/ 289369 h 535175"/>
              <a:gd name="connsiteX30" fmla="*/ 2252933 w 2272799"/>
              <a:gd name="connsiteY30" fmla="*/ 259872 h 535175"/>
              <a:gd name="connsiteX31" fmla="*/ 2184107 w 2272799"/>
              <a:gd name="connsiteY31" fmla="*/ 230375 h 535175"/>
              <a:gd name="connsiteX32" fmla="*/ 2154610 w 2272799"/>
              <a:gd name="connsiteY32" fmla="*/ 210711 h 535175"/>
              <a:gd name="connsiteX33" fmla="*/ 2066120 w 2272799"/>
              <a:gd name="connsiteY33" fmla="*/ 181214 h 535175"/>
              <a:gd name="connsiteX34" fmla="*/ 2007126 w 2272799"/>
              <a:gd name="connsiteY34" fmla="*/ 161549 h 535175"/>
              <a:gd name="connsiteX35" fmla="*/ 1977630 w 2272799"/>
              <a:gd name="connsiteY35" fmla="*/ 151717 h 535175"/>
              <a:gd name="connsiteX36" fmla="*/ 1928468 w 2272799"/>
              <a:gd name="connsiteY36" fmla="*/ 141885 h 535175"/>
              <a:gd name="connsiteX37" fmla="*/ 1898972 w 2272799"/>
              <a:gd name="connsiteY37" fmla="*/ 132053 h 535175"/>
              <a:gd name="connsiteX38" fmla="*/ 1780984 w 2272799"/>
              <a:gd name="connsiteY38" fmla="*/ 122220 h 535175"/>
              <a:gd name="connsiteX39" fmla="*/ 1731823 w 2272799"/>
              <a:gd name="connsiteY39" fmla="*/ 112388 h 535175"/>
              <a:gd name="connsiteX40" fmla="*/ 1672830 w 2272799"/>
              <a:gd name="connsiteY40" fmla="*/ 102556 h 535175"/>
              <a:gd name="connsiteX41" fmla="*/ 1613836 w 2272799"/>
              <a:gd name="connsiteY41" fmla="*/ 82891 h 535175"/>
              <a:gd name="connsiteX42" fmla="*/ 1584339 w 2272799"/>
              <a:gd name="connsiteY42" fmla="*/ 73059 h 535175"/>
              <a:gd name="connsiteX43" fmla="*/ 1554842 w 2272799"/>
              <a:gd name="connsiteY43" fmla="*/ 53395 h 535175"/>
              <a:gd name="connsiteX44" fmla="*/ 1535178 w 2272799"/>
              <a:gd name="connsiteY44" fmla="*/ 43562 h 5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72799" h="535175">
                <a:moveTo>
                  <a:pt x="1535178" y="43562"/>
                </a:moveTo>
                <a:cubicBezTo>
                  <a:pt x="1471268" y="40285"/>
                  <a:pt x="1292568" y="39238"/>
                  <a:pt x="1171384" y="33730"/>
                </a:cubicBezTo>
                <a:cubicBezTo>
                  <a:pt x="1148233" y="32678"/>
                  <a:pt x="1125592" y="26457"/>
                  <a:pt x="1102559" y="23898"/>
                </a:cubicBezTo>
                <a:cubicBezTo>
                  <a:pt x="1066580" y="19900"/>
                  <a:pt x="1030542" y="16192"/>
                  <a:pt x="994404" y="14066"/>
                </a:cubicBezTo>
                <a:cubicBezTo>
                  <a:pt x="919082" y="9635"/>
                  <a:pt x="843643" y="7511"/>
                  <a:pt x="768262" y="4233"/>
                </a:cubicBezTo>
                <a:cubicBezTo>
                  <a:pt x="575455" y="8014"/>
                  <a:pt x="368718" y="-20667"/>
                  <a:pt x="178326" y="33730"/>
                </a:cubicBezTo>
                <a:cubicBezTo>
                  <a:pt x="168361" y="36577"/>
                  <a:pt x="158662" y="40285"/>
                  <a:pt x="148830" y="43562"/>
                </a:cubicBezTo>
                <a:cubicBezTo>
                  <a:pt x="132081" y="54728"/>
                  <a:pt x="92200" y="80528"/>
                  <a:pt x="80004" y="92724"/>
                </a:cubicBezTo>
                <a:cubicBezTo>
                  <a:pt x="71648" y="101080"/>
                  <a:pt x="67904" y="113142"/>
                  <a:pt x="60339" y="122220"/>
                </a:cubicBezTo>
                <a:cubicBezTo>
                  <a:pt x="51437" y="132902"/>
                  <a:pt x="40674" y="141885"/>
                  <a:pt x="30842" y="151717"/>
                </a:cubicBezTo>
                <a:cubicBezTo>
                  <a:pt x="27565" y="161549"/>
                  <a:pt x="25645" y="171944"/>
                  <a:pt x="21010" y="181214"/>
                </a:cubicBezTo>
                <a:cubicBezTo>
                  <a:pt x="15725" y="191783"/>
                  <a:pt x="1936" y="198909"/>
                  <a:pt x="1346" y="210711"/>
                </a:cubicBezTo>
                <a:cubicBezTo>
                  <a:pt x="-1441" y="266454"/>
                  <a:pt x="-678" y="323321"/>
                  <a:pt x="11178" y="377859"/>
                </a:cubicBezTo>
                <a:cubicBezTo>
                  <a:pt x="17352" y="406258"/>
                  <a:pt x="50697" y="443957"/>
                  <a:pt x="80004" y="456517"/>
                </a:cubicBezTo>
                <a:cubicBezTo>
                  <a:pt x="92425" y="461840"/>
                  <a:pt x="106223" y="463072"/>
                  <a:pt x="119333" y="466349"/>
                </a:cubicBezTo>
                <a:cubicBezTo>
                  <a:pt x="129165" y="472904"/>
                  <a:pt x="138261" y="480729"/>
                  <a:pt x="148830" y="486014"/>
                </a:cubicBezTo>
                <a:cubicBezTo>
                  <a:pt x="176784" y="499991"/>
                  <a:pt x="220678" y="501499"/>
                  <a:pt x="247152" y="505679"/>
                </a:cubicBezTo>
                <a:cubicBezTo>
                  <a:pt x="424627" y="533702"/>
                  <a:pt x="306804" y="520856"/>
                  <a:pt x="492959" y="535175"/>
                </a:cubicBezTo>
                <a:lnTo>
                  <a:pt x="1486017" y="525343"/>
                </a:lnTo>
                <a:cubicBezTo>
                  <a:pt x="1564925" y="523449"/>
                  <a:pt x="1721991" y="505679"/>
                  <a:pt x="1721991" y="505679"/>
                </a:cubicBezTo>
                <a:lnTo>
                  <a:pt x="1800649" y="486014"/>
                </a:lnTo>
                <a:cubicBezTo>
                  <a:pt x="1813759" y="482737"/>
                  <a:pt x="1826601" y="478093"/>
                  <a:pt x="1839978" y="476182"/>
                </a:cubicBezTo>
                <a:cubicBezTo>
                  <a:pt x="1888448" y="469257"/>
                  <a:pt x="1905991" y="469159"/>
                  <a:pt x="1948133" y="456517"/>
                </a:cubicBezTo>
                <a:cubicBezTo>
                  <a:pt x="1967987" y="450561"/>
                  <a:pt x="1987462" y="443408"/>
                  <a:pt x="2007126" y="436853"/>
                </a:cubicBezTo>
                <a:lnTo>
                  <a:pt x="2066120" y="417188"/>
                </a:lnTo>
                <a:cubicBezTo>
                  <a:pt x="2075952" y="413911"/>
                  <a:pt x="2085562" y="409870"/>
                  <a:pt x="2095617" y="407356"/>
                </a:cubicBezTo>
                <a:cubicBezTo>
                  <a:pt x="2108727" y="404079"/>
                  <a:pt x="2122126" y="401797"/>
                  <a:pt x="2134946" y="397524"/>
                </a:cubicBezTo>
                <a:cubicBezTo>
                  <a:pt x="2237004" y="363504"/>
                  <a:pt x="2141351" y="394321"/>
                  <a:pt x="2213604" y="358195"/>
                </a:cubicBezTo>
                <a:cubicBezTo>
                  <a:pt x="2222874" y="353560"/>
                  <a:pt x="2233269" y="351640"/>
                  <a:pt x="2243101" y="348362"/>
                </a:cubicBezTo>
                <a:cubicBezTo>
                  <a:pt x="2249950" y="338089"/>
                  <a:pt x="2275311" y="305653"/>
                  <a:pt x="2272597" y="289369"/>
                </a:cubicBezTo>
                <a:cubicBezTo>
                  <a:pt x="2270654" y="277713"/>
                  <a:pt x="2261289" y="268228"/>
                  <a:pt x="2252933" y="259872"/>
                </a:cubicBezTo>
                <a:cubicBezTo>
                  <a:pt x="2230301" y="237240"/>
                  <a:pt x="2214192" y="237897"/>
                  <a:pt x="2184107" y="230375"/>
                </a:cubicBezTo>
                <a:cubicBezTo>
                  <a:pt x="2174275" y="223820"/>
                  <a:pt x="2165408" y="215510"/>
                  <a:pt x="2154610" y="210711"/>
                </a:cubicBezTo>
                <a:cubicBezTo>
                  <a:pt x="2154596" y="210705"/>
                  <a:pt x="2080875" y="186132"/>
                  <a:pt x="2066120" y="181214"/>
                </a:cubicBezTo>
                <a:lnTo>
                  <a:pt x="2007126" y="161549"/>
                </a:lnTo>
                <a:cubicBezTo>
                  <a:pt x="1997294" y="158272"/>
                  <a:pt x="1987793" y="153749"/>
                  <a:pt x="1977630" y="151717"/>
                </a:cubicBezTo>
                <a:cubicBezTo>
                  <a:pt x="1961243" y="148440"/>
                  <a:pt x="1944681" y="145938"/>
                  <a:pt x="1928468" y="141885"/>
                </a:cubicBezTo>
                <a:cubicBezTo>
                  <a:pt x="1918414" y="139371"/>
                  <a:pt x="1909245" y="133423"/>
                  <a:pt x="1898972" y="132053"/>
                </a:cubicBezTo>
                <a:cubicBezTo>
                  <a:pt x="1859853" y="126837"/>
                  <a:pt x="1820313" y="125498"/>
                  <a:pt x="1780984" y="122220"/>
                </a:cubicBezTo>
                <a:lnTo>
                  <a:pt x="1731823" y="112388"/>
                </a:lnTo>
                <a:cubicBezTo>
                  <a:pt x="1712209" y="108822"/>
                  <a:pt x="1692170" y="107391"/>
                  <a:pt x="1672830" y="102556"/>
                </a:cubicBezTo>
                <a:cubicBezTo>
                  <a:pt x="1652720" y="97529"/>
                  <a:pt x="1633501" y="89446"/>
                  <a:pt x="1613836" y="82891"/>
                </a:cubicBezTo>
                <a:cubicBezTo>
                  <a:pt x="1604004" y="79614"/>
                  <a:pt x="1592963" y="78808"/>
                  <a:pt x="1584339" y="73059"/>
                </a:cubicBezTo>
                <a:cubicBezTo>
                  <a:pt x="1574507" y="66504"/>
                  <a:pt x="1565411" y="58680"/>
                  <a:pt x="1554842" y="53395"/>
                </a:cubicBezTo>
                <a:cubicBezTo>
                  <a:pt x="1503789" y="27868"/>
                  <a:pt x="1599088" y="46839"/>
                  <a:pt x="1535178" y="43562"/>
                </a:cubicBezTo>
                <a:close/>
              </a:path>
            </a:pathLst>
          </a:custGeom>
          <a:solidFill>
            <a:schemeClr val="tx1"/>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28" name="Oval 27">
            <a:extLst>
              <a:ext uri="{FF2B5EF4-FFF2-40B4-BE49-F238E27FC236}">
                <a16:creationId xmlns:a16="http://schemas.microsoft.com/office/drawing/2014/main" id="{8FF4B51D-D0F1-5344-9488-0A9123D07D3C}"/>
              </a:ext>
            </a:extLst>
          </p:cNvPr>
          <p:cNvSpPr/>
          <p:nvPr/>
        </p:nvSpPr>
        <p:spPr>
          <a:xfrm>
            <a:off x="2854670" y="1606455"/>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Oval 28">
            <a:extLst>
              <a:ext uri="{FF2B5EF4-FFF2-40B4-BE49-F238E27FC236}">
                <a16:creationId xmlns:a16="http://schemas.microsoft.com/office/drawing/2014/main" id="{6109AF87-F77C-6242-A7D9-9FAC5E9173EA}"/>
              </a:ext>
            </a:extLst>
          </p:cNvPr>
          <p:cNvSpPr/>
          <p:nvPr/>
        </p:nvSpPr>
        <p:spPr>
          <a:xfrm>
            <a:off x="2729309" y="1519855"/>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Oval 29">
            <a:extLst>
              <a:ext uri="{FF2B5EF4-FFF2-40B4-BE49-F238E27FC236}">
                <a16:creationId xmlns:a16="http://schemas.microsoft.com/office/drawing/2014/main" id="{51AB8436-4E98-0246-85B2-2656DC004209}"/>
              </a:ext>
            </a:extLst>
          </p:cNvPr>
          <p:cNvSpPr/>
          <p:nvPr/>
        </p:nvSpPr>
        <p:spPr>
          <a:xfrm>
            <a:off x="2981669" y="1679947"/>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Oval 30">
            <a:extLst>
              <a:ext uri="{FF2B5EF4-FFF2-40B4-BE49-F238E27FC236}">
                <a16:creationId xmlns:a16="http://schemas.microsoft.com/office/drawing/2014/main" id="{D9EC4EF2-4DE1-FC4F-87A0-C529F9D5071F}"/>
              </a:ext>
            </a:extLst>
          </p:cNvPr>
          <p:cNvSpPr/>
          <p:nvPr/>
        </p:nvSpPr>
        <p:spPr>
          <a:xfrm>
            <a:off x="3107030" y="1753438"/>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Oval 31">
            <a:extLst>
              <a:ext uri="{FF2B5EF4-FFF2-40B4-BE49-F238E27FC236}">
                <a16:creationId xmlns:a16="http://schemas.microsoft.com/office/drawing/2014/main" id="{5958844A-6FF7-E048-B29E-0E08646AC95D}"/>
              </a:ext>
            </a:extLst>
          </p:cNvPr>
          <p:cNvSpPr/>
          <p:nvPr/>
        </p:nvSpPr>
        <p:spPr>
          <a:xfrm>
            <a:off x="3272282" y="1775562"/>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Oval 32">
            <a:extLst>
              <a:ext uri="{FF2B5EF4-FFF2-40B4-BE49-F238E27FC236}">
                <a16:creationId xmlns:a16="http://schemas.microsoft.com/office/drawing/2014/main" id="{04E76CD0-FB73-E048-A556-E856381D656A}"/>
              </a:ext>
            </a:extLst>
          </p:cNvPr>
          <p:cNvSpPr/>
          <p:nvPr/>
        </p:nvSpPr>
        <p:spPr>
          <a:xfrm>
            <a:off x="3404813" y="1797951"/>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Oval 33">
            <a:extLst>
              <a:ext uri="{FF2B5EF4-FFF2-40B4-BE49-F238E27FC236}">
                <a16:creationId xmlns:a16="http://schemas.microsoft.com/office/drawing/2014/main" id="{8BE406D9-1655-7049-BEE4-120E91EF6B0A}"/>
              </a:ext>
            </a:extLst>
          </p:cNvPr>
          <p:cNvSpPr/>
          <p:nvPr/>
        </p:nvSpPr>
        <p:spPr>
          <a:xfrm>
            <a:off x="3548609" y="1809776"/>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Oval 34">
            <a:extLst>
              <a:ext uri="{FF2B5EF4-FFF2-40B4-BE49-F238E27FC236}">
                <a16:creationId xmlns:a16="http://schemas.microsoft.com/office/drawing/2014/main" id="{5F61C93A-E859-AF4E-A927-51489BC523AA}"/>
              </a:ext>
            </a:extLst>
          </p:cNvPr>
          <p:cNvSpPr/>
          <p:nvPr/>
        </p:nvSpPr>
        <p:spPr>
          <a:xfrm>
            <a:off x="3681344" y="1809775"/>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6" name="Oval 35">
            <a:extLst>
              <a:ext uri="{FF2B5EF4-FFF2-40B4-BE49-F238E27FC236}">
                <a16:creationId xmlns:a16="http://schemas.microsoft.com/office/drawing/2014/main" id="{1BE74AD8-ABDE-1D42-9FDF-62DE649B18DA}"/>
              </a:ext>
            </a:extLst>
          </p:cNvPr>
          <p:cNvSpPr/>
          <p:nvPr/>
        </p:nvSpPr>
        <p:spPr>
          <a:xfrm>
            <a:off x="3820412" y="1816912"/>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Freeform 36">
            <a:extLst>
              <a:ext uri="{FF2B5EF4-FFF2-40B4-BE49-F238E27FC236}">
                <a16:creationId xmlns:a16="http://schemas.microsoft.com/office/drawing/2014/main" id="{6CE85AC7-3A6D-3945-9AA7-A27B24ACDB39}"/>
              </a:ext>
            </a:extLst>
          </p:cNvPr>
          <p:cNvSpPr/>
          <p:nvPr/>
        </p:nvSpPr>
        <p:spPr>
          <a:xfrm>
            <a:off x="4238320" y="3334114"/>
            <a:ext cx="1950612" cy="1608047"/>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38" name="Freeform 37">
            <a:extLst>
              <a:ext uri="{FF2B5EF4-FFF2-40B4-BE49-F238E27FC236}">
                <a16:creationId xmlns:a16="http://schemas.microsoft.com/office/drawing/2014/main" id="{EB6FDB28-5FA9-E44F-ABF6-67F067C482E6}"/>
              </a:ext>
            </a:extLst>
          </p:cNvPr>
          <p:cNvSpPr/>
          <p:nvPr/>
        </p:nvSpPr>
        <p:spPr>
          <a:xfrm>
            <a:off x="4338010" y="3500940"/>
            <a:ext cx="1777331" cy="1352731"/>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40000"/>
              <a:lumOff val="6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39" name="Freeform 38">
            <a:extLst>
              <a:ext uri="{FF2B5EF4-FFF2-40B4-BE49-F238E27FC236}">
                <a16:creationId xmlns:a16="http://schemas.microsoft.com/office/drawing/2014/main" id="{F16138D8-1BBF-B647-95BA-E8DBCF31C765}"/>
              </a:ext>
            </a:extLst>
          </p:cNvPr>
          <p:cNvSpPr/>
          <p:nvPr/>
        </p:nvSpPr>
        <p:spPr>
          <a:xfrm>
            <a:off x="4445714" y="3636455"/>
            <a:ext cx="1551490" cy="1143473"/>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60000"/>
              <a:lumOff val="40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Freeform 39">
            <a:extLst>
              <a:ext uri="{FF2B5EF4-FFF2-40B4-BE49-F238E27FC236}">
                <a16:creationId xmlns:a16="http://schemas.microsoft.com/office/drawing/2014/main" id="{DF3BC993-E802-264B-BF13-208763D3E0B0}"/>
              </a:ext>
            </a:extLst>
          </p:cNvPr>
          <p:cNvSpPr/>
          <p:nvPr/>
        </p:nvSpPr>
        <p:spPr>
          <a:xfrm>
            <a:off x="4567924" y="3774503"/>
            <a:ext cx="1289171" cy="924309"/>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7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1" name="Freeform 40">
            <a:extLst>
              <a:ext uri="{FF2B5EF4-FFF2-40B4-BE49-F238E27FC236}">
                <a16:creationId xmlns:a16="http://schemas.microsoft.com/office/drawing/2014/main" id="{30D05BEA-E889-B248-B89F-F9E998155022}"/>
              </a:ext>
            </a:extLst>
          </p:cNvPr>
          <p:cNvSpPr/>
          <p:nvPr/>
        </p:nvSpPr>
        <p:spPr>
          <a:xfrm>
            <a:off x="4644043" y="3894116"/>
            <a:ext cx="1080315" cy="701458"/>
          </a:xfrm>
          <a:custGeom>
            <a:avLst/>
            <a:gdLst>
              <a:gd name="connsiteX0" fmla="*/ 983683 w 3176276"/>
              <a:gd name="connsiteY0" fmla="*/ 582 h 998644"/>
              <a:gd name="connsiteX1" fmla="*/ 905024 w 3176276"/>
              <a:gd name="connsiteY1" fmla="*/ 10414 h 998644"/>
              <a:gd name="connsiteX2" fmla="*/ 649386 w 3176276"/>
              <a:gd name="connsiteY2" fmla="*/ 20246 h 998644"/>
              <a:gd name="connsiteX3" fmla="*/ 521566 w 3176276"/>
              <a:gd name="connsiteY3" fmla="*/ 39911 h 998644"/>
              <a:gd name="connsiteX4" fmla="*/ 383915 w 3176276"/>
              <a:gd name="connsiteY4" fmla="*/ 79240 h 998644"/>
              <a:gd name="connsiteX5" fmla="*/ 324921 w 3176276"/>
              <a:gd name="connsiteY5" fmla="*/ 118569 h 998644"/>
              <a:gd name="connsiteX6" fmla="*/ 295424 w 3176276"/>
              <a:gd name="connsiteY6" fmla="*/ 138233 h 998644"/>
              <a:gd name="connsiteX7" fmla="*/ 226599 w 3176276"/>
              <a:gd name="connsiteY7" fmla="*/ 187395 h 998644"/>
              <a:gd name="connsiteX8" fmla="*/ 177437 w 3176276"/>
              <a:gd name="connsiteY8" fmla="*/ 226724 h 998644"/>
              <a:gd name="connsiteX9" fmla="*/ 157773 w 3176276"/>
              <a:gd name="connsiteY9" fmla="*/ 256220 h 998644"/>
              <a:gd name="connsiteX10" fmla="*/ 98779 w 3176276"/>
              <a:gd name="connsiteY10" fmla="*/ 315214 h 998644"/>
              <a:gd name="connsiteX11" fmla="*/ 69283 w 3176276"/>
              <a:gd name="connsiteY11" fmla="*/ 344711 h 998644"/>
              <a:gd name="connsiteX12" fmla="*/ 39786 w 3176276"/>
              <a:gd name="connsiteY12" fmla="*/ 374207 h 998644"/>
              <a:gd name="connsiteX13" fmla="*/ 20121 w 3176276"/>
              <a:gd name="connsiteY13" fmla="*/ 403704 h 998644"/>
              <a:gd name="connsiteX14" fmla="*/ 457 w 3176276"/>
              <a:gd name="connsiteY14" fmla="*/ 462698 h 998644"/>
              <a:gd name="connsiteX15" fmla="*/ 20121 w 3176276"/>
              <a:gd name="connsiteY15" fmla="*/ 551188 h 998644"/>
              <a:gd name="connsiteX16" fmla="*/ 59450 w 3176276"/>
              <a:gd name="connsiteY16" fmla="*/ 610182 h 998644"/>
              <a:gd name="connsiteX17" fmla="*/ 98779 w 3176276"/>
              <a:gd name="connsiteY17" fmla="*/ 639678 h 998644"/>
              <a:gd name="connsiteX18" fmla="*/ 118444 w 3176276"/>
              <a:gd name="connsiteY18" fmla="*/ 669175 h 998644"/>
              <a:gd name="connsiteX19" fmla="*/ 147941 w 3176276"/>
              <a:gd name="connsiteY19" fmla="*/ 688840 h 998644"/>
              <a:gd name="connsiteX20" fmla="*/ 197102 w 3176276"/>
              <a:gd name="connsiteY20" fmla="*/ 728169 h 998644"/>
              <a:gd name="connsiteX21" fmla="*/ 216766 w 3176276"/>
              <a:gd name="connsiteY21" fmla="*/ 757666 h 998644"/>
              <a:gd name="connsiteX22" fmla="*/ 275760 w 3176276"/>
              <a:gd name="connsiteY22" fmla="*/ 816659 h 998644"/>
              <a:gd name="connsiteX23" fmla="*/ 295424 w 3176276"/>
              <a:gd name="connsiteY23" fmla="*/ 846156 h 998644"/>
              <a:gd name="connsiteX24" fmla="*/ 374083 w 3176276"/>
              <a:gd name="connsiteY24" fmla="*/ 885485 h 998644"/>
              <a:gd name="connsiteX25" fmla="*/ 403579 w 3176276"/>
              <a:gd name="connsiteY25" fmla="*/ 905149 h 998644"/>
              <a:gd name="connsiteX26" fmla="*/ 472405 w 3176276"/>
              <a:gd name="connsiteY26" fmla="*/ 924814 h 998644"/>
              <a:gd name="connsiteX27" fmla="*/ 501902 w 3176276"/>
              <a:gd name="connsiteY27" fmla="*/ 934646 h 998644"/>
              <a:gd name="connsiteX28" fmla="*/ 541231 w 3176276"/>
              <a:gd name="connsiteY28" fmla="*/ 944478 h 998644"/>
              <a:gd name="connsiteX29" fmla="*/ 570728 w 3176276"/>
              <a:gd name="connsiteY29" fmla="*/ 954311 h 998644"/>
              <a:gd name="connsiteX30" fmla="*/ 1435966 w 3176276"/>
              <a:gd name="connsiteY30" fmla="*/ 964143 h 998644"/>
              <a:gd name="connsiteX31" fmla="*/ 2920637 w 3176276"/>
              <a:gd name="connsiteY31" fmla="*/ 964143 h 998644"/>
              <a:gd name="connsiteX32" fmla="*/ 2979631 w 3176276"/>
              <a:gd name="connsiteY32" fmla="*/ 954311 h 998644"/>
              <a:gd name="connsiteX33" fmla="*/ 3048457 w 3176276"/>
              <a:gd name="connsiteY33" fmla="*/ 944478 h 998644"/>
              <a:gd name="connsiteX34" fmla="*/ 3127115 w 3176276"/>
              <a:gd name="connsiteY34" fmla="*/ 895317 h 998644"/>
              <a:gd name="connsiteX35" fmla="*/ 3156612 w 3176276"/>
              <a:gd name="connsiteY35" fmla="*/ 806827 h 998644"/>
              <a:gd name="connsiteX36" fmla="*/ 3166444 w 3176276"/>
              <a:gd name="connsiteY36" fmla="*/ 777330 h 998644"/>
              <a:gd name="connsiteX37" fmla="*/ 3176276 w 3176276"/>
              <a:gd name="connsiteY37" fmla="*/ 738001 h 998644"/>
              <a:gd name="connsiteX38" fmla="*/ 3156612 w 3176276"/>
              <a:gd name="connsiteY38" fmla="*/ 590517 h 998644"/>
              <a:gd name="connsiteX39" fmla="*/ 3136947 w 3176276"/>
              <a:gd name="connsiteY39" fmla="*/ 561020 h 998644"/>
              <a:gd name="connsiteX40" fmla="*/ 3087786 w 3176276"/>
              <a:gd name="connsiteY40" fmla="*/ 531524 h 998644"/>
              <a:gd name="connsiteX41" fmla="*/ 3048457 w 3176276"/>
              <a:gd name="connsiteY41" fmla="*/ 492195 h 998644"/>
              <a:gd name="connsiteX42" fmla="*/ 3018960 w 3176276"/>
              <a:gd name="connsiteY42" fmla="*/ 482362 h 998644"/>
              <a:gd name="connsiteX43" fmla="*/ 2920637 w 3176276"/>
              <a:gd name="connsiteY43" fmla="*/ 443033 h 998644"/>
              <a:gd name="connsiteX44" fmla="*/ 2891141 w 3176276"/>
              <a:gd name="connsiteY44" fmla="*/ 433201 h 998644"/>
              <a:gd name="connsiteX45" fmla="*/ 2822315 w 3176276"/>
              <a:gd name="connsiteY45" fmla="*/ 403704 h 998644"/>
              <a:gd name="connsiteX46" fmla="*/ 2753489 w 3176276"/>
              <a:gd name="connsiteY46" fmla="*/ 374207 h 998644"/>
              <a:gd name="connsiteX47" fmla="*/ 2674831 w 3176276"/>
              <a:gd name="connsiteY47" fmla="*/ 354543 h 998644"/>
              <a:gd name="connsiteX48" fmla="*/ 2645334 w 3176276"/>
              <a:gd name="connsiteY48" fmla="*/ 344711 h 998644"/>
              <a:gd name="connsiteX49" fmla="*/ 2547012 w 3176276"/>
              <a:gd name="connsiteY49" fmla="*/ 325046 h 998644"/>
              <a:gd name="connsiteX50" fmla="*/ 2497850 w 3176276"/>
              <a:gd name="connsiteY50" fmla="*/ 315214 h 998644"/>
              <a:gd name="connsiteX51" fmla="*/ 2429024 w 3176276"/>
              <a:gd name="connsiteY51" fmla="*/ 295549 h 998644"/>
              <a:gd name="connsiteX52" fmla="*/ 2389695 w 3176276"/>
              <a:gd name="connsiteY52" fmla="*/ 285717 h 998644"/>
              <a:gd name="connsiteX53" fmla="*/ 2360199 w 3176276"/>
              <a:gd name="connsiteY53" fmla="*/ 275885 h 998644"/>
              <a:gd name="connsiteX54" fmla="*/ 2281541 w 3176276"/>
              <a:gd name="connsiteY54" fmla="*/ 256220 h 998644"/>
              <a:gd name="connsiteX55" fmla="*/ 2242212 w 3176276"/>
              <a:gd name="connsiteY55" fmla="*/ 246388 h 998644"/>
              <a:gd name="connsiteX56" fmla="*/ 2143889 w 3176276"/>
              <a:gd name="connsiteY56" fmla="*/ 226724 h 998644"/>
              <a:gd name="connsiteX57" fmla="*/ 2114392 w 3176276"/>
              <a:gd name="connsiteY57" fmla="*/ 216891 h 998644"/>
              <a:gd name="connsiteX58" fmla="*/ 2055399 w 3176276"/>
              <a:gd name="connsiteY58" fmla="*/ 207059 h 998644"/>
              <a:gd name="connsiteX59" fmla="*/ 2025902 w 3176276"/>
              <a:gd name="connsiteY59" fmla="*/ 197227 h 998644"/>
              <a:gd name="connsiteX60" fmla="*/ 1986573 w 3176276"/>
              <a:gd name="connsiteY60" fmla="*/ 187395 h 998644"/>
              <a:gd name="connsiteX61" fmla="*/ 1927579 w 3176276"/>
              <a:gd name="connsiteY61" fmla="*/ 157898 h 998644"/>
              <a:gd name="connsiteX62" fmla="*/ 1898083 w 3176276"/>
              <a:gd name="connsiteY62" fmla="*/ 138233 h 998644"/>
              <a:gd name="connsiteX63" fmla="*/ 1839089 w 3176276"/>
              <a:gd name="connsiteY63" fmla="*/ 118569 h 998644"/>
              <a:gd name="connsiteX64" fmla="*/ 1809592 w 3176276"/>
              <a:gd name="connsiteY64" fmla="*/ 108736 h 998644"/>
              <a:gd name="connsiteX65" fmla="*/ 1750599 w 3176276"/>
              <a:gd name="connsiteY65" fmla="*/ 89072 h 998644"/>
              <a:gd name="connsiteX66" fmla="*/ 1681773 w 3176276"/>
              <a:gd name="connsiteY66" fmla="*/ 69407 h 998644"/>
              <a:gd name="connsiteX67" fmla="*/ 1612947 w 3176276"/>
              <a:gd name="connsiteY67" fmla="*/ 59575 h 998644"/>
              <a:gd name="connsiteX68" fmla="*/ 1514624 w 3176276"/>
              <a:gd name="connsiteY68" fmla="*/ 39911 h 998644"/>
              <a:gd name="connsiteX69" fmla="*/ 1426134 w 3176276"/>
              <a:gd name="connsiteY69" fmla="*/ 20246 h 998644"/>
              <a:gd name="connsiteX70" fmla="*/ 1288483 w 3176276"/>
              <a:gd name="connsiteY70" fmla="*/ 10414 h 998644"/>
              <a:gd name="connsiteX71" fmla="*/ 1160663 w 3176276"/>
              <a:gd name="connsiteY71" fmla="*/ 20246 h 998644"/>
              <a:gd name="connsiteX72" fmla="*/ 1101670 w 3176276"/>
              <a:gd name="connsiteY72" fmla="*/ 30078 h 998644"/>
              <a:gd name="connsiteX73" fmla="*/ 983683 w 3176276"/>
              <a:gd name="connsiteY73" fmla="*/ 582 h 9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76276" h="998644">
                <a:moveTo>
                  <a:pt x="983683" y="582"/>
                </a:moveTo>
                <a:cubicBezTo>
                  <a:pt x="950909" y="-2695"/>
                  <a:pt x="931402" y="8862"/>
                  <a:pt x="905024" y="10414"/>
                </a:cubicBezTo>
                <a:cubicBezTo>
                  <a:pt x="819895" y="15421"/>
                  <a:pt x="734505" y="15087"/>
                  <a:pt x="649386" y="20246"/>
                </a:cubicBezTo>
                <a:cubicBezTo>
                  <a:pt x="637698" y="20954"/>
                  <a:pt x="537290" y="36542"/>
                  <a:pt x="521566" y="39911"/>
                </a:cubicBezTo>
                <a:cubicBezTo>
                  <a:pt x="511900" y="41982"/>
                  <a:pt x="400210" y="68377"/>
                  <a:pt x="383915" y="79240"/>
                </a:cubicBezTo>
                <a:lnTo>
                  <a:pt x="324921" y="118569"/>
                </a:lnTo>
                <a:cubicBezTo>
                  <a:pt x="315089" y="125124"/>
                  <a:pt x="303780" y="129877"/>
                  <a:pt x="295424" y="138233"/>
                </a:cubicBezTo>
                <a:cubicBezTo>
                  <a:pt x="255564" y="178094"/>
                  <a:pt x="278365" y="161511"/>
                  <a:pt x="226599" y="187395"/>
                </a:cubicBezTo>
                <a:cubicBezTo>
                  <a:pt x="170241" y="271928"/>
                  <a:pt x="245285" y="172446"/>
                  <a:pt x="177437" y="226724"/>
                </a:cubicBezTo>
                <a:cubicBezTo>
                  <a:pt x="168210" y="234106"/>
                  <a:pt x="165624" y="247388"/>
                  <a:pt x="157773" y="256220"/>
                </a:cubicBezTo>
                <a:cubicBezTo>
                  <a:pt x="139297" y="277005"/>
                  <a:pt x="118444" y="295549"/>
                  <a:pt x="98779" y="315214"/>
                </a:cubicBezTo>
                <a:lnTo>
                  <a:pt x="69283" y="344711"/>
                </a:lnTo>
                <a:cubicBezTo>
                  <a:pt x="59451" y="354543"/>
                  <a:pt x="47499" y="362638"/>
                  <a:pt x="39786" y="374207"/>
                </a:cubicBezTo>
                <a:lnTo>
                  <a:pt x="20121" y="403704"/>
                </a:lnTo>
                <a:cubicBezTo>
                  <a:pt x="13566" y="423369"/>
                  <a:pt x="-2951" y="442252"/>
                  <a:pt x="457" y="462698"/>
                </a:cubicBezTo>
                <a:cubicBezTo>
                  <a:pt x="3124" y="478703"/>
                  <a:pt x="8596" y="530442"/>
                  <a:pt x="20121" y="551188"/>
                </a:cubicBezTo>
                <a:cubicBezTo>
                  <a:pt x="31599" y="571848"/>
                  <a:pt x="40543" y="596002"/>
                  <a:pt x="59450" y="610182"/>
                </a:cubicBezTo>
                <a:lnTo>
                  <a:pt x="98779" y="639678"/>
                </a:lnTo>
                <a:cubicBezTo>
                  <a:pt x="105334" y="649510"/>
                  <a:pt x="110088" y="660819"/>
                  <a:pt x="118444" y="669175"/>
                </a:cubicBezTo>
                <a:cubicBezTo>
                  <a:pt x="126800" y="677531"/>
                  <a:pt x="138487" y="681750"/>
                  <a:pt x="147941" y="688840"/>
                </a:cubicBezTo>
                <a:cubicBezTo>
                  <a:pt x="164729" y="701431"/>
                  <a:pt x="182263" y="713330"/>
                  <a:pt x="197102" y="728169"/>
                </a:cubicBezTo>
                <a:cubicBezTo>
                  <a:pt x="205458" y="736525"/>
                  <a:pt x="208915" y="748834"/>
                  <a:pt x="216766" y="757666"/>
                </a:cubicBezTo>
                <a:cubicBezTo>
                  <a:pt x="235242" y="778451"/>
                  <a:pt x="260334" y="793520"/>
                  <a:pt x="275760" y="816659"/>
                </a:cubicBezTo>
                <a:cubicBezTo>
                  <a:pt x="282315" y="826491"/>
                  <a:pt x="285743" y="839379"/>
                  <a:pt x="295424" y="846156"/>
                </a:cubicBezTo>
                <a:cubicBezTo>
                  <a:pt x="319439" y="862967"/>
                  <a:pt x="349692" y="869224"/>
                  <a:pt x="374083" y="885485"/>
                </a:cubicBezTo>
                <a:cubicBezTo>
                  <a:pt x="383915" y="892040"/>
                  <a:pt x="393010" y="899864"/>
                  <a:pt x="403579" y="905149"/>
                </a:cubicBezTo>
                <a:cubicBezTo>
                  <a:pt x="419300" y="913010"/>
                  <a:pt x="457697" y="920612"/>
                  <a:pt x="472405" y="924814"/>
                </a:cubicBezTo>
                <a:cubicBezTo>
                  <a:pt x="482370" y="927661"/>
                  <a:pt x="491937" y="931799"/>
                  <a:pt x="501902" y="934646"/>
                </a:cubicBezTo>
                <a:cubicBezTo>
                  <a:pt x="514895" y="938358"/>
                  <a:pt x="528238" y="940766"/>
                  <a:pt x="541231" y="944478"/>
                </a:cubicBezTo>
                <a:cubicBezTo>
                  <a:pt x="551196" y="947325"/>
                  <a:pt x="560366" y="954083"/>
                  <a:pt x="570728" y="954311"/>
                </a:cubicBezTo>
                <a:cubicBezTo>
                  <a:pt x="859090" y="960649"/>
                  <a:pt x="1147553" y="960866"/>
                  <a:pt x="1435966" y="964143"/>
                </a:cubicBezTo>
                <a:cubicBezTo>
                  <a:pt x="1975936" y="1031638"/>
                  <a:pt x="1554739" y="982477"/>
                  <a:pt x="2920637" y="964143"/>
                </a:cubicBezTo>
                <a:cubicBezTo>
                  <a:pt x="2940571" y="963875"/>
                  <a:pt x="2959927" y="957342"/>
                  <a:pt x="2979631" y="954311"/>
                </a:cubicBezTo>
                <a:cubicBezTo>
                  <a:pt x="3002536" y="950787"/>
                  <a:pt x="3025515" y="947756"/>
                  <a:pt x="3048457" y="944478"/>
                </a:cubicBezTo>
                <a:cubicBezTo>
                  <a:pt x="3118661" y="921077"/>
                  <a:pt x="3095952" y="942061"/>
                  <a:pt x="3127115" y="895317"/>
                </a:cubicBezTo>
                <a:lnTo>
                  <a:pt x="3156612" y="806827"/>
                </a:lnTo>
                <a:cubicBezTo>
                  <a:pt x="3159889" y="796995"/>
                  <a:pt x="3163930" y="787385"/>
                  <a:pt x="3166444" y="777330"/>
                </a:cubicBezTo>
                <a:lnTo>
                  <a:pt x="3176276" y="738001"/>
                </a:lnTo>
                <a:cubicBezTo>
                  <a:pt x="3174080" y="711647"/>
                  <a:pt x="3176692" y="630678"/>
                  <a:pt x="3156612" y="590517"/>
                </a:cubicBezTo>
                <a:cubicBezTo>
                  <a:pt x="3151327" y="579948"/>
                  <a:pt x="3145919" y="568710"/>
                  <a:pt x="3136947" y="561020"/>
                </a:cubicBezTo>
                <a:cubicBezTo>
                  <a:pt x="3122437" y="548583"/>
                  <a:pt x="3102871" y="543257"/>
                  <a:pt x="3087786" y="531524"/>
                </a:cubicBezTo>
                <a:cubicBezTo>
                  <a:pt x="3073151" y="520142"/>
                  <a:pt x="3063543" y="502971"/>
                  <a:pt x="3048457" y="492195"/>
                </a:cubicBezTo>
                <a:cubicBezTo>
                  <a:pt x="3040023" y="486171"/>
                  <a:pt x="3028486" y="486445"/>
                  <a:pt x="3018960" y="482362"/>
                </a:cubicBezTo>
                <a:cubicBezTo>
                  <a:pt x="2917698" y="438964"/>
                  <a:pt x="3054903" y="487789"/>
                  <a:pt x="2920637" y="443033"/>
                </a:cubicBezTo>
                <a:lnTo>
                  <a:pt x="2891141" y="433201"/>
                </a:lnTo>
                <a:cubicBezTo>
                  <a:pt x="2831366" y="393350"/>
                  <a:pt x="2894875" y="430913"/>
                  <a:pt x="2822315" y="403704"/>
                </a:cubicBezTo>
                <a:cubicBezTo>
                  <a:pt x="2750701" y="376849"/>
                  <a:pt x="2813165" y="390482"/>
                  <a:pt x="2753489" y="374207"/>
                </a:cubicBezTo>
                <a:cubicBezTo>
                  <a:pt x="2727415" y="367096"/>
                  <a:pt x="2700470" y="363089"/>
                  <a:pt x="2674831" y="354543"/>
                </a:cubicBezTo>
                <a:cubicBezTo>
                  <a:pt x="2664999" y="351266"/>
                  <a:pt x="2655433" y="347042"/>
                  <a:pt x="2645334" y="344711"/>
                </a:cubicBezTo>
                <a:cubicBezTo>
                  <a:pt x="2612767" y="337195"/>
                  <a:pt x="2579786" y="331601"/>
                  <a:pt x="2547012" y="325046"/>
                </a:cubicBezTo>
                <a:cubicBezTo>
                  <a:pt x="2530625" y="321769"/>
                  <a:pt x="2514063" y="319267"/>
                  <a:pt x="2497850" y="315214"/>
                </a:cubicBezTo>
                <a:cubicBezTo>
                  <a:pt x="2374903" y="284478"/>
                  <a:pt x="2527762" y="323761"/>
                  <a:pt x="2429024" y="295549"/>
                </a:cubicBezTo>
                <a:cubicBezTo>
                  <a:pt x="2416031" y="291837"/>
                  <a:pt x="2402688" y="289429"/>
                  <a:pt x="2389695" y="285717"/>
                </a:cubicBezTo>
                <a:cubicBezTo>
                  <a:pt x="2379730" y="282870"/>
                  <a:pt x="2370198" y="278612"/>
                  <a:pt x="2360199" y="275885"/>
                </a:cubicBezTo>
                <a:cubicBezTo>
                  <a:pt x="2334125" y="268774"/>
                  <a:pt x="2307760" y="262775"/>
                  <a:pt x="2281541" y="256220"/>
                </a:cubicBezTo>
                <a:cubicBezTo>
                  <a:pt x="2268431" y="252943"/>
                  <a:pt x="2255463" y="249038"/>
                  <a:pt x="2242212" y="246388"/>
                </a:cubicBezTo>
                <a:cubicBezTo>
                  <a:pt x="2209438" y="239833"/>
                  <a:pt x="2175597" y="237294"/>
                  <a:pt x="2143889" y="226724"/>
                </a:cubicBezTo>
                <a:cubicBezTo>
                  <a:pt x="2134057" y="223446"/>
                  <a:pt x="2124509" y="219139"/>
                  <a:pt x="2114392" y="216891"/>
                </a:cubicBezTo>
                <a:cubicBezTo>
                  <a:pt x="2094931" y="212566"/>
                  <a:pt x="2074860" y="211384"/>
                  <a:pt x="2055399" y="207059"/>
                </a:cubicBezTo>
                <a:cubicBezTo>
                  <a:pt x="2045282" y="204811"/>
                  <a:pt x="2035867" y="200074"/>
                  <a:pt x="2025902" y="197227"/>
                </a:cubicBezTo>
                <a:cubicBezTo>
                  <a:pt x="2012909" y="193515"/>
                  <a:pt x="1999683" y="190672"/>
                  <a:pt x="1986573" y="187395"/>
                </a:cubicBezTo>
                <a:cubicBezTo>
                  <a:pt x="1902034" y="131034"/>
                  <a:pt x="2008999" y="198608"/>
                  <a:pt x="1927579" y="157898"/>
                </a:cubicBezTo>
                <a:cubicBezTo>
                  <a:pt x="1917010" y="152613"/>
                  <a:pt x="1908881" y="143032"/>
                  <a:pt x="1898083" y="138233"/>
                </a:cubicBezTo>
                <a:cubicBezTo>
                  <a:pt x="1879141" y="129814"/>
                  <a:pt x="1858754" y="125124"/>
                  <a:pt x="1839089" y="118569"/>
                </a:cubicBezTo>
                <a:lnTo>
                  <a:pt x="1809592" y="108736"/>
                </a:lnTo>
                <a:lnTo>
                  <a:pt x="1750599" y="89072"/>
                </a:lnTo>
                <a:cubicBezTo>
                  <a:pt x="1725333" y="80650"/>
                  <a:pt x="1708926" y="74344"/>
                  <a:pt x="1681773" y="69407"/>
                </a:cubicBezTo>
                <a:cubicBezTo>
                  <a:pt x="1658972" y="65261"/>
                  <a:pt x="1635769" y="63602"/>
                  <a:pt x="1612947" y="59575"/>
                </a:cubicBezTo>
                <a:cubicBezTo>
                  <a:pt x="1580032" y="53767"/>
                  <a:pt x="1547049" y="48018"/>
                  <a:pt x="1514624" y="39911"/>
                </a:cubicBezTo>
                <a:cubicBezTo>
                  <a:pt x="1492110" y="34282"/>
                  <a:pt x="1447701" y="22516"/>
                  <a:pt x="1426134" y="20246"/>
                </a:cubicBezTo>
                <a:cubicBezTo>
                  <a:pt x="1380386" y="15431"/>
                  <a:pt x="1334367" y="13691"/>
                  <a:pt x="1288483" y="10414"/>
                </a:cubicBezTo>
                <a:cubicBezTo>
                  <a:pt x="1245876" y="13691"/>
                  <a:pt x="1203161" y="15773"/>
                  <a:pt x="1160663" y="20246"/>
                </a:cubicBezTo>
                <a:cubicBezTo>
                  <a:pt x="1140837" y="22333"/>
                  <a:pt x="1121575" y="28972"/>
                  <a:pt x="1101670" y="30078"/>
                </a:cubicBezTo>
                <a:cubicBezTo>
                  <a:pt x="1062402" y="32260"/>
                  <a:pt x="1016457" y="3859"/>
                  <a:pt x="983683" y="582"/>
                </a:cubicBezTo>
                <a:close/>
              </a:path>
            </a:pathLst>
          </a:custGeom>
          <a:solidFill>
            <a:schemeClr val="accent1">
              <a:lumMod val="5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2" name="Freeform 41">
            <a:extLst>
              <a:ext uri="{FF2B5EF4-FFF2-40B4-BE49-F238E27FC236}">
                <a16:creationId xmlns:a16="http://schemas.microsoft.com/office/drawing/2014/main" id="{2578389C-5227-3540-BBBE-08B065D4441F}"/>
              </a:ext>
            </a:extLst>
          </p:cNvPr>
          <p:cNvSpPr/>
          <p:nvPr/>
        </p:nvSpPr>
        <p:spPr>
          <a:xfrm>
            <a:off x="4812634" y="4083106"/>
            <a:ext cx="771614" cy="401381"/>
          </a:xfrm>
          <a:custGeom>
            <a:avLst/>
            <a:gdLst>
              <a:gd name="connsiteX0" fmla="*/ 1535178 w 2272799"/>
              <a:gd name="connsiteY0" fmla="*/ 43562 h 535175"/>
              <a:gd name="connsiteX1" fmla="*/ 1171384 w 2272799"/>
              <a:gd name="connsiteY1" fmla="*/ 33730 h 535175"/>
              <a:gd name="connsiteX2" fmla="*/ 1102559 w 2272799"/>
              <a:gd name="connsiteY2" fmla="*/ 23898 h 535175"/>
              <a:gd name="connsiteX3" fmla="*/ 994404 w 2272799"/>
              <a:gd name="connsiteY3" fmla="*/ 14066 h 535175"/>
              <a:gd name="connsiteX4" fmla="*/ 768262 w 2272799"/>
              <a:gd name="connsiteY4" fmla="*/ 4233 h 535175"/>
              <a:gd name="connsiteX5" fmla="*/ 178326 w 2272799"/>
              <a:gd name="connsiteY5" fmla="*/ 33730 h 535175"/>
              <a:gd name="connsiteX6" fmla="*/ 148830 w 2272799"/>
              <a:gd name="connsiteY6" fmla="*/ 43562 h 535175"/>
              <a:gd name="connsiteX7" fmla="*/ 80004 w 2272799"/>
              <a:gd name="connsiteY7" fmla="*/ 92724 h 535175"/>
              <a:gd name="connsiteX8" fmla="*/ 60339 w 2272799"/>
              <a:gd name="connsiteY8" fmla="*/ 122220 h 535175"/>
              <a:gd name="connsiteX9" fmla="*/ 30842 w 2272799"/>
              <a:gd name="connsiteY9" fmla="*/ 151717 h 535175"/>
              <a:gd name="connsiteX10" fmla="*/ 21010 w 2272799"/>
              <a:gd name="connsiteY10" fmla="*/ 181214 h 535175"/>
              <a:gd name="connsiteX11" fmla="*/ 1346 w 2272799"/>
              <a:gd name="connsiteY11" fmla="*/ 210711 h 535175"/>
              <a:gd name="connsiteX12" fmla="*/ 11178 w 2272799"/>
              <a:gd name="connsiteY12" fmla="*/ 377859 h 535175"/>
              <a:gd name="connsiteX13" fmla="*/ 80004 w 2272799"/>
              <a:gd name="connsiteY13" fmla="*/ 456517 h 535175"/>
              <a:gd name="connsiteX14" fmla="*/ 119333 w 2272799"/>
              <a:gd name="connsiteY14" fmla="*/ 466349 h 535175"/>
              <a:gd name="connsiteX15" fmla="*/ 148830 w 2272799"/>
              <a:gd name="connsiteY15" fmla="*/ 486014 h 535175"/>
              <a:gd name="connsiteX16" fmla="*/ 247152 w 2272799"/>
              <a:gd name="connsiteY16" fmla="*/ 505679 h 535175"/>
              <a:gd name="connsiteX17" fmla="*/ 492959 w 2272799"/>
              <a:gd name="connsiteY17" fmla="*/ 535175 h 535175"/>
              <a:gd name="connsiteX18" fmla="*/ 1486017 w 2272799"/>
              <a:gd name="connsiteY18" fmla="*/ 525343 h 535175"/>
              <a:gd name="connsiteX19" fmla="*/ 1721991 w 2272799"/>
              <a:gd name="connsiteY19" fmla="*/ 505679 h 535175"/>
              <a:gd name="connsiteX20" fmla="*/ 1800649 w 2272799"/>
              <a:gd name="connsiteY20" fmla="*/ 486014 h 535175"/>
              <a:gd name="connsiteX21" fmla="*/ 1839978 w 2272799"/>
              <a:gd name="connsiteY21" fmla="*/ 476182 h 535175"/>
              <a:gd name="connsiteX22" fmla="*/ 1948133 w 2272799"/>
              <a:gd name="connsiteY22" fmla="*/ 456517 h 535175"/>
              <a:gd name="connsiteX23" fmla="*/ 2007126 w 2272799"/>
              <a:gd name="connsiteY23" fmla="*/ 436853 h 535175"/>
              <a:gd name="connsiteX24" fmla="*/ 2066120 w 2272799"/>
              <a:gd name="connsiteY24" fmla="*/ 417188 h 535175"/>
              <a:gd name="connsiteX25" fmla="*/ 2095617 w 2272799"/>
              <a:gd name="connsiteY25" fmla="*/ 407356 h 535175"/>
              <a:gd name="connsiteX26" fmla="*/ 2134946 w 2272799"/>
              <a:gd name="connsiteY26" fmla="*/ 397524 h 535175"/>
              <a:gd name="connsiteX27" fmla="*/ 2213604 w 2272799"/>
              <a:gd name="connsiteY27" fmla="*/ 358195 h 535175"/>
              <a:gd name="connsiteX28" fmla="*/ 2243101 w 2272799"/>
              <a:gd name="connsiteY28" fmla="*/ 348362 h 535175"/>
              <a:gd name="connsiteX29" fmla="*/ 2272597 w 2272799"/>
              <a:gd name="connsiteY29" fmla="*/ 289369 h 535175"/>
              <a:gd name="connsiteX30" fmla="*/ 2252933 w 2272799"/>
              <a:gd name="connsiteY30" fmla="*/ 259872 h 535175"/>
              <a:gd name="connsiteX31" fmla="*/ 2184107 w 2272799"/>
              <a:gd name="connsiteY31" fmla="*/ 230375 h 535175"/>
              <a:gd name="connsiteX32" fmla="*/ 2154610 w 2272799"/>
              <a:gd name="connsiteY32" fmla="*/ 210711 h 535175"/>
              <a:gd name="connsiteX33" fmla="*/ 2066120 w 2272799"/>
              <a:gd name="connsiteY33" fmla="*/ 181214 h 535175"/>
              <a:gd name="connsiteX34" fmla="*/ 2007126 w 2272799"/>
              <a:gd name="connsiteY34" fmla="*/ 161549 h 535175"/>
              <a:gd name="connsiteX35" fmla="*/ 1977630 w 2272799"/>
              <a:gd name="connsiteY35" fmla="*/ 151717 h 535175"/>
              <a:gd name="connsiteX36" fmla="*/ 1928468 w 2272799"/>
              <a:gd name="connsiteY36" fmla="*/ 141885 h 535175"/>
              <a:gd name="connsiteX37" fmla="*/ 1898972 w 2272799"/>
              <a:gd name="connsiteY37" fmla="*/ 132053 h 535175"/>
              <a:gd name="connsiteX38" fmla="*/ 1780984 w 2272799"/>
              <a:gd name="connsiteY38" fmla="*/ 122220 h 535175"/>
              <a:gd name="connsiteX39" fmla="*/ 1731823 w 2272799"/>
              <a:gd name="connsiteY39" fmla="*/ 112388 h 535175"/>
              <a:gd name="connsiteX40" fmla="*/ 1672830 w 2272799"/>
              <a:gd name="connsiteY40" fmla="*/ 102556 h 535175"/>
              <a:gd name="connsiteX41" fmla="*/ 1613836 w 2272799"/>
              <a:gd name="connsiteY41" fmla="*/ 82891 h 535175"/>
              <a:gd name="connsiteX42" fmla="*/ 1584339 w 2272799"/>
              <a:gd name="connsiteY42" fmla="*/ 73059 h 535175"/>
              <a:gd name="connsiteX43" fmla="*/ 1554842 w 2272799"/>
              <a:gd name="connsiteY43" fmla="*/ 53395 h 535175"/>
              <a:gd name="connsiteX44" fmla="*/ 1535178 w 2272799"/>
              <a:gd name="connsiteY44" fmla="*/ 43562 h 5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72799" h="535175">
                <a:moveTo>
                  <a:pt x="1535178" y="43562"/>
                </a:moveTo>
                <a:cubicBezTo>
                  <a:pt x="1471268" y="40285"/>
                  <a:pt x="1292568" y="39238"/>
                  <a:pt x="1171384" y="33730"/>
                </a:cubicBezTo>
                <a:cubicBezTo>
                  <a:pt x="1148233" y="32678"/>
                  <a:pt x="1125592" y="26457"/>
                  <a:pt x="1102559" y="23898"/>
                </a:cubicBezTo>
                <a:cubicBezTo>
                  <a:pt x="1066580" y="19900"/>
                  <a:pt x="1030542" y="16192"/>
                  <a:pt x="994404" y="14066"/>
                </a:cubicBezTo>
                <a:cubicBezTo>
                  <a:pt x="919082" y="9635"/>
                  <a:pt x="843643" y="7511"/>
                  <a:pt x="768262" y="4233"/>
                </a:cubicBezTo>
                <a:cubicBezTo>
                  <a:pt x="575455" y="8014"/>
                  <a:pt x="368718" y="-20667"/>
                  <a:pt x="178326" y="33730"/>
                </a:cubicBezTo>
                <a:cubicBezTo>
                  <a:pt x="168361" y="36577"/>
                  <a:pt x="158662" y="40285"/>
                  <a:pt x="148830" y="43562"/>
                </a:cubicBezTo>
                <a:cubicBezTo>
                  <a:pt x="132081" y="54728"/>
                  <a:pt x="92200" y="80528"/>
                  <a:pt x="80004" y="92724"/>
                </a:cubicBezTo>
                <a:cubicBezTo>
                  <a:pt x="71648" y="101080"/>
                  <a:pt x="67904" y="113142"/>
                  <a:pt x="60339" y="122220"/>
                </a:cubicBezTo>
                <a:cubicBezTo>
                  <a:pt x="51437" y="132902"/>
                  <a:pt x="40674" y="141885"/>
                  <a:pt x="30842" y="151717"/>
                </a:cubicBezTo>
                <a:cubicBezTo>
                  <a:pt x="27565" y="161549"/>
                  <a:pt x="25645" y="171944"/>
                  <a:pt x="21010" y="181214"/>
                </a:cubicBezTo>
                <a:cubicBezTo>
                  <a:pt x="15725" y="191783"/>
                  <a:pt x="1936" y="198909"/>
                  <a:pt x="1346" y="210711"/>
                </a:cubicBezTo>
                <a:cubicBezTo>
                  <a:pt x="-1441" y="266454"/>
                  <a:pt x="-678" y="323321"/>
                  <a:pt x="11178" y="377859"/>
                </a:cubicBezTo>
                <a:cubicBezTo>
                  <a:pt x="17352" y="406258"/>
                  <a:pt x="50697" y="443957"/>
                  <a:pt x="80004" y="456517"/>
                </a:cubicBezTo>
                <a:cubicBezTo>
                  <a:pt x="92425" y="461840"/>
                  <a:pt x="106223" y="463072"/>
                  <a:pt x="119333" y="466349"/>
                </a:cubicBezTo>
                <a:cubicBezTo>
                  <a:pt x="129165" y="472904"/>
                  <a:pt x="138261" y="480729"/>
                  <a:pt x="148830" y="486014"/>
                </a:cubicBezTo>
                <a:cubicBezTo>
                  <a:pt x="176784" y="499991"/>
                  <a:pt x="220678" y="501499"/>
                  <a:pt x="247152" y="505679"/>
                </a:cubicBezTo>
                <a:cubicBezTo>
                  <a:pt x="424627" y="533702"/>
                  <a:pt x="306804" y="520856"/>
                  <a:pt x="492959" y="535175"/>
                </a:cubicBezTo>
                <a:lnTo>
                  <a:pt x="1486017" y="525343"/>
                </a:lnTo>
                <a:cubicBezTo>
                  <a:pt x="1564925" y="523449"/>
                  <a:pt x="1721991" y="505679"/>
                  <a:pt x="1721991" y="505679"/>
                </a:cubicBezTo>
                <a:lnTo>
                  <a:pt x="1800649" y="486014"/>
                </a:lnTo>
                <a:cubicBezTo>
                  <a:pt x="1813759" y="482737"/>
                  <a:pt x="1826601" y="478093"/>
                  <a:pt x="1839978" y="476182"/>
                </a:cubicBezTo>
                <a:cubicBezTo>
                  <a:pt x="1888448" y="469257"/>
                  <a:pt x="1905991" y="469159"/>
                  <a:pt x="1948133" y="456517"/>
                </a:cubicBezTo>
                <a:cubicBezTo>
                  <a:pt x="1967987" y="450561"/>
                  <a:pt x="1987462" y="443408"/>
                  <a:pt x="2007126" y="436853"/>
                </a:cubicBezTo>
                <a:lnTo>
                  <a:pt x="2066120" y="417188"/>
                </a:lnTo>
                <a:cubicBezTo>
                  <a:pt x="2075952" y="413911"/>
                  <a:pt x="2085562" y="409870"/>
                  <a:pt x="2095617" y="407356"/>
                </a:cubicBezTo>
                <a:cubicBezTo>
                  <a:pt x="2108727" y="404079"/>
                  <a:pt x="2122126" y="401797"/>
                  <a:pt x="2134946" y="397524"/>
                </a:cubicBezTo>
                <a:cubicBezTo>
                  <a:pt x="2237004" y="363504"/>
                  <a:pt x="2141351" y="394321"/>
                  <a:pt x="2213604" y="358195"/>
                </a:cubicBezTo>
                <a:cubicBezTo>
                  <a:pt x="2222874" y="353560"/>
                  <a:pt x="2233269" y="351640"/>
                  <a:pt x="2243101" y="348362"/>
                </a:cubicBezTo>
                <a:cubicBezTo>
                  <a:pt x="2249950" y="338089"/>
                  <a:pt x="2275311" y="305653"/>
                  <a:pt x="2272597" y="289369"/>
                </a:cubicBezTo>
                <a:cubicBezTo>
                  <a:pt x="2270654" y="277713"/>
                  <a:pt x="2261289" y="268228"/>
                  <a:pt x="2252933" y="259872"/>
                </a:cubicBezTo>
                <a:cubicBezTo>
                  <a:pt x="2230301" y="237240"/>
                  <a:pt x="2214192" y="237897"/>
                  <a:pt x="2184107" y="230375"/>
                </a:cubicBezTo>
                <a:cubicBezTo>
                  <a:pt x="2174275" y="223820"/>
                  <a:pt x="2165408" y="215510"/>
                  <a:pt x="2154610" y="210711"/>
                </a:cubicBezTo>
                <a:cubicBezTo>
                  <a:pt x="2154596" y="210705"/>
                  <a:pt x="2080875" y="186132"/>
                  <a:pt x="2066120" y="181214"/>
                </a:cubicBezTo>
                <a:lnTo>
                  <a:pt x="2007126" y="161549"/>
                </a:lnTo>
                <a:cubicBezTo>
                  <a:pt x="1997294" y="158272"/>
                  <a:pt x="1987793" y="153749"/>
                  <a:pt x="1977630" y="151717"/>
                </a:cubicBezTo>
                <a:cubicBezTo>
                  <a:pt x="1961243" y="148440"/>
                  <a:pt x="1944681" y="145938"/>
                  <a:pt x="1928468" y="141885"/>
                </a:cubicBezTo>
                <a:cubicBezTo>
                  <a:pt x="1918414" y="139371"/>
                  <a:pt x="1909245" y="133423"/>
                  <a:pt x="1898972" y="132053"/>
                </a:cubicBezTo>
                <a:cubicBezTo>
                  <a:pt x="1859853" y="126837"/>
                  <a:pt x="1820313" y="125498"/>
                  <a:pt x="1780984" y="122220"/>
                </a:cubicBezTo>
                <a:lnTo>
                  <a:pt x="1731823" y="112388"/>
                </a:lnTo>
                <a:cubicBezTo>
                  <a:pt x="1712209" y="108822"/>
                  <a:pt x="1692170" y="107391"/>
                  <a:pt x="1672830" y="102556"/>
                </a:cubicBezTo>
                <a:cubicBezTo>
                  <a:pt x="1652720" y="97529"/>
                  <a:pt x="1633501" y="89446"/>
                  <a:pt x="1613836" y="82891"/>
                </a:cubicBezTo>
                <a:cubicBezTo>
                  <a:pt x="1604004" y="79614"/>
                  <a:pt x="1592963" y="78808"/>
                  <a:pt x="1584339" y="73059"/>
                </a:cubicBezTo>
                <a:cubicBezTo>
                  <a:pt x="1574507" y="66504"/>
                  <a:pt x="1565411" y="58680"/>
                  <a:pt x="1554842" y="53395"/>
                </a:cubicBezTo>
                <a:cubicBezTo>
                  <a:pt x="1503789" y="27868"/>
                  <a:pt x="1599088" y="46839"/>
                  <a:pt x="1535178" y="43562"/>
                </a:cubicBezTo>
                <a:close/>
              </a:path>
            </a:pathLst>
          </a:custGeom>
          <a:solidFill>
            <a:schemeClr val="accent5">
              <a:lumMod val="5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3" name="Freeform 42">
            <a:extLst>
              <a:ext uri="{FF2B5EF4-FFF2-40B4-BE49-F238E27FC236}">
                <a16:creationId xmlns:a16="http://schemas.microsoft.com/office/drawing/2014/main" id="{6F68455B-AE03-1B4C-8B18-6768733DE446}"/>
              </a:ext>
            </a:extLst>
          </p:cNvPr>
          <p:cNvSpPr/>
          <p:nvPr/>
        </p:nvSpPr>
        <p:spPr>
          <a:xfrm>
            <a:off x="4951702" y="4152898"/>
            <a:ext cx="503027" cy="273930"/>
          </a:xfrm>
          <a:custGeom>
            <a:avLst/>
            <a:gdLst>
              <a:gd name="connsiteX0" fmla="*/ 1535178 w 2272799"/>
              <a:gd name="connsiteY0" fmla="*/ 43562 h 535175"/>
              <a:gd name="connsiteX1" fmla="*/ 1171384 w 2272799"/>
              <a:gd name="connsiteY1" fmla="*/ 33730 h 535175"/>
              <a:gd name="connsiteX2" fmla="*/ 1102559 w 2272799"/>
              <a:gd name="connsiteY2" fmla="*/ 23898 h 535175"/>
              <a:gd name="connsiteX3" fmla="*/ 994404 w 2272799"/>
              <a:gd name="connsiteY3" fmla="*/ 14066 h 535175"/>
              <a:gd name="connsiteX4" fmla="*/ 768262 w 2272799"/>
              <a:gd name="connsiteY4" fmla="*/ 4233 h 535175"/>
              <a:gd name="connsiteX5" fmla="*/ 178326 w 2272799"/>
              <a:gd name="connsiteY5" fmla="*/ 33730 h 535175"/>
              <a:gd name="connsiteX6" fmla="*/ 148830 w 2272799"/>
              <a:gd name="connsiteY6" fmla="*/ 43562 h 535175"/>
              <a:gd name="connsiteX7" fmla="*/ 80004 w 2272799"/>
              <a:gd name="connsiteY7" fmla="*/ 92724 h 535175"/>
              <a:gd name="connsiteX8" fmla="*/ 60339 w 2272799"/>
              <a:gd name="connsiteY8" fmla="*/ 122220 h 535175"/>
              <a:gd name="connsiteX9" fmla="*/ 30842 w 2272799"/>
              <a:gd name="connsiteY9" fmla="*/ 151717 h 535175"/>
              <a:gd name="connsiteX10" fmla="*/ 21010 w 2272799"/>
              <a:gd name="connsiteY10" fmla="*/ 181214 h 535175"/>
              <a:gd name="connsiteX11" fmla="*/ 1346 w 2272799"/>
              <a:gd name="connsiteY11" fmla="*/ 210711 h 535175"/>
              <a:gd name="connsiteX12" fmla="*/ 11178 w 2272799"/>
              <a:gd name="connsiteY12" fmla="*/ 377859 h 535175"/>
              <a:gd name="connsiteX13" fmla="*/ 80004 w 2272799"/>
              <a:gd name="connsiteY13" fmla="*/ 456517 h 535175"/>
              <a:gd name="connsiteX14" fmla="*/ 119333 w 2272799"/>
              <a:gd name="connsiteY14" fmla="*/ 466349 h 535175"/>
              <a:gd name="connsiteX15" fmla="*/ 148830 w 2272799"/>
              <a:gd name="connsiteY15" fmla="*/ 486014 h 535175"/>
              <a:gd name="connsiteX16" fmla="*/ 247152 w 2272799"/>
              <a:gd name="connsiteY16" fmla="*/ 505679 h 535175"/>
              <a:gd name="connsiteX17" fmla="*/ 492959 w 2272799"/>
              <a:gd name="connsiteY17" fmla="*/ 535175 h 535175"/>
              <a:gd name="connsiteX18" fmla="*/ 1486017 w 2272799"/>
              <a:gd name="connsiteY18" fmla="*/ 525343 h 535175"/>
              <a:gd name="connsiteX19" fmla="*/ 1721991 w 2272799"/>
              <a:gd name="connsiteY19" fmla="*/ 505679 h 535175"/>
              <a:gd name="connsiteX20" fmla="*/ 1800649 w 2272799"/>
              <a:gd name="connsiteY20" fmla="*/ 486014 h 535175"/>
              <a:gd name="connsiteX21" fmla="*/ 1839978 w 2272799"/>
              <a:gd name="connsiteY21" fmla="*/ 476182 h 535175"/>
              <a:gd name="connsiteX22" fmla="*/ 1948133 w 2272799"/>
              <a:gd name="connsiteY22" fmla="*/ 456517 h 535175"/>
              <a:gd name="connsiteX23" fmla="*/ 2007126 w 2272799"/>
              <a:gd name="connsiteY23" fmla="*/ 436853 h 535175"/>
              <a:gd name="connsiteX24" fmla="*/ 2066120 w 2272799"/>
              <a:gd name="connsiteY24" fmla="*/ 417188 h 535175"/>
              <a:gd name="connsiteX25" fmla="*/ 2095617 w 2272799"/>
              <a:gd name="connsiteY25" fmla="*/ 407356 h 535175"/>
              <a:gd name="connsiteX26" fmla="*/ 2134946 w 2272799"/>
              <a:gd name="connsiteY26" fmla="*/ 397524 h 535175"/>
              <a:gd name="connsiteX27" fmla="*/ 2213604 w 2272799"/>
              <a:gd name="connsiteY27" fmla="*/ 358195 h 535175"/>
              <a:gd name="connsiteX28" fmla="*/ 2243101 w 2272799"/>
              <a:gd name="connsiteY28" fmla="*/ 348362 h 535175"/>
              <a:gd name="connsiteX29" fmla="*/ 2272597 w 2272799"/>
              <a:gd name="connsiteY29" fmla="*/ 289369 h 535175"/>
              <a:gd name="connsiteX30" fmla="*/ 2252933 w 2272799"/>
              <a:gd name="connsiteY30" fmla="*/ 259872 h 535175"/>
              <a:gd name="connsiteX31" fmla="*/ 2184107 w 2272799"/>
              <a:gd name="connsiteY31" fmla="*/ 230375 h 535175"/>
              <a:gd name="connsiteX32" fmla="*/ 2154610 w 2272799"/>
              <a:gd name="connsiteY32" fmla="*/ 210711 h 535175"/>
              <a:gd name="connsiteX33" fmla="*/ 2066120 w 2272799"/>
              <a:gd name="connsiteY33" fmla="*/ 181214 h 535175"/>
              <a:gd name="connsiteX34" fmla="*/ 2007126 w 2272799"/>
              <a:gd name="connsiteY34" fmla="*/ 161549 h 535175"/>
              <a:gd name="connsiteX35" fmla="*/ 1977630 w 2272799"/>
              <a:gd name="connsiteY35" fmla="*/ 151717 h 535175"/>
              <a:gd name="connsiteX36" fmla="*/ 1928468 w 2272799"/>
              <a:gd name="connsiteY36" fmla="*/ 141885 h 535175"/>
              <a:gd name="connsiteX37" fmla="*/ 1898972 w 2272799"/>
              <a:gd name="connsiteY37" fmla="*/ 132053 h 535175"/>
              <a:gd name="connsiteX38" fmla="*/ 1780984 w 2272799"/>
              <a:gd name="connsiteY38" fmla="*/ 122220 h 535175"/>
              <a:gd name="connsiteX39" fmla="*/ 1731823 w 2272799"/>
              <a:gd name="connsiteY39" fmla="*/ 112388 h 535175"/>
              <a:gd name="connsiteX40" fmla="*/ 1672830 w 2272799"/>
              <a:gd name="connsiteY40" fmla="*/ 102556 h 535175"/>
              <a:gd name="connsiteX41" fmla="*/ 1613836 w 2272799"/>
              <a:gd name="connsiteY41" fmla="*/ 82891 h 535175"/>
              <a:gd name="connsiteX42" fmla="*/ 1584339 w 2272799"/>
              <a:gd name="connsiteY42" fmla="*/ 73059 h 535175"/>
              <a:gd name="connsiteX43" fmla="*/ 1554842 w 2272799"/>
              <a:gd name="connsiteY43" fmla="*/ 53395 h 535175"/>
              <a:gd name="connsiteX44" fmla="*/ 1535178 w 2272799"/>
              <a:gd name="connsiteY44" fmla="*/ 43562 h 5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72799" h="535175">
                <a:moveTo>
                  <a:pt x="1535178" y="43562"/>
                </a:moveTo>
                <a:cubicBezTo>
                  <a:pt x="1471268" y="40285"/>
                  <a:pt x="1292568" y="39238"/>
                  <a:pt x="1171384" y="33730"/>
                </a:cubicBezTo>
                <a:cubicBezTo>
                  <a:pt x="1148233" y="32678"/>
                  <a:pt x="1125592" y="26457"/>
                  <a:pt x="1102559" y="23898"/>
                </a:cubicBezTo>
                <a:cubicBezTo>
                  <a:pt x="1066580" y="19900"/>
                  <a:pt x="1030542" y="16192"/>
                  <a:pt x="994404" y="14066"/>
                </a:cubicBezTo>
                <a:cubicBezTo>
                  <a:pt x="919082" y="9635"/>
                  <a:pt x="843643" y="7511"/>
                  <a:pt x="768262" y="4233"/>
                </a:cubicBezTo>
                <a:cubicBezTo>
                  <a:pt x="575455" y="8014"/>
                  <a:pt x="368718" y="-20667"/>
                  <a:pt x="178326" y="33730"/>
                </a:cubicBezTo>
                <a:cubicBezTo>
                  <a:pt x="168361" y="36577"/>
                  <a:pt x="158662" y="40285"/>
                  <a:pt x="148830" y="43562"/>
                </a:cubicBezTo>
                <a:cubicBezTo>
                  <a:pt x="132081" y="54728"/>
                  <a:pt x="92200" y="80528"/>
                  <a:pt x="80004" y="92724"/>
                </a:cubicBezTo>
                <a:cubicBezTo>
                  <a:pt x="71648" y="101080"/>
                  <a:pt x="67904" y="113142"/>
                  <a:pt x="60339" y="122220"/>
                </a:cubicBezTo>
                <a:cubicBezTo>
                  <a:pt x="51437" y="132902"/>
                  <a:pt x="40674" y="141885"/>
                  <a:pt x="30842" y="151717"/>
                </a:cubicBezTo>
                <a:cubicBezTo>
                  <a:pt x="27565" y="161549"/>
                  <a:pt x="25645" y="171944"/>
                  <a:pt x="21010" y="181214"/>
                </a:cubicBezTo>
                <a:cubicBezTo>
                  <a:pt x="15725" y="191783"/>
                  <a:pt x="1936" y="198909"/>
                  <a:pt x="1346" y="210711"/>
                </a:cubicBezTo>
                <a:cubicBezTo>
                  <a:pt x="-1441" y="266454"/>
                  <a:pt x="-678" y="323321"/>
                  <a:pt x="11178" y="377859"/>
                </a:cubicBezTo>
                <a:cubicBezTo>
                  <a:pt x="17352" y="406258"/>
                  <a:pt x="50697" y="443957"/>
                  <a:pt x="80004" y="456517"/>
                </a:cubicBezTo>
                <a:cubicBezTo>
                  <a:pt x="92425" y="461840"/>
                  <a:pt x="106223" y="463072"/>
                  <a:pt x="119333" y="466349"/>
                </a:cubicBezTo>
                <a:cubicBezTo>
                  <a:pt x="129165" y="472904"/>
                  <a:pt x="138261" y="480729"/>
                  <a:pt x="148830" y="486014"/>
                </a:cubicBezTo>
                <a:cubicBezTo>
                  <a:pt x="176784" y="499991"/>
                  <a:pt x="220678" y="501499"/>
                  <a:pt x="247152" y="505679"/>
                </a:cubicBezTo>
                <a:cubicBezTo>
                  <a:pt x="424627" y="533702"/>
                  <a:pt x="306804" y="520856"/>
                  <a:pt x="492959" y="535175"/>
                </a:cubicBezTo>
                <a:lnTo>
                  <a:pt x="1486017" y="525343"/>
                </a:lnTo>
                <a:cubicBezTo>
                  <a:pt x="1564925" y="523449"/>
                  <a:pt x="1721991" y="505679"/>
                  <a:pt x="1721991" y="505679"/>
                </a:cubicBezTo>
                <a:lnTo>
                  <a:pt x="1800649" y="486014"/>
                </a:lnTo>
                <a:cubicBezTo>
                  <a:pt x="1813759" y="482737"/>
                  <a:pt x="1826601" y="478093"/>
                  <a:pt x="1839978" y="476182"/>
                </a:cubicBezTo>
                <a:cubicBezTo>
                  <a:pt x="1888448" y="469257"/>
                  <a:pt x="1905991" y="469159"/>
                  <a:pt x="1948133" y="456517"/>
                </a:cubicBezTo>
                <a:cubicBezTo>
                  <a:pt x="1967987" y="450561"/>
                  <a:pt x="1987462" y="443408"/>
                  <a:pt x="2007126" y="436853"/>
                </a:cubicBezTo>
                <a:lnTo>
                  <a:pt x="2066120" y="417188"/>
                </a:lnTo>
                <a:cubicBezTo>
                  <a:pt x="2075952" y="413911"/>
                  <a:pt x="2085562" y="409870"/>
                  <a:pt x="2095617" y="407356"/>
                </a:cubicBezTo>
                <a:cubicBezTo>
                  <a:pt x="2108727" y="404079"/>
                  <a:pt x="2122126" y="401797"/>
                  <a:pt x="2134946" y="397524"/>
                </a:cubicBezTo>
                <a:cubicBezTo>
                  <a:pt x="2237004" y="363504"/>
                  <a:pt x="2141351" y="394321"/>
                  <a:pt x="2213604" y="358195"/>
                </a:cubicBezTo>
                <a:cubicBezTo>
                  <a:pt x="2222874" y="353560"/>
                  <a:pt x="2233269" y="351640"/>
                  <a:pt x="2243101" y="348362"/>
                </a:cubicBezTo>
                <a:cubicBezTo>
                  <a:pt x="2249950" y="338089"/>
                  <a:pt x="2275311" y="305653"/>
                  <a:pt x="2272597" y="289369"/>
                </a:cubicBezTo>
                <a:cubicBezTo>
                  <a:pt x="2270654" y="277713"/>
                  <a:pt x="2261289" y="268228"/>
                  <a:pt x="2252933" y="259872"/>
                </a:cubicBezTo>
                <a:cubicBezTo>
                  <a:pt x="2230301" y="237240"/>
                  <a:pt x="2214192" y="237897"/>
                  <a:pt x="2184107" y="230375"/>
                </a:cubicBezTo>
                <a:cubicBezTo>
                  <a:pt x="2174275" y="223820"/>
                  <a:pt x="2165408" y="215510"/>
                  <a:pt x="2154610" y="210711"/>
                </a:cubicBezTo>
                <a:cubicBezTo>
                  <a:pt x="2154596" y="210705"/>
                  <a:pt x="2080875" y="186132"/>
                  <a:pt x="2066120" y="181214"/>
                </a:cubicBezTo>
                <a:lnTo>
                  <a:pt x="2007126" y="161549"/>
                </a:lnTo>
                <a:cubicBezTo>
                  <a:pt x="1997294" y="158272"/>
                  <a:pt x="1987793" y="153749"/>
                  <a:pt x="1977630" y="151717"/>
                </a:cubicBezTo>
                <a:cubicBezTo>
                  <a:pt x="1961243" y="148440"/>
                  <a:pt x="1944681" y="145938"/>
                  <a:pt x="1928468" y="141885"/>
                </a:cubicBezTo>
                <a:cubicBezTo>
                  <a:pt x="1918414" y="139371"/>
                  <a:pt x="1909245" y="133423"/>
                  <a:pt x="1898972" y="132053"/>
                </a:cubicBezTo>
                <a:cubicBezTo>
                  <a:pt x="1859853" y="126837"/>
                  <a:pt x="1820313" y="125498"/>
                  <a:pt x="1780984" y="122220"/>
                </a:cubicBezTo>
                <a:lnTo>
                  <a:pt x="1731823" y="112388"/>
                </a:lnTo>
                <a:cubicBezTo>
                  <a:pt x="1712209" y="108822"/>
                  <a:pt x="1692170" y="107391"/>
                  <a:pt x="1672830" y="102556"/>
                </a:cubicBezTo>
                <a:cubicBezTo>
                  <a:pt x="1652720" y="97529"/>
                  <a:pt x="1633501" y="89446"/>
                  <a:pt x="1613836" y="82891"/>
                </a:cubicBezTo>
                <a:cubicBezTo>
                  <a:pt x="1604004" y="79614"/>
                  <a:pt x="1592963" y="78808"/>
                  <a:pt x="1584339" y="73059"/>
                </a:cubicBezTo>
                <a:cubicBezTo>
                  <a:pt x="1574507" y="66504"/>
                  <a:pt x="1565411" y="58680"/>
                  <a:pt x="1554842" y="53395"/>
                </a:cubicBezTo>
                <a:cubicBezTo>
                  <a:pt x="1503789" y="27868"/>
                  <a:pt x="1599088" y="46839"/>
                  <a:pt x="1535178" y="43562"/>
                </a:cubicBezTo>
                <a:close/>
              </a:path>
            </a:pathLst>
          </a:custGeom>
          <a:solidFill>
            <a:srgbClr val="002060"/>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6" name="Freeform 45">
            <a:extLst>
              <a:ext uri="{FF2B5EF4-FFF2-40B4-BE49-F238E27FC236}">
                <a16:creationId xmlns:a16="http://schemas.microsoft.com/office/drawing/2014/main" id="{178CF194-C53F-4540-B2BD-B5D48EDCA312}"/>
              </a:ext>
            </a:extLst>
          </p:cNvPr>
          <p:cNvSpPr/>
          <p:nvPr/>
        </p:nvSpPr>
        <p:spPr>
          <a:xfrm>
            <a:off x="5036659" y="4228687"/>
            <a:ext cx="241928" cy="132736"/>
          </a:xfrm>
          <a:custGeom>
            <a:avLst/>
            <a:gdLst>
              <a:gd name="connsiteX0" fmla="*/ 1535178 w 2272799"/>
              <a:gd name="connsiteY0" fmla="*/ 43562 h 535175"/>
              <a:gd name="connsiteX1" fmla="*/ 1171384 w 2272799"/>
              <a:gd name="connsiteY1" fmla="*/ 33730 h 535175"/>
              <a:gd name="connsiteX2" fmla="*/ 1102559 w 2272799"/>
              <a:gd name="connsiteY2" fmla="*/ 23898 h 535175"/>
              <a:gd name="connsiteX3" fmla="*/ 994404 w 2272799"/>
              <a:gd name="connsiteY3" fmla="*/ 14066 h 535175"/>
              <a:gd name="connsiteX4" fmla="*/ 768262 w 2272799"/>
              <a:gd name="connsiteY4" fmla="*/ 4233 h 535175"/>
              <a:gd name="connsiteX5" fmla="*/ 178326 w 2272799"/>
              <a:gd name="connsiteY5" fmla="*/ 33730 h 535175"/>
              <a:gd name="connsiteX6" fmla="*/ 148830 w 2272799"/>
              <a:gd name="connsiteY6" fmla="*/ 43562 h 535175"/>
              <a:gd name="connsiteX7" fmla="*/ 80004 w 2272799"/>
              <a:gd name="connsiteY7" fmla="*/ 92724 h 535175"/>
              <a:gd name="connsiteX8" fmla="*/ 60339 w 2272799"/>
              <a:gd name="connsiteY8" fmla="*/ 122220 h 535175"/>
              <a:gd name="connsiteX9" fmla="*/ 30842 w 2272799"/>
              <a:gd name="connsiteY9" fmla="*/ 151717 h 535175"/>
              <a:gd name="connsiteX10" fmla="*/ 21010 w 2272799"/>
              <a:gd name="connsiteY10" fmla="*/ 181214 h 535175"/>
              <a:gd name="connsiteX11" fmla="*/ 1346 w 2272799"/>
              <a:gd name="connsiteY11" fmla="*/ 210711 h 535175"/>
              <a:gd name="connsiteX12" fmla="*/ 11178 w 2272799"/>
              <a:gd name="connsiteY12" fmla="*/ 377859 h 535175"/>
              <a:gd name="connsiteX13" fmla="*/ 80004 w 2272799"/>
              <a:gd name="connsiteY13" fmla="*/ 456517 h 535175"/>
              <a:gd name="connsiteX14" fmla="*/ 119333 w 2272799"/>
              <a:gd name="connsiteY14" fmla="*/ 466349 h 535175"/>
              <a:gd name="connsiteX15" fmla="*/ 148830 w 2272799"/>
              <a:gd name="connsiteY15" fmla="*/ 486014 h 535175"/>
              <a:gd name="connsiteX16" fmla="*/ 247152 w 2272799"/>
              <a:gd name="connsiteY16" fmla="*/ 505679 h 535175"/>
              <a:gd name="connsiteX17" fmla="*/ 492959 w 2272799"/>
              <a:gd name="connsiteY17" fmla="*/ 535175 h 535175"/>
              <a:gd name="connsiteX18" fmla="*/ 1486017 w 2272799"/>
              <a:gd name="connsiteY18" fmla="*/ 525343 h 535175"/>
              <a:gd name="connsiteX19" fmla="*/ 1721991 w 2272799"/>
              <a:gd name="connsiteY19" fmla="*/ 505679 h 535175"/>
              <a:gd name="connsiteX20" fmla="*/ 1800649 w 2272799"/>
              <a:gd name="connsiteY20" fmla="*/ 486014 h 535175"/>
              <a:gd name="connsiteX21" fmla="*/ 1839978 w 2272799"/>
              <a:gd name="connsiteY21" fmla="*/ 476182 h 535175"/>
              <a:gd name="connsiteX22" fmla="*/ 1948133 w 2272799"/>
              <a:gd name="connsiteY22" fmla="*/ 456517 h 535175"/>
              <a:gd name="connsiteX23" fmla="*/ 2007126 w 2272799"/>
              <a:gd name="connsiteY23" fmla="*/ 436853 h 535175"/>
              <a:gd name="connsiteX24" fmla="*/ 2066120 w 2272799"/>
              <a:gd name="connsiteY24" fmla="*/ 417188 h 535175"/>
              <a:gd name="connsiteX25" fmla="*/ 2095617 w 2272799"/>
              <a:gd name="connsiteY25" fmla="*/ 407356 h 535175"/>
              <a:gd name="connsiteX26" fmla="*/ 2134946 w 2272799"/>
              <a:gd name="connsiteY26" fmla="*/ 397524 h 535175"/>
              <a:gd name="connsiteX27" fmla="*/ 2213604 w 2272799"/>
              <a:gd name="connsiteY27" fmla="*/ 358195 h 535175"/>
              <a:gd name="connsiteX28" fmla="*/ 2243101 w 2272799"/>
              <a:gd name="connsiteY28" fmla="*/ 348362 h 535175"/>
              <a:gd name="connsiteX29" fmla="*/ 2272597 w 2272799"/>
              <a:gd name="connsiteY29" fmla="*/ 289369 h 535175"/>
              <a:gd name="connsiteX30" fmla="*/ 2252933 w 2272799"/>
              <a:gd name="connsiteY30" fmla="*/ 259872 h 535175"/>
              <a:gd name="connsiteX31" fmla="*/ 2184107 w 2272799"/>
              <a:gd name="connsiteY31" fmla="*/ 230375 h 535175"/>
              <a:gd name="connsiteX32" fmla="*/ 2154610 w 2272799"/>
              <a:gd name="connsiteY32" fmla="*/ 210711 h 535175"/>
              <a:gd name="connsiteX33" fmla="*/ 2066120 w 2272799"/>
              <a:gd name="connsiteY33" fmla="*/ 181214 h 535175"/>
              <a:gd name="connsiteX34" fmla="*/ 2007126 w 2272799"/>
              <a:gd name="connsiteY34" fmla="*/ 161549 h 535175"/>
              <a:gd name="connsiteX35" fmla="*/ 1977630 w 2272799"/>
              <a:gd name="connsiteY35" fmla="*/ 151717 h 535175"/>
              <a:gd name="connsiteX36" fmla="*/ 1928468 w 2272799"/>
              <a:gd name="connsiteY36" fmla="*/ 141885 h 535175"/>
              <a:gd name="connsiteX37" fmla="*/ 1898972 w 2272799"/>
              <a:gd name="connsiteY37" fmla="*/ 132053 h 535175"/>
              <a:gd name="connsiteX38" fmla="*/ 1780984 w 2272799"/>
              <a:gd name="connsiteY38" fmla="*/ 122220 h 535175"/>
              <a:gd name="connsiteX39" fmla="*/ 1731823 w 2272799"/>
              <a:gd name="connsiteY39" fmla="*/ 112388 h 535175"/>
              <a:gd name="connsiteX40" fmla="*/ 1672830 w 2272799"/>
              <a:gd name="connsiteY40" fmla="*/ 102556 h 535175"/>
              <a:gd name="connsiteX41" fmla="*/ 1613836 w 2272799"/>
              <a:gd name="connsiteY41" fmla="*/ 82891 h 535175"/>
              <a:gd name="connsiteX42" fmla="*/ 1584339 w 2272799"/>
              <a:gd name="connsiteY42" fmla="*/ 73059 h 535175"/>
              <a:gd name="connsiteX43" fmla="*/ 1554842 w 2272799"/>
              <a:gd name="connsiteY43" fmla="*/ 53395 h 535175"/>
              <a:gd name="connsiteX44" fmla="*/ 1535178 w 2272799"/>
              <a:gd name="connsiteY44" fmla="*/ 43562 h 5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72799" h="535175">
                <a:moveTo>
                  <a:pt x="1535178" y="43562"/>
                </a:moveTo>
                <a:cubicBezTo>
                  <a:pt x="1471268" y="40285"/>
                  <a:pt x="1292568" y="39238"/>
                  <a:pt x="1171384" y="33730"/>
                </a:cubicBezTo>
                <a:cubicBezTo>
                  <a:pt x="1148233" y="32678"/>
                  <a:pt x="1125592" y="26457"/>
                  <a:pt x="1102559" y="23898"/>
                </a:cubicBezTo>
                <a:cubicBezTo>
                  <a:pt x="1066580" y="19900"/>
                  <a:pt x="1030542" y="16192"/>
                  <a:pt x="994404" y="14066"/>
                </a:cubicBezTo>
                <a:cubicBezTo>
                  <a:pt x="919082" y="9635"/>
                  <a:pt x="843643" y="7511"/>
                  <a:pt x="768262" y="4233"/>
                </a:cubicBezTo>
                <a:cubicBezTo>
                  <a:pt x="575455" y="8014"/>
                  <a:pt x="368718" y="-20667"/>
                  <a:pt x="178326" y="33730"/>
                </a:cubicBezTo>
                <a:cubicBezTo>
                  <a:pt x="168361" y="36577"/>
                  <a:pt x="158662" y="40285"/>
                  <a:pt x="148830" y="43562"/>
                </a:cubicBezTo>
                <a:cubicBezTo>
                  <a:pt x="132081" y="54728"/>
                  <a:pt x="92200" y="80528"/>
                  <a:pt x="80004" y="92724"/>
                </a:cubicBezTo>
                <a:cubicBezTo>
                  <a:pt x="71648" y="101080"/>
                  <a:pt x="67904" y="113142"/>
                  <a:pt x="60339" y="122220"/>
                </a:cubicBezTo>
                <a:cubicBezTo>
                  <a:pt x="51437" y="132902"/>
                  <a:pt x="40674" y="141885"/>
                  <a:pt x="30842" y="151717"/>
                </a:cubicBezTo>
                <a:cubicBezTo>
                  <a:pt x="27565" y="161549"/>
                  <a:pt x="25645" y="171944"/>
                  <a:pt x="21010" y="181214"/>
                </a:cubicBezTo>
                <a:cubicBezTo>
                  <a:pt x="15725" y="191783"/>
                  <a:pt x="1936" y="198909"/>
                  <a:pt x="1346" y="210711"/>
                </a:cubicBezTo>
                <a:cubicBezTo>
                  <a:pt x="-1441" y="266454"/>
                  <a:pt x="-678" y="323321"/>
                  <a:pt x="11178" y="377859"/>
                </a:cubicBezTo>
                <a:cubicBezTo>
                  <a:pt x="17352" y="406258"/>
                  <a:pt x="50697" y="443957"/>
                  <a:pt x="80004" y="456517"/>
                </a:cubicBezTo>
                <a:cubicBezTo>
                  <a:pt x="92425" y="461840"/>
                  <a:pt x="106223" y="463072"/>
                  <a:pt x="119333" y="466349"/>
                </a:cubicBezTo>
                <a:cubicBezTo>
                  <a:pt x="129165" y="472904"/>
                  <a:pt x="138261" y="480729"/>
                  <a:pt x="148830" y="486014"/>
                </a:cubicBezTo>
                <a:cubicBezTo>
                  <a:pt x="176784" y="499991"/>
                  <a:pt x="220678" y="501499"/>
                  <a:pt x="247152" y="505679"/>
                </a:cubicBezTo>
                <a:cubicBezTo>
                  <a:pt x="424627" y="533702"/>
                  <a:pt x="306804" y="520856"/>
                  <a:pt x="492959" y="535175"/>
                </a:cubicBezTo>
                <a:lnTo>
                  <a:pt x="1486017" y="525343"/>
                </a:lnTo>
                <a:cubicBezTo>
                  <a:pt x="1564925" y="523449"/>
                  <a:pt x="1721991" y="505679"/>
                  <a:pt x="1721991" y="505679"/>
                </a:cubicBezTo>
                <a:lnTo>
                  <a:pt x="1800649" y="486014"/>
                </a:lnTo>
                <a:cubicBezTo>
                  <a:pt x="1813759" y="482737"/>
                  <a:pt x="1826601" y="478093"/>
                  <a:pt x="1839978" y="476182"/>
                </a:cubicBezTo>
                <a:cubicBezTo>
                  <a:pt x="1888448" y="469257"/>
                  <a:pt x="1905991" y="469159"/>
                  <a:pt x="1948133" y="456517"/>
                </a:cubicBezTo>
                <a:cubicBezTo>
                  <a:pt x="1967987" y="450561"/>
                  <a:pt x="1987462" y="443408"/>
                  <a:pt x="2007126" y="436853"/>
                </a:cubicBezTo>
                <a:lnTo>
                  <a:pt x="2066120" y="417188"/>
                </a:lnTo>
                <a:cubicBezTo>
                  <a:pt x="2075952" y="413911"/>
                  <a:pt x="2085562" y="409870"/>
                  <a:pt x="2095617" y="407356"/>
                </a:cubicBezTo>
                <a:cubicBezTo>
                  <a:pt x="2108727" y="404079"/>
                  <a:pt x="2122126" y="401797"/>
                  <a:pt x="2134946" y="397524"/>
                </a:cubicBezTo>
                <a:cubicBezTo>
                  <a:pt x="2237004" y="363504"/>
                  <a:pt x="2141351" y="394321"/>
                  <a:pt x="2213604" y="358195"/>
                </a:cubicBezTo>
                <a:cubicBezTo>
                  <a:pt x="2222874" y="353560"/>
                  <a:pt x="2233269" y="351640"/>
                  <a:pt x="2243101" y="348362"/>
                </a:cubicBezTo>
                <a:cubicBezTo>
                  <a:pt x="2249950" y="338089"/>
                  <a:pt x="2275311" y="305653"/>
                  <a:pt x="2272597" y="289369"/>
                </a:cubicBezTo>
                <a:cubicBezTo>
                  <a:pt x="2270654" y="277713"/>
                  <a:pt x="2261289" y="268228"/>
                  <a:pt x="2252933" y="259872"/>
                </a:cubicBezTo>
                <a:cubicBezTo>
                  <a:pt x="2230301" y="237240"/>
                  <a:pt x="2214192" y="237897"/>
                  <a:pt x="2184107" y="230375"/>
                </a:cubicBezTo>
                <a:cubicBezTo>
                  <a:pt x="2174275" y="223820"/>
                  <a:pt x="2165408" y="215510"/>
                  <a:pt x="2154610" y="210711"/>
                </a:cubicBezTo>
                <a:cubicBezTo>
                  <a:pt x="2154596" y="210705"/>
                  <a:pt x="2080875" y="186132"/>
                  <a:pt x="2066120" y="181214"/>
                </a:cubicBezTo>
                <a:lnTo>
                  <a:pt x="2007126" y="161549"/>
                </a:lnTo>
                <a:cubicBezTo>
                  <a:pt x="1997294" y="158272"/>
                  <a:pt x="1987793" y="153749"/>
                  <a:pt x="1977630" y="151717"/>
                </a:cubicBezTo>
                <a:cubicBezTo>
                  <a:pt x="1961243" y="148440"/>
                  <a:pt x="1944681" y="145938"/>
                  <a:pt x="1928468" y="141885"/>
                </a:cubicBezTo>
                <a:cubicBezTo>
                  <a:pt x="1918414" y="139371"/>
                  <a:pt x="1909245" y="133423"/>
                  <a:pt x="1898972" y="132053"/>
                </a:cubicBezTo>
                <a:cubicBezTo>
                  <a:pt x="1859853" y="126837"/>
                  <a:pt x="1820313" y="125498"/>
                  <a:pt x="1780984" y="122220"/>
                </a:cubicBezTo>
                <a:lnTo>
                  <a:pt x="1731823" y="112388"/>
                </a:lnTo>
                <a:cubicBezTo>
                  <a:pt x="1712209" y="108822"/>
                  <a:pt x="1692170" y="107391"/>
                  <a:pt x="1672830" y="102556"/>
                </a:cubicBezTo>
                <a:cubicBezTo>
                  <a:pt x="1652720" y="97529"/>
                  <a:pt x="1633501" y="89446"/>
                  <a:pt x="1613836" y="82891"/>
                </a:cubicBezTo>
                <a:cubicBezTo>
                  <a:pt x="1604004" y="79614"/>
                  <a:pt x="1592963" y="78808"/>
                  <a:pt x="1584339" y="73059"/>
                </a:cubicBezTo>
                <a:cubicBezTo>
                  <a:pt x="1574507" y="66504"/>
                  <a:pt x="1565411" y="58680"/>
                  <a:pt x="1554842" y="53395"/>
                </a:cubicBezTo>
                <a:cubicBezTo>
                  <a:pt x="1503789" y="27868"/>
                  <a:pt x="1599088" y="46839"/>
                  <a:pt x="1535178" y="43562"/>
                </a:cubicBezTo>
                <a:close/>
              </a:path>
            </a:pathLst>
          </a:custGeom>
          <a:solidFill>
            <a:schemeClr val="tx1"/>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56" name="Oval 55">
            <a:extLst>
              <a:ext uri="{FF2B5EF4-FFF2-40B4-BE49-F238E27FC236}">
                <a16:creationId xmlns:a16="http://schemas.microsoft.com/office/drawing/2014/main" id="{02B54D97-95E3-C640-99CA-60B9D7C64CE4}"/>
              </a:ext>
            </a:extLst>
          </p:cNvPr>
          <p:cNvSpPr/>
          <p:nvPr/>
        </p:nvSpPr>
        <p:spPr>
          <a:xfrm>
            <a:off x="4317830" y="3704652"/>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Oval 56">
            <a:extLst>
              <a:ext uri="{FF2B5EF4-FFF2-40B4-BE49-F238E27FC236}">
                <a16:creationId xmlns:a16="http://schemas.microsoft.com/office/drawing/2014/main" id="{8EE898AA-D011-5B47-B664-F91695BD3E82}"/>
              </a:ext>
            </a:extLst>
          </p:cNvPr>
          <p:cNvSpPr/>
          <p:nvPr/>
        </p:nvSpPr>
        <p:spPr>
          <a:xfrm>
            <a:off x="4441075" y="3848055"/>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8" name="Oval 57">
            <a:extLst>
              <a:ext uri="{FF2B5EF4-FFF2-40B4-BE49-F238E27FC236}">
                <a16:creationId xmlns:a16="http://schemas.microsoft.com/office/drawing/2014/main" id="{A14D4E20-B841-9149-94C4-0401A6CD4ACC}"/>
              </a:ext>
            </a:extLst>
          </p:cNvPr>
          <p:cNvSpPr/>
          <p:nvPr/>
        </p:nvSpPr>
        <p:spPr>
          <a:xfrm>
            <a:off x="4664780" y="4067925"/>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Oval 58">
            <a:extLst>
              <a:ext uri="{FF2B5EF4-FFF2-40B4-BE49-F238E27FC236}">
                <a16:creationId xmlns:a16="http://schemas.microsoft.com/office/drawing/2014/main" id="{8D0BD111-3391-2845-868C-605600CE40D2}"/>
              </a:ext>
            </a:extLst>
          </p:cNvPr>
          <p:cNvSpPr/>
          <p:nvPr/>
        </p:nvSpPr>
        <p:spPr>
          <a:xfrm>
            <a:off x="4555270" y="3964686"/>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0" name="Oval 59">
            <a:extLst>
              <a:ext uri="{FF2B5EF4-FFF2-40B4-BE49-F238E27FC236}">
                <a16:creationId xmlns:a16="http://schemas.microsoft.com/office/drawing/2014/main" id="{AAA0919E-9008-4C42-8E42-389991797A3B}"/>
              </a:ext>
            </a:extLst>
          </p:cNvPr>
          <p:cNvSpPr/>
          <p:nvPr/>
        </p:nvSpPr>
        <p:spPr>
          <a:xfrm>
            <a:off x="4787042" y="4131634"/>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1" name="Oval 60">
            <a:extLst>
              <a:ext uri="{FF2B5EF4-FFF2-40B4-BE49-F238E27FC236}">
                <a16:creationId xmlns:a16="http://schemas.microsoft.com/office/drawing/2014/main" id="{6F58F9F2-23C9-EA47-BCF3-8B87701FB42A}"/>
              </a:ext>
            </a:extLst>
          </p:cNvPr>
          <p:cNvSpPr/>
          <p:nvPr/>
        </p:nvSpPr>
        <p:spPr>
          <a:xfrm>
            <a:off x="4926030" y="4205972"/>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2" name="Oval 61">
            <a:extLst>
              <a:ext uri="{FF2B5EF4-FFF2-40B4-BE49-F238E27FC236}">
                <a16:creationId xmlns:a16="http://schemas.microsoft.com/office/drawing/2014/main" id="{642A6197-63A2-8B42-9098-D4BE0D36653C}"/>
              </a:ext>
            </a:extLst>
          </p:cNvPr>
          <p:cNvSpPr/>
          <p:nvPr/>
        </p:nvSpPr>
        <p:spPr>
          <a:xfrm>
            <a:off x="5068747" y="4255306"/>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Oval 62">
            <a:extLst>
              <a:ext uri="{FF2B5EF4-FFF2-40B4-BE49-F238E27FC236}">
                <a16:creationId xmlns:a16="http://schemas.microsoft.com/office/drawing/2014/main" id="{ACF0315D-D98F-FB48-9281-C5CFAF806C96}"/>
              </a:ext>
            </a:extLst>
          </p:cNvPr>
          <p:cNvSpPr/>
          <p:nvPr/>
        </p:nvSpPr>
        <p:spPr>
          <a:xfrm>
            <a:off x="3943895" y="1821140"/>
            <a:ext cx="125361" cy="138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64" name="Straight Arrow Connector 63">
            <a:extLst>
              <a:ext uri="{FF2B5EF4-FFF2-40B4-BE49-F238E27FC236}">
                <a16:creationId xmlns:a16="http://schemas.microsoft.com/office/drawing/2014/main" id="{CB62A852-FB51-484C-A2B9-F2379A27E86C}"/>
              </a:ext>
            </a:extLst>
          </p:cNvPr>
          <p:cNvCxnSpPr>
            <a:cxnSpLocks/>
          </p:cNvCxnSpPr>
          <p:nvPr/>
        </p:nvCxnSpPr>
        <p:spPr>
          <a:xfrm flipV="1">
            <a:off x="2221942" y="2715082"/>
            <a:ext cx="4186870" cy="14183"/>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1D716C4-18FC-C149-8DDB-B12D9FF94202}"/>
                  </a:ext>
                </a:extLst>
              </p:cNvPr>
              <p:cNvSpPr txBox="1"/>
              <p:nvPr/>
            </p:nvSpPr>
            <p:spPr>
              <a:xfrm>
                <a:off x="6408812" y="2579224"/>
                <a:ext cx="368466"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𝜃</m:t>
                          </m:r>
                        </m:e>
                        <m:sub>
                          <m:r>
                            <a:rPr lang="en-GB" sz="1500" i="1">
                              <a:latin typeface="Cambria Math" panose="02040503050406030204" pitchFamily="18" charset="0"/>
                            </a:rPr>
                            <m:t>2</m:t>
                          </m:r>
                        </m:sub>
                      </m:sSub>
                    </m:oMath>
                  </m:oMathPara>
                </a14:m>
                <a:endParaRPr lang="en-GB" sz="900" dirty="0"/>
              </a:p>
            </p:txBody>
          </p:sp>
        </mc:Choice>
        <mc:Fallback xmlns="">
          <p:sp>
            <p:nvSpPr>
              <p:cNvPr id="65" name="TextBox 64">
                <a:extLst>
                  <a:ext uri="{FF2B5EF4-FFF2-40B4-BE49-F238E27FC236}">
                    <a16:creationId xmlns:a16="http://schemas.microsoft.com/office/drawing/2014/main" id="{F1D716C4-18FC-C149-8DDB-B12D9FF94202}"/>
                  </a:ext>
                </a:extLst>
              </p:cNvPr>
              <p:cNvSpPr txBox="1">
                <a:spLocks noRot="1" noChangeAspect="1" noMove="1" noResize="1" noEditPoints="1" noAdjustHandles="1" noChangeArrowheads="1" noChangeShapeType="1" noTextEdit="1"/>
              </p:cNvSpPr>
              <p:nvPr/>
            </p:nvSpPr>
            <p:spPr>
              <a:xfrm>
                <a:off x="6408812" y="2579224"/>
                <a:ext cx="368466" cy="323165"/>
              </a:xfrm>
              <a:prstGeom prst="rect">
                <a:avLst/>
              </a:prstGeom>
              <a:blipFill>
                <a:blip r:embed="rId2"/>
                <a:stretch>
                  <a:fillRect/>
                </a:stretch>
              </a:blipFill>
            </p:spPr>
            <p:txBody>
              <a:bodyPr/>
              <a:lstStyle/>
              <a:p>
                <a:r>
                  <a:rPr lang="en-GB">
                    <a:noFill/>
                  </a:rPr>
                  <a:t> </a:t>
                </a:r>
              </a:p>
            </p:txBody>
          </p:sp>
        </mc:Fallback>
      </mc:AlternateContent>
      <p:cxnSp>
        <p:nvCxnSpPr>
          <p:cNvPr id="67" name="Straight Arrow Connector 66">
            <a:extLst>
              <a:ext uri="{FF2B5EF4-FFF2-40B4-BE49-F238E27FC236}">
                <a16:creationId xmlns:a16="http://schemas.microsoft.com/office/drawing/2014/main" id="{1FEF4D75-35A4-8146-B8E4-B97CC2D250C9}"/>
              </a:ext>
            </a:extLst>
          </p:cNvPr>
          <p:cNvCxnSpPr>
            <a:cxnSpLocks/>
          </p:cNvCxnSpPr>
          <p:nvPr/>
        </p:nvCxnSpPr>
        <p:spPr>
          <a:xfrm flipV="1">
            <a:off x="2229316" y="783094"/>
            <a:ext cx="0" cy="1953545"/>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CED689F5-904A-144B-9E7A-8C6A323485B6}"/>
                  </a:ext>
                </a:extLst>
              </p:cNvPr>
              <p:cNvSpPr txBox="1"/>
              <p:nvPr/>
            </p:nvSpPr>
            <p:spPr>
              <a:xfrm>
                <a:off x="1860850" y="776458"/>
                <a:ext cx="368466"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𝜃</m:t>
                          </m:r>
                        </m:e>
                        <m:sub>
                          <m:r>
                            <a:rPr lang="en-GB" sz="1500" i="1">
                              <a:latin typeface="Cambria Math" panose="02040503050406030204" pitchFamily="18" charset="0"/>
                            </a:rPr>
                            <m:t>1</m:t>
                          </m:r>
                        </m:sub>
                      </m:sSub>
                    </m:oMath>
                  </m:oMathPara>
                </a14:m>
                <a:endParaRPr lang="en-GB" sz="900" dirty="0"/>
              </a:p>
            </p:txBody>
          </p:sp>
        </mc:Choice>
        <mc:Fallback xmlns="">
          <p:sp>
            <p:nvSpPr>
              <p:cNvPr id="69" name="TextBox 68">
                <a:extLst>
                  <a:ext uri="{FF2B5EF4-FFF2-40B4-BE49-F238E27FC236}">
                    <a16:creationId xmlns:a16="http://schemas.microsoft.com/office/drawing/2014/main" id="{CED689F5-904A-144B-9E7A-8C6A323485B6}"/>
                  </a:ext>
                </a:extLst>
              </p:cNvPr>
              <p:cNvSpPr txBox="1">
                <a:spLocks noRot="1" noChangeAspect="1" noMove="1" noResize="1" noEditPoints="1" noAdjustHandles="1" noChangeArrowheads="1" noChangeShapeType="1" noTextEdit="1"/>
              </p:cNvSpPr>
              <p:nvPr/>
            </p:nvSpPr>
            <p:spPr>
              <a:xfrm>
                <a:off x="1860850" y="776458"/>
                <a:ext cx="368466" cy="32316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7FBF0D7-8A3D-6B46-9A1A-34AF54CD7520}"/>
                  </a:ext>
                </a:extLst>
              </p:cNvPr>
              <p:cNvSpPr txBox="1"/>
              <p:nvPr/>
            </p:nvSpPr>
            <p:spPr>
              <a:xfrm>
                <a:off x="6325505" y="4843418"/>
                <a:ext cx="368466"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𝜃</m:t>
                          </m:r>
                        </m:e>
                        <m:sub>
                          <m:r>
                            <a:rPr lang="en-GB" sz="1500" i="1">
                              <a:latin typeface="Cambria Math" panose="02040503050406030204" pitchFamily="18" charset="0"/>
                            </a:rPr>
                            <m:t>2</m:t>
                          </m:r>
                        </m:sub>
                      </m:sSub>
                    </m:oMath>
                  </m:oMathPara>
                </a14:m>
                <a:endParaRPr lang="en-GB" sz="900" dirty="0"/>
              </a:p>
            </p:txBody>
          </p:sp>
        </mc:Choice>
        <mc:Fallback xmlns="">
          <p:sp>
            <p:nvSpPr>
              <p:cNvPr id="81" name="TextBox 80">
                <a:extLst>
                  <a:ext uri="{FF2B5EF4-FFF2-40B4-BE49-F238E27FC236}">
                    <a16:creationId xmlns:a16="http://schemas.microsoft.com/office/drawing/2014/main" id="{07FBF0D7-8A3D-6B46-9A1A-34AF54CD7520}"/>
                  </a:ext>
                </a:extLst>
              </p:cNvPr>
              <p:cNvSpPr txBox="1">
                <a:spLocks noRot="1" noChangeAspect="1" noMove="1" noResize="1" noEditPoints="1" noAdjustHandles="1" noChangeArrowheads="1" noChangeShapeType="1" noTextEdit="1"/>
              </p:cNvSpPr>
              <p:nvPr/>
            </p:nvSpPr>
            <p:spPr>
              <a:xfrm>
                <a:off x="6325505" y="4843418"/>
                <a:ext cx="368466" cy="323165"/>
              </a:xfrm>
              <a:prstGeom prst="rect">
                <a:avLst/>
              </a:prstGeom>
              <a:blipFill>
                <a:blip r:embed="rId4"/>
                <a:stretch>
                  <a:fillRect/>
                </a:stretch>
              </a:blipFill>
            </p:spPr>
            <p:txBody>
              <a:bodyPr/>
              <a:lstStyle/>
              <a:p>
                <a:r>
                  <a:rPr lang="en-GB">
                    <a:noFill/>
                  </a:rPr>
                  <a:t> </a:t>
                </a:r>
              </a:p>
            </p:txBody>
          </p:sp>
        </mc:Fallback>
      </mc:AlternateContent>
      <p:cxnSp>
        <p:nvCxnSpPr>
          <p:cNvPr id="82" name="Straight Arrow Connector 81">
            <a:extLst>
              <a:ext uri="{FF2B5EF4-FFF2-40B4-BE49-F238E27FC236}">
                <a16:creationId xmlns:a16="http://schemas.microsoft.com/office/drawing/2014/main" id="{06556719-F13A-8D46-A81C-CA5A0B838B70}"/>
              </a:ext>
            </a:extLst>
          </p:cNvPr>
          <p:cNvCxnSpPr>
            <a:cxnSpLocks/>
          </p:cNvCxnSpPr>
          <p:nvPr/>
        </p:nvCxnSpPr>
        <p:spPr>
          <a:xfrm flipV="1">
            <a:off x="4131783" y="3430544"/>
            <a:ext cx="0" cy="1583367"/>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656AA55-C73F-B549-B561-7EFA19FE5908}"/>
                  </a:ext>
                </a:extLst>
              </p:cNvPr>
              <p:cNvSpPr txBox="1"/>
              <p:nvPr/>
            </p:nvSpPr>
            <p:spPr>
              <a:xfrm>
                <a:off x="3763317" y="3417723"/>
                <a:ext cx="368466"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𝜃</m:t>
                          </m:r>
                        </m:e>
                        <m:sub>
                          <m:r>
                            <a:rPr lang="en-GB" sz="1500" i="1">
                              <a:latin typeface="Cambria Math" panose="02040503050406030204" pitchFamily="18" charset="0"/>
                            </a:rPr>
                            <m:t>1</m:t>
                          </m:r>
                        </m:sub>
                      </m:sSub>
                    </m:oMath>
                  </m:oMathPara>
                </a14:m>
                <a:endParaRPr lang="en-GB" sz="900" dirty="0"/>
              </a:p>
            </p:txBody>
          </p:sp>
        </mc:Choice>
        <mc:Fallback xmlns="">
          <p:sp>
            <p:nvSpPr>
              <p:cNvPr id="83" name="TextBox 82">
                <a:extLst>
                  <a:ext uri="{FF2B5EF4-FFF2-40B4-BE49-F238E27FC236}">
                    <a16:creationId xmlns:a16="http://schemas.microsoft.com/office/drawing/2014/main" id="{3656AA55-C73F-B549-B561-7EFA19FE5908}"/>
                  </a:ext>
                </a:extLst>
              </p:cNvPr>
              <p:cNvSpPr txBox="1">
                <a:spLocks noRot="1" noChangeAspect="1" noMove="1" noResize="1" noEditPoints="1" noAdjustHandles="1" noChangeArrowheads="1" noChangeShapeType="1" noTextEdit="1"/>
              </p:cNvSpPr>
              <p:nvPr/>
            </p:nvSpPr>
            <p:spPr>
              <a:xfrm>
                <a:off x="3763317" y="3417723"/>
                <a:ext cx="368466" cy="323165"/>
              </a:xfrm>
              <a:prstGeom prst="rect">
                <a:avLst/>
              </a:prstGeom>
              <a:blipFill>
                <a:blip r:embed="rId5"/>
                <a:stretch>
                  <a:fillRect/>
                </a:stretch>
              </a:blipFill>
            </p:spPr>
            <p:txBody>
              <a:bodyPr/>
              <a:lstStyle/>
              <a:p>
                <a:r>
                  <a:rPr lang="en-GB">
                    <a:noFill/>
                  </a:rPr>
                  <a:t> </a:t>
                </a:r>
              </a:p>
            </p:txBody>
          </p:sp>
        </mc:Fallback>
      </mc:AlternateContent>
      <p:cxnSp>
        <p:nvCxnSpPr>
          <p:cNvPr id="84" name="Straight Arrow Connector 83">
            <a:extLst>
              <a:ext uri="{FF2B5EF4-FFF2-40B4-BE49-F238E27FC236}">
                <a16:creationId xmlns:a16="http://schemas.microsoft.com/office/drawing/2014/main" id="{689CEB36-BF34-B940-B071-4EB410152573}"/>
              </a:ext>
            </a:extLst>
          </p:cNvPr>
          <p:cNvCxnSpPr>
            <a:cxnSpLocks/>
          </p:cNvCxnSpPr>
          <p:nvPr/>
        </p:nvCxnSpPr>
        <p:spPr>
          <a:xfrm flipV="1">
            <a:off x="4118827" y="4993459"/>
            <a:ext cx="2214052" cy="22167"/>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ontent Placeholder 2">
            <a:extLst>
              <a:ext uri="{FF2B5EF4-FFF2-40B4-BE49-F238E27FC236}">
                <a16:creationId xmlns:a16="http://schemas.microsoft.com/office/drawing/2014/main" id="{3A7443E8-3FFB-424F-BDD3-6D0F7ADC1637}"/>
              </a:ext>
            </a:extLst>
          </p:cNvPr>
          <p:cNvSpPr txBox="1">
            <a:spLocks/>
          </p:cNvSpPr>
          <p:nvPr/>
        </p:nvSpPr>
        <p:spPr>
          <a:xfrm>
            <a:off x="4031458" y="3084005"/>
            <a:ext cx="3145981" cy="359886"/>
          </a:xfrm>
          <a:prstGeom prst="rect">
            <a:avLst/>
          </a:prstGeom>
        </p:spPr>
        <p:txBody>
          <a:bodyPr vert="horz" lIns="68580" tIns="34290" rIns="68580" bIns="3429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500" dirty="0"/>
              <a:t>Gradient Descent using scaled data </a:t>
            </a:r>
          </a:p>
        </p:txBody>
      </p:sp>
      <p:sp>
        <p:nvSpPr>
          <p:cNvPr id="94" name="Rectangle 93">
            <a:extLst>
              <a:ext uri="{FF2B5EF4-FFF2-40B4-BE49-F238E27FC236}">
                <a16:creationId xmlns:a16="http://schemas.microsoft.com/office/drawing/2014/main" id="{E9178B7F-F05D-5047-9346-DC5175CA6EED}"/>
              </a:ext>
            </a:extLst>
          </p:cNvPr>
          <p:cNvSpPr/>
          <p:nvPr/>
        </p:nvSpPr>
        <p:spPr>
          <a:xfrm>
            <a:off x="6295468" y="4205972"/>
            <a:ext cx="1249060" cy="253916"/>
          </a:xfrm>
          <a:prstGeom prst="rect">
            <a:avLst/>
          </a:prstGeom>
        </p:spPr>
        <p:txBody>
          <a:bodyPr wrap="none">
            <a:spAutoFit/>
          </a:bodyPr>
          <a:lstStyle/>
          <a:p>
            <a:r>
              <a:rPr lang="en-US" sz="1050" dirty="0">
                <a:solidFill>
                  <a:srgbClr val="FF0000"/>
                </a:solidFill>
              </a:rPr>
              <a:t>Converges faster!</a:t>
            </a:r>
          </a:p>
        </p:txBody>
      </p:sp>
      <p:sp>
        <p:nvSpPr>
          <p:cNvPr id="95" name="Rectangle 94">
            <a:extLst>
              <a:ext uri="{FF2B5EF4-FFF2-40B4-BE49-F238E27FC236}">
                <a16:creationId xmlns:a16="http://schemas.microsoft.com/office/drawing/2014/main" id="{4D469E27-7A90-324D-A561-7150D5173918}"/>
              </a:ext>
            </a:extLst>
          </p:cNvPr>
          <p:cNvSpPr/>
          <p:nvPr/>
        </p:nvSpPr>
        <p:spPr>
          <a:xfrm>
            <a:off x="6486672" y="1278451"/>
            <a:ext cx="219244" cy="739694"/>
          </a:xfrm>
          <a:prstGeom prst="rect">
            <a:avLst/>
          </a:prstGeom>
          <a:gradFill flip="none" rotWithShape="1">
            <a:gsLst>
              <a:gs pos="0">
                <a:schemeClr val="accent1">
                  <a:lumMod val="20000"/>
                  <a:lumOff val="80000"/>
                </a:schemeClr>
              </a:gs>
              <a:gs pos="23000">
                <a:schemeClr val="accent1">
                  <a:lumMod val="40000"/>
                  <a:lumOff val="60000"/>
                </a:schemeClr>
              </a:gs>
              <a:gs pos="48000">
                <a:schemeClr val="accent1">
                  <a:lumMod val="60000"/>
                  <a:lumOff val="40000"/>
                </a:schemeClr>
              </a:gs>
              <a:gs pos="82000">
                <a:schemeClr val="accent1">
                  <a:lumMod val="50000"/>
                </a:schemeClr>
              </a:gs>
              <a:gs pos="100000">
                <a:srgbClr val="002060"/>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695CD4CE-AA71-344B-8E13-2640C7EBF1D7}"/>
                  </a:ext>
                </a:extLst>
              </p:cNvPr>
              <p:cNvSpPr/>
              <p:nvPr/>
            </p:nvSpPr>
            <p:spPr>
              <a:xfrm>
                <a:off x="6232401" y="946760"/>
                <a:ext cx="698781"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i="1" dirty="0">
                          <a:latin typeface="Cambria Math" panose="02040503050406030204" pitchFamily="18" charset="0"/>
                        </a:rPr>
                        <m:t>𝐽</m:t>
                      </m:r>
                      <m:r>
                        <a:rPr lang="en-US" sz="1050" i="1" dirty="0">
                          <a:latin typeface="Cambria Math" panose="02040503050406030204" pitchFamily="18" charset="0"/>
                        </a:rPr>
                        <m:t>(</m:t>
                      </m:r>
                      <m:sSub>
                        <m:sSubPr>
                          <m:ctrlPr>
                            <a:rPr lang="en-GB" sz="1050" i="1" dirty="0">
                              <a:latin typeface="Cambria Math" panose="02040503050406030204" pitchFamily="18" charset="0"/>
                            </a:rPr>
                          </m:ctrlPr>
                        </m:sSubPr>
                        <m:e>
                          <m:r>
                            <a:rPr lang="en-GB" sz="1050" i="1" dirty="0">
                              <a:latin typeface="Cambria Math" panose="02040503050406030204" pitchFamily="18" charset="0"/>
                            </a:rPr>
                            <m:t>𝜃</m:t>
                          </m:r>
                        </m:e>
                        <m:sub>
                          <m:r>
                            <a:rPr lang="en-GB" sz="1050" i="1" dirty="0">
                              <a:latin typeface="Cambria Math" panose="02040503050406030204" pitchFamily="18" charset="0"/>
                            </a:rPr>
                            <m:t>0</m:t>
                          </m:r>
                        </m:sub>
                      </m:sSub>
                      <m:r>
                        <a:rPr lang="en-GB" sz="1050" i="1" dirty="0">
                          <a:latin typeface="Cambria Math" panose="02040503050406030204" pitchFamily="18" charset="0"/>
                        </a:rPr>
                        <m:t>,</m:t>
                      </m:r>
                      <m:sSub>
                        <m:sSubPr>
                          <m:ctrlPr>
                            <a:rPr lang="en-GB" sz="1050" i="1" dirty="0">
                              <a:latin typeface="Cambria Math" panose="02040503050406030204" pitchFamily="18" charset="0"/>
                            </a:rPr>
                          </m:ctrlPr>
                        </m:sSubPr>
                        <m:e>
                          <m:r>
                            <a:rPr lang="en-GB" sz="1050" i="1" dirty="0">
                              <a:latin typeface="Cambria Math" panose="02040503050406030204" pitchFamily="18" charset="0"/>
                            </a:rPr>
                            <m:t>𝜃</m:t>
                          </m:r>
                        </m:e>
                        <m:sub>
                          <m:r>
                            <a:rPr lang="en-GB" sz="1050" i="1" dirty="0">
                              <a:latin typeface="Cambria Math" panose="02040503050406030204" pitchFamily="18" charset="0"/>
                            </a:rPr>
                            <m:t>1</m:t>
                          </m:r>
                        </m:sub>
                      </m:sSub>
                      <m:r>
                        <a:rPr lang="en-US" sz="1050" i="1" dirty="0">
                          <a:latin typeface="Cambria Math" panose="02040503050406030204" pitchFamily="18" charset="0"/>
                        </a:rPr>
                        <m:t>)</m:t>
                      </m:r>
                    </m:oMath>
                  </m:oMathPara>
                </a14:m>
                <a:endParaRPr lang="en-US" sz="1050" dirty="0"/>
              </a:p>
            </p:txBody>
          </p:sp>
        </mc:Choice>
        <mc:Fallback xmlns="">
          <p:sp>
            <p:nvSpPr>
              <p:cNvPr id="96" name="Rectangle 95">
                <a:extLst>
                  <a:ext uri="{FF2B5EF4-FFF2-40B4-BE49-F238E27FC236}">
                    <a16:creationId xmlns:a16="http://schemas.microsoft.com/office/drawing/2014/main" id="{695CD4CE-AA71-344B-8E13-2640C7EBF1D7}"/>
                  </a:ext>
                </a:extLst>
              </p:cNvPr>
              <p:cNvSpPr>
                <a:spLocks noRot="1" noChangeAspect="1" noMove="1" noResize="1" noEditPoints="1" noAdjustHandles="1" noChangeArrowheads="1" noChangeShapeType="1" noTextEdit="1"/>
              </p:cNvSpPr>
              <p:nvPr/>
            </p:nvSpPr>
            <p:spPr>
              <a:xfrm>
                <a:off x="6232401" y="946760"/>
                <a:ext cx="698781" cy="25391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56429" y="2858429"/>
                <a:ext cx="1941215" cy="738664"/>
              </a:xfrm>
              <a:prstGeom prst="rect">
                <a:avLst/>
              </a:prstGeom>
            </p:spPr>
            <p:txBody>
              <a:bodyPr wrap="square">
                <a:spAutoFit/>
              </a:bodyPr>
              <a:lstStyle/>
              <a:p>
                <a:r>
                  <a:rPr lang="en-US" sz="1050" dirty="0">
                    <a:latin typeface="+mj-lt"/>
                  </a:rPr>
                  <a:t>e.g. if feature </a:t>
                </a:r>
                <a14:m>
                  <m:oMath xmlns:m="http://schemas.openxmlformats.org/officeDocument/2006/math">
                    <m:sSub>
                      <m:sSubPr>
                        <m:ctrlPr>
                          <a:rPr lang="en-GB" sz="1050" i="1" dirty="0">
                            <a:latin typeface="Cambria Math" panose="02040503050406030204" pitchFamily="18" charset="0"/>
                          </a:rPr>
                        </m:ctrlPr>
                      </m:sSubPr>
                      <m:e>
                        <m:r>
                          <a:rPr lang="en-US" sz="1050" i="1" dirty="0">
                            <a:latin typeface="Cambria Math" panose="02040503050406030204" pitchFamily="18" charset="0"/>
                          </a:rPr>
                          <m:t>𝑥</m:t>
                        </m:r>
                      </m:e>
                      <m:sub>
                        <m:r>
                          <a:rPr lang="en-GB" sz="1050" i="1" dirty="0">
                            <a:latin typeface="Cambria Math" panose="02040503050406030204" pitchFamily="18" charset="0"/>
                          </a:rPr>
                          <m:t>1</m:t>
                        </m:r>
                      </m:sub>
                    </m:sSub>
                    <m:r>
                      <a:rPr lang="en-US" sz="1050" i="1" dirty="0">
                        <a:latin typeface="Cambria Math" panose="02040503050406030204" pitchFamily="18" charset="0"/>
                      </a:rPr>
                      <m:t>&gt;&gt;</m:t>
                    </m:r>
                    <m:sSub>
                      <m:sSubPr>
                        <m:ctrlPr>
                          <a:rPr lang="en-GB" sz="1050" i="1" dirty="0">
                            <a:latin typeface="Cambria Math" panose="02040503050406030204" pitchFamily="18" charset="0"/>
                          </a:rPr>
                        </m:ctrlPr>
                      </m:sSubPr>
                      <m:e>
                        <m:r>
                          <a:rPr lang="en-US" sz="1050" i="1" dirty="0">
                            <a:latin typeface="Cambria Math" panose="02040503050406030204" pitchFamily="18" charset="0"/>
                          </a:rPr>
                          <m:t>𝑥</m:t>
                        </m:r>
                      </m:e>
                      <m:sub>
                        <m:r>
                          <a:rPr lang="en-GB" sz="1050" i="1" dirty="0">
                            <a:latin typeface="Cambria Math" panose="02040503050406030204" pitchFamily="18" charset="0"/>
                          </a:rPr>
                          <m:t>2</m:t>
                        </m:r>
                      </m:sub>
                    </m:sSub>
                  </m:oMath>
                </a14:m>
                <a:endParaRPr lang="en-US" sz="1050" dirty="0">
                  <a:latin typeface="+mj-lt"/>
                </a:endParaRPr>
              </a:p>
              <a:p>
                <a:r>
                  <a:rPr lang="en-US" sz="1050" dirty="0">
                    <a:latin typeface="+mj-lt"/>
                  </a:rPr>
                  <a:t>Then </a:t>
                </a:r>
                <a14:m>
                  <m:oMath xmlns:m="http://schemas.openxmlformats.org/officeDocument/2006/math">
                    <m:sSub>
                      <m:sSubPr>
                        <m:ctrlPr>
                          <a:rPr lang="en-GB" sz="1050" i="1">
                            <a:latin typeface="Cambria Math" panose="02040503050406030204" pitchFamily="18" charset="0"/>
                          </a:rPr>
                        </m:ctrlPr>
                      </m:sSubPr>
                      <m:e>
                        <m:r>
                          <a:rPr lang="en-GB" sz="1050" i="1">
                            <a:latin typeface="Cambria Math" panose="02040503050406030204" pitchFamily="18" charset="0"/>
                          </a:rPr>
                          <m:t>𝜃</m:t>
                        </m:r>
                      </m:e>
                      <m:sub>
                        <m:r>
                          <a:rPr lang="en-GB" sz="1050" i="1">
                            <a:latin typeface="Cambria Math" panose="02040503050406030204" pitchFamily="18" charset="0"/>
                          </a:rPr>
                          <m:t>2</m:t>
                        </m:r>
                      </m:sub>
                    </m:sSub>
                  </m:oMath>
                </a14:m>
                <a:r>
                  <a:rPr lang="en-US" sz="1050" dirty="0">
                    <a:latin typeface="+mj-lt"/>
                  </a:rPr>
                  <a:t> will be larger than </a:t>
                </a:r>
                <a14:m>
                  <m:oMath xmlns:m="http://schemas.openxmlformats.org/officeDocument/2006/math">
                    <m:sSub>
                      <m:sSubPr>
                        <m:ctrlPr>
                          <a:rPr lang="en-GB" sz="1050" i="1">
                            <a:latin typeface="Cambria Math" panose="02040503050406030204" pitchFamily="18" charset="0"/>
                          </a:rPr>
                        </m:ctrlPr>
                      </m:sSubPr>
                      <m:e>
                        <m:r>
                          <a:rPr lang="en-GB" sz="1050" i="1">
                            <a:latin typeface="Cambria Math" panose="02040503050406030204" pitchFamily="18" charset="0"/>
                          </a:rPr>
                          <m:t>𝜃</m:t>
                        </m:r>
                      </m:e>
                      <m:sub>
                        <m:r>
                          <a:rPr lang="en-GB" sz="1050" i="1">
                            <a:latin typeface="Cambria Math" panose="02040503050406030204" pitchFamily="18" charset="0"/>
                          </a:rPr>
                          <m:t>1</m:t>
                        </m:r>
                      </m:sub>
                    </m:sSub>
                    <m:r>
                      <a:rPr lang="en-GB" sz="1050" i="1">
                        <a:latin typeface="Cambria Math" panose="02040503050406030204" pitchFamily="18" charset="0"/>
                      </a:rPr>
                      <m:t> </m:t>
                    </m:r>
                  </m:oMath>
                </a14:m>
                <a:r>
                  <a:rPr lang="en-US" sz="1050" dirty="0">
                    <a:latin typeface="+mj-lt"/>
                  </a:rPr>
                  <a:t>to compensate.</a:t>
                </a:r>
                <a:endParaRPr lang="en-GB" sz="825" dirty="0">
                  <a:latin typeface="+mj-lt"/>
                </a:endParaRPr>
              </a:p>
              <a:p>
                <a:r>
                  <a:rPr lang="en-US" sz="1050" dirty="0"/>
                  <a:t> </a:t>
                </a:r>
                <a:endParaRPr lang="en-GB" sz="1050" dirty="0"/>
              </a:p>
            </p:txBody>
          </p:sp>
        </mc:Choice>
        <mc:Fallback xmlns="">
          <p:sp>
            <p:nvSpPr>
              <p:cNvPr id="5" name="Rectangle 4"/>
              <p:cNvSpPr>
                <a:spLocks noRot="1" noChangeAspect="1" noMove="1" noResize="1" noEditPoints="1" noAdjustHandles="1" noChangeArrowheads="1" noChangeShapeType="1" noTextEdit="1"/>
              </p:cNvSpPr>
              <p:nvPr/>
            </p:nvSpPr>
            <p:spPr>
              <a:xfrm>
                <a:off x="1456429" y="2858429"/>
                <a:ext cx="1941215" cy="738664"/>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7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56" grpId="0" animBg="1"/>
      <p:bldP spid="57" grpId="0" animBg="1"/>
      <p:bldP spid="58" grpId="0" animBg="1"/>
      <p:bldP spid="59" grpId="0" animBg="1"/>
      <p:bldP spid="60" grpId="0" animBg="1"/>
      <p:bldP spid="61" grpId="0" animBg="1"/>
      <p:bldP spid="62" grpId="0" animBg="1"/>
      <p:bldP spid="63" grpId="0" animBg="1"/>
      <p:bldP spid="81" grpId="0"/>
      <p:bldP spid="83" grpId="0"/>
      <p:bldP spid="91" grpId="0"/>
      <p:bldP spid="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24C9-37F0-7447-8371-DEC50735248B}"/>
              </a:ext>
            </a:extLst>
          </p:cNvPr>
          <p:cNvSpPr>
            <a:spLocks noGrp="1"/>
          </p:cNvSpPr>
          <p:nvPr>
            <p:ph type="title"/>
          </p:nvPr>
        </p:nvSpPr>
        <p:spPr/>
        <p:txBody>
          <a:bodyPr/>
          <a:lstStyle/>
          <a:p>
            <a:r>
              <a:rPr lang="en-US" dirty="0"/>
              <a:t>Feature scaling: example</a:t>
            </a:r>
          </a:p>
        </p:txBody>
      </p:sp>
      <p:sp>
        <p:nvSpPr>
          <p:cNvPr id="4" name="Slide Number Placeholder 3">
            <a:extLst>
              <a:ext uri="{FF2B5EF4-FFF2-40B4-BE49-F238E27FC236}">
                <a16:creationId xmlns:a16="http://schemas.microsoft.com/office/drawing/2014/main" id="{29332A6F-7BA9-1E44-9C6B-42FB19C2C6A2}"/>
              </a:ext>
            </a:extLst>
          </p:cNvPr>
          <p:cNvSpPr>
            <a:spLocks noGrp="1"/>
          </p:cNvSpPr>
          <p:nvPr>
            <p:ph type="sldNum" idx="12"/>
          </p:nvPr>
        </p:nvSpPr>
        <p:spPr/>
        <p:txBody>
          <a:bodyPr/>
          <a:lstStyle/>
          <a:p>
            <a:fld id="{5417DD94-7777-4A98-84E3-132DCA28D48C}" type="slidenum">
              <a:rPr lang="en-GB" smtClean="0"/>
              <a:t>28</a:t>
            </a:fld>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EB4F75-45DC-2948-8348-32C2F51ADDA7}"/>
                  </a:ext>
                </a:extLst>
              </p:cNvPr>
              <p:cNvSpPr>
                <a:spLocks noGrp="1"/>
              </p:cNvSpPr>
              <p:nvPr>
                <p:ph idx="4294967295"/>
              </p:nvPr>
            </p:nvSpPr>
            <p:spPr>
              <a:xfrm>
                <a:off x="0" y="842963"/>
                <a:ext cx="3478213" cy="2578100"/>
              </a:xfrm>
            </p:spPr>
            <p:txBody>
              <a:bodyPr>
                <a:normAutofit fontScale="92500"/>
              </a:bodyPr>
              <a:lstStyle/>
              <a:p>
                <a:pPr marL="0" indent="0">
                  <a:buNone/>
                </a:pPr>
                <a:r>
                  <a:rPr lang="en-US" sz="1650" dirty="0"/>
                  <a:t>Given a possible area (</a:t>
                </a:r>
                <a14:m>
                  <m:oMath xmlns:m="http://schemas.openxmlformats.org/officeDocument/2006/math">
                    <m:sSub>
                      <m:sSubPr>
                        <m:ctrlPr>
                          <a:rPr lang="en-US" sz="1650" i="1" dirty="0">
                            <a:latin typeface="Cambria Math" panose="02040503050406030204" pitchFamily="18" charset="0"/>
                          </a:rPr>
                        </m:ctrlPr>
                      </m:sSubPr>
                      <m:e>
                        <m:r>
                          <a:rPr lang="en-US" sz="1650" i="1" dirty="0">
                            <a:latin typeface="Cambria Math" panose="02040503050406030204" pitchFamily="18" charset="0"/>
                          </a:rPr>
                          <m:t>𝑥</m:t>
                        </m:r>
                      </m:e>
                      <m:sub>
                        <m:r>
                          <a:rPr lang="en-GB" sz="1650" i="1" dirty="0">
                            <a:latin typeface="Cambria Math" panose="02040503050406030204" pitchFamily="18" charset="0"/>
                          </a:rPr>
                          <m:t>1</m:t>
                        </m:r>
                      </m:sub>
                    </m:sSub>
                  </m:oMath>
                </a14:m>
                <a:r>
                  <a:rPr lang="en-US" sz="1650" dirty="0"/>
                  <a:t>) range of </a:t>
                </a:r>
                <a14:m>
                  <m:oMath xmlns:m="http://schemas.openxmlformats.org/officeDocument/2006/math">
                    <m:sSup>
                      <m:sSupPr>
                        <m:ctrlPr>
                          <a:rPr lang="en-US" sz="1650" i="1" dirty="0">
                            <a:latin typeface="Cambria Math" panose="02040503050406030204" pitchFamily="18" charset="0"/>
                          </a:rPr>
                        </m:ctrlPr>
                      </m:sSupPr>
                      <m:e>
                        <m:r>
                          <a:rPr lang="en-GB" sz="1650" i="1" dirty="0">
                            <a:latin typeface="Cambria Math" panose="02040503050406030204" pitchFamily="18" charset="0"/>
                          </a:rPr>
                          <m:t>0 </m:t>
                        </m:r>
                        <m:r>
                          <a:rPr lang="en-GB" sz="1650" i="1" dirty="0">
                            <a:latin typeface="Cambria Math" panose="02040503050406030204" pitchFamily="18" charset="0"/>
                          </a:rPr>
                          <m:t>𝑡𝑜</m:t>
                        </m:r>
                        <m:r>
                          <a:rPr lang="en-GB" sz="1650" i="1" dirty="0">
                            <a:latin typeface="Cambria Math" panose="02040503050406030204" pitchFamily="18" charset="0"/>
                          </a:rPr>
                          <m:t> 1000</m:t>
                        </m:r>
                        <m:r>
                          <a:rPr lang="en-US" sz="1650" i="1" dirty="0">
                            <a:latin typeface="Cambria Math" panose="02040503050406030204" pitchFamily="18" charset="0"/>
                          </a:rPr>
                          <m:t>𝑚</m:t>
                        </m:r>
                      </m:e>
                      <m:sup>
                        <m:r>
                          <a:rPr lang="en-US" sz="1650" i="1" dirty="0">
                            <a:latin typeface="Cambria Math" panose="02040503050406030204" pitchFamily="18" charset="0"/>
                          </a:rPr>
                          <m:t>2</m:t>
                        </m:r>
                      </m:sup>
                    </m:sSup>
                  </m:oMath>
                </a14:m>
                <a:r>
                  <a:rPr lang="en-US" sz="1650" dirty="0"/>
                  <a:t>, </a:t>
                </a:r>
                <a:r>
                  <a:rPr lang="en-US" sz="1650" dirty="0" err="1"/>
                  <a:t>normalise</a:t>
                </a:r>
                <a:r>
                  <a:rPr lang="en-US" sz="1650" dirty="0"/>
                  <a:t> this feature to within the range </a:t>
                </a:r>
                <a14:m>
                  <m:oMath xmlns:m="http://schemas.openxmlformats.org/officeDocument/2006/math">
                    <m:d>
                      <m:dPr>
                        <m:begChr m:val="["/>
                        <m:endChr m:val="]"/>
                        <m:ctrlPr>
                          <a:rPr lang="en-US" sz="1650" i="1" dirty="0">
                            <a:latin typeface="Cambria Math" panose="02040503050406030204" pitchFamily="18" charset="0"/>
                          </a:rPr>
                        </m:ctrlPr>
                      </m:dPr>
                      <m:e>
                        <m:r>
                          <a:rPr lang="en-US" sz="1650" i="1" dirty="0">
                            <a:latin typeface="Cambria Math" panose="02040503050406030204" pitchFamily="18" charset="0"/>
                          </a:rPr>
                          <m:t>−1, 1</m:t>
                        </m:r>
                      </m:e>
                    </m:d>
                  </m:oMath>
                </a14:m>
                <a:br>
                  <a:rPr lang="en-GB" sz="1650" dirty="0"/>
                </a:br>
                <a14:m>
                  <m:oMathPara xmlns:m="http://schemas.openxmlformats.org/officeDocument/2006/math">
                    <m:oMathParaPr>
                      <m:jc m:val="centerGroup"/>
                    </m:oMathParaPr>
                    <m:oMath xmlns:m="http://schemas.openxmlformats.org/officeDocument/2006/math">
                      <m:r>
                        <a:rPr lang="en-GB" sz="1650" i="1">
                          <a:latin typeface="Cambria Math" panose="02040503050406030204" pitchFamily="18" charset="0"/>
                        </a:rPr>
                        <m:t> </m:t>
                      </m:r>
                    </m:oMath>
                  </m:oMathPara>
                </a14:m>
                <a:endParaRPr lang="en-US" dirty="0"/>
              </a:p>
              <a:p>
                <a:pPr marL="0" indent="0">
                  <a:buNone/>
                </a:pPr>
                <a14:m>
                  <m:oMath xmlns:m="http://schemas.openxmlformats.org/officeDocument/2006/math">
                    <m:acc>
                      <m:accPr>
                        <m:chr m:val="̅"/>
                        <m:ctrlPr>
                          <a:rPr lang="en-US" sz="1500" i="1">
                            <a:latin typeface="Cambria Math" panose="02040503050406030204" pitchFamily="18" charset="0"/>
                          </a:rPr>
                        </m:ctrlPr>
                      </m:accPr>
                      <m:e>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1</m:t>
                            </m:r>
                          </m:sub>
                        </m:sSub>
                      </m:e>
                    </m:acc>
                    <m:r>
                      <a:rPr lang="en-GB" sz="1500" i="1">
                        <a:latin typeface="Cambria Math" panose="02040503050406030204" pitchFamily="18" charset="0"/>
                      </a:rPr>
                      <m:t>=</m:t>
                    </m:r>
                    <m:f>
                      <m:fPr>
                        <m:ctrlPr>
                          <a:rPr lang="en-GB" sz="1500" i="1">
                            <a:latin typeface="Cambria Math" panose="02040503050406030204" pitchFamily="18" charset="0"/>
                          </a:rPr>
                        </m:ctrlPr>
                      </m:fPr>
                      <m:num>
                        <m:r>
                          <a:rPr lang="en-GB" sz="1500" i="1">
                            <a:latin typeface="Cambria Math" panose="02040503050406030204" pitchFamily="18" charset="0"/>
                          </a:rPr>
                          <m:t>1</m:t>
                        </m:r>
                      </m:num>
                      <m:den>
                        <m:r>
                          <a:rPr lang="en-GB" sz="1500" i="1">
                            <a:latin typeface="Cambria Math" panose="02040503050406030204" pitchFamily="18" charset="0"/>
                          </a:rPr>
                          <m:t>5</m:t>
                        </m:r>
                      </m:den>
                    </m:f>
                    <m:d>
                      <m:dPr>
                        <m:ctrlPr>
                          <a:rPr lang="en-GB" sz="1500" i="1">
                            <a:latin typeface="Cambria Math" panose="02040503050406030204" pitchFamily="18" charset="0"/>
                          </a:rPr>
                        </m:ctrlPr>
                      </m:dPr>
                      <m:e>
                        <m:r>
                          <a:rPr lang="en-GB" sz="1500" i="1">
                            <a:latin typeface="Cambria Math" panose="02040503050406030204" pitchFamily="18" charset="0"/>
                          </a:rPr>
                          <m:t>100+60+40+150+300</m:t>
                        </m:r>
                      </m:e>
                    </m:d>
                  </m:oMath>
                </a14:m>
                <a:r>
                  <a:rPr lang="en-GB" sz="1500" dirty="0"/>
                  <a:t>  </a:t>
                </a:r>
              </a:p>
              <a:p>
                <a:pPr marL="0" indent="0">
                  <a:buNone/>
                </a:pPr>
                <a:r>
                  <a:rPr lang="en-GB" sz="1500" dirty="0"/>
                  <a:t>      </a:t>
                </a:r>
                <a14:m>
                  <m:oMath xmlns:m="http://schemas.openxmlformats.org/officeDocument/2006/math">
                    <m:r>
                      <a:rPr lang="en-GB" sz="1500" i="1">
                        <a:latin typeface="Cambria Math" panose="02040503050406030204" pitchFamily="18" charset="0"/>
                      </a:rPr>
                      <m:t>=</m:t>
                    </m:r>
                    <m:f>
                      <m:fPr>
                        <m:ctrlPr>
                          <a:rPr lang="en-GB" sz="1500" i="1">
                            <a:latin typeface="Cambria Math" panose="02040503050406030204" pitchFamily="18" charset="0"/>
                          </a:rPr>
                        </m:ctrlPr>
                      </m:fPr>
                      <m:num>
                        <m:r>
                          <a:rPr lang="en-GB" sz="1500" i="1">
                            <a:latin typeface="Cambria Math" panose="02040503050406030204" pitchFamily="18" charset="0"/>
                          </a:rPr>
                          <m:t>650</m:t>
                        </m:r>
                      </m:num>
                      <m:den>
                        <m:r>
                          <a:rPr lang="en-GB" sz="1500" i="1">
                            <a:latin typeface="Cambria Math" panose="02040503050406030204" pitchFamily="18" charset="0"/>
                          </a:rPr>
                          <m:t>5</m:t>
                        </m:r>
                      </m:den>
                    </m:f>
                    <m:r>
                      <a:rPr lang="en-GB" sz="1500" i="1">
                        <a:latin typeface="Cambria Math" panose="02040503050406030204" pitchFamily="18" charset="0"/>
                      </a:rPr>
                      <m:t>=</m:t>
                    </m:r>
                    <m:r>
                      <a:rPr lang="en-GB" sz="1500" i="1">
                        <a:latin typeface="Cambria Math" panose="02040503050406030204" pitchFamily="18" charset="0"/>
                        <a:ea typeface="Cambria Math" panose="02040503050406030204" pitchFamily="18" charset="0"/>
                      </a:rPr>
                      <m:t>130</m:t>
                    </m:r>
                  </m:oMath>
                </a14:m>
                <a:endParaRPr lang="en-US" sz="1500" dirty="0"/>
              </a:p>
              <a:p>
                <a:pPr marL="0" indent="0">
                  <a:buNone/>
                </a:pPr>
                <a14:m>
                  <m:oMath xmlns:m="http://schemas.openxmlformats.org/officeDocument/2006/math">
                    <m:r>
                      <m:rPr>
                        <m:sty m:val="p"/>
                      </m:rPr>
                      <a:rPr lang="en-GB" sz="1500" i="1">
                        <a:latin typeface="Cambria Math" panose="02040503050406030204" pitchFamily="18" charset="0"/>
                      </a:rPr>
                      <m:t>r</m:t>
                    </m:r>
                    <m:r>
                      <m:rPr>
                        <m:sty m:val="p"/>
                      </m:rPr>
                      <a:rPr lang="en-GB" sz="1500">
                        <a:latin typeface="Cambria Math" panose="02040503050406030204" pitchFamily="18" charset="0"/>
                      </a:rPr>
                      <m:t>ange</m:t>
                    </m:r>
                    <m:d>
                      <m:dPr>
                        <m:ctrlPr>
                          <a:rPr lang="en-GB" sz="1500" i="1">
                            <a:latin typeface="Cambria Math" panose="02040503050406030204" pitchFamily="18" charset="0"/>
                          </a:rPr>
                        </m:ctrlPr>
                      </m:dPr>
                      <m:e>
                        <m:sSub>
                          <m:sSubPr>
                            <m:ctrlPr>
                              <a:rPr lang="en-GB" sz="1500" i="1">
                                <a:latin typeface="Cambria Math" panose="02040503050406030204" pitchFamily="18" charset="0"/>
                              </a:rPr>
                            </m:ctrlPr>
                          </m:sSubPr>
                          <m:e>
                            <m:r>
                              <m:rPr>
                                <m:sty m:val="p"/>
                              </m:rPr>
                              <a:rPr lang="en-GB" sz="1500">
                                <a:latin typeface="Cambria Math" panose="02040503050406030204" pitchFamily="18" charset="0"/>
                              </a:rPr>
                              <m:t>x</m:t>
                            </m:r>
                          </m:e>
                          <m:sub>
                            <m:r>
                              <a:rPr lang="en-GB" sz="1500">
                                <a:latin typeface="Cambria Math" panose="02040503050406030204" pitchFamily="18" charset="0"/>
                              </a:rPr>
                              <m:t>1</m:t>
                            </m:r>
                          </m:sub>
                        </m:sSub>
                      </m:e>
                    </m:d>
                    <m:r>
                      <a:rPr lang="en-GB" sz="1500">
                        <a:latin typeface="Cambria Math" panose="02040503050406030204" pitchFamily="18" charset="0"/>
                      </a:rPr>
                      <m:t>= </m:t>
                    </m:r>
                    <m:func>
                      <m:funcPr>
                        <m:ctrlPr>
                          <a:rPr lang="en-GB" sz="1500" i="1">
                            <a:latin typeface="Cambria Math" panose="02040503050406030204" pitchFamily="18" charset="0"/>
                          </a:rPr>
                        </m:ctrlPr>
                      </m:funcPr>
                      <m:fName>
                        <m:r>
                          <m:rPr>
                            <m:sty m:val="p"/>
                          </m:rPr>
                          <a:rPr lang="en-GB" sz="1500">
                            <a:latin typeface="Cambria Math" panose="02040503050406030204" pitchFamily="18" charset="0"/>
                          </a:rPr>
                          <m:t>max</m:t>
                        </m:r>
                      </m:fName>
                      <m:e>
                        <m:d>
                          <m:dPr>
                            <m:ctrlPr>
                              <a:rPr lang="en-GB" sz="1500" i="1">
                                <a:latin typeface="Cambria Math" panose="02040503050406030204" pitchFamily="18" charset="0"/>
                              </a:rPr>
                            </m:ctrlPr>
                          </m:dPr>
                          <m:e>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1</m:t>
                                </m:r>
                              </m:sub>
                            </m:sSub>
                          </m:e>
                        </m:d>
                      </m:e>
                    </m:func>
                    <m:r>
                      <a:rPr lang="en-GB" sz="1500" i="1">
                        <a:latin typeface="Cambria Math" panose="02040503050406030204" pitchFamily="18" charset="0"/>
                      </a:rPr>
                      <m:t>−</m:t>
                    </m:r>
                    <m:func>
                      <m:funcPr>
                        <m:ctrlPr>
                          <a:rPr lang="en-GB" sz="1500" i="1">
                            <a:latin typeface="Cambria Math" panose="02040503050406030204" pitchFamily="18" charset="0"/>
                          </a:rPr>
                        </m:ctrlPr>
                      </m:funcPr>
                      <m:fName>
                        <m:r>
                          <m:rPr>
                            <m:sty m:val="p"/>
                          </m:rPr>
                          <a:rPr lang="en-GB" sz="1500">
                            <a:latin typeface="Cambria Math" panose="02040503050406030204" pitchFamily="18" charset="0"/>
                          </a:rPr>
                          <m:t>min</m:t>
                        </m:r>
                      </m:fName>
                      <m:e>
                        <m:d>
                          <m:dPr>
                            <m:ctrlPr>
                              <a:rPr lang="en-GB" sz="1500" i="1">
                                <a:latin typeface="Cambria Math" panose="02040503050406030204" pitchFamily="18" charset="0"/>
                              </a:rPr>
                            </m:ctrlPr>
                          </m:dPr>
                          <m:e>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1</m:t>
                                </m:r>
                              </m:sub>
                            </m:sSub>
                          </m:e>
                        </m:d>
                      </m:e>
                    </m:func>
                    <m:r>
                      <a:rPr lang="en-GB" sz="1500" i="1">
                        <a:latin typeface="Cambria Math" panose="02040503050406030204" pitchFamily="18" charset="0"/>
                      </a:rPr>
                      <m:t>=1000</m:t>
                    </m:r>
                  </m:oMath>
                </a14:m>
                <a:r>
                  <a:rPr lang="en-US" sz="1500" dirty="0"/>
                  <a:t> </a:t>
                </a:r>
              </a:p>
              <a:p>
                <a:pPr marL="0" indent="0">
                  <a:buNone/>
                </a:pPr>
                <a:endParaRPr lang="en-GB" sz="150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0EB4F75-45DC-2948-8348-32C2F51ADDA7}"/>
                  </a:ext>
                </a:extLst>
              </p:cNvPr>
              <p:cNvSpPr>
                <a:spLocks noGrp="1" noRot="1" noChangeAspect="1" noMove="1" noResize="1" noEditPoints="1" noAdjustHandles="1" noChangeArrowheads="1" noChangeShapeType="1" noTextEdit="1"/>
              </p:cNvSpPr>
              <p:nvPr>
                <p:ph idx="4294967295"/>
              </p:nvPr>
            </p:nvSpPr>
            <p:spPr>
              <a:xfrm>
                <a:off x="0" y="842963"/>
                <a:ext cx="3478213" cy="2578100"/>
              </a:xfrm>
              <a:blipFill>
                <a:blip r:embed="rId2"/>
                <a:stretch>
                  <a:fillRect l="-3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3536915-6A2F-7B4A-9D70-F365D0871701}"/>
                  </a:ext>
                </a:extLst>
              </p:cNvPr>
              <p:cNvSpPr/>
              <p:nvPr/>
            </p:nvSpPr>
            <p:spPr>
              <a:xfrm>
                <a:off x="1299600" y="3074658"/>
                <a:ext cx="4025027" cy="1710212"/>
              </a:xfrm>
              <a:prstGeom prst="rect">
                <a:avLst/>
              </a:prstGeom>
            </p:spPr>
            <p:txBody>
              <a:bodyPr wrap="square">
                <a:spAutoFit/>
              </a:bodyPr>
              <a:lstStyle/>
              <a:p>
                <a14:m>
                  <m:oMath xmlns:m="http://schemas.openxmlformats.org/officeDocument/2006/math">
                    <m:sSubSup>
                      <m:sSubSupPr>
                        <m:ctrlPr>
                          <a:rPr lang="en-GB" sz="1500" i="1">
                            <a:latin typeface="Cambria Math" panose="02040503050406030204" pitchFamily="18" charset="0"/>
                          </a:rPr>
                        </m:ctrlPr>
                      </m:sSubSupPr>
                      <m:e>
                        <m:r>
                          <a:rPr lang="en-GB" sz="1500" b="1" i="1">
                            <a:latin typeface="Cambria Math" panose="02040503050406030204" pitchFamily="18" charset="0"/>
                          </a:rPr>
                          <m:t>𝒙</m:t>
                        </m:r>
                      </m:e>
                      <m:sub>
                        <m:r>
                          <a:rPr lang="en-GB" sz="1500" i="1">
                            <a:latin typeface="Cambria Math" panose="02040503050406030204" pitchFamily="18" charset="0"/>
                          </a:rPr>
                          <m:t>1</m:t>
                        </m:r>
                      </m:sub>
                      <m:sup>
                        <m:r>
                          <a:rPr lang="en-GB" sz="1500" i="1">
                            <a:latin typeface="Cambria Math" panose="02040503050406030204" pitchFamily="18" charset="0"/>
                          </a:rPr>
                          <m:t>𝑠</m:t>
                        </m:r>
                      </m:sup>
                    </m:sSubSup>
                    <m:r>
                      <a:rPr lang="en-GB" sz="1500" i="1">
                        <a:latin typeface="Cambria Math" panose="02040503050406030204" pitchFamily="18" charset="0"/>
                      </a:rPr>
                      <m:t>=</m:t>
                    </m:r>
                    <m:f>
                      <m:fPr>
                        <m:ctrlPr>
                          <a:rPr lang="en-GB" sz="1500" i="1">
                            <a:latin typeface="Cambria Math" panose="02040503050406030204" pitchFamily="18" charset="0"/>
                          </a:rPr>
                        </m:ctrlPr>
                      </m:fPr>
                      <m:num>
                        <m:sSubSup>
                          <m:sSubSupPr>
                            <m:ctrlPr>
                              <a:rPr lang="en-GB" sz="1500" i="1">
                                <a:latin typeface="Cambria Math" panose="02040503050406030204" pitchFamily="18" charset="0"/>
                              </a:rPr>
                            </m:ctrlPr>
                          </m:sSubSupPr>
                          <m:e>
                            <m:r>
                              <a:rPr lang="en-GB" sz="1500" b="1" i="1">
                                <a:latin typeface="Cambria Math" panose="02040503050406030204" pitchFamily="18" charset="0"/>
                              </a:rPr>
                              <m:t>𝒙</m:t>
                            </m:r>
                          </m:e>
                          <m:sub>
                            <m:r>
                              <a:rPr lang="en-GB" sz="1500" i="1">
                                <a:latin typeface="Cambria Math" panose="02040503050406030204" pitchFamily="18" charset="0"/>
                              </a:rPr>
                              <m:t>1</m:t>
                            </m:r>
                          </m:sub>
                          <m:sup>
                            <m:r>
                              <a:rPr lang="en-GB" sz="1500" i="1">
                                <a:latin typeface="Cambria Math" panose="02040503050406030204" pitchFamily="18" charset="0"/>
                              </a:rPr>
                              <m:t> </m:t>
                            </m:r>
                          </m:sup>
                        </m:sSubSup>
                        <m:r>
                          <a:rPr lang="en-GB" sz="1500" i="1">
                            <a:latin typeface="Cambria Math" panose="02040503050406030204" pitchFamily="18" charset="0"/>
                          </a:rPr>
                          <m:t>−</m:t>
                        </m:r>
                        <m:acc>
                          <m:accPr>
                            <m:chr m:val="̅"/>
                            <m:ctrlPr>
                              <a:rPr lang="en-US" sz="1500" i="1">
                                <a:latin typeface="Cambria Math" panose="02040503050406030204" pitchFamily="18" charset="0"/>
                              </a:rPr>
                            </m:ctrlPr>
                          </m:accPr>
                          <m:e>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1</m:t>
                                </m:r>
                              </m:sub>
                            </m:sSub>
                          </m:e>
                        </m:acc>
                      </m:num>
                      <m:den>
                        <m:r>
                          <a:rPr lang="en-GB" sz="1500" i="1">
                            <a:latin typeface="Cambria Math" panose="02040503050406030204" pitchFamily="18" charset="0"/>
                          </a:rPr>
                          <m:t>𝑟𝑎𝑛𝑔𝑒</m:t>
                        </m:r>
                        <m:d>
                          <m:dPr>
                            <m:ctrlPr>
                              <a:rPr lang="en-GB" sz="1500" i="1">
                                <a:latin typeface="Cambria Math" panose="02040503050406030204" pitchFamily="18" charset="0"/>
                              </a:rPr>
                            </m:ctrlPr>
                          </m:dPr>
                          <m:e>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1</m:t>
                                </m:r>
                              </m:sub>
                            </m:sSub>
                          </m:e>
                        </m:d>
                      </m:den>
                    </m:f>
                  </m:oMath>
                </a14:m>
                <a:r>
                  <a:rPr lang="en-GB" sz="1500" i="1" dirty="0">
                    <a:latin typeface="Cambria Math" panose="02040503050406030204" pitchFamily="18" charset="0"/>
                  </a:rPr>
                  <a:t> </a:t>
                </a:r>
                <a:br>
                  <a:rPr lang="en-GB" sz="1500" i="1" dirty="0">
                    <a:latin typeface="Cambria Math" panose="02040503050406030204" pitchFamily="18" charset="0"/>
                  </a:rPr>
                </a:br>
                <a:endParaRPr lang="en-GB" sz="1500" i="1" dirty="0">
                  <a:latin typeface="Cambria Math" panose="02040503050406030204" pitchFamily="18" charset="0"/>
                </a:endParaRPr>
              </a:p>
              <a:p>
                <a:r>
                  <a:rPr lang="en-GB" sz="1500" dirty="0">
                    <a:ea typeface="Cambria Math" panose="02040503050406030204" pitchFamily="18" charset="0"/>
                  </a:rPr>
                  <a:t>       </a:t>
                </a:r>
                <a14:m>
                  <m:oMath xmlns:m="http://schemas.openxmlformats.org/officeDocument/2006/math">
                    <m:r>
                      <a:rPr lang="en-GB" sz="1500" i="1">
                        <a:latin typeface="Cambria Math" panose="02040503050406030204" pitchFamily="18" charset="0"/>
                        <a:ea typeface="Cambria Math" panose="02040503050406030204" pitchFamily="18" charset="0"/>
                      </a:rPr>
                      <m:t>=</m:t>
                    </m:r>
                    <m:f>
                      <m:fPr>
                        <m:type m:val="lin"/>
                        <m:ctrlPr>
                          <a:rPr lang="en-GB" sz="1500" i="1">
                            <a:latin typeface="Cambria Math" panose="02040503050406030204" pitchFamily="18" charset="0"/>
                            <a:ea typeface="Cambria Math" panose="02040503050406030204" pitchFamily="18" charset="0"/>
                          </a:rPr>
                        </m:ctrlPr>
                      </m:fPr>
                      <m:num>
                        <m:d>
                          <m:dPr>
                            <m:begChr m:val="["/>
                            <m:endChr m:val="]"/>
                            <m:ctrlPr>
                              <a:rPr lang="en-GB" sz="1500" i="1">
                                <a:latin typeface="Cambria Math" panose="02040503050406030204" pitchFamily="18" charset="0"/>
                                <a:ea typeface="Cambria Math" panose="02040503050406030204" pitchFamily="18" charset="0"/>
                              </a:rPr>
                            </m:ctrlPr>
                          </m:dPr>
                          <m:e>
                            <m:m>
                              <m:mPr>
                                <m:mcs>
                                  <m:mc>
                                    <m:mcPr>
                                      <m:count m:val="1"/>
                                      <m:mcJc m:val="center"/>
                                    </m:mcPr>
                                  </m:mc>
                                </m:mcs>
                                <m:ctrlPr>
                                  <a:rPr lang="en-GB" sz="1500" i="1">
                                    <a:latin typeface="Cambria Math" panose="02040503050406030204" pitchFamily="18" charset="0"/>
                                    <a:ea typeface="Cambria Math" panose="02040503050406030204" pitchFamily="18" charset="0"/>
                                  </a:rPr>
                                </m:ctrlPr>
                              </m:mPr>
                              <m:mr>
                                <m:e>
                                  <m:r>
                                    <m:rPr>
                                      <m:brk m:alnAt="7"/>
                                    </m:rPr>
                                    <a:rPr lang="en-GB" sz="1500" i="1">
                                      <a:latin typeface="Cambria Math" panose="02040503050406030204" pitchFamily="18" charset="0"/>
                                      <a:ea typeface="Cambria Math" panose="02040503050406030204" pitchFamily="18" charset="0"/>
                                    </a:rPr>
                                    <m:t>1</m:t>
                                  </m:r>
                                  <m:r>
                                    <a:rPr lang="en-GB" sz="1500" i="1">
                                      <a:latin typeface="Cambria Math" panose="02040503050406030204" pitchFamily="18" charset="0"/>
                                      <a:ea typeface="Cambria Math" panose="02040503050406030204" pitchFamily="18" charset="0"/>
                                    </a:rPr>
                                    <m:t>00−130</m:t>
                                  </m:r>
                                </m:e>
                              </m:mr>
                              <m:mr>
                                <m:e>
                                  <m:r>
                                    <a:rPr lang="en-GB" sz="1500" i="1">
                                      <a:latin typeface="Cambria Math" panose="02040503050406030204" pitchFamily="18" charset="0"/>
                                      <a:ea typeface="Cambria Math" panose="02040503050406030204" pitchFamily="18" charset="0"/>
                                    </a:rPr>
                                    <m:t>60−130</m:t>
                                  </m:r>
                                </m:e>
                              </m:mr>
                              <m:mr>
                                <m:e>
                                  <m:eqArr>
                                    <m:eqArrPr>
                                      <m:ctrlPr>
                                        <a:rPr lang="en-GB" sz="1500" i="1">
                                          <a:latin typeface="Cambria Math" panose="02040503050406030204" pitchFamily="18" charset="0"/>
                                          <a:ea typeface="Cambria Math" panose="02040503050406030204" pitchFamily="18" charset="0"/>
                                        </a:rPr>
                                      </m:ctrlPr>
                                    </m:eqArrPr>
                                    <m:e>
                                      <m:r>
                                        <a:rPr lang="en-GB" sz="1500" i="1">
                                          <a:latin typeface="Cambria Math" panose="02040503050406030204" pitchFamily="18" charset="0"/>
                                          <a:ea typeface="Cambria Math" panose="02040503050406030204" pitchFamily="18" charset="0"/>
                                        </a:rPr>
                                        <m:t>40−130</m:t>
                                      </m:r>
                                    </m:e>
                                    <m:e>
                                      <m:r>
                                        <a:rPr lang="en-GB" sz="1500" i="1">
                                          <a:latin typeface="Cambria Math" panose="02040503050406030204" pitchFamily="18" charset="0"/>
                                          <a:ea typeface="Cambria Math" panose="02040503050406030204" pitchFamily="18" charset="0"/>
                                        </a:rPr>
                                        <m:t>150−130</m:t>
                                      </m:r>
                                    </m:e>
                                    <m:e>
                                      <m:r>
                                        <a:rPr lang="en-GB" sz="1500" i="1">
                                          <a:latin typeface="Cambria Math" panose="02040503050406030204" pitchFamily="18" charset="0"/>
                                          <a:ea typeface="Cambria Math" panose="02040503050406030204" pitchFamily="18" charset="0"/>
                                        </a:rPr>
                                        <m:t>300−130</m:t>
                                      </m:r>
                                    </m:e>
                                  </m:eqArr>
                                </m:e>
                              </m:mr>
                            </m:m>
                          </m:e>
                        </m:d>
                      </m:num>
                      <m:den>
                        <m:r>
                          <a:rPr lang="en-GB" sz="1500" i="1">
                            <a:latin typeface="Cambria Math" panose="02040503050406030204" pitchFamily="18" charset="0"/>
                            <a:ea typeface="Cambria Math" panose="02040503050406030204" pitchFamily="18" charset="0"/>
                          </a:rPr>
                          <m:t>1000</m:t>
                        </m:r>
                      </m:den>
                    </m:f>
                    <m:r>
                      <a:rPr lang="en-GB" sz="1500" i="1">
                        <a:latin typeface="Cambria Math" panose="02040503050406030204" pitchFamily="18" charset="0"/>
                        <a:ea typeface="Cambria Math" panose="02040503050406030204" pitchFamily="18" charset="0"/>
                      </a:rPr>
                      <m:t>=</m:t>
                    </m:r>
                    <m:d>
                      <m:dPr>
                        <m:begChr m:val="["/>
                        <m:endChr m:val="]"/>
                        <m:ctrlPr>
                          <a:rPr lang="en-GB" sz="1500" i="1">
                            <a:latin typeface="Cambria Math" panose="02040503050406030204" pitchFamily="18" charset="0"/>
                            <a:ea typeface="Cambria Math" panose="02040503050406030204" pitchFamily="18" charset="0"/>
                          </a:rPr>
                        </m:ctrlPr>
                      </m:dPr>
                      <m:e>
                        <m:m>
                          <m:mPr>
                            <m:mcs>
                              <m:mc>
                                <m:mcPr>
                                  <m:count m:val="1"/>
                                  <m:mcJc m:val="center"/>
                                </m:mcPr>
                              </m:mc>
                            </m:mcs>
                            <m:ctrlPr>
                              <a:rPr lang="en-GB" sz="1500" i="1">
                                <a:latin typeface="Cambria Math" panose="02040503050406030204" pitchFamily="18" charset="0"/>
                                <a:ea typeface="Cambria Math" panose="02040503050406030204" pitchFamily="18" charset="0"/>
                              </a:rPr>
                            </m:ctrlPr>
                          </m:mPr>
                          <m:mr>
                            <m:e>
                              <m:r>
                                <m:rPr>
                                  <m:brk m:alnAt="7"/>
                                </m:rPr>
                                <a:rPr lang="en-GB" sz="1500" i="1">
                                  <a:latin typeface="Cambria Math" panose="02040503050406030204" pitchFamily="18" charset="0"/>
                                  <a:ea typeface="Cambria Math" panose="02040503050406030204" pitchFamily="18" charset="0"/>
                                </a:rPr>
                                <m:t>−</m:t>
                              </m:r>
                              <m:r>
                                <a:rPr lang="en-GB" sz="1500" i="1">
                                  <a:latin typeface="Cambria Math" panose="02040503050406030204" pitchFamily="18" charset="0"/>
                                  <a:ea typeface="Cambria Math" panose="02040503050406030204" pitchFamily="18" charset="0"/>
                                </a:rPr>
                                <m:t>0.03</m:t>
                              </m:r>
                            </m:e>
                          </m:mr>
                          <m:mr>
                            <m:e>
                              <m:r>
                                <a:rPr lang="en-GB" sz="1500" i="1">
                                  <a:latin typeface="Cambria Math" panose="02040503050406030204" pitchFamily="18" charset="0"/>
                                  <a:ea typeface="Cambria Math" panose="02040503050406030204" pitchFamily="18" charset="0"/>
                                </a:rPr>
                                <m:t>−0.07</m:t>
                              </m:r>
                            </m:e>
                          </m:mr>
                          <m:mr>
                            <m:e>
                              <m:eqArr>
                                <m:eqArrPr>
                                  <m:ctrlPr>
                                    <a:rPr lang="en-GB" sz="1500" i="1">
                                      <a:latin typeface="Cambria Math" panose="02040503050406030204" pitchFamily="18" charset="0"/>
                                      <a:ea typeface="Cambria Math" panose="02040503050406030204" pitchFamily="18" charset="0"/>
                                    </a:rPr>
                                  </m:ctrlPr>
                                </m:eqArrPr>
                                <m:e>
                                  <m:r>
                                    <a:rPr lang="en-GB" sz="1500" i="1">
                                      <a:latin typeface="Cambria Math" panose="02040503050406030204" pitchFamily="18" charset="0"/>
                                      <a:ea typeface="Cambria Math" panose="02040503050406030204" pitchFamily="18" charset="0"/>
                                    </a:rPr>
                                    <m:t>−0.09</m:t>
                                  </m:r>
                                </m:e>
                                <m:e>
                                  <m:r>
                                    <a:rPr lang="en-GB" sz="1500" i="1">
                                      <a:latin typeface="Cambria Math" panose="02040503050406030204" pitchFamily="18" charset="0"/>
                                      <a:ea typeface="Cambria Math" panose="02040503050406030204" pitchFamily="18" charset="0"/>
                                    </a:rPr>
                                    <m:t>0.2</m:t>
                                  </m:r>
                                </m:e>
                                <m:e>
                                  <m:r>
                                    <a:rPr lang="en-GB" sz="1500" i="1">
                                      <a:latin typeface="Cambria Math" panose="02040503050406030204" pitchFamily="18" charset="0"/>
                                      <a:ea typeface="Cambria Math" panose="02040503050406030204" pitchFamily="18" charset="0"/>
                                    </a:rPr>
                                    <m:t>0.17</m:t>
                                  </m:r>
                                </m:e>
                              </m:eqArr>
                            </m:e>
                          </m:mr>
                        </m:m>
                      </m:e>
                    </m:d>
                    <m:r>
                      <a:rPr lang="en-GB" sz="1500" i="1">
                        <a:latin typeface="Cambria Math" panose="02040503050406030204" pitchFamily="18" charset="0"/>
                        <a:ea typeface="Cambria Math" panose="02040503050406030204" pitchFamily="18" charset="0"/>
                      </a:rPr>
                      <m:t> </m:t>
                    </m:r>
                  </m:oMath>
                </a14:m>
                <a:endParaRPr lang="en-US" sz="1500" dirty="0"/>
              </a:p>
            </p:txBody>
          </p:sp>
        </mc:Choice>
        <mc:Fallback xmlns="">
          <p:sp>
            <p:nvSpPr>
              <p:cNvPr id="10" name="Rectangle 9">
                <a:extLst>
                  <a:ext uri="{FF2B5EF4-FFF2-40B4-BE49-F238E27FC236}">
                    <a16:creationId xmlns:a16="http://schemas.microsoft.com/office/drawing/2014/main" id="{13536915-6A2F-7B4A-9D70-F365D0871701}"/>
                  </a:ext>
                </a:extLst>
              </p:cNvPr>
              <p:cNvSpPr>
                <a:spLocks noRot="1" noChangeAspect="1" noMove="1" noResize="1" noEditPoints="1" noAdjustHandles="1" noChangeArrowheads="1" noChangeShapeType="1" noTextEdit="1"/>
              </p:cNvSpPr>
              <p:nvPr/>
            </p:nvSpPr>
            <p:spPr>
              <a:xfrm>
                <a:off x="1299600" y="3074658"/>
                <a:ext cx="4025027" cy="1710212"/>
              </a:xfrm>
              <a:prstGeom prst="rect">
                <a:avLst/>
              </a:prstGeom>
              <a:blipFill>
                <a:blip r:embed="rId3"/>
                <a:stretch>
                  <a:fillRect t="-27941" b="-933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5" name="Content Placeholder 36">
                <a:extLst>
                  <a:ext uri="{FF2B5EF4-FFF2-40B4-BE49-F238E27FC236}">
                    <a16:creationId xmlns:a16="http://schemas.microsoft.com/office/drawing/2014/main" id="{92CFB671-A248-4343-BDE2-2FC2A55EFDE6}"/>
                  </a:ext>
                </a:extLst>
              </p:cNvPr>
              <p:cNvGraphicFramePr>
                <a:graphicFrameLocks/>
              </p:cNvGraphicFramePr>
              <p:nvPr>
                <p:extLst>
                  <p:ext uri="{D42A27DB-BD31-4B8C-83A1-F6EECF244321}">
                    <p14:modId xmlns:p14="http://schemas.microsoft.com/office/powerpoint/2010/main" val="3259682077"/>
                  </p:ext>
                </p:extLst>
              </p:nvPr>
            </p:nvGraphicFramePr>
            <p:xfrm>
              <a:off x="4879323" y="2791793"/>
              <a:ext cx="575180" cy="2297430"/>
            </p:xfrm>
            <a:graphic>
              <a:graphicData uri="http://schemas.openxmlformats.org/drawingml/2006/table">
                <a:tbl>
                  <a:tblPr firstRow="1" bandRow="1">
                    <a:tableStyleId>{5C22544A-7EE6-4342-B048-85BDC9FD1C3A}</a:tableStyleId>
                  </a:tblPr>
                  <a:tblGrid>
                    <a:gridCol w="575180">
                      <a:extLst>
                        <a:ext uri="{9D8B030D-6E8A-4147-A177-3AD203B41FA5}">
                          <a16:colId xmlns:a16="http://schemas.microsoft.com/office/drawing/2014/main" val="268400588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388620">
                    <a:tc>
                      <a:txBody>
                        <a:bodyPr/>
                        <a:lstStyle/>
                        <a:p>
                          <a:r>
                            <a:rPr lang="en-GB" sz="1100" dirty="0"/>
                            <a:t>-0.03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388620">
                    <a:tc>
                      <a:txBody>
                        <a:bodyPr/>
                        <a:lstStyle/>
                        <a:p>
                          <a:r>
                            <a:rPr lang="en-GB" sz="1100" dirty="0"/>
                            <a:t>-0.07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388620">
                    <a:tc>
                      <a:txBody>
                        <a:bodyPr/>
                        <a:lstStyle/>
                        <a:p>
                          <a:r>
                            <a:rPr lang="en-GB" sz="1100" dirty="0"/>
                            <a:t>-0.09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0.17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pPr/>
                          <a14:m>
                            <m:oMathPara xmlns:m="http://schemas.openxmlformats.org/officeDocument/2006/math">
                              <m:oMathParaPr>
                                <m:jc m:val="centerGroup"/>
                              </m:oMathParaPr>
                              <m:oMath xmlns:m="http://schemas.openxmlformats.org/officeDocument/2006/math">
                                <m:sSubSup>
                                  <m:sSubSupPr>
                                    <m:ctrlPr>
                                      <a:rPr lang="en-GB" sz="1500" b="0" i="1" smtClean="0">
                                        <a:solidFill>
                                          <a:schemeClr val="tx1"/>
                                        </a:solidFill>
                                        <a:latin typeface="Cambria Math" panose="02040503050406030204" pitchFamily="18" charset="0"/>
                                      </a:rPr>
                                    </m:ctrlPr>
                                  </m:sSubSup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1</m:t>
                                    </m:r>
                                  </m:sub>
                                  <m:sup>
                                    <m:r>
                                      <a:rPr lang="en-GB" sz="1500" b="0" i="1" smtClean="0">
                                        <a:solidFill>
                                          <a:schemeClr val="tx1"/>
                                        </a:solidFill>
                                        <a:latin typeface="Cambria Math" panose="02040503050406030204" pitchFamily="18" charset="0"/>
                                      </a:rPr>
                                      <m:t>𝑠</m:t>
                                    </m:r>
                                  </m:sup>
                                </m:sSubSup>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5" name="Content Placeholder 36">
                <a:extLst>
                  <a:ext uri="{FF2B5EF4-FFF2-40B4-BE49-F238E27FC236}">
                    <a16:creationId xmlns:a16="http://schemas.microsoft.com/office/drawing/2014/main" id="{92CFB671-A248-4343-BDE2-2FC2A55EFDE6}"/>
                  </a:ext>
                </a:extLst>
              </p:cNvPr>
              <p:cNvGraphicFramePr>
                <a:graphicFrameLocks/>
              </p:cNvGraphicFramePr>
              <p:nvPr>
                <p:extLst>
                  <p:ext uri="{D42A27DB-BD31-4B8C-83A1-F6EECF244321}">
                    <p14:modId xmlns:p14="http://schemas.microsoft.com/office/powerpoint/2010/main" val="3259682077"/>
                  </p:ext>
                </p:extLst>
              </p:nvPr>
            </p:nvGraphicFramePr>
            <p:xfrm>
              <a:off x="4879323" y="2791793"/>
              <a:ext cx="575180" cy="2297430"/>
            </p:xfrm>
            <a:graphic>
              <a:graphicData uri="http://schemas.openxmlformats.org/drawingml/2006/table">
                <a:tbl>
                  <a:tblPr firstRow="1" bandRow="1">
                    <a:tableStyleId>{5C22544A-7EE6-4342-B048-85BDC9FD1C3A}</a:tableStyleId>
                  </a:tblPr>
                  <a:tblGrid>
                    <a:gridCol w="575180">
                      <a:extLst>
                        <a:ext uri="{9D8B030D-6E8A-4147-A177-3AD203B41FA5}">
                          <a16:colId xmlns:a16="http://schemas.microsoft.com/office/drawing/2014/main" val="268400588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388620">
                    <a:tc>
                      <a:txBody>
                        <a:bodyPr/>
                        <a:lstStyle/>
                        <a:p>
                          <a:r>
                            <a:rPr lang="en-GB" sz="1100" dirty="0"/>
                            <a:t>-0.03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388620">
                    <a:tc>
                      <a:txBody>
                        <a:bodyPr/>
                        <a:lstStyle/>
                        <a:p>
                          <a:r>
                            <a:rPr lang="en-GB" sz="1100" dirty="0"/>
                            <a:t>-0.07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388620">
                    <a:tc>
                      <a:txBody>
                        <a:bodyPr/>
                        <a:lstStyle/>
                        <a:p>
                          <a:r>
                            <a:rPr lang="en-GB" sz="1100" dirty="0"/>
                            <a:t>-0.09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0.17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4"/>
                          <a:stretch>
                            <a:fillRect l="-2174" t="-662500" b="-4167"/>
                          </a:stretch>
                        </a:blipFill>
                      </a:tcPr>
                    </a:tc>
                    <a:extLst>
                      <a:ext uri="{0D108BD9-81ED-4DB2-BD59-A6C34878D82A}">
                        <a16:rowId xmlns:a16="http://schemas.microsoft.com/office/drawing/2014/main" val="841526723"/>
                      </a:ext>
                    </a:extLst>
                  </a:tr>
                </a:tbl>
              </a:graphicData>
            </a:graphic>
          </p:graphicFrame>
        </mc:Fallback>
      </mc:AlternateContent>
      <p:cxnSp>
        <p:nvCxnSpPr>
          <p:cNvPr id="17" name="Straight Arrow Connector 16"/>
          <p:cNvCxnSpPr/>
          <p:nvPr/>
        </p:nvCxnSpPr>
        <p:spPr>
          <a:xfrm flipV="1">
            <a:off x="4466817" y="4089556"/>
            <a:ext cx="311662" cy="117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3" name="Content Placeholder 36">
                <a:extLst>
                  <a:ext uri="{FF2B5EF4-FFF2-40B4-BE49-F238E27FC236}">
                    <a16:creationId xmlns:a16="http://schemas.microsoft.com/office/drawing/2014/main" id="{9EC71984-013B-1944-9B9A-49F63A3FD238}"/>
                  </a:ext>
                </a:extLst>
              </p:cNvPr>
              <p:cNvGraphicFramePr>
                <a:graphicFrameLocks/>
              </p:cNvGraphicFramePr>
              <p:nvPr>
                <p:extLst>
                  <p:ext uri="{D42A27DB-BD31-4B8C-83A1-F6EECF244321}">
                    <p14:modId xmlns:p14="http://schemas.microsoft.com/office/powerpoint/2010/main" val="3181521040"/>
                  </p:ext>
                </p:extLst>
              </p:nvPr>
            </p:nvGraphicFramePr>
            <p:xfrm>
              <a:off x="4771337" y="308552"/>
              <a:ext cx="553290" cy="2269824"/>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581994">
                    <a:tc>
                      <a:txBody>
                        <a:bodyPr/>
                        <a:lstStyle/>
                        <a:p>
                          <a:r>
                            <a:rPr lang="en-GB" sz="1100" dirty="0"/>
                            <a:t>Area</a:t>
                          </a:r>
                        </a:p>
                        <a:p>
                          <a:r>
                            <a:rPr lang="en-GB" sz="1100" dirty="0"/>
                            <a:t>(</a:t>
                          </a:r>
                          <a14:m>
                            <m:oMath xmlns:m="http://schemas.openxmlformats.org/officeDocument/2006/math">
                              <m:sSup>
                                <m:sSupPr>
                                  <m:ctrlPr>
                                    <a:rPr lang="en-GB" sz="1100" i="1" dirty="0" smtClean="0">
                                      <a:latin typeface="Cambria Math" panose="02040503050406030204" pitchFamily="18" charset="0"/>
                                    </a:rPr>
                                  </m:ctrlPr>
                                </m:sSupPr>
                                <m:e>
                                  <m:r>
                                    <a:rPr lang="en-GB" sz="1100" i="1" dirty="0" smtClean="0">
                                      <a:latin typeface="Cambria Math" panose="02040503050406030204" pitchFamily="18" charset="0"/>
                                    </a:rPr>
                                    <m:t>𝑚</m:t>
                                  </m:r>
                                </m:e>
                                <m:sup>
                                  <m:r>
                                    <a:rPr lang="en-GB" sz="1100" i="1" dirty="0" smtClean="0">
                                      <a:latin typeface="Cambria Math" panose="02040503050406030204" pitchFamily="18" charset="0"/>
                                    </a:rPr>
                                    <m:t>2</m:t>
                                  </m:r>
                                </m:sup>
                              </m:sSup>
                            </m:oMath>
                          </a14:m>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60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150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1</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3" name="Content Placeholder 36">
                <a:extLst>
                  <a:ext uri="{FF2B5EF4-FFF2-40B4-BE49-F238E27FC236}">
                    <a16:creationId xmlns:a16="http://schemas.microsoft.com/office/drawing/2014/main" id="{9EC71984-013B-1944-9B9A-49F63A3FD238}"/>
                  </a:ext>
                </a:extLst>
              </p:cNvPr>
              <p:cNvGraphicFramePr>
                <a:graphicFrameLocks/>
              </p:cNvGraphicFramePr>
              <p:nvPr>
                <p:extLst>
                  <p:ext uri="{D42A27DB-BD31-4B8C-83A1-F6EECF244321}">
                    <p14:modId xmlns:p14="http://schemas.microsoft.com/office/powerpoint/2010/main" val="3181521040"/>
                  </p:ext>
                </p:extLst>
              </p:nvPr>
            </p:nvGraphicFramePr>
            <p:xfrm>
              <a:off x="4771337" y="308552"/>
              <a:ext cx="553290" cy="2269824"/>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581994">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222" t="-2174" b="-291304"/>
                          </a:stretch>
                        </a:blipFill>
                      </a:tcPr>
                    </a:tc>
                    <a:extLst>
                      <a:ext uri="{0D108BD9-81ED-4DB2-BD59-A6C34878D82A}">
                        <a16:rowId xmlns:a16="http://schemas.microsoft.com/office/drawing/2014/main" val="2371899752"/>
                      </a:ext>
                    </a:extLst>
                  </a:tr>
                  <a:tr h="278130">
                    <a:tc>
                      <a:txBody>
                        <a:bodyPr/>
                        <a:lstStyle/>
                        <a:p>
                          <a:r>
                            <a:rPr lang="en-GB" sz="1100" dirty="0"/>
                            <a:t>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60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150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5"/>
                          <a:stretch>
                            <a:fillRect l="-2222" t="-654167"/>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Content Placeholder 36">
                <a:extLst>
                  <a:ext uri="{FF2B5EF4-FFF2-40B4-BE49-F238E27FC236}">
                    <a16:creationId xmlns:a16="http://schemas.microsoft.com/office/drawing/2014/main" id="{B27752D2-0078-7C43-8BB9-5109029F6BF4}"/>
                  </a:ext>
                </a:extLst>
              </p:cNvPr>
              <p:cNvGraphicFramePr>
                <a:graphicFrameLocks/>
              </p:cNvGraphicFramePr>
              <p:nvPr>
                <p:extLst>
                  <p:ext uri="{D42A27DB-BD31-4B8C-83A1-F6EECF244321}">
                    <p14:modId xmlns:p14="http://schemas.microsoft.com/office/powerpoint/2010/main" val="4280183543"/>
                  </p:ext>
                </p:extLst>
              </p:nvPr>
            </p:nvGraphicFramePr>
            <p:xfrm>
              <a:off x="7276138" y="308552"/>
              <a:ext cx="633737" cy="2269824"/>
            </p:xfrm>
            <a:graphic>
              <a:graphicData uri="http://schemas.openxmlformats.org/drawingml/2006/table">
                <a:tbl>
                  <a:tblPr firstRow="1" bandRow="1">
                    <a:tableStyleId>{5C22544A-7EE6-4342-B048-85BDC9FD1C3A}</a:tableStyleId>
                  </a:tblPr>
                  <a:tblGrid>
                    <a:gridCol w="633737">
                      <a:extLst>
                        <a:ext uri="{9D8B030D-6E8A-4147-A177-3AD203B41FA5}">
                          <a16:colId xmlns:a16="http://schemas.microsoft.com/office/drawing/2014/main" val="2922140018"/>
                        </a:ext>
                      </a:extLst>
                    </a:gridCol>
                  </a:tblGrid>
                  <a:tr h="581994">
                    <a:tc>
                      <a:txBody>
                        <a:bodyPr/>
                        <a:lstStyle/>
                        <a:p>
                          <a:r>
                            <a:rPr lang="en-GB" sz="1100" dirty="0"/>
                            <a:t>Price</a:t>
                          </a:r>
                          <a:br>
                            <a:rPr lang="en-GB" sz="1100" dirty="0"/>
                          </a:br>
                          <a:r>
                            <a:rPr lang="en-GB" sz="1100" dirty="0"/>
                            <a:t>(£</a:t>
                          </a:r>
                          <a:r>
                            <a:rPr lang="en-GB" sz="1100" dirty="0" err="1"/>
                            <a:t>ks</a:t>
                          </a:r>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400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389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250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689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900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697602"/>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500" b="0" i="1" dirty="0" smtClean="0">
                                    <a:solidFill>
                                      <a:schemeClr val="tx1"/>
                                    </a:solidFill>
                                    <a:latin typeface="Cambria Math" panose="02040503050406030204" pitchFamily="18" charset="0"/>
                                  </a:rPr>
                                  <m:t>𝑦</m:t>
                                </m:r>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4" name="Content Placeholder 36">
                <a:extLst>
                  <a:ext uri="{FF2B5EF4-FFF2-40B4-BE49-F238E27FC236}">
                    <a16:creationId xmlns:a16="http://schemas.microsoft.com/office/drawing/2014/main" id="{B27752D2-0078-7C43-8BB9-5109029F6BF4}"/>
                  </a:ext>
                </a:extLst>
              </p:cNvPr>
              <p:cNvGraphicFramePr>
                <a:graphicFrameLocks/>
              </p:cNvGraphicFramePr>
              <p:nvPr>
                <p:extLst>
                  <p:ext uri="{D42A27DB-BD31-4B8C-83A1-F6EECF244321}">
                    <p14:modId xmlns:p14="http://schemas.microsoft.com/office/powerpoint/2010/main" val="4280183543"/>
                  </p:ext>
                </p:extLst>
              </p:nvPr>
            </p:nvGraphicFramePr>
            <p:xfrm>
              <a:off x="7276138" y="308552"/>
              <a:ext cx="633737" cy="2269824"/>
            </p:xfrm>
            <a:graphic>
              <a:graphicData uri="http://schemas.openxmlformats.org/drawingml/2006/table">
                <a:tbl>
                  <a:tblPr firstRow="1" bandRow="1">
                    <a:tableStyleId>{5C22544A-7EE6-4342-B048-85BDC9FD1C3A}</a:tableStyleId>
                  </a:tblPr>
                  <a:tblGrid>
                    <a:gridCol w="633737">
                      <a:extLst>
                        <a:ext uri="{9D8B030D-6E8A-4147-A177-3AD203B41FA5}">
                          <a16:colId xmlns:a16="http://schemas.microsoft.com/office/drawing/2014/main" val="2922140018"/>
                        </a:ext>
                      </a:extLst>
                    </a:gridCol>
                  </a:tblGrid>
                  <a:tr h="581994">
                    <a:tc>
                      <a:txBody>
                        <a:bodyPr/>
                        <a:lstStyle/>
                        <a:p>
                          <a:r>
                            <a:rPr lang="en-GB" sz="1100" dirty="0"/>
                            <a:t>Price</a:t>
                          </a:r>
                          <a:br>
                            <a:rPr lang="en-GB" sz="1100" dirty="0"/>
                          </a:br>
                          <a:r>
                            <a:rPr lang="en-GB" sz="1100" dirty="0"/>
                            <a:t>(£</a:t>
                          </a:r>
                          <a:r>
                            <a:rPr lang="en-GB" sz="1100" dirty="0" err="1"/>
                            <a:t>ks</a:t>
                          </a:r>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400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389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250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689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900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697602"/>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6"/>
                          <a:stretch>
                            <a:fillRect t="-654167" r="-1961" b="-4167"/>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Content Placeholder 36">
                <a:extLst>
                  <a:ext uri="{FF2B5EF4-FFF2-40B4-BE49-F238E27FC236}">
                    <a16:creationId xmlns:a16="http://schemas.microsoft.com/office/drawing/2014/main" id="{B16E19A3-5283-B34C-B895-7CD728DCBF0A}"/>
                  </a:ext>
                </a:extLst>
              </p:cNvPr>
              <p:cNvGraphicFramePr>
                <a:graphicFrameLocks/>
              </p:cNvGraphicFramePr>
              <p:nvPr>
                <p:extLst/>
              </p:nvPr>
            </p:nvGraphicFramePr>
            <p:xfrm>
              <a:off x="5363456"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48640">
                    <a:tc>
                      <a:txBody>
                        <a:bodyPr/>
                        <a:lstStyle/>
                        <a:p>
                          <a:r>
                            <a:rPr lang="en-GB" sz="1100" dirty="0"/>
                            <a:t># rooms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2</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6" name="Content Placeholder 36">
                <a:extLst>
                  <a:ext uri="{FF2B5EF4-FFF2-40B4-BE49-F238E27FC236}">
                    <a16:creationId xmlns:a16="http://schemas.microsoft.com/office/drawing/2014/main" id="{B16E19A3-5283-B34C-B895-7CD728DCBF0A}"/>
                  </a:ext>
                </a:extLst>
              </p:cNvPr>
              <p:cNvGraphicFramePr>
                <a:graphicFrameLocks/>
              </p:cNvGraphicFramePr>
              <p:nvPr>
                <p:extLst/>
              </p:nvPr>
            </p:nvGraphicFramePr>
            <p:xfrm>
              <a:off x="5363456"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 rooms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7"/>
                          <a:stretch>
                            <a:fillRect l="-2128" t="-650000"/>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Content Placeholder 36">
                <a:extLst>
                  <a:ext uri="{FF2B5EF4-FFF2-40B4-BE49-F238E27FC236}">
                    <a16:creationId xmlns:a16="http://schemas.microsoft.com/office/drawing/2014/main" id="{93F88C2F-EEDE-3045-8253-DE0551B45227}"/>
                  </a:ext>
                </a:extLst>
              </p:cNvPr>
              <p:cNvGraphicFramePr>
                <a:graphicFrameLocks/>
              </p:cNvGraphicFramePr>
              <p:nvPr>
                <p:extLst/>
              </p:nvPr>
            </p:nvGraphicFramePr>
            <p:xfrm>
              <a:off x="5991185"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48640">
                    <a:tc>
                      <a:txBody>
                        <a:bodyPr/>
                        <a:lstStyle/>
                        <a:p>
                          <a:r>
                            <a:rPr lang="en-GB" sz="1100" dirty="0"/>
                            <a:t># floors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3</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8" name="Content Placeholder 36">
                <a:extLst>
                  <a:ext uri="{FF2B5EF4-FFF2-40B4-BE49-F238E27FC236}">
                    <a16:creationId xmlns:a16="http://schemas.microsoft.com/office/drawing/2014/main" id="{93F88C2F-EEDE-3045-8253-DE0551B45227}"/>
                  </a:ext>
                </a:extLst>
              </p:cNvPr>
              <p:cNvGraphicFramePr>
                <a:graphicFrameLocks/>
              </p:cNvGraphicFramePr>
              <p:nvPr>
                <p:extLst/>
              </p:nvPr>
            </p:nvGraphicFramePr>
            <p:xfrm>
              <a:off x="5991185"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 floors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8"/>
                          <a:stretch>
                            <a:fillRect l="-2083" t="-650000"/>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Content Placeholder 36">
                <a:extLst>
                  <a:ext uri="{FF2B5EF4-FFF2-40B4-BE49-F238E27FC236}">
                    <a16:creationId xmlns:a16="http://schemas.microsoft.com/office/drawing/2014/main" id="{4EA21772-697A-F94C-A819-4C161D37B82C}"/>
                  </a:ext>
                </a:extLst>
              </p:cNvPr>
              <p:cNvGraphicFramePr>
                <a:graphicFrameLocks/>
              </p:cNvGraphicFramePr>
              <p:nvPr>
                <p:extLst>
                  <p:ext uri="{D42A27DB-BD31-4B8C-83A1-F6EECF244321}">
                    <p14:modId xmlns:p14="http://schemas.microsoft.com/office/powerpoint/2010/main" val="2235514271"/>
                  </p:ext>
                </p:extLst>
              </p:nvPr>
            </p:nvGraphicFramePr>
            <p:xfrm>
              <a:off x="6618914"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388620">
                    <a:tc>
                      <a:txBody>
                        <a:bodyPr/>
                        <a:lstStyle/>
                        <a:p>
                          <a:r>
                            <a:rPr lang="en-GB" sz="1100" dirty="0"/>
                            <a:t>Age (years)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65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4</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9" name="Content Placeholder 36">
                <a:extLst>
                  <a:ext uri="{FF2B5EF4-FFF2-40B4-BE49-F238E27FC236}">
                    <a16:creationId xmlns:a16="http://schemas.microsoft.com/office/drawing/2014/main" id="{4EA21772-697A-F94C-A819-4C161D37B82C}"/>
                  </a:ext>
                </a:extLst>
              </p:cNvPr>
              <p:cNvGraphicFramePr>
                <a:graphicFrameLocks/>
              </p:cNvGraphicFramePr>
              <p:nvPr>
                <p:extLst>
                  <p:ext uri="{D42A27DB-BD31-4B8C-83A1-F6EECF244321}">
                    <p14:modId xmlns:p14="http://schemas.microsoft.com/office/powerpoint/2010/main" val="2235514271"/>
                  </p:ext>
                </p:extLst>
              </p:nvPr>
            </p:nvGraphicFramePr>
            <p:xfrm>
              <a:off x="6618914"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Age (years)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65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9"/>
                          <a:stretch>
                            <a:fillRect l="-2128" t="-650000"/>
                          </a:stretch>
                        </a:blipFill>
                      </a:tcPr>
                    </a:tc>
                    <a:extLst>
                      <a:ext uri="{0D108BD9-81ED-4DB2-BD59-A6C34878D82A}">
                        <a16:rowId xmlns:a16="http://schemas.microsoft.com/office/drawing/2014/main" val="841526723"/>
                      </a:ext>
                    </a:extLst>
                  </a:tr>
                </a:tbl>
              </a:graphicData>
            </a:graphic>
          </p:graphicFrame>
        </mc:Fallback>
      </mc:AlternateContent>
    </p:spTree>
    <p:extLst>
      <p:ext uri="{BB962C8B-B14F-4D97-AF65-F5344CB8AC3E}">
        <p14:creationId xmlns:p14="http://schemas.microsoft.com/office/powerpoint/2010/main" val="19917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24C9-37F0-7447-8371-DEC50735248B}"/>
              </a:ext>
            </a:extLst>
          </p:cNvPr>
          <p:cNvSpPr>
            <a:spLocks noGrp="1"/>
          </p:cNvSpPr>
          <p:nvPr>
            <p:ph type="title"/>
          </p:nvPr>
        </p:nvSpPr>
        <p:spPr/>
        <p:txBody>
          <a:bodyPr/>
          <a:lstStyle/>
          <a:p>
            <a:r>
              <a:rPr lang="en-US" dirty="0"/>
              <a:t>Feature scaling: example</a:t>
            </a:r>
          </a:p>
        </p:txBody>
      </p:sp>
      <p:sp>
        <p:nvSpPr>
          <p:cNvPr id="4" name="Slide Number Placeholder 3">
            <a:extLst>
              <a:ext uri="{FF2B5EF4-FFF2-40B4-BE49-F238E27FC236}">
                <a16:creationId xmlns:a16="http://schemas.microsoft.com/office/drawing/2014/main" id="{29332A6F-7BA9-1E44-9C6B-42FB19C2C6A2}"/>
              </a:ext>
            </a:extLst>
          </p:cNvPr>
          <p:cNvSpPr>
            <a:spLocks noGrp="1"/>
          </p:cNvSpPr>
          <p:nvPr>
            <p:ph type="sldNum" idx="12"/>
          </p:nvPr>
        </p:nvSpPr>
        <p:spPr/>
        <p:txBody>
          <a:bodyPr/>
          <a:lstStyle/>
          <a:p>
            <a:fld id="{5417DD94-7777-4A98-84E3-132DCA28D48C}" type="slidenum">
              <a:rPr lang="en-GB" smtClean="0"/>
              <a:t>29</a:t>
            </a:fld>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EB4F75-45DC-2948-8348-32C2F51ADDA7}"/>
                  </a:ext>
                </a:extLst>
              </p:cNvPr>
              <p:cNvSpPr>
                <a:spLocks noGrp="1"/>
              </p:cNvSpPr>
              <p:nvPr>
                <p:ph idx="4294967295"/>
              </p:nvPr>
            </p:nvSpPr>
            <p:spPr>
              <a:xfrm>
                <a:off x="0" y="842963"/>
                <a:ext cx="3478213" cy="3987800"/>
              </a:xfrm>
            </p:spPr>
            <p:txBody>
              <a:bodyPr>
                <a:normAutofit fontScale="92500"/>
              </a:bodyPr>
              <a:lstStyle/>
              <a:p>
                <a:pPr marL="0" indent="0">
                  <a:buNone/>
                </a:pPr>
                <a:r>
                  <a:rPr lang="en-GB" sz="1500" dirty="0"/>
                  <a:t>Range normalisation applied to all the features, given the following stats:</a:t>
                </a:r>
              </a:p>
              <a:p>
                <a:pPr marL="0" indent="0">
                  <a:buNone/>
                </a:pPr>
                <a:endParaRPr lang="en-US" sz="1500" dirty="0"/>
              </a:p>
              <a:p>
                <a:pPr marL="0" indent="0">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1</m:t>
                          </m:r>
                        </m:sub>
                      </m:sSub>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0, 1000</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b>
                          <m:r>
                            <a:rPr lang="en-GB" sz="1500" i="1">
                              <a:latin typeface="Cambria Math" panose="02040503050406030204" pitchFamily="18" charset="0"/>
                            </a:rPr>
                            <m:t>1</m:t>
                          </m:r>
                        </m:sub>
                      </m:sSub>
                      <m:r>
                        <a:rPr lang="en-GB" sz="1500" i="1">
                          <a:latin typeface="Cambria Math" panose="02040503050406030204" pitchFamily="18" charset="0"/>
                        </a:rPr>
                        <m:t>=130</m:t>
                      </m:r>
                    </m:oMath>
                  </m:oMathPara>
                </a14:m>
                <a:endParaRPr lang="en-GB" sz="1500" dirty="0"/>
              </a:p>
              <a:p>
                <a:pPr marL="0" indent="0">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2</m:t>
                          </m:r>
                        </m:sub>
                      </m:sSub>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1, 10</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b>
                          <m:r>
                            <a:rPr lang="en-GB" sz="1500" i="1">
                              <a:latin typeface="Cambria Math" panose="02040503050406030204" pitchFamily="18" charset="0"/>
                            </a:rPr>
                            <m:t>2</m:t>
                          </m:r>
                        </m:sub>
                      </m:sSub>
                      <m:r>
                        <a:rPr lang="en-GB" sz="1500" i="1">
                          <a:latin typeface="Cambria Math" panose="02040503050406030204" pitchFamily="18" charset="0"/>
                        </a:rPr>
                        <m:t>=3</m:t>
                      </m:r>
                    </m:oMath>
                  </m:oMathPara>
                </a14:m>
                <a:endParaRPr lang="en-GB" sz="1500" dirty="0"/>
              </a:p>
              <a:p>
                <a:pPr marL="0" indent="0">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3</m:t>
                          </m:r>
                        </m:sub>
                      </m:sSub>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1, 10</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b>
                          <m:r>
                            <a:rPr lang="en-GB" sz="1500" i="1">
                              <a:latin typeface="Cambria Math" panose="02040503050406030204" pitchFamily="18" charset="0"/>
                            </a:rPr>
                            <m:t>3</m:t>
                          </m:r>
                        </m:sub>
                      </m:sSub>
                      <m:r>
                        <a:rPr lang="en-GB" sz="1500" i="1">
                          <a:latin typeface="Cambria Math" panose="02040503050406030204" pitchFamily="18" charset="0"/>
                        </a:rPr>
                        <m:t>=2</m:t>
                      </m:r>
                    </m:oMath>
                  </m:oMathPara>
                </a14:m>
                <a:endParaRPr lang="en-GB" sz="1500" dirty="0"/>
              </a:p>
              <a:p>
                <a:pPr marL="0" indent="0">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𝑥</m:t>
                          </m:r>
                        </m:e>
                        <m:sub>
                          <m:r>
                            <a:rPr lang="en-GB" sz="1500" i="1">
                              <a:latin typeface="Cambria Math" panose="02040503050406030204" pitchFamily="18" charset="0"/>
                            </a:rPr>
                            <m:t>4</m:t>
                          </m:r>
                        </m:sub>
                      </m:sSub>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0, </m:t>
                          </m:r>
                          <m:r>
                            <a:rPr lang="en-GB" sz="1500" i="1">
                              <a:latin typeface="Cambria Math" panose="02040503050406030204" pitchFamily="18" charset="0"/>
                            </a:rPr>
                            <m:t>100</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b>
                          <m:r>
                            <a:rPr lang="en-GB" sz="1500" i="1">
                              <a:latin typeface="Cambria Math" panose="02040503050406030204" pitchFamily="18" charset="0"/>
                            </a:rPr>
                            <m:t>4</m:t>
                          </m:r>
                        </m:sub>
                      </m:sSub>
                      <m:r>
                        <a:rPr lang="en-GB" sz="1500" i="1">
                          <a:latin typeface="Cambria Math" panose="02040503050406030204" pitchFamily="18" charset="0"/>
                        </a:rPr>
                        <m:t>=25</m:t>
                      </m:r>
                    </m:oMath>
                  </m:oMathPara>
                </a14:m>
                <a:endParaRPr lang="en-GB" sz="1500" dirty="0"/>
              </a:p>
              <a:p>
                <a:pPr marL="0" indent="0">
                  <a:buNone/>
                </a:pPr>
                <a:endParaRPr lang="en-GB" sz="1500" dirty="0"/>
              </a:p>
              <a:p>
                <a:pPr marL="0" indent="0">
                  <a:buNone/>
                </a:pPr>
                <a:endParaRPr lang="en-GB" sz="1500" dirty="0"/>
              </a:p>
              <a:p>
                <a:pPr marL="0" indent="0">
                  <a:buNone/>
                </a:pPr>
                <a:endParaRPr lang="en-GB" sz="1500" dirty="0"/>
              </a:p>
              <a:p>
                <a:pPr marL="0" indent="0">
                  <a:buNone/>
                </a:pPr>
                <a:endParaRPr lang="en-GB" sz="1500" dirty="0"/>
              </a:p>
              <a:p>
                <a:pPr marL="0" indent="0">
                  <a:buNone/>
                </a:pPr>
                <a14:m>
                  <m:oMathPara xmlns:m="http://schemas.openxmlformats.org/officeDocument/2006/math">
                    <m:oMathParaPr>
                      <m:jc m:val="centerGroup"/>
                    </m:oMathParaPr>
                    <m:oMath xmlns:m="http://schemas.openxmlformats.org/officeDocument/2006/math">
                      <m:sSubSup>
                        <m:sSubSupPr>
                          <m:ctrlPr>
                            <a:rPr lang="en-GB" sz="1500" i="1">
                              <a:latin typeface="Cambria Math" panose="02040503050406030204" pitchFamily="18" charset="0"/>
                            </a:rPr>
                          </m:ctrlPr>
                        </m:sSubSupPr>
                        <m:e>
                          <m:r>
                            <a:rPr lang="en-GB" sz="1500" i="1">
                              <a:latin typeface="Cambria Math" panose="02040503050406030204" pitchFamily="18" charset="0"/>
                            </a:rPr>
                            <m:t>𝑥</m:t>
                          </m:r>
                        </m:e>
                        <m:sub>
                          <m:r>
                            <a:rPr lang="en-GB" sz="1500" i="1">
                              <a:latin typeface="Cambria Math" panose="02040503050406030204" pitchFamily="18" charset="0"/>
                            </a:rPr>
                            <m:t>1</m:t>
                          </m:r>
                        </m:sub>
                        <m:sup>
                          <m:r>
                            <a:rPr lang="en-GB" sz="1500" i="1">
                              <a:latin typeface="Cambria Math" panose="02040503050406030204" pitchFamily="18" charset="0"/>
                            </a:rPr>
                            <m:t>𝑠</m:t>
                          </m:r>
                        </m:sup>
                      </m:sSubSup>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−1</m:t>
                          </m:r>
                          <m:r>
                            <a:rPr lang="en-GB" sz="1500" i="1">
                              <a:latin typeface="Cambria Math" panose="02040503050406030204" pitchFamily="18" charset="0"/>
                            </a:rPr>
                            <m:t>, 1</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sSup>
                            <m:sSupPr>
                              <m:ctrlPr>
                                <a:rPr lang="en-GB" sz="1500" i="1">
                                  <a:latin typeface="Cambria Math" panose="02040503050406030204" pitchFamily="18" charset="0"/>
                                </a:rPr>
                              </m:ctrlPr>
                            </m:sSupPr>
                            <m:e>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p>
                              <m:r>
                                <a:rPr lang="en-GB" sz="1500" i="1">
                                  <a:latin typeface="Cambria Math" panose="02040503050406030204" pitchFamily="18" charset="0"/>
                                </a:rPr>
                                <m:t>𝑠</m:t>
                              </m:r>
                            </m:sup>
                          </m:sSup>
                        </m:e>
                        <m:sub>
                          <m:r>
                            <a:rPr lang="en-GB" sz="1500" i="1">
                              <a:latin typeface="Cambria Math" panose="02040503050406030204" pitchFamily="18" charset="0"/>
                            </a:rPr>
                            <m:t>1</m:t>
                          </m:r>
                        </m:sub>
                      </m:sSub>
                      <m:r>
                        <a:rPr lang="en-GB" sz="1500" i="1">
                          <a:latin typeface="Cambria Math" panose="02040503050406030204" pitchFamily="18" charset="0"/>
                        </a:rPr>
                        <m:t>=0</m:t>
                      </m:r>
                    </m:oMath>
                  </m:oMathPara>
                </a14:m>
                <a:endParaRPr lang="en-GB" sz="1500" dirty="0"/>
              </a:p>
              <a:p>
                <a:pPr marL="0" indent="0">
                  <a:buNone/>
                </a:pPr>
                <a14:m>
                  <m:oMathPara xmlns:m="http://schemas.openxmlformats.org/officeDocument/2006/math">
                    <m:oMathParaPr>
                      <m:jc m:val="centerGroup"/>
                    </m:oMathParaPr>
                    <m:oMath xmlns:m="http://schemas.openxmlformats.org/officeDocument/2006/math">
                      <m:sSubSup>
                        <m:sSubSupPr>
                          <m:ctrlPr>
                            <a:rPr lang="en-GB" sz="1500" i="1">
                              <a:latin typeface="Cambria Math" panose="02040503050406030204" pitchFamily="18" charset="0"/>
                            </a:rPr>
                          </m:ctrlPr>
                        </m:sSubSupPr>
                        <m:e>
                          <m:r>
                            <a:rPr lang="en-GB" sz="1500" i="1">
                              <a:latin typeface="Cambria Math" panose="02040503050406030204" pitchFamily="18" charset="0"/>
                            </a:rPr>
                            <m:t>𝑥</m:t>
                          </m:r>
                        </m:e>
                        <m:sub>
                          <m:r>
                            <a:rPr lang="en-GB" sz="1500" i="1">
                              <a:latin typeface="Cambria Math" panose="02040503050406030204" pitchFamily="18" charset="0"/>
                            </a:rPr>
                            <m:t>2</m:t>
                          </m:r>
                        </m:sub>
                        <m:sup>
                          <m:r>
                            <a:rPr lang="en-GB" sz="1500" i="1">
                              <a:latin typeface="Cambria Math" panose="02040503050406030204" pitchFamily="18" charset="0"/>
                            </a:rPr>
                            <m:t>𝑠</m:t>
                          </m:r>
                        </m:sup>
                      </m:sSubSup>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−1,</m:t>
                          </m:r>
                          <m:r>
                            <a:rPr lang="en-GB" sz="1500" i="1">
                              <a:latin typeface="Cambria Math" panose="02040503050406030204" pitchFamily="18" charset="0"/>
                            </a:rPr>
                            <m:t> 1</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sSup>
                            <m:sSupPr>
                              <m:ctrlPr>
                                <a:rPr lang="en-GB" sz="1500" i="1">
                                  <a:latin typeface="Cambria Math" panose="02040503050406030204" pitchFamily="18" charset="0"/>
                                </a:rPr>
                              </m:ctrlPr>
                            </m:sSupPr>
                            <m:e>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p>
                              <m:r>
                                <a:rPr lang="en-GB" sz="1500" i="1">
                                  <a:latin typeface="Cambria Math" panose="02040503050406030204" pitchFamily="18" charset="0"/>
                                </a:rPr>
                                <m:t>𝑠</m:t>
                              </m:r>
                            </m:sup>
                          </m:sSup>
                        </m:e>
                        <m:sub>
                          <m:r>
                            <a:rPr lang="en-GB" sz="1500" i="1">
                              <a:latin typeface="Cambria Math" panose="02040503050406030204" pitchFamily="18" charset="0"/>
                            </a:rPr>
                            <m:t>2</m:t>
                          </m:r>
                        </m:sub>
                      </m:sSub>
                      <m:r>
                        <a:rPr lang="en-GB" sz="1500" i="1">
                          <a:latin typeface="Cambria Math" panose="02040503050406030204" pitchFamily="18" charset="0"/>
                        </a:rPr>
                        <m:t>=0</m:t>
                      </m:r>
                    </m:oMath>
                  </m:oMathPara>
                </a14:m>
                <a:endParaRPr lang="en-GB" sz="1500" dirty="0"/>
              </a:p>
              <a:p>
                <a:pPr marL="0" indent="0">
                  <a:buNone/>
                </a:pPr>
                <a14:m>
                  <m:oMathPara xmlns:m="http://schemas.openxmlformats.org/officeDocument/2006/math">
                    <m:oMathParaPr>
                      <m:jc m:val="centerGroup"/>
                    </m:oMathParaPr>
                    <m:oMath xmlns:m="http://schemas.openxmlformats.org/officeDocument/2006/math">
                      <m:sSubSup>
                        <m:sSubSupPr>
                          <m:ctrlPr>
                            <a:rPr lang="en-GB" sz="1500" i="1">
                              <a:latin typeface="Cambria Math" panose="02040503050406030204" pitchFamily="18" charset="0"/>
                            </a:rPr>
                          </m:ctrlPr>
                        </m:sSubSupPr>
                        <m:e>
                          <m:r>
                            <a:rPr lang="en-GB" sz="1500" i="1">
                              <a:latin typeface="Cambria Math" panose="02040503050406030204" pitchFamily="18" charset="0"/>
                            </a:rPr>
                            <m:t>𝑥</m:t>
                          </m:r>
                        </m:e>
                        <m:sub>
                          <m:r>
                            <a:rPr lang="en-GB" sz="1500" i="1">
                              <a:latin typeface="Cambria Math" panose="02040503050406030204" pitchFamily="18" charset="0"/>
                            </a:rPr>
                            <m:t>3</m:t>
                          </m:r>
                        </m:sub>
                        <m:sup>
                          <m:r>
                            <a:rPr lang="en-GB" sz="1500" i="1">
                              <a:latin typeface="Cambria Math" panose="02040503050406030204" pitchFamily="18" charset="0"/>
                            </a:rPr>
                            <m:t>𝑠</m:t>
                          </m:r>
                        </m:sup>
                      </m:sSubSup>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−1,</m:t>
                          </m:r>
                          <m:r>
                            <a:rPr lang="en-GB" sz="1500" i="1">
                              <a:latin typeface="Cambria Math" panose="02040503050406030204" pitchFamily="18" charset="0"/>
                            </a:rPr>
                            <m:t> 1</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sSup>
                            <m:sSupPr>
                              <m:ctrlPr>
                                <a:rPr lang="en-GB" sz="1500" i="1">
                                  <a:latin typeface="Cambria Math" panose="02040503050406030204" pitchFamily="18" charset="0"/>
                                </a:rPr>
                              </m:ctrlPr>
                            </m:sSupPr>
                            <m:e>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p>
                              <m:r>
                                <a:rPr lang="en-GB" sz="1500" i="1">
                                  <a:latin typeface="Cambria Math" panose="02040503050406030204" pitchFamily="18" charset="0"/>
                                </a:rPr>
                                <m:t>𝑠</m:t>
                              </m:r>
                            </m:sup>
                          </m:sSup>
                        </m:e>
                        <m:sub>
                          <m:r>
                            <a:rPr lang="en-GB" sz="1500" i="1">
                              <a:latin typeface="Cambria Math" panose="02040503050406030204" pitchFamily="18" charset="0"/>
                            </a:rPr>
                            <m:t>3</m:t>
                          </m:r>
                        </m:sub>
                      </m:sSub>
                      <m:r>
                        <a:rPr lang="en-GB" sz="1500" i="1">
                          <a:latin typeface="Cambria Math" panose="02040503050406030204" pitchFamily="18" charset="0"/>
                        </a:rPr>
                        <m:t>=0</m:t>
                      </m:r>
                    </m:oMath>
                  </m:oMathPara>
                </a14:m>
                <a:endParaRPr lang="en-GB" sz="1500" dirty="0"/>
              </a:p>
              <a:p>
                <a:pPr marL="0" indent="0">
                  <a:buNone/>
                </a:pPr>
                <a14:m>
                  <m:oMathPara xmlns:m="http://schemas.openxmlformats.org/officeDocument/2006/math">
                    <m:oMathParaPr>
                      <m:jc m:val="centerGroup"/>
                    </m:oMathParaPr>
                    <m:oMath xmlns:m="http://schemas.openxmlformats.org/officeDocument/2006/math">
                      <m:sSubSup>
                        <m:sSubSupPr>
                          <m:ctrlPr>
                            <a:rPr lang="en-GB" sz="1500" i="1">
                              <a:latin typeface="Cambria Math" panose="02040503050406030204" pitchFamily="18" charset="0"/>
                            </a:rPr>
                          </m:ctrlPr>
                        </m:sSubSupPr>
                        <m:e>
                          <m:r>
                            <a:rPr lang="en-GB" sz="1500" i="1">
                              <a:latin typeface="Cambria Math" panose="02040503050406030204" pitchFamily="18" charset="0"/>
                            </a:rPr>
                            <m:t>𝑥</m:t>
                          </m:r>
                        </m:e>
                        <m:sub>
                          <m:r>
                            <a:rPr lang="en-GB" sz="1500" i="1">
                              <a:latin typeface="Cambria Math" panose="02040503050406030204" pitchFamily="18" charset="0"/>
                            </a:rPr>
                            <m:t>4</m:t>
                          </m:r>
                        </m:sub>
                        <m:sup>
                          <m:r>
                            <a:rPr lang="en-GB" sz="1500" i="1">
                              <a:latin typeface="Cambria Math" panose="02040503050406030204" pitchFamily="18" charset="0"/>
                            </a:rPr>
                            <m:t>𝑠</m:t>
                          </m:r>
                        </m:sup>
                      </m:sSubSup>
                      <m:r>
                        <a:rPr lang="en-GB" sz="1500">
                          <a:latin typeface="Cambria Math" panose="02040503050406030204" pitchFamily="18" charset="0"/>
                        </a:rPr>
                        <m:t>:</m:t>
                      </m:r>
                      <m:r>
                        <m:rPr>
                          <m:sty m:val="p"/>
                        </m:rPr>
                        <a:rPr lang="en-GB" sz="1500">
                          <a:latin typeface="Cambria Math" panose="02040503050406030204" pitchFamily="18" charset="0"/>
                        </a:rPr>
                        <m:t>range</m:t>
                      </m:r>
                      <m:r>
                        <a:rPr lang="en-GB" sz="1500">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a:latin typeface="Cambria Math" panose="02040503050406030204" pitchFamily="18" charset="0"/>
                            </a:rPr>
                            <m:t>−1</m:t>
                          </m:r>
                          <m:r>
                            <a:rPr lang="en-GB" sz="1500" i="1">
                              <a:latin typeface="Cambria Math" panose="02040503050406030204" pitchFamily="18" charset="0"/>
                            </a:rPr>
                            <m:t>, 1</m:t>
                          </m:r>
                        </m:e>
                      </m:d>
                      <m:r>
                        <a:rPr lang="en-GB" sz="1500">
                          <a:latin typeface="Cambria Math" panose="02040503050406030204" pitchFamily="18" charset="0"/>
                        </a:rPr>
                        <m:t>, </m:t>
                      </m:r>
                      <m:sSub>
                        <m:sSubPr>
                          <m:ctrlPr>
                            <a:rPr lang="en-GB" sz="1500" i="1">
                              <a:latin typeface="Cambria Math" panose="02040503050406030204" pitchFamily="18" charset="0"/>
                            </a:rPr>
                          </m:ctrlPr>
                        </m:sSubPr>
                        <m:e>
                          <m:r>
                            <a:rPr lang="en-GB" sz="1500" i="1">
                              <a:latin typeface="Cambria Math" panose="02040503050406030204" pitchFamily="18" charset="0"/>
                            </a:rPr>
                            <m:t> </m:t>
                          </m:r>
                          <m:sSup>
                            <m:sSupPr>
                              <m:ctrlPr>
                                <a:rPr lang="en-GB" sz="1500" i="1">
                                  <a:latin typeface="Cambria Math" panose="02040503050406030204" pitchFamily="18" charset="0"/>
                                </a:rPr>
                              </m:ctrlPr>
                            </m:sSupPr>
                            <m:e>
                              <m:acc>
                                <m:accPr>
                                  <m:chr m:val="̅"/>
                                  <m:ctrlPr>
                                    <a:rPr lang="en-GB" sz="1500" i="1">
                                      <a:latin typeface="Cambria Math" panose="02040503050406030204" pitchFamily="18" charset="0"/>
                                    </a:rPr>
                                  </m:ctrlPr>
                                </m:accPr>
                                <m:e>
                                  <m:r>
                                    <a:rPr lang="en-GB" sz="1500" i="1">
                                      <a:latin typeface="Cambria Math" panose="02040503050406030204" pitchFamily="18" charset="0"/>
                                    </a:rPr>
                                    <m:t>𝑥</m:t>
                                  </m:r>
                                </m:e>
                              </m:acc>
                            </m:e>
                            <m:sup>
                              <m:r>
                                <a:rPr lang="en-GB" sz="1500" i="1">
                                  <a:latin typeface="Cambria Math" panose="02040503050406030204" pitchFamily="18" charset="0"/>
                                </a:rPr>
                                <m:t>𝑠</m:t>
                              </m:r>
                            </m:sup>
                          </m:sSup>
                        </m:e>
                        <m:sub>
                          <m:r>
                            <a:rPr lang="en-GB" sz="1500" i="1">
                              <a:latin typeface="Cambria Math" panose="02040503050406030204" pitchFamily="18" charset="0"/>
                            </a:rPr>
                            <m:t>4</m:t>
                          </m:r>
                        </m:sub>
                      </m:sSub>
                      <m:r>
                        <a:rPr lang="en-GB" sz="1500" i="1">
                          <a:latin typeface="Cambria Math" panose="02040503050406030204" pitchFamily="18" charset="0"/>
                        </a:rPr>
                        <m:t>=0</m:t>
                      </m:r>
                    </m:oMath>
                  </m:oMathPara>
                </a14:m>
                <a:endParaRPr lang="en-GB" sz="1500" dirty="0"/>
              </a:p>
              <a:p>
                <a:pPr marL="0" indent="0">
                  <a:buNone/>
                </a:pPr>
                <a:endParaRPr lang="en-GB" sz="1500" dirty="0"/>
              </a:p>
              <a:p>
                <a:pPr marL="0" indent="0">
                  <a:buNone/>
                </a:pPr>
                <a:endParaRPr lang="en-GB" sz="1500" dirty="0"/>
              </a:p>
              <a:p>
                <a:pPr marL="0" indent="0">
                  <a:buNone/>
                </a:pPr>
                <a:endParaRPr lang="en-GB" sz="1500" dirty="0"/>
              </a:p>
              <a:p>
                <a:pPr marL="0" indent="0">
                  <a:buNone/>
                </a:pPr>
                <a:endParaRPr lang="en-GB" sz="1500" dirty="0"/>
              </a:p>
              <a:p>
                <a:pPr marL="0" indent="0">
                  <a:buNone/>
                </a:pPr>
                <a:endParaRPr lang="en-GB" sz="150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0EB4F75-45DC-2948-8348-32C2F51ADDA7}"/>
                  </a:ext>
                </a:extLst>
              </p:cNvPr>
              <p:cNvSpPr>
                <a:spLocks noGrp="1" noRot="1" noChangeAspect="1" noMove="1" noResize="1" noEditPoints="1" noAdjustHandles="1" noChangeArrowheads="1" noChangeShapeType="1" noTextEdit="1"/>
              </p:cNvSpPr>
              <p:nvPr>
                <p:ph idx="4294967295"/>
              </p:nvPr>
            </p:nvSpPr>
            <p:spPr>
              <a:xfrm>
                <a:off x="0" y="842963"/>
                <a:ext cx="3478213" cy="3987800"/>
              </a:xfrm>
              <a:blipFill>
                <a:blip r:embed="rId2"/>
                <a:stretch>
                  <a:fillRect l="-3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1" name="Content Placeholder 36">
                <a:extLst>
                  <a:ext uri="{FF2B5EF4-FFF2-40B4-BE49-F238E27FC236}">
                    <a16:creationId xmlns:a16="http://schemas.microsoft.com/office/drawing/2014/main" id="{92CFB671-A248-4343-BDE2-2FC2A55EFDE6}"/>
                  </a:ext>
                </a:extLst>
              </p:cNvPr>
              <p:cNvGraphicFramePr>
                <a:graphicFrameLocks/>
              </p:cNvGraphicFramePr>
              <p:nvPr>
                <p:extLst>
                  <p:ext uri="{D42A27DB-BD31-4B8C-83A1-F6EECF244321}">
                    <p14:modId xmlns:p14="http://schemas.microsoft.com/office/powerpoint/2010/main" val="2514033128"/>
                  </p:ext>
                </p:extLst>
              </p:nvPr>
            </p:nvGraphicFramePr>
            <p:xfrm>
              <a:off x="4786115" y="2846070"/>
              <a:ext cx="553290" cy="2297430"/>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388620">
                    <a:tc>
                      <a:txBody>
                        <a:bodyPr/>
                        <a:lstStyle/>
                        <a:p>
                          <a:r>
                            <a:rPr lang="en-GB" sz="1100" dirty="0"/>
                            <a:t>-0.03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388620">
                    <a:tc>
                      <a:txBody>
                        <a:bodyPr/>
                        <a:lstStyle/>
                        <a:p>
                          <a:r>
                            <a:rPr lang="en-GB" sz="1100" dirty="0"/>
                            <a:t>-0.07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388620">
                    <a:tc>
                      <a:txBody>
                        <a:bodyPr/>
                        <a:lstStyle/>
                        <a:p>
                          <a:r>
                            <a:rPr lang="en-GB" sz="1100" dirty="0"/>
                            <a:t>-0.09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0.17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pPr/>
                          <a14:m>
                            <m:oMathPara xmlns:m="http://schemas.openxmlformats.org/officeDocument/2006/math">
                              <m:oMathParaPr>
                                <m:jc m:val="centerGroup"/>
                              </m:oMathParaPr>
                              <m:oMath xmlns:m="http://schemas.openxmlformats.org/officeDocument/2006/math">
                                <m:sSubSup>
                                  <m:sSubSupPr>
                                    <m:ctrlPr>
                                      <a:rPr lang="en-GB" sz="1500" b="0" i="1" smtClean="0">
                                        <a:solidFill>
                                          <a:schemeClr val="tx1"/>
                                        </a:solidFill>
                                        <a:latin typeface="Cambria Math" panose="02040503050406030204" pitchFamily="18" charset="0"/>
                                      </a:rPr>
                                    </m:ctrlPr>
                                  </m:sSubSup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1</m:t>
                                    </m:r>
                                  </m:sub>
                                  <m:sup>
                                    <m:r>
                                      <a:rPr lang="en-GB" sz="1500" b="0" i="1" smtClean="0">
                                        <a:solidFill>
                                          <a:schemeClr val="tx1"/>
                                        </a:solidFill>
                                        <a:latin typeface="Cambria Math" panose="02040503050406030204" pitchFamily="18" charset="0"/>
                                      </a:rPr>
                                      <m:t>𝑠</m:t>
                                    </m:r>
                                  </m:sup>
                                </m:sSubSup>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1" name="Content Placeholder 36">
                <a:extLst>
                  <a:ext uri="{FF2B5EF4-FFF2-40B4-BE49-F238E27FC236}">
                    <a16:creationId xmlns:a16="http://schemas.microsoft.com/office/drawing/2014/main" id="{92CFB671-A248-4343-BDE2-2FC2A55EFDE6}"/>
                  </a:ext>
                </a:extLst>
              </p:cNvPr>
              <p:cNvGraphicFramePr>
                <a:graphicFrameLocks/>
              </p:cNvGraphicFramePr>
              <p:nvPr>
                <p:extLst>
                  <p:ext uri="{D42A27DB-BD31-4B8C-83A1-F6EECF244321}">
                    <p14:modId xmlns:p14="http://schemas.microsoft.com/office/powerpoint/2010/main" val="2514033128"/>
                  </p:ext>
                </p:extLst>
              </p:nvPr>
            </p:nvGraphicFramePr>
            <p:xfrm>
              <a:off x="4786115" y="2846070"/>
              <a:ext cx="553290" cy="2297430"/>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388620">
                    <a:tc>
                      <a:txBody>
                        <a:bodyPr/>
                        <a:lstStyle/>
                        <a:p>
                          <a:r>
                            <a:rPr lang="en-GB" sz="1100" dirty="0"/>
                            <a:t>-0.03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388620">
                    <a:tc>
                      <a:txBody>
                        <a:bodyPr/>
                        <a:lstStyle/>
                        <a:p>
                          <a:r>
                            <a:rPr lang="en-GB" sz="1100" dirty="0"/>
                            <a:t>-0.07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388620">
                    <a:tc>
                      <a:txBody>
                        <a:bodyPr/>
                        <a:lstStyle/>
                        <a:p>
                          <a:r>
                            <a:rPr lang="en-GB" sz="1100" dirty="0"/>
                            <a:t>-0.09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0.17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t="-691304" b="-4348"/>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Content Placeholder 36">
                <a:extLst>
                  <a:ext uri="{FF2B5EF4-FFF2-40B4-BE49-F238E27FC236}">
                    <a16:creationId xmlns:a16="http://schemas.microsoft.com/office/drawing/2014/main" id="{3A993FCB-FDF6-C34E-B2E8-3ABC69810356}"/>
                  </a:ext>
                </a:extLst>
              </p:cNvPr>
              <p:cNvGraphicFramePr>
                <a:graphicFrameLocks/>
              </p:cNvGraphicFramePr>
              <p:nvPr>
                <p:extLst>
                  <p:ext uri="{D42A27DB-BD31-4B8C-83A1-F6EECF244321}">
                    <p14:modId xmlns:p14="http://schemas.microsoft.com/office/powerpoint/2010/main" val="2941515487"/>
                  </p:ext>
                </p:extLst>
              </p:nvPr>
            </p:nvGraphicFramePr>
            <p:xfrm>
              <a:off x="5382206" y="2846070"/>
              <a:ext cx="588900" cy="196596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GB" sz="1500" b="0" i="1" smtClean="0">
                                        <a:solidFill>
                                          <a:schemeClr val="tx1"/>
                                        </a:solidFill>
                                        <a:latin typeface="Cambria Math" panose="02040503050406030204" pitchFamily="18" charset="0"/>
                                      </a:rPr>
                                    </m:ctrlPr>
                                  </m:sSubSup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2</m:t>
                                    </m:r>
                                  </m:sub>
                                  <m:sup>
                                    <m:r>
                                      <a:rPr lang="en-GB" sz="1500" b="0" i="1" smtClean="0">
                                        <a:solidFill>
                                          <a:schemeClr val="tx1"/>
                                        </a:solidFill>
                                        <a:latin typeface="Cambria Math" panose="02040503050406030204" pitchFamily="18" charset="0"/>
                                      </a:rPr>
                                      <m:t>𝑠</m:t>
                                    </m:r>
                                  </m:sup>
                                </m:sSubSup>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2" name="Content Placeholder 36">
                <a:extLst>
                  <a:ext uri="{FF2B5EF4-FFF2-40B4-BE49-F238E27FC236}">
                    <a16:creationId xmlns:a16="http://schemas.microsoft.com/office/drawing/2014/main" id="{3A993FCB-FDF6-C34E-B2E8-3ABC69810356}"/>
                  </a:ext>
                </a:extLst>
              </p:cNvPr>
              <p:cNvGraphicFramePr>
                <a:graphicFrameLocks/>
              </p:cNvGraphicFramePr>
              <p:nvPr>
                <p:extLst>
                  <p:ext uri="{D42A27DB-BD31-4B8C-83A1-F6EECF244321}">
                    <p14:modId xmlns:p14="http://schemas.microsoft.com/office/powerpoint/2010/main" val="2941515487"/>
                  </p:ext>
                </p:extLst>
              </p:nvPr>
            </p:nvGraphicFramePr>
            <p:xfrm>
              <a:off x="5382206" y="2846070"/>
              <a:ext cx="588900" cy="196596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4"/>
                          <a:stretch>
                            <a:fillRect l="-2083" t="-578261" b="-4348"/>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Content Placeholder 36">
                <a:extLst>
                  <a:ext uri="{FF2B5EF4-FFF2-40B4-BE49-F238E27FC236}">
                    <a16:creationId xmlns:a16="http://schemas.microsoft.com/office/drawing/2014/main" id="{E0FAF7F6-8327-FB4C-8E6F-127D1844E32A}"/>
                  </a:ext>
                </a:extLst>
              </p:cNvPr>
              <p:cNvGraphicFramePr>
                <a:graphicFrameLocks/>
              </p:cNvGraphicFramePr>
              <p:nvPr>
                <p:extLst>
                  <p:ext uri="{D42A27DB-BD31-4B8C-83A1-F6EECF244321}">
                    <p14:modId xmlns:p14="http://schemas.microsoft.com/office/powerpoint/2010/main" val="413626694"/>
                  </p:ext>
                </p:extLst>
              </p:nvPr>
            </p:nvGraphicFramePr>
            <p:xfrm>
              <a:off x="6009935" y="2846070"/>
              <a:ext cx="588900" cy="196596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GB" sz="1500" b="0" i="1" smtClean="0">
                                        <a:solidFill>
                                          <a:schemeClr val="tx1"/>
                                        </a:solidFill>
                                        <a:latin typeface="Cambria Math" panose="02040503050406030204" pitchFamily="18" charset="0"/>
                                      </a:rPr>
                                    </m:ctrlPr>
                                  </m:sSubSup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3</m:t>
                                    </m:r>
                                  </m:sub>
                                  <m:sup>
                                    <m:r>
                                      <a:rPr lang="en-GB" sz="1500" b="0" i="1" smtClean="0">
                                        <a:solidFill>
                                          <a:schemeClr val="tx1"/>
                                        </a:solidFill>
                                        <a:latin typeface="Cambria Math" panose="02040503050406030204" pitchFamily="18" charset="0"/>
                                      </a:rPr>
                                      <m:t>𝑠</m:t>
                                    </m:r>
                                  </m:sup>
                                </m:sSubSup>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3" name="Content Placeholder 36">
                <a:extLst>
                  <a:ext uri="{FF2B5EF4-FFF2-40B4-BE49-F238E27FC236}">
                    <a16:creationId xmlns:a16="http://schemas.microsoft.com/office/drawing/2014/main" id="{E0FAF7F6-8327-FB4C-8E6F-127D1844E32A}"/>
                  </a:ext>
                </a:extLst>
              </p:cNvPr>
              <p:cNvGraphicFramePr>
                <a:graphicFrameLocks/>
              </p:cNvGraphicFramePr>
              <p:nvPr>
                <p:extLst>
                  <p:ext uri="{D42A27DB-BD31-4B8C-83A1-F6EECF244321}">
                    <p14:modId xmlns:p14="http://schemas.microsoft.com/office/powerpoint/2010/main" val="413626694"/>
                  </p:ext>
                </p:extLst>
              </p:nvPr>
            </p:nvGraphicFramePr>
            <p:xfrm>
              <a:off x="6009935" y="2846070"/>
              <a:ext cx="588900" cy="196596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5"/>
                          <a:stretch>
                            <a:fillRect l="-2128" t="-578261" b="-4348"/>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Content Placeholder 36">
                <a:extLst>
                  <a:ext uri="{FF2B5EF4-FFF2-40B4-BE49-F238E27FC236}">
                    <a16:creationId xmlns:a16="http://schemas.microsoft.com/office/drawing/2014/main" id="{F00795E6-9C48-7242-8F25-A5659E69BD6E}"/>
                  </a:ext>
                </a:extLst>
              </p:cNvPr>
              <p:cNvGraphicFramePr>
                <a:graphicFrameLocks/>
              </p:cNvGraphicFramePr>
              <p:nvPr>
                <p:extLst>
                  <p:ext uri="{D42A27DB-BD31-4B8C-83A1-F6EECF244321}">
                    <p14:modId xmlns:p14="http://schemas.microsoft.com/office/powerpoint/2010/main" val="2350380378"/>
                  </p:ext>
                </p:extLst>
              </p:nvPr>
            </p:nvGraphicFramePr>
            <p:xfrm>
              <a:off x="6637664" y="2846070"/>
              <a:ext cx="588900" cy="196596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0.25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-0.15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GB" sz="1500" b="0" i="1" smtClean="0">
                                        <a:solidFill>
                                          <a:schemeClr val="tx1"/>
                                        </a:solidFill>
                                        <a:latin typeface="Cambria Math" panose="02040503050406030204" pitchFamily="18" charset="0"/>
                                      </a:rPr>
                                    </m:ctrlPr>
                                  </m:sSubSup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4</m:t>
                                    </m:r>
                                  </m:sub>
                                  <m:sup>
                                    <m:r>
                                      <a:rPr lang="en-GB" sz="1500" b="0" i="1" smtClean="0">
                                        <a:solidFill>
                                          <a:schemeClr val="tx1"/>
                                        </a:solidFill>
                                        <a:latin typeface="Cambria Math" panose="02040503050406030204" pitchFamily="18" charset="0"/>
                                      </a:rPr>
                                      <m:t>𝑠</m:t>
                                    </m:r>
                                  </m:sup>
                                </m:sSubSup>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5" name="Content Placeholder 36">
                <a:extLst>
                  <a:ext uri="{FF2B5EF4-FFF2-40B4-BE49-F238E27FC236}">
                    <a16:creationId xmlns:a16="http://schemas.microsoft.com/office/drawing/2014/main" id="{F00795E6-9C48-7242-8F25-A5659E69BD6E}"/>
                  </a:ext>
                </a:extLst>
              </p:cNvPr>
              <p:cNvGraphicFramePr>
                <a:graphicFrameLocks/>
              </p:cNvGraphicFramePr>
              <p:nvPr>
                <p:extLst>
                  <p:ext uri="{D42A27DB-BD31-4B8C-83A1-F6EECF244321}">
                    <p14:modId xmlns:p14="http://schemas.microsoft.com/office/powerpoint/2010/main" val="2350380378"/>
                  </p:ext>
                </p:extLst>
              </p:nvPr>
            </p:nvGraphicFramePr>
            <p:xfrm>
              <a:off x="6637664" y="2846070"/>
              <a:ext cx="588900" cy="196596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278130">
                    <a:tc>
                      <a:txBody>
                        <a:bodyPr/>
                        <a:lstStyle/>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0.25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-0.15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0.4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6"/>
                          <a:stretch>
                            <a:fillRect l="-2083" t="-578261" b="-4348"/>
                          </a:stretch>
                        </a:blipFill>
                      </a:tcPr>
                    </a:tc>
                    <a:extLst>
                      <a:ext uri="{0D108BD9-81ED-4DB2-BD59-A6C34878D82A}">
                        <a16:rowId xmlns:a16="http://schemas.microsoft.com/office/drawing/2014/main" val="841526723"/>
                      </a:ext>
                    </a:extLst>
                  </a:tr>
                </a:tbl>
              </a:graphicData>
            </a:graphic>
          </p:graphicFrame>
        </mc:Fallback>
      </mc:AlternateContent>
      <p:sp>
        <p:nvSpPr>
          <p:cNvPr id="16" name="Down Arrow 15">
            <a:extLst>
              <a:ext uri="{FF2B5EF4-FFF2-40B4-BE49-F238E27FC236}">
                <a16:creationId xmlns:a16="http://schemas.microsoft.com/office/drawing/2014/main" id="{8AE48C65-4D45-0740-BBF8-3AE3E7565891}"/>
              </a:ext>
            </a:extLst>
          </p:cNvPr>
          <p:cNvSpPr/>
          <p:nvPr/>
        </p:nvSpPr>
        <p:spPr>
          <a:xfrm>
            <a:off x="1746865" y="2863486"/>
            <a:ext cx="199103" cy="4719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9E8FC7E-9273-C241-BDC8-7B5DCF3A6548}"/>
                  </a:ext>
                </a:extLst>
              </p:cNvPr>
              <p:cNvSpPr/>
              <p:nvPr/>
            </p:nvSpPr>
            <p:spPr>
              <a:xfrm>
                <a:off x="1984797" y="2846070"/>
                <a:ext cx="1136593" cy="4592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050" i="1">
                              <a:latin typeface="Cambria Math" panose="02040503050406030204" pitchFamily="18" charset="0"/>
                            </a:rPr>
                          </m:ctrlPr>
                        </m:sSubSupPr>
                        <m:e>
                          <m:r>
                            <a:rPr lang="en-GB" sz="1050" b="1" i="1">
                              <a:latin typeface="Cambria Math" panose="02040503050406030204" pitchFamily="18" charset="0"/>
                            </a:rPr>
                            <m:t>𝒙</m:t>
                          </m:r>
                        </m:e>
                        <m:sub>
                          <m:r>
                            <a:rPr lang="en-GB" sz="1050" i="1">
                              <a:latin typeface="Cambria Math" panose="02040503050406030204" pitchFamily="18" charset="0"/>
                            </a:rPr>
                            <m:t>𝑗</m:t>
                          </m:r>
                        </m:sub>
                        <m:sup>
                          <m:r>
                            <a:rPr lang="en-GB" sz="1050" i="1">
                              <a:latin typeface="Cambria Math" panose="02040503050406030204" pitchFamily="18" charset="0"/>
                            </a:rPr>
                            <m:t>𝑠</m:t>
                          </m:r>
                        </m:sup>
                      </m:sSubSup>
                      <m:r>
                        <a:rPr lang="en-GB" sz="1050" i="1">
                          <a:latin typeface="Cambria Math" panose="02040503050406030204" pitchFamily="18" charset="0"/>
                        </a:rPr>
                        <m:t>=</m:t>
                      </m:r>
                      <m:f>
                        <m:fPr>
                          <m:ctrlPr>
                            <a:rPr lang="en-GB" sz="1050" i="1">
                              <a:latin typeface="Cambria Math" panose="02040503050406030204" pitchFamily="18" charset="0"/>
                            </a:rPr>
                          </m:ctrlPr>
                        </m:fPr>
                        <m:num>
                          <m:sSubSup>
                            <m:sSubSupPr>
                              <m:ctrlPr>
                                <a:rPr lang="en-GB" sz="1050" i="1">
                                  <a:latin typeface="Cambria Math" panose="02040503050406030204" pitchFamily="18" charset="0"/>
                                </a:rPr>
                              </m:ctrlPr>
                            </m:sSubSupPr>
                            <m:e>
                              <m:r>
                                <a:rPr lang="en-GB" sz="1050" b="1" i="1">
                                  <a:latin typeface="Cambria Math" panose="02040503050406030204" pitchFamily="18" charset="0"/>
                                </a:rPr>
                                <m:t>𝒙</m:t>
                              </m:r>
                            </m:e>
                            <m:sub>
                              <m:r>
                                <a:rPr lang="en-GB" sz="1050" i="1">
                                  <a:latin typeface="Cambria Math" panose="02040503050406030204" pitchFamily="18" charset="0"/>
                                </a:rPr>
                                <m:t>𝑗</m:t>
                              </m:r>
                            </m:sub>
                            <m:sup>
                              <m:r>
                                <a:rPr lang="en-GB" sz="1050" i="1">
                                  <a:latin typeface="Cambria Math" panose="02040503050406030204" pitchFamily="18" charset="0"/>
                                </a:rPr>
                                <m:t> </m:t>
                              </m:r>
                            </m:sup>
                          </m:sSubSup>
                          <m:r>
                            <a:rPr lang="en-GB" sz="1050" i="1">
                              <a:latin typeface="Cambria Math" panose="02040503050406030204" pitchFamily="18" charset="0"/>
                            </a:rPr>
                            <m:t>−</m:t>
                          </m:r>
                          <m:acc>
                            <m:accPr>
                              <m:chr m:val="̅"/>
                              <m:ctrlPr>
                                <a:rPr lang="en-US" sz="1050" i="1">
                                  <a:latin typeface="Cambria Math" panose="02040503050406030204" pitchFamily="18" charset="0"/>
                                </a:rPr>
                              </m:ctrlPr>
                            </m:acc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acc>
                        </m:num>
                        <m:den>
                          <m:r>
                            <a:rPr lang="en-GB" sz="1050" i="1">
                              <a:latin typeface="Cambria Math" panose="02040503050406030204" pitchFamily="18" charset="0"/>
                            </a:rPr>
                            <m:t>𝑟𝑎𝑛𝑔𝑒</m:t>
                          </m:r>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a:rPr lang="en-GB" sz="1050" i="1">
                                      <a:latin typeface="Cambria Math" panose="02040503050406030204" pitchFamily="18" charset="0"/>
                                    </a:rPr>
                                    <m:t>𝑥</m:t>
                                  </m:r>
                                </m:e>
                                <m:sub>
                                  <m:r>
                                    <a:rPr lang="en-GB" sz="1050" i="1">
                                      <a:latin typeface="Cambria Math" panose="02040503050406030204" pitchFamily="18" charset="0"/>
                                    </a:rPr>
                                    <m:t>𝑗</m:t>
                                  </m:r>
                                </m:sub>
                              </m:sSub>
                            </m:e>
                          </m:d>
                        </m:den>
                      </m:f>
                    </m:oMath>
                  </m:oMathPara>
                </a14:m>
                <a:endParaRPr lang="en-US" sz="1050" dirty="0"/>
              </a:p>
            </p:txBody>
          </p:sp>
        </mc:Choice>
        <mc:Fallback xmlns="">
          <p:sp>
            <p:nvSpPr>
              <p:cNvPr id="17" name="Rectangle 16">
                <a:extLst>
                  <a:ext uri="{FF2B5EF4-FFF2-40B4-BE49-F238E27FC236}">
                    <a16:creationId xmlns:a16="http://schemas.microsoft.com/office/drawing/2014/main" id="{C9E8FC7E-9273-C241-BDC8-7B5DCF3A6548}"/>
                  </a:ext>
                </a:extLst>
              </p:cNvPr>
              <p:cNvSpPr>
                <a:spLocks noRot="1" noChangeAspect="1" noMove="1" noResize="1" noEditPoints="1" noAdjustHandles="1" noChangeArrowheads="1" noChangeShapeType="1" noTextEdit="1"/>
              </p:cNvSpPr>
              <p:nvPr/>
            </p:nvSpPr>
            <p:spPr>
              <a:xfrm>
                <a:off x="1984797" y="2846070"/>
                <a:ext cx="1136593" cy="45922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8" name="Content Placeholder 36">
                <a:extLst>
                  <a:ext uri="{FF2B5EF4-FFF2-40B4-BE49-F238E27FC236}">
                    <a16:creationId xmlns:a16="http://schemas.microsoft.com/office/drawing/2014/main" id="{C64F2F8D-7F5E-6B45-8C49-CCAD34F1DEDB}"/>
                  </a:ext>
                </a:extLst>
              </p:cNvPr>
              <p:cNvGraphicFramePr>
                <a:graphicFrameLocks/>
              </p:cNvGraphicFramePr>
              <p:nvPr>
                <p:extLst>
                  <p:ext uri="{D42A27DB-BD31-4B8C-83A1-F6EECF244321}">
                    <p14:modId xmlns:p14="http://schemas.microsoft.com/office/powerpoint/2010/main" val="2482142569"/>
                  </p:ext>
                </p:extLst>
              </p:nvPr>
            </p:nvGraphicFramePr>
            <p:xfrm>
              <a:off x="4771337" y="308552"/>
              <a:ext cx="553290" cy="2269824"/>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581994">
                    <a:tc>
                      <a:txBody>
                        <a:bodyPr/>
                        <a:lstStyle/>
                        <a:p>
                          <a:r>
                            <a:rPr lang="en-GB" sz="1100" dirty="0"/>
                            <a:t>Area</a:t>
                          </a:r>
                        </a:p>
                        <a:p>
                          <a:r>
                            <a:rPr lang="en-GB" sz="1100" dirty="0"/>
                            <a:t>(</a:t>
                          </a:r>
                          <a14:m>
                            <m:oMath xmlns:m="http://schemas.openxmlformats.org/officeDocument/2006/math">
                              <m:sSup>
                                <m:sSupPr>
                                  <m:ctrlPr>
                                    <a:rPr lang="en-GB" sz="1100" i="1" dirty="0" smtClean="0">
                                      <a:latin typeface="Cambria Math" panose="02040503050406030204" pitchFamily="18" charset="0"/>
                                    </a:rPr>
                                  </m:ctrlPr>
                                </m:sSupPr>
                                <m:e>
                                  <m:r>
                                    <a:rPr lang="en-GB" sz="1100" i="1" dirty="0" smtClean="0">
                                      <a:latin typeface="Cambria Math" panose="02040503050406030204" pitchFamily="18" charset="0"/>
                                    </a:rPr>
                                    <m:t>𝑚</m:t>
                                  </m:r>
                                </m:e>
                                <m:sup>
                                  <m:r>
                                    <a:rPr lang="en-GB" sz="1100" i="1" dirty="0" smtClean="0">
                                      <a:latin typeface="Cambria Math" panose="02040503050406030204" pitchFamily="18" charset="0"/>
                                    </a:rPr>
                                    <m:t>2</m:t>
                                  </m:r>
                                </m:sup>
                              </m:sSup>
                            </m:oMath>
                          </a14:m>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60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150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1</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8" name="Content Placeholder 36">
                <a:extLst>
                  <a:ext uri="{FF2B5EF4-FFF2-40B4-BE49-F238E27FC236}">
                    <a16:creationId xmlns:a16="http://schemas.microsoft.com/office/drawing/2014/main" id="{C64F2F8D-7F5E-6B45-8C49-CCAD34F1DEDB}"/>
                  </a:ext>
                </a:extLst>
              </p:cNvPr>
              <p:cNvGraphicFramePr>
                <a:graphicFrameLocks/>
              </p:cNvGraphicFramePr>
              <p:nvPr>
                <p:extLst>
                  <p:ext uri="{D42A27DB-BD31-4B8C-83A1-F6EECF244321}">
                    <p14:modId xmlns:p14="http://schemas.microsoft.com/office/powerpoint/2010/main" val="2482142569"/>
                  </p:ext>
                </p:extLst>
              </p:nvPr>
            </p:nvGraphicFramePr>
            <p:xfrm>
              <a:off x="4771337" y="308552"/>
              <a:ext cx="553290" cy="2269824"/>
            </p:xfrm>
            <a:graphic>
              <a:graphicData uri="http://schemas.openxmlformats.org/drawingml/2006/table">
                <a:tbl>
                  <a:tblPr firstRow="1" bandRow="1">
                    <a:tableStyleId>{5C22544A-7EE6-4342-B048-85BDC9FD1C3A}</a:tableStyleId>
                  </a:tblPr>
                  <a:tblGrid>
                    <a:gridCol w="553290">
                      <a:extLst>
                        <a:ext uri="{9D8B030D-6E8A-4147-A177-3AD203B41FA5}">
                          <a16:colId xmlns:a16="http://schemas.microsoft.com/office/drawing/2014/main" val="2684005888"/>
                        </a:ext>
                      </a:extLst>
                    </a:gridCol>
                  </a:tblGrid>
                  <a:tr h="581994">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222" t="-2174" b="-291304"/>
                          </a:stretch>
                        </a:blipFill>
                      </a:tcPr>
                    </a:tc>
                    <a:extLst>
                      <a:ext uri="{0D108BD9-81ED-4DB2-BD59-A6C34878D82A}">
                        <a16:rowId xmlns:a16="http://schemas.microsoft.com/office/drawing/2014/main" val="2371899752"/>
                      </a:ext>
                    </a:extLst>
                  </a:tr>
                  <a:tr h="278130">
                    <a:tc>
                      <a:txBody>
                        <a:bodyPr/>
                        <a:lstStyle/>
                        <a:p>
                          <a:r>
                            <a:rPr lang="en-GB" sz="1100" dirty="0"/>
                            <a:t>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60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150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7609"/>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8"/>
                          <a:stretch>
                            <a:fillRect l="-2222" t="-654167"/>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Content Placeholder 36">
                <a:extLst>
                  <a:ext uri="{FF2B5EF4-FFF2-40B4-BE49-F238E27FC236}">
                    <a16:creationId xmlns:a16="http://schemas.microsoft.com/office/drawing/2014/main" id="{77E95405-AA63-FC49-91B8-FE75BBE583F2}"/>
                  </a:ext>
                </a:extLst>
              </p:cNvPr>
              <p:cNvGraphicFramePr>
                <a:graphicFrameLocks/>
              </p:cNvGraphicFramePr>
              <p:nvPr>
                <p:extLst>
                  <p:ext uri="{D42A27DB-BD31-4B8C-83A1-F6EECF244321}">
                    <p14:modId xmlns:p14="http://schemas.microsoft.com/office/powerpoint/2010/main" val="3245462721"/>
                  </p:ext>
                </p:extLst>
              </p:nvPr>
            </p:nvGraphicFramePr>
            <p:xfrm>
              <a:off x="7276138" y="308552"/>
              <a:ext cx="633737" cy="2269824"/>
            </p:xfrm>
            <a:graphic>
              <a:graphicData uri="http://schemas.openxmlformats.org/drawingml/2006/table">
                <a:tbl>
                  <a:tblPr firstRow="1" bandRow="1">
                    <a:tableStyleId>{5C22544A-7EE6-4342-B048-85BDC9FD1C3A}</a:tableStyleId>
                  </a:tblPr>
                  <a:tblGrid>
                    <a:gridCol w="633737">
                      <a:extLst>
                        <a:ext uri="{9D8B030D-6E8A-4147-A177-3AD203B41FA5}">
                          <a16:colId xmlns:a16="http://schemas.microsoft.com/office/drawing/2014/main" val="2922140018"/>
                        </a:ext>
                      </a:extLst>
                    </a:gridCol>
                  </a:tblGrid>
                  <a:tr h="581994">
                    <a:tc>
                      <a:txBody>
                        <a:bodyPr/>
                        <a:lstStyle/>
                        <a:p>
                          <a:r>
                            <a:rPr lang="en-GB" sz="1100" dirty="0"/>
                            <a:t>Price</a:t>
                          </a:r>
                          <a:br>
                            <a:rPr lang="en-GB" sz="1100" dirty="0"/>
                          </a:br>
                          <a:r>
                            <a:rPr lang="en-GB" sz="1100" dirty="0"/>
                            <a:t>(£</a:t>
                          </a:r>
                          <a:r>
                            <a:rPr lang="en-GB" sz="1100" dirty="0" err="1"/>
                            <a:t>ks</a:t>
                          </a:r>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400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389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250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689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900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697602"/>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500" b="0" i="1" dirty="0" smtClean="0">
                                    <a:solidFill>
                                      <a:schemeClr val="tx1"/>
                                    </a:solidFill>
                                    <a:latin typeface="Cambria Math" panose="02040503050406030204" pitchFamily="18" charset="0"/>
                                  </a:rPr>
                                  <m:t>𝑦</m:t>
                                </m:r>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19" name="Content Placeholder 36">
                <a:extLst>
                  <a:ext uri="{FF2B5EF4-FFF2-40B4-BE49-F238E27FC236}">
                    <a16:creationId xmlns:a16="http://schemas.microsoft.com/office/drawing/2014/main" id="{77E95405-AA63-FC49-91B8-FE75BBE583F2}"/>
                  </a:ext>
                </a:extLst>
              </p:cNvPr>
              <p:cNvGraphicFramePr>
                <a:graphicFrameLocks/>
              </p:cNvGraphicFramePr>
              <p:nvPr>
                <p:extLst>
                  <p:ext uri="{D42A27DB-BD31-4B8C-83A1-F6EECF244321}">
                    <p14:modId xmlns:p14="http://schemas.microsoft.com/office/powerpoint/2010/main" val="3245462721"/>
                  </p:ext>
                </p:extLst>
              </p:nvPr>
            </p:nvGraphicFramePr>
            <p:xfrm>
              <a:off x="7276138" y="308552"/>
              <a:ext cx="633737" cy="2269824"/>
            </p:xfrm>
            <a:graphic>
              <a:graphicData uri="http://schemas.openxmlformats.org/drawingml/2006/table">
                <a:tbl>
                  <a:tblPr firstRow="1" bandRow="1">
                    <a:tableStyleId>{5C22544A-7EE6-4342-B048-85BDC9FD1C3A}</a:tableStyleId>
                  </a:tblPr>
                  <a:tblGrid>
                    <a:gridCol w="633737">
                      <a:extLst>
                        <a:ext uri="{9D8B030D-6E8A-4147-A177-3AD203B41FA5}">
                          <a16:colId xmlns:a16="http://schemas.microsoft.com/office/drawing/2014/main" val="2922140018"/>
                        </a:ext>
                      </a:extLst>
                    </a:gridCol>
                  </a:tblGrid>
                  <a:tr h="581994">
                    <a:tc>
                      <a:txBody>
                        <a:bodyPr/>
                        <a:lstStyle/>
                        <a:p>
                          <a:r>
                            <a:rPr lang="en-GB" sz="1100" dirty="0"/>
                            <a:t>Price</a:t>
                          </a:r>
                          <a:br>
                            <a:rPr lang="en-GB" sz="1100" dirty="0"/>
                          </a:br>
                          <a:r>
                            <a:rPr lang="en-GB" sz="1100" dirty="0"/>
                            <a:t>(£</a:t>
                          </a:r>
                          <a:r>
                            <a:rPr lang="en-GB" sz="1100" dirty="0" err="1"/>
                            <a:t>ks</a:t>
                          </a:r>
                          <a:r>
                            <a:rPr lang="en-GB" sz="11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400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389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250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689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900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697602"/>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9"/>
                          <a:stretch>
                            <a:fillRect t="-654167" r="-1961" b="-4167"/>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0" name="Content Placeholder 36">
                <a:extLst>
                  <a:ext uri="{FF2B5EF4-FFF2-40B4-BE49-F238E27FC236}">
                    <a16:creationId xmlns:a16="http://schemas.microsoft.com/office/drawing/2014/main" id="{40701D4F-435E-D14F-B3A7-A594DE4A0B05}"/>
                  </a:ext>
                </a:extLst>
              </p:cNvPr>
              <p:cNvGraphicFramePr>
                <a:graphicFrameLocks/>
              </p:cNvGraphicFramePr>
              <p:nvPr>
                <p:extLst/>
              </p:nvPr>
            </p:nvGraphicFramePr>
            <p:xfrm>
              <a:off x="5363456"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48640">
                    <a:tc>
                      <a:txBody>
                        <a:bodyPr/>
                        <a:lstStyle/>
                        <a:p>
                          <a:r>
                            <a:rPr lang="en-GB" sz="1100" dirty="0"/>
                            <a:t># rooms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2</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0" name="Content Placeholder 36">
                <a:extLst>
                  <a:ext uri="{FF2B5EF4-FFF2-40B4-BE49-F238E27FC236}">
                    <a16:creationId xmlns:a16="http://schemas.microsoft.com/office/drawing/2014/main" id="{40701D4F-435E-D14F-B3A7-A594DE4A0B05}"/>
                  </a:ext>
                </a:extLst>
              </p:cNvPr>
              <p:cNvGraphicFramePr>
                <a:graphicFrameLocks/>
              </p:cNvGraphicFramePr>
              <p:nvPr>
                <p:extLst/>
              </p:nvPr>
            </p:nvGraphicFramePr>
            <p:xfrm>
              <a:off x="5363456"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 rooms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60493"/>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0"/>
                          <a:stretch>
                            <a:fillRect l="-2128" t="-650000"/>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Content Placeholder 36">
                <a:extLst>
                  <a:ext uri="{FF2B5EF4-FFF2-40B4-BE49-F238E27FC236}">
                    <a16:creationId xmlns:a16="http://schemas.microsoft.com/office/drawing/2014/main" id="{64095491-738F-7443-9D26-BEE28253BBB2}"/>
                  </a:ext>
                </a:extLst>
              </p:cNvPr>
              <p:cNvGraphicFramePr>
                <a:graphicFrameLocks/>
              </p:cNvGraphicFramePr>
              <p:nvPr>
                <p:extLst/>
              </p:nvPr>
            </p:nvGraphicFramePr>
            <p:xfrm>
              <a:off x="5991185"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48640">
                    <a:tc>
                      <a:txBody>
                        <a:bodyPr/>
                        <a:lstStyle/>
                        <a:p>
                          <a:r>
                            <a:rPr lang="en-GB" sz="1100" dirty="0"/>
                            <a:t># floors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3</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1" name="Content Placeholder 36">
                <a:extLst>
                  <a:ext uri="{FF2B5EF4-FFF2-40B4-BE49-F238E27FC236}">
                    <a16:creationId xmlns:a16="http://schemas.microsoft.com/office/drawing/2014/main" id="{64095491-738F-7443-9D26-BEE28253BBB2}"/>
                  </a:ext>
                </a:extLst>
              </p:cNvPr>
              <p:cNvGraphicFramePr>
                <a:graphicFrameLocks/>
              </p:cNvGraphicFramePr>
              <p:nvPr>
                <p:extLst/>
              </p:nvPr>
            </p:nvGraphicFramePr>
            <p:xfrm>
              <a:off x="5991185"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 floors</a:t>
                          </a:r>
                        </a:p>
                        <a:p>
                          <a:endParaRPr lang="en-GB"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71956"/>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2083" t="-650000"/>
                          </a:stretch>
                        </a:blipFill>
                      </a:tcPr>
                    </a:tc>
                    <a:extLst>
                      <a:ext uri="{0D108BD9-81ED-4DB2-BD59-A6C34878D82A}">
                        <a16:rowId xmlns:a16="http://schemas.microsoft.com/office/drawing/2014/main" val="8415267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2" name="Content Placeholder 36">
                <a:extLst>
                  <a:ext uri="{FF2B5EF4-FFF2-40B4-BE49-F238E27FC236}">
                    <a16:creationId xmlns:a16="http://schemas.microsoft.com/office/drawing/2014/main" id="{EDF24E75-CC51-7E47-BF40-4F352D2CC21D}"/>
                  </a:ext>
                </a:extLst>
              </p:cNvPr>
              <p:cNvGraphicFramePr>
                <a:graphicFrameLocks/>
              </p:cNvGraphicFramePr>
              <p:nvPr>
                <p:extLst>
                  <p:ext uri="{D42A27DB-BD31-4B8C-83A1-F6EECF244321}">
                    <p14:modId xmlns:p14="http://schemas.microsoft.com/office/powerpoint/2010/main" val="3321409148"/>
                  </p:ext>
                </p:extLst>
              </p:nvPr>
            </p:nvGraphicFramePr>
            <p:xfrm>
              <a:off x="6618914"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388620">
                    <a:tc>
                      <a:txBody>
                        <a:bodyPr/>
                        <a:lstStyle/>
                        <a:p>
                          <a:r>
                            <a:rPr lang="en-GB" sz="1100" dirty="0"/>
                            <a:t>Age (years)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65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500" b="0" i="1" smtClean="0">
                                        <a:solidFill>
                                          <a:schemeClr val="tx1"/>
                                        </a:solidFill>
                                        <a:latin typeface="Cambria Math" panose="02040503050406030204" pitchFamily="18" charset="0"/>
                                      </a:rPr>
                                    </m:ctrlPr>
                                  </m:sSubPr>
                                  <m:e>
                                    <m:r>
                                      <a:rPr lang="en-GB" sz="1500" b="0" i="1" smtClean="0">
                                        <a:solidFill>
                                          <a:schemeClr val="tx1"/>
                                        </a:solidFill>
                                        <a:latin typeface="Cambria Math" panose="02040503050406030204" pitchFamily="18" charset="0"/>
                                      </a:rPr>
                                      <m:t>𝑥</m:t>
                                    </m:r>
                                  </m:e>
                                  <m:sub>
                                    <m:r>
                                      <a:rPr lang="en-GB" sz="1500" b="0" i="1" smtClean="0">
                                        <a:solidFill>
                                          <a:schemeClr val="tx1"/>
                                        </a:solidFill>
                                        <a:latin typeface="Cambria Math" panose="02040503050406030204" pitchFamily="18" charset="0"/>
                                      </a:rPr>
                                      <m:t>4</m:t>
                                    </m:r>
                                  </m:sub>
                                </m:sSub>
                              </m:oMath>
                            </m:oMathPara>
                          </a14:m>
                          <a:endParaRPr lang="en-GB" sz="1500" dirty="0">
                            <a:solidFill>
                              <a:schemeClr val="tx1"/>
                            </a:solidFill>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1526723"/>
                      </a:ext>
                    </a:extLst>
                  </a:tr>
                </a:tbl>
              </a:graphicData>
            </a:graphic>
          </p:graphicFrame>
        </mc:Choice>
        <mc:Fallback xmlns="">
          <p:graphicFrame>
            <p:nvGraphicFramePr>
              <p:cNvPr id="22" name="Content Placeholder 36">
                <a:extLst>
                  <a:ext uri="{FF2B5EF4-FFF2-40B4-BE49-F238E27FC236}">
                    <a16:creationId xmlns:a16="http://schemas.microsoft.com/office/drawing/2014/main" id="{EDF24E75-CC51-7E47-BF40-4F352D2CC21D}"/>
                  </a:ext>
                </a:extLst>
              </p:cNvPr>
              <p:cNvGraphicFramePr>
                <a:graphicFrameLocks/>
              </p:cNvGraphicFramePr>
              <p:nvPr>
                <p:extLst>
                  <p:ext uri="{D42A27DB-BD31-4B8C-83A1-F6EECF244321}">
                    <p14:modId xmlns:p14="http://schemas.microsoft.com/office/powerpoint/2010/main" val="3321409148"/>
                  </p:ext>
                </p:extLst>
              </p:nvPr>
            </p:nvGraphicFramePr>
            <p:xfrm>
              <a:off x="6618914" y="308552"/>
              <a:ext cx="588900" cy="2259330"/>
            </p:xfrm>
            <a:graphic>
              <a:graphicData uri="http://schemas.openxmlformats.org/drawingml/2006/table">
                <a:tbl>
                  <a:tblPr firstRow="1" bandRow="1">
                    <a:tableStyleId>{5C22544A-7EE6-4342-B048-85BDC9FD1C3A}</a:tableStyleId>
                  </a:tblPr>
                  <a:tblGrid>
                    <a:gridCol w="588900">
                      <a:extLst>
                        <a:ext uri="{9D8B030D-6E8A-4147-A177-3AD203B41FA5}">
                          <a16:colId xmlns:a16="http://schemas.microsoft.com/office/drawing/2014/main" val="2922140018"/>
                        </a:ext>
                      </a:extLst>
                    </a:gridCol>
                  </a:tblGrid>
                  <a:tr h="571500">
                    <a:tc>
                      <a:txBody>
                        <a:bodyPr/>
                        <a:lstStyle/>
                        <a:p>
                          <a:r>
                            <a:rPr lang="en-GB" sz="1100" dirty="0"/>
                            <a:t>Age (years)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899752"/>
                      </a:ext>
                    </a:extLst>
                  </a:tr>
                  <a:tr h="278130">
                    <a:tc>
                      <a:txBody>
                        <a:bodyPr/>
                        <a:lstStyle/>
                        <a:p>
                          <a:r>
                            <a:rPr lang="en-GB" sz="1100" dirty="0"/>
                            <a:t>50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99361"/>
                      </a:ext>
                    </a:extLst>
                  </a:tr>
                  <a:tr h="278130">
                    <a:tc>
                      <a:txBody>
                        <a:bodyPr/>
                        <a:lstStyle/>
                        <a:p>
                          <a:r>
                            <a:rPr lang="en-GB" sz="1100" dirty="0"/>
                            <a:t>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886571"/>
                      </a:ext>
                    </a:extLst>
                  </a:tr>
                  <a:tr h="278130">
                    <a:tc>
                      <a:txBody>
                        <a:bodyPr/>
                        <a:lstStyle/>
                        <a:p>
                          <a:r>
                            <a:rPr lang="en-GB"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310092"/>
                      </a:ext>
                    </a:extLst>
                  </a:tr>
                  <a:tr h="278130">
                    <a:tc>
                      <a:txBody>
                        <a:bodyPr/>
                        <a:lstStyle/>
                        <a:p>
                          <a:r>
                            <a:rPr lang="en-GB" sz="11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0466"/>
                      </a:ext>
                    </a:extLst>
                  </a:tr>
                  <a:tr h="278130">
                    <a:tc>
                      <a:txBody>
                        <a:bodyPr/>
                        <a:lstStyle/>
                        <a:p>
                          <a:r>
                            <a:rPr lang="en-GB" sz="1100" dirty="0"/>
                            <a:t>65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204408"/>
                      </a:ext>
                    </a:extLst>
                  </a:tr>
                  <a:tr h="297180">
                    <a:tc>
                      <a:txBody>
                        <a:bodyPr/>
                        <a:lstStyle/>
                        <a:p>
                          <a:endParaRPr lang="en-US"/>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2"/>
                          <a:stretch>
                            <a:fillRect l="-2128" t="-650000"/>
                          </a:stretch>
                        </a:blipFill>
                      </a:tcPr>
                    </a:tc>
                    <a:extLst>
                      <a:ext uri="{0D108BD9-81ED-4DB2-BD59-A6C34878D82A}">
                        <a16:rowId xmlns:a16="http://schemas.microsoft.com/office/drawing/2014/main" val="841526723"/>
                      </a:ext>
                    </a:extLst>
                  </a:tr>
                </a:tbl>
              </a:graphicData>
            </a:graphic>
          </p:graphicFrame>
        </mc:Fallback>
      </mc:AlternateContent>
    </p:spTree>
    <p:extLst>
      <p:ext uri="{BB962C8B-B14F-4D97-AF65-F5344CB8AC3E}">
        <p14:creationId xmlns:p14="http://schemas.microsoft.com/office/powerpoint/2010/main" val="8620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Logistic Regression</a:t>
            </a:r>
            <a:endParaRPr/>
          </a:p>
        </p:txBody>
      </p:sp>
      <p:sp>
        <p:nvSpPr>
          <p:cNvPr id="80" name="Google Shape;80;p15"/>
          <p:cNvSpPr txBox="1"/>
          <p:nvPr/>
        </p:nvSpPr>
        <p:spPr>
          <a:xfrm>
            <a:off x="955125" y="1068325"/>
            <a:ext cx="6509100" cy="30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 is commonly used to estimate the probability that an instance belongs to a particular class.</a:t>
            </a:r>
            <a:endParaRPr/>
          </a:p>
        </p:txBody>
      </p:sp>
      <p:sp>
        <p:nvSpPr>
          <p:cNvPr id="81" name="Google Shape;81;p15"/>
          <p:cNvSpPr/>
          <p:nvPr/>
        </p:nvSpPr>
        <p:spPr>
          <a:xfrm>
            <a:off x="6630425" y="2055875"/>
            <a:ext cx="1790400" cy="728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Example. The model predict probability of 0.25</a:t>
            </a:r>
            <a:endParaRPr>
              <a:solidFill>
                <a:srgbClr val="FFFFFF"/>
              </a:solidFill>
            </a:endParaRPr>
          </a:p>
        </p:txBody>
      </p:sp>
      <p:sp>
        <p:nvSpPr>
          <p:cNvPr id="82" name="Google Shape;82;p15"/>
          <p:cNvSpPr/>
          <p:nvPr/>
        </p:nvSpPr>
        <p:spPr>
          <a:xfrm>
            <a:off x="6630425" y="2883450"/>
            <a:ext cx="1790400" cy="728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0.25 is less than 0.5</a:t>
            </a:r>
            <a:endParaRPr>
              <a:solidFill>
                <a:srgbClr val="FFFFFF"/>
              </a:solidFill>
            </a:endParaRPr>
          </a:p>
        </p:txBody>
      </p:sp>
      <p:sp>
        <p:nvSpPr>
          <p:cNvPr id="83" name="Google Shape;83;p15"/>
          <p:cNvSpPr/>
          <p:nvPr/>
        </p:nvSpPr>
        <p:spPr>
          <a:xfrm>
            <a:off x="6630425" y="3725350"/>
            <a:ext cx="1790400" cy="728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Then y is 0</a:t>
            </a:r>
            <a:endParaRPr>
              <a:solidFill>
                <a:srgbClr val="FFFFFF"/>
              </a:solidFill>
            </a:endParaRPr>
          </a:p>
        </p:txBody>
      </p:sp>
      <p:sp>
        <p:nvSpPr>
          <p:cNvPr id="84" name="Google Shape;84;p15"/>
          <p:cNvSpPr/>
          <p:nvPr/>
        </p:nvSpPr>
        <p:spPr>
          <a:xfrm>
            <a:off x="5427225" y="2370125"/>
            <a:ext cx="493200" cy="49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15"/>
          <p:cNvCxnSpPr>
            <a:stCxn id="82" idx="1"/>
            <a:endCxn id="84" idx="5"/>
          </p:cNvCxnSpPr>
          <p:nvPr/>
        </p:nvCxnSpPr>
        <p:spPr>
          <a:xfrm flipH="1" flipV="1">
            <a:off x="5848198" y="2791098"/>
            <a:ext cx="782227" cy="456552"/>
          </a:xfrm>
          <a:prstGeom prst="straightConnector1">
            <a:avLst/>
          </a:prstGeom>
          <a:noFill/>
          <a:ln w="9525" cap="flat" cmpd="sng">
            <a:solidFill>
              <a:schemeClr val="dk2"/>
            </a:solidFill>
            <a:prstDash val="solid"/>
            <a:round/>
            <a:headEnd type="none" w="med" len="med"/>
            <a:tailEnd type="triangle" w="med" len="med"/>
          </a:ln>
        </p:spPr>
      </p:cxnSp>
      <p:sp>
        <p:nvSpPr>
          <p:cNvPr id="86" name="Google Shape;86;p15"/>
          <p:cNvSpPr txBox="1"/>
          <p:nvPr/>
        </p:nvSpPr>
        <p:spPr>
          <a:xfrm>
            <a:off x="141500" y="2370125"/>
            <a:ext cx="5306400" cy="1900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600" dirty="0">
                <a:latin typeface="Roboto"/>
                <a:ea typeface="Roboto"/>
                <a:cs typeface="Roboto"/>
                <a:sym typeface="Roboto"/>
              </a:rPr>
              <a:t>If prediction is &lt; 50% (0.5) then the class is 0</a:t>
            </a: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sz="1600" dirty="0">
                <a:latin typeface="Roboto"/>
                <a:ea typeface="Roboto"/>
                <a:cs typeface="Roboto"/>
                <a:sym typeface="Roboto"/>
              </a:rPr>
              <a:t>If prediction is &gt; 50% (0.5) then the class is 1</a:t>
            </a:r>
            <a:endParaRPr sz="16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10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D0F7-5CCC-B442-BBA4-64BD5664FA2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17052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a:t>
            </a:r>
            <a:endParaRPr/>
          </a:p>
        </p:txBody>
      </p:sp>
      <p:cxnSp>
        <p:nvCxnSpPr>
          <p:cNvPr id="92" name="Google Shape;92;p16"/>
          <p:cNvCxnSpPr/>
          <p:nvPr/>
        </p:nvCxnSpPr>
        <p:spPr>
          <a:xfrm flipH="1">
            <a:off x="1229125" y="1677919"/>
            <a:ext cx="7200" cy="1910100"/>
          </a:xfrm>
          <a:prstGeom prst="straightConnector1">
            <a:avLst/>
          </a:prstGeom>
          <a:noFill/>
          <a:ln w="38100" cap="flat" cmpd="sng">
            <a:solidFill>
              <a:schemeClr val="dk2"/>
            </a:solidFill>
            <a:prstDash val="solid"/>
            <a:round/>
            <a:headEnd type="none" w="med" len="med"/>
            <a:tailEnd type="none" w="med" len="med"/>
          </a:ln>
        </p:spPr>
      </p:cxnSp>
      <p:cxnSp>
        <p:nvCxnSpPr>
          <p:cNvPr id="93" name="Google Shape;93;p16"/>
          <p:cNvCxnSpPr/>
          <p:nvPr/>
        </p:nvCxnSpPr>
        <p:spPr>
          <a:xfrm flipH="1">
            <a:off x="1208125" y="3588019"/>
            <a:ext cx="1998300" cy="14400"/>
          </a:xfrm>
          <a:prstGeom prst="straightConnector1">
            <a:avLst/>
          </a:prstGeom>
          <a:noFill/>
          <a:ln w="38100" cap="flat" cmpd="sng">
            <a:solidFill>
              <a:schemeClr val="dk2"/>
            </a:solidFill>
            <a:prstDash val="solid"/>
            <a:round/>
            <a:headEnd type="none" w="med" len="med"/>
            <a:tailEnd type="none" w="med" len="med"/>
          </a:ln>
        </p:spPr>
      </p:cxnSp>
      <p:cxnSp>
        <p:nvCxnSpPr>
          <p:cNvPr id="94" name="Google Shape;94;p16"/>
          <p:cNvCxnSpPr/>
          <p:nvPr/>
        </p:nvCxnSpPr>
        <p:spPr>
          <a:xfrm flipH="1">
            <a:off x="5635375" y="1609500"/>
            <a:ext cx="7200" cy="1910100"/>
          </a:xfrm>
          <a:prstGeom prst="straightConnector1">
            <a:avLst/>
          </a:prstGeom>
          <a:noFill/>
          <a:ln w="38100" cap="flat" cmpd="sng">
            <a:solidFill>
              <a:schemeClr val="dk2"/>
            </a:solidFill>
            <a:prstDash val="solid"/>
            <a:round/>
            <a:headEnd type="none" w="med" len="med"/>
            <a:tailEnd type="none" w="med" len="med"/>
          </a:ln>
        </p:spPr>
      </p:cxnSp>
      <p:cxnSp>
        <p:nvCxnSpPr>
          <p:cNvPr id="95" name="Google Shape;95;p16"/>
          <p:cNvCxnSpPr/>
          <p:nvPr/>
        </p:nvCxnSpPr>
        <p:spPr>
          <a:xfrm flipH="1">
            <a:off x="5614375" y="3519600"/>
            <a:ext cx="1998300" cy="14400"/>
          </a:xfrm>
          <a:prstGeom prst="straightConnector1">
            <a:avLst/>
          </a:prstGeom>
          <a:noFill/>
          <a:ln w="38100" cap="flat" cmpd="sng">
            <a:solidFill>
              <a:schemeClr val="dk2"/>
            </a:solidFill>
            <a:prstDash val="solid"/>
            <a:round/>
            <a:headEnd type="none" w="med" len="med"/>
            <a:tailEnd type="none" w="med" len="med"/>
          </a:ln>
        </p:spPr>
      </p:cxnSp>
      <p:sp>
        <p:nvSpPr>
          <p:cNvPr id="96" name="Google Shape;96;p16"/>
          <p:cNvSpPr txBox="1"/>
          <p:nvPr/>
        </p:nvSpPr>
        <p:spPr>
          <a:xfrm>
            <a:off x="1208025" y="3793319"/>
            <a:ext cx="20445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Hours spent on studying for the exam</a:t>
            </a:r>
            <a:endParaRPr>
              <a:latin typeface="Roboto"/>
              <a:ea typeface="Roboto"/>
              <a:cs typeface="Roboto"/>
              <a:sym typeface="Roboto"/>
            </a:endParaRPr>
          </a:p>
        </p:txBody>
      </p:sp>
      <p:sp>
        <p:nvSpPr>
          <p:cNvPr id="97" name="Google Shape;97;p16"/>
          <p:cNvSpPr txBox="1"/>
          <p:nvPr/>
        </p:nvSpPr>
        <p:spPr>
          <a:xfrm>
            <a:off x="5642575" y="3781850"/>
            <a:ext cx="20445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Hours spent on studying for the exam</a:t>
            </a:r>
            <a:endParaRPr>
              <a:latin typeface="Roboto"/>
              <a:ea typeface="Roboto"/>
              <a:cs typeface="Roboto"/>
              <a:sym typeface="Roboto"/>
            </a:endParaRPr>
          </a:p>
        </p:txBody>
      </p:sp>
      <p:sp>
        <p:nvSpPr>
          <p:cNvPr id="98" name="Google Shape;98;p16"/>
          <p:cNvSpPr txBox="1"/>
          <p:nvPr/>
        </p:nvSpPr>
        <p:spPr>
          <a:xfrm rot="-5399509">
            <a:off x="-107884" y="2045812"/>
            <a:ext cx="21012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grade</a:t>
            </a:r>
            <a:endParaRPr>
              <a:latin typeface="Roboto"/>
              <a:ea typeface="Roboto"/>
              <a:cs typeface="Roboto"/>
              <a:sym typeface="Roboto"/>
            </a:endParaRPr>
          </a:p>
        </p:txBody>
      </p:sp>
      <p:sp>
        <p:nvSpPr>
          <p:cNvPr id="99" name="Google Shape;99;p16"/>
          <p:cNvSpPr txBox="1"/>
          <p:nvPr/>
        </p:nvSpPr>
        <p:spPr>
          <a:xfrm rot="-5399509">
            <a:off x="3810191" y="2267493"/>
            <a:ext cx="21012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Pass or fail</a:t>
            </a:r>
            <a:endParaRPr>
              <a:latin typeface="Roboto"/>
              <a:ea typeface="Roboto"/>
              <a:cs typeface="Roboto"/>
              <a:sym typeface="Roboto"/>
            </a:endParaRPr>
          </a:p>
        </p:txBody>
      </p:sp>
      <p:sp>
        <p:nvSpPr>
          <p:cNvPr id="100" name="Google Shape;100;p16"/>
          <p:cNvSpPr txBox="1"/>
          <p:nvPr/>
        </p:nvSpPr>
        <p:spPr>
          <a:xfrm>
            <a:off x="967475" y="3545694"/>
            <a:ext cx="1911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0</a:t>
            </a:r>
            <a:endParaRPr>
              <a:latin typeface="Roboto"/>
              <a:ea typeface="Roboto"/>
              <a:cs typeface="Roboto"/>
              <a:sym typeface="Roboto"/>
            </a:endParaRPr>
          </a:p>
        </p:txBody>
      </p:sp>
      <p:sp>
        <p:nvSpPr>
          <p:cNvPr id="101" name="Google Shape;101;p16"/>
          <p:cNvSpPr txBox="1"/>
          <p:nvPr/>
        </p:nvSpPr>
        <p:spPr>
          <a:xfrm>
            <a:off x="5331275" y="3473800"/>
            <a:ext cx="1911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0</a:t>
            </a:r>
            <a:endParaRPr>
              <a:latin typeface="Roboto"/>
              <a:ea typeface="Roboto"/>
              <a:cs typeface="Roboto"/>
              <a:sym typeface="Roboto"/>
            </a:endParaRPr>
          </a:p>
        </p:txBody>
      </p:sp>
      <p:sp>
        <p:nvSpPr>
          <p:cNvPr id="102" name="Google Shape;102;p16"/>
          <p:cNvSpPr txBox="1"/>
          <p:nvPr/>
        </p:nvSpPr>
        <p:spPr>
          <a:xfrm>
            <a:off x="605850" y="1635469"/>
            <a:ext cx="5526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100</a:t>
            </a:r>
            <a:endParaRPr>
              <a:latin typeface="Roboto"/>
              <a:ea typeface="Roboto"/>
              <a:cs typeface="Roboto"/>
              <a:sym typeface="Roboto"/>
            </a:endParaRPr>
          </a:p>
        </p:txBody>
      </p:sp>
      <p:sp>
        <p:nvSpPr>
          <p:cNvPr id="103" name="Google Shape;103;p16"/>
          <p:cNvSpPr txBox="1"/>
          <p:nvPr/>
        </p:nvSpPr>
        <p:spPr>
          <a:xfrm>
            <a:off x="5331275" y="2950250"/>
            <a:ext cx="1911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104" name="Google Shape;104;p16"/>
          <p:cNvSpPr/>
          <p:nvPr/>
        </p:nvSpPr>
        <p:spPr>
          <a:xfrm>
            <a:off x="1476875" y="330514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1685875" y="296229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1838275" y="311469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2018975" y="284199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125175" y="246379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2277575" y="261619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2429975" y="276859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2695575" y="226304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2847975" y="2415444"/>
            <a:ext cx="1062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6"/>
          <p:cNvCxnSpPr/>
          <p:nvPr/>
        </p:nvCxnSpPr>
        <p:spPr>
          <a:xfrm rot="10800000" flipH="1">
            <a:off x="776450" y="1677994"/>
            <a:ext cx="3134100" cy="2150700"/>
          </a:xfrm>
          <a:prstGeom prst="straightConnector1">
            <a:avLst/>
          </a:prstGeom>
          <a:noFill/>
          <a:ln w="9525" cap="flat" cmpd="sng">
            <a:solidFill>
              <a:srgbClr val="FF0000"/>
            </a:solidFill>
            <a:prstDash val="solid"/>
            <a:round/>
            <a:headEnd type="none" w="med" len="med"/>
            <a:tailEnd type="none" w="med" len="med"/>
          </a:ln>
        </p:spPr>
      </p:cxnSp>
      <p:sp>
        <p:nvSpPr>
          <p:cNvPr id="114" name="Google Shape;114;p16"/>
          <p:cNvSpPr/>
          <p:nvPr/>
        </p:nvSpPr>
        <p:spPr>
          <a:xfrm>
            <a:off x="5913400" y="346317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6201500" y="346317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6452950" y="346317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6908925" y="346317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6643900" y="305992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7128825" y="305992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7450700" y="305992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7289763" y="3042800"/>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7047288" y="305992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6103063" y="3463175"/>
            <a:ext cx="148500" cy="12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6"/>
          <p:cNvCxnSpPr/>
          <p:nvPr/>
        </p:nvCxnSpPr>
        <p:spPr>
          <a:xfrm rot="10800000" flipH="1">
            <a:off x="5681200" y="3134075"/>
            <a:ext cx="2094300" cy="7200"/>
          </a:xfrm>
          <a:prstGeom prst="straightConnector1">
            <a:avLst/>
          </a:prstGeom>
          <a:noFill/>
          <a:ln w="9525" cap="flat" cmpd="sng">
            <a:solidFill>
              <a:schemeClr val="dk2"/>
            </a:solidFill>
            <a:prstDash val="dot"/>
            <a:round/>
            <a:headEnd type="none" w="med" len="med"/>
            <a:tailEnd type="none" w="med" len="med"/>
          </a:ln>
        </p:spPr>
      </p:cxnSp>
      <p:sp>
        <p:nvSpPr>
          <p:cNvPr id="125" name="Google Shape;125;p16"/>
          <p:cNvSpPr txBox="1"/>
          <p:nvPr/>
        </p:nvSpPr>
        <p:spPr>
          <a:xfrm>
            <a:off x="1080675" y="892594"/>
            <a:ext cx="22782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regression</a:t>
            </a:r>
            <a:endParaRPr>
              <a:latin typeface="Roboto"/>
              <a:ea typeface="Roboto"/>
              <a:cs typeface="Roboto"/>
              <a:sym typeface="Roboto"/>
            </a:endParaRPr>
          </a:p>
        </p:txBody>
      </p:sp>
      <p:sp>
        <p:nvSpPr>
          <p:cNvPr id="126" name="Google Shape;126;p16"/>
          <p:cNvSpPr txBox="1"/>
          <p:nvPr/>
        </p:nvSpPr>
        <p:spPr>
          <a:xfrm>
            <a:off x="5642575" y="934000"/>
            <a:ext cx="22782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classification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Logistic Regression</a:t>
            </a:r>
            <a:endParaRPr/>
          </a:p>
        </p:txBody>
      </p:sp>
      <p:pic>
        <p:nvPicPr>
          <p:cNvPr id="132" name="Google Shape;132;p17"/>
          <p:cNvPicPr preferRelativeResize="0"/>
          <p:nvPr/>
        </p:nvPicPr>
        <p:blipFill>
          <a:blip r:embed="rId3">
            <a:alphaModFix/>
          </a:blip>
          <a:stretch>
            <a:fillRect/>
          </a:stretch>
        </p:blipFill>
        <p:spPr>
          <a:xfrm>
            <a:off x="98250" y="1837600"/>
            <a:ext cx="4658549" cy="1821325"/>
          </a:xfrm>
          <a:prstGeom prst="rect">
            <a:avLst/>
          </a:prstGeom>
          <a:noFill/>
          <a:ln>
            <a:noFill/>
          </a:ln>
        </p:spPr>
      </p:pic>
      <p:sp>
        <p:nvSpPr>
          <p:cNvPr id="133" name="Google Shape;133;p17"/>
          <p:cNvSpPr/>
          <p:nvPr/>
        </p:nvSpPr>
        <p:spPr>
          <a:xfrm>
            <a:off x="1294725" y="3865475"/>
            <a:ext cx="1966800" cy="693300"/>
          </a:xfrm>
          <a:prstGeom prst="rect">
            <a:avLst/>
          </a:prstGeom>
          <a:solidFill>
            <a:srgbClr val="9FC5E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Try to use linear regression for classification</a:t>
            </a:r>
            <a:endParaRPr dirty="0"/>
          </a:p>
        </p:txBody>
      </p:sp>
      <p:pic>
        <p:nvPicPr>
          <p:cNvPr id="134" name="Google Shape;134;p17"/>
          <p:cNvPicPr preferRelativeResize="0"/>
          <p:nvPr/>
        </p:nvPicPr>
        <p:blipFill>
          <a:blip r:embed="rId4">
            <a:alphaModFix/>
          </a:blip>
          <a:stretch>
            <a:fillRect/>
          </a:stretch>
        </p:blipFill>
        <p:spPr>
          <a:xfrm>
            <a:off x="4842449" y="1784625"/>
            <a:ext cx="4082401" cy="2052385"/>
          </a:xfrm>
          <a:prstGeom prst="rect">
            <a:avLst/>
          </a:prstGeom>
          <a:noFill/>
          <a:ln>
            <a:noFill/>
          </a:ln>
        </p:spPr>
      </p:pic>
      <p:sp>
        <p:nvSpPr>
          <p:cNvPr id="135" name="Google Shape;135;p17"/>
          <p:cNvSpPr/>
          <p:nvPr/>
        </p:nvSpPr>
        <p:spPr>
          <a:xfrm>
            <a:off x="4100250" y="3865475"/>
            <a:ext cx="1966800" cy="693300"/>
          </a:xfrm>
          <a:prstGeom prst="rect">
            <a:avLst/>
          </a:prstGeom>
          <a:solidFill>
            <a:srgbClr val="9FC5E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We threshold at 0.5 classification</a:t>
            </a:r>
            <a:endParaRPr dirty="0"/>
          </a:p>
        </p:txBody>
      </p:sp>
      <p:cxnSp>
        <p:nvCxnSpPr>
          <p:cNvPr id="136" name="Google Shape;136;p17"/>
          <p:cNvCxnSpPr>
            <a:stCxn id="135" idx="3"/>
          </p:cNvCxnSpPr>
          <p:nvPr/>
        </p:nvCxnSpPr>
        <p:spPr>
          <a:xfrm rot="10800000" flipH="1">
            <a:off x="6067050" y="2720825"/>
            <a:ext cx="180300" cy="149130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17"/>
          <p:cNvCxnSpPr>
            <a:stCxn id="133" idx="0"/>
          </p:cNvCxnSpPr>
          <p:nvPr/>
        </p:nvCxnSpPr>
        <p:spPr>
          <a:xfrm rot="10800000" flipH="1">
            <a:off x="2278125" y="2869475"/>
            <a:ext cx="544800" cy="9960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17"/>
          <p:cNvSpPr/>
          <p:nvPr/>
        </p:nvSpPr>
        <p:spPr>
          <a:xfrm>
            <a:off x="6505649" y="3865475"/>
            <a:ext cx="2119605" cy="961502"/>
          </a:xfrm>
          <a:prstGeom prst="ellipse">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Can you spot a problem here?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fade">
                                      <p:cBhvr>
                                        <p:cTn id="9" dur="1"/>
                                        <p:tgtEl>
                                          <p:spTgt spid="137"/>
                                        </p:tgtEl>
                                      </p:cBhvr>
                                    </p:animEffect>
                                  </p:childTnLst>
                                </p:cTn>
                              </p:par>
                              <p:par>
                                <p:cTn id="10" presetID="10" presetClass="entr" presetSubtype="0" fill="hold" nodeType="with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2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35"/>
                                        </p:tgtEl>
                                        <p:attrNameLst>
                                          <p:attrName>style.visibility</p:attrName>
                                        </p:attrNameLst>
                                      </p:cBhvr>
                                      <p:to>
                                        <p:strVal val="visible"/>
                                      </p:to>
                                    </p:set>
                                    <p:animEffect transition="in" filter="fade">
                                      <p:cBhvr>
                                        <p:cTn id="19" dur="400"/>
                                        <p:tgtEl>
                                          <p:spTgt spid="135"/>
                                        </p:tgtEl>
                                      </p:cBhvr>
                                    </p:animEffect>
                                  </p:childTnLst>
                                </p:cTn>
                              </p:par>
                              <p:par>
                                <p:cTn id="20" presetID="10" presetClass="entr" presetSubtype="0" fill="hold" nodeType="with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10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1"/>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Logistic regression</a:t>
            </a:r>
            <a:endParaRPr/>
          </a:p>
        </p:txBody>
      </p:sp>
      <p:pic>
        <p:nvPicPr>
          <p:cNvPr id="144" name="Google Shape;144;p18"/>
          <p:cNvPicPr preferRelativeResize="0"/>
          <p:nvPr/>
        </p:nvPicPr>
        <p:blipFill>
          <a:blip r:embed="rId3">
            <a:alphaModFix/>
          </a:blip>
          <a:stretch>
            <a:fillRect/>
          </a:stretch>
        </p:blipFill>
        <p:spPr>
          <a:xfrm>
            <a:off x="131175" y="764375"/>
            <a:ext cx="6734175" cy="2438400"/>
          </a:xfrm>
          <a:prstGeom prst="rect">
            <a:avLst/>
          </a:prstGeom>
          <a:noFill/>
          <a:ln>
            <a:noFill/>
          </a:ln>
        </p:spPr>
      </p:pic>
      <p:cxnSp>
        <p:nvCxnSpPr>
          <p:cNvPr id="145" name="Google Shape;145;p18"/>
          <p:cNvCxnSpPr/>
          <p:nvPr/>
        </p:nvCxnSpPr>
        <p:spPr>
          <a:xfrm flipH="1">
            <a:off x="6473700" y="919750"/>
            <a:ext cx="962100" cy="45990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18"/>
          <p:cNvSpPr/>
          <p:nvPr/>
        </p:nvSpPr>
        <p:spPr>
          <a:xfrm>
            <a:off x="7464100" y="764100"/>
            <a:ext cx="1460700" cy="11958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Effect of one “Outlier”.</a:t>
            </a:r>
            <a:endParaRPr/>
          </a:p>
        </p:txBody>
      </p:sp>
      <p:cxnSp>
        <p:nvCxnSpPr>
          <p:cNvPr id="147" name="Google Shape;147;p18"/>
          <p:cNvCxnSpPr>
            <a:stCxn id="146" idx="1"/>
          </p:cNvCxnSpPr>
          <p:nvPr/>
        </p:nvCxnSpPr>
        <p:spPr>
          <a:xfrm flipH="1">
            <a:off x="3650800" y="1362000"/>
            <a:ext cx="3813300" cy="930300"/>
          </a:xfrm>
          <a:prstGeom prst="straightConnector1">
            <a:avLst/>
          </a:prstGeom>
          <a:noFill/>
          <a:ln w="9525" cap="flat" cmpd="sng">
            <a:solidFill>
              <a:schemeClr val="dk2"/>
            </a:solidFill>
            <a:prstDash val="solid"/>
            <a:round/>
            <a:headEnd type="none" w="med" len="med"/>
            <a:tailEnd type="triangle" w="med" len="med"/>
          </a:ln>
        </p:spPr>
      </p:cxnSp>
      <p:sp>
        <p:nvSpPr>
          <p:cNvPr id="148" name="Google Shape;148;p18"/>
          <p:cNvSpPr txBox="1"/>
          <p:nvPr/>
        </p:nvSpPr>
        <p:spPr>
          <a:xfrm>
            <a:off x="509400" y="3339375"/>
            <a:ext cx="8107800" cy="16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green dotted line (Decision Boundary) is dividing malignant tumors from benign tumors but the line should have been at the yellow line which is clearly dividing the positive and negative examples. So just a single “good outlier” is disturbing the whole linear regression predictions.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Logistic regression</a:t>
            </a:r>
            <a:endParaRPr/>
          </a:p>
        </p:txBody>
      </p:sp>
      <p:pic>
        <p:nvPicPr>
          <p:cNvPr id="154" name="Google Shape;154;p19"/>
          <p:cNvPicPr preferRelativeResize="0"/>
          <p:nvPr/>
        </p:nvPicPr>
        <p:blipFill>
          <a:blip r:embed="rId3">
            <a:alphaModFix/>
          </a:blip>
          <a:stretch>
            <a:fillRect/>
          </a:stretch>
        </p:blipFill>
        <p:spPr>
          <a:xfrm>
            <a:off x="131175" y="764375"/>
            <a:ext cx="6734175" cy="2438400"/>
          </a:xfrm>
          <a:prstGeom prst="rect">
            <a:avLst/>
          </a:prstGeom>
          <a:noFill/>
          <a:ln>
            <a:noFill/>
          </a:ln>
        </p:spPr>
      </p:pic>
      <p:sp>
        <p:nvSpPr>
          <p:cNvPr id="155" name="Google Shape;155;p19"/>
          <p:cNvSpPr txBox="1"/>
          <p:nvPr/>
        </p:nvSpPr>
        <p:spPr>
          <a:xfrm>
            <a:off x="509400" y="3339375"/>
            <a:ext cx="8107800" cy="16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The question that we need to answer is:</a:t>
            </a:r>
            <a:endParaRPr dirty="0"/>
          </a:p>
          <a:p>
            <a:pPr marL="0" lvl="0" indent="0" algn="l" rtl="0">
              <a:spcBef>
                <a:spcPts val="0"/>
              </a:spcBef>
              <a:spcAft>
                <a:spcPts val="0"/>
              </a:spcAft>
              <a:buNone/>
            </a:pPr>
            <a:endParaRPr dirty="0"/>
          </a:p>
          <a:p>
            <a:pPr marL="457200" marR="0" lvl="0" indent="-317500" algn="l" rtl="0">
              <a:lnSpc>
                <a:spcPct val="100000"/>
              </a:lnSpc>
              <a:spcBef>
                <a:spcPts val="0"/>
              </a:spcBef>
              <a:spcAft>
                <a:spcPts val="0"/>
              </a:spcAft>
              <a:buClr>
                <a:srgbClr val="000000"/>
              </a:buClr>
              <a:buSzPts val="1400"/>
              <a:buFont typeface="Arial"/>
              <a:buChar char="●"/>
            </a:pPr>
            <a:r>
              <a:rPr lang="en" dirty="0"/>
              <a:t>What is the tumor size value when the probability of a Malignant tumor is higher than 50%?</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 dirty="0"/>
              <a:t>We just want to know if it is higher than 50% to make our prediction.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Logistic regression</a:t>
            </a:r>
            <a:endParaRPr/>
          </a:p>
        </p:txBody>
      </p:sp>
      <p:pic>
        <p:nvPicPr>
          <p:cNvPr id="161" name="Google Shape;161;p20"/>
          <p:cNvPicPr preferRelativeResize="0"/>
          <p:nvPr/>
        </p:nvPicPr>
        <p:blipFill>
          <a:blip r:embed="rId3">
            <a:alphaModFix/>
          </a:blip>
          <a:stretch>
            <a:fillRect/>
          </a:stretch>
        </p:blipFill>
        <p:spPr>
          <a:xfrm>
            <a:off x="152400" y="764100"/>
            <a:ext cx="3043565" cy="4219650"/>
          </a:xfrm>
          <a:prstGeom prst="rect">
            <a:avLst/>
          </a:prstGeom>
          <a:noFill/>
          <a:ln>
            <a:noFill/>
          </a:ln>
        </p:spPr>
      </p:pic>
      <p:sp>
        <p:nvSpPr>
          <p:cNvPr id="162" name="Google Shape;162;p20"/>
          <p:cNvSpPr/>
          <p:nvPr/>
        </p:nvSpPr>
        <p:spPr>
          <a:xfrm>
            <a:off x="2267800" y="551850"/>
            <a:ext cx="2582400" cy="6027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 need a way to change this</a:t>
            </a:r>
            <a:endParaRPr/>
          </a:p>
        </p:txBody>
      </p:sp>
      <p:sp>
        <p:nvSpPr>
          <p:cNvPr id="163" name="Google Shape;163;p20"/>
          <p:cNvSpPr/>
          <p:nvPr/>
        </p:nvSpPr>
        <p:spPr>
          <a:xfrm>
            <a:off x="2267800" y="2635700"/>
            <a:ext cx="2582400" cy="6027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Into this:</a:t>
            </a:r>
            <a:endParaRPr/>
          </a:p>
        </p:txBody>
      </p:sp>
      <p:pic>
        <p:nvPicPr>
          <p:cNvPr id="164" name="Google Shape;164;p20"/>
          <p:cNvPicPr preferRelativeResize="0"/>
          <p:nvPr/>
        </p:nvPicPr>
        <p:blipFill rotWithShape="1">
          <a:blip r:embed="rId4">
            <a:alphaModFix/>
          </a:blip>
          <a:srcRect r="9453"/>
          <a:stretch/>
        </p:blipFill>
        <p:spPr>
          <a:xfrm>
            <a:off x="3637950" y="1409895"/>
            <a:ext cx="5286900" cy="733425"/>
          </a:xfrm>
          <a:prstGeom prst="rect">
            <a:avLst/>
          </a:prstGeom>
          <a:noFill/>
          <a:ln>
            <a:noFill/>
          </a:ln>
        </p:spPr>
      </p:pic>
      <p:sp>
        <p:nvSpPr>
          <p:cNvPr id="165" name="Google Shape;165;p20"/>
          <p:cNvSpPr/>
          <p:nvPr/>
        </p:nvSpPr>
        <p:spPr>
          <a:xfrm>
            <a:off x="5852160" y="551850"/>
            <a:ext cx="3154265" cy="6027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We take the linear regression formula</a:t>
            </a:r>
            <a:endParaRPr dirty="0"/>
          </a:p>
        </p:txBody>
      </p:sp>
      <p:sp>
        <p:nvSpPr>
          <p:cNvPr id="166" name="Google Shape;166;p20"/>
          <p:cNvSpPr/>
          <p:nvPr/>
        </p:nvSpPr>
        <p:spPr>
          <a:xfrm>
            <a:off x="5948735" y="2572575"/>
            <a:ext cx="3057690" cy="65745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And pass it through the Sigmoid function to get a probability</a:t>
            </a:r>
            <a:endParaRPr dirty="0"/>
          </a:p>
        </p:txBody>
      </p:sp>
      <p:pic>
        <p:nvPicPr>
          <p:cNvPr id="167" name="Google Shape;167;p20"/>
          <p:cNvPicPr preferRelativeResize="0"/>
          <p:nvPr/>
        </p:nvPicPr>
        <p:blipFill>
          <a:blip r:embed="rId5">
            <a:alphaModFix/>
          </a:blip>
          <a:stretch>
            <a:fillRect/>
          </a:stretch>
        </p:blipFill>
        <p:spPr>
          <a:xfrm>
            <a:off x="3645565" y="3886050"/>
            <a:ext cx="2857500" cy="914400"/>
          </a:xfrm>
          <a:prstGeom prst="rect">
            <a:avLst/>
          </a:prstGeom>
          <a:noFill/>
          <a:ln>
            <a:noFill/>
          </a:ln>
        </p:spPr>
      </p:pic>
      <p:cxnSp>
        <p:nvCxnSpPr>
          <p:cNvPr id="168" name="Google Shape;168;p20"/>
          <p:cNvCxnSpPr>
            <a:cxnSpLocks/>
            <a:endCxn id="167" idx="0"/>
          </p:cNvCxnSpPr>
          <p:nvPr/>
        </p:nvCxnSpPr>
        <p:spPr>
          <a:xfrm flipH="1">
            <a:off x="5074315" y="2143320"/>
            <a:ext cx="874420" cy="1742730"/>
          </a:xfrm>
          <a:prstGeom prst="straightConnector1">
            <a:avLst/>
          </a:prstGeom>
          <a:noFill/>
          <a:ln w="38100" cap="flat" cmpd="sng">
            <a:solidFill>
              <a:srgbClr val="134F5C"/>
            </a:solidFill>
            <a:prstDash val="solid"/>
            <a:round/>
            <a:headEnd type="none" w="med" len="med"/>
            <a:tailEnd type="triangle" w="med" len="med"/>
          </a:ln>
        </p:spPr>
      </p:cxnSp>
      <p:sp>
        <p:nvSpPr>
          <p:cNvPr id="169" name="Google Shape;169;p20"/>
          <p:cNvSpPr/>
          <p:nvPr/>
        </p:nvSpPr>
        <p:spPr>
          <a:xfrm>
            <a:off x="7039600" y="3957600"/>
            <a:ext cx="799500" cy="7713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From Y </a:t>
            </a:r>
            <a:endParaRPr/>
          </a:p>
        </p:txBody>
      </p:sp>
      <p:sp>
        <p:nvSpPr>
          <p:cNvPr id="170" name="Google Shape;170;p20"/>
          <p:cNvSpPr/>
          <p:nvPr/>
        </p:nvSpPr>
        <p:spPr>
          <a:xfrm>
            <a:off x="8048075" y="3957600"/>
            <a:ext cx="799500" cy="771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To P</a:t>
            </a:r>
            <a:endParaRPr/>
          </a:p>
          <a:p>
            <a:pPr marL="0" lvl="0" indent="0" algn="l" rtl="0">
              <a:spcBef>
                <a:spcPts val="0"/>
              </a:spcBef>
              <a:spcAft>
                <a:spcPts val="0"/>
              </a:spcAft>
              <a:buNone/>
            </a:pPr>
            <a:r>
              <a:rPr lang="en"/>
              <a:t>( 0 to 1) </a:t>
            </a:r>
            <a:endParaRPr/>
          </a:p>
        </p:txBody>
      </p:sp>
      <p:sp>
        <p:nvSpPr>
          <p:cNvPr id="171" name="Google Shape;171;p20"/>
          <p:cNvSpPr/>
          <p:nvPr/>
        </p:nvSpPr>
        <p:spPr>
          <a:xfrm>
            <a:off x="152400" y="827775"/>
            <a:ext cx="286200" cy="19950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Y </a:t>
            </a:r>
            <a:endParaRPr/>
          </a:p>
        </p:txBody>
      </p:sp>
      <p:sp>
        <p:nvSpPr>
          <p:cNvPr id="172" name="Google Shape;172;p20"/>
          <p:cNvSpPr/>
          <p:nvPr/>
        </p:nvSpPr>
        <p:spPr>
          <a:xfrm>
            <a:off x="98250" y="3919525"/>
            <a:ext cx="286200" cy="809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P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animEffect transition="in" filter="fade">
                                      <p:cBhvr>
                                        <p:cTn id="9" dur="500"/>
                                        <p:tgtEl>
                                          <p:spTgt spid="16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1"/>
                                        <p:tgtEl>
                                          <p:spTgt spid="16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8"/>
                                        </p:tgtEl>
                                        <p:attrNameLst>
                                          <p:attrName>style.visibility</p:attrName>
                                        </p:attrNameLst>
                                      </p:cBhvr>
                                      <p:to>
                                        <p:strVal val="visible"/>
                                      </p:to>
                                    </p:set>
                                    <p:animEffect transition="in" filter="fade">
                                      <p:cBhvr>
                                        <p:cTn id="19" dur="1"/>
                                        <p:tgtEl>
                                          <p:spTgt spid="168"/>
                                        </p:tgtEl>
                                      </p:cBhvr>
                                    </p:animEffect>
                                  </p:childTnLst>
                                </p:cTn>
                              </p:par>
                              <p:par>
                                <p:cTn id="20" presetID="10" presetClass="entr" presetSubtype="0" fill="hold" nodeType="with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fade">
                                      <p:cBhvr>
                                        <p:cTn id="22" dur="10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
                                        <p:tgtEl>
                                          <p:spTgt spid="169"/>
                                        </p:tgtEl>
                                      </p:cBhvr>
                                    </p:animEffect>
                                  </p:childTnLst>
                                </p:cTn>
                              </p:par>
                              <p:par>
                                <p:cTn id="28" presetID="1" presetClass="entr" presetSubtype="0" fill="hold" nodeType="withEffect">
                                  <p:stCondLst>
                                    <p:cond delay="0"/>
                                  </p:stCondLst>
                                  <p:childTnLst>
                                    <p:set>
                                      <p:cBhvr>
                                        <p:cTn id="29" dur="1" fill="hold">
                                          <p:stCondLst>
                                            <p:cond delay="0"/>
                                          </p:stCondLst>
                                        </p:cTn>
                                        <p:tgtEl>
                                          <p:spTgt spid="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0"/>
                                        </p:tgtEl>
                                        <p:attrNameLst>
                                          <p:attrName>style.visibility</p:attrName>
                                        </p:attrNameLst>
                                      </p:cBhvr>
                                      <p:to>
                                        <p:strVal val="visible"/>
                                      </p:to>
                                    </p:set>
                                    <p:animEffect transition="in" filter="fade">
                                      <p:cBhvr>
                                        <p:cTn id="34" dur="300"/>
                                        <p:tgtEl>
                                          <p:spTgt spid="170"/>
                                        </p:tgtEl>
                                      </p:cBhvr>
                                    </p:animEffect>
                                  </p:childTnLst>
                                </p:cTn>
                              </p:par>
                              <p:par>
                                <p:cTn id="35" presetID="10" presetClass="entr" presetSubtype="0" fill="hold" nodeType="withEffect">
                                  <p:stCondLst>
                                    <p:cond delay="0"/>
                                  </p:stCondLst>
                                  <p:childTnLst>
                                    <p:set>
                                      <p:cBhvr>
                                        <p:cTn id="36" dur="1" fill="hold">
                                          <p:stCondLst>
                                            <p:cond delay="0"/>
                                          </p:stCondLst>
                                        </p:cTn>
                                        <p:tgtEl>
                                          <p:spTgt spid="172"/>
                                        </p:tgtEl>
                                        <p:attrNameLst>
                                          <p:attrName>style.visibility</p:attrName>
                                        </p:attrNameLst>
                                      </p:cBhvr>
                                      <p:to>
                                        <p:strVal val="visible"/>
                                      </p:to>
                                    </p:set>
                                    <p:animEffect transition="in" filter="fade">
                                      <p:cBhvr>
                                        <p:cTn id="37" dur="1"/>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Logistic regression: predict probability &amp; binary classification</a:t>
            </a:r>
            <a:endParaRPr dirty="0"/>
          </a:p>
        </p:txBody>
      </p:sp>
      <p:pic>
        <p:nvPicPr>
          <p:cNvPr id="178" name="Google Shape;178;p21"/>
          <p:cNvPicPr preferRelativeResize="0"/>
          <p:nvPr/>
        </p:nvPicPr>
        <p:blipFill>
          <a:blip r:embed="rId3">
            <a:alphaModFix/>
          </a:blip>
          <a:stretch>
            <a:fillRect/>
          </a:stretch>
        </p:blipFill>
        <p:spPr>
          <a:xfrm>
            <a:off x="98250" y="808550"/>
            <a:ext cx="6774950" cy="2606400"/>
          </a:xfrm>
          <a:prstGeom prst="rect">
            <a:avLst/>
          </a:prstGeom>
          <a:noFill/>
          <a:ln>
            <a:noFill/>
          </a:ln>
        </p:spPr>
      </p:pic>
      <p:sp>
        <p:nvSpPr>
          <p:cNvPr id="179" name="Google Shape;179;p21"/>
          <p:cNvSpPr txBox="1"/>
          <p:nvPr/>
        </p:nvSpPr>
        <p:spPr>
          <a:xfrm>
            <a:off x="98250" y="3562550"/>
            <a:ext cx="6896400" cy="147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Logistic regression </a:t>
            </a:r>
            <a:r>
              <a:rPr lang="en-GB" dirty="0"/>
              <a:t>takes care of outliers</a:t>
            </a:r>
            <a:endParaRPr dirty="0"/>
          </a:p>
          <a:p>
            <a:pPr marL="457200" lvl="0" indent="-317500" algn="l" rtl="0">
              <a:spcBef>
                <a:spcPts val="0"/>
              </a:spcBef>
              <a:spcAft>
                <a:spcPts val="0"/>
              </a:spcAft>
              <a:buSzPts val="1400"/>
              <a:buChar char="●"/>
            </a:pPr>
            <a:r>
              <a:rPr lang="en" dirty="0"/>
              <a:t>It helps us answer the question: </a:t>
            </a:r>
            <a:br>
              <a:rPr lang="en" dirty="0"/>
            </a:br>
            <a:r>
              <a:rPr lang="en" dirty="0"/>
              <a:t>What is the tumor size for a Malignant tumor probability of 0.5?</a:t>
            </a:r>
            <a:endParaRPr dirty="0"/>
          </a:p>
          <a:p>
            <a:pPr marL="457200" lvl="0" indent="-317500" algn="l" rtl="0">
              <a:spcBef>
                <a:spcPts val="0"/>
              </a:spcBef>
              <a:spcAft>
                <a:spcPts val="0"/>
              </a:spcAft>
              <a:buSzPts val="1400"/>
              <a:buChar char="●"/>
            </a:pPr>
            <a:r>
              <a:rPr lang="en" dirty="0"/>
              <a:t>Or, what is the probability of a malignant(or not) for each tumor size? </a:t>
            </a:r>
            <a:endParaRPr dirty="0"/>
          </a:p>
        </p:txBody>
      </p:sp>
      <p:sp>
        <p:nvSpPr>
          <p:cNvPr id="180" name="Google Shape;180;p21"/>
          <p:cNvSpPr/>
          <p:nvPr/>
        </p:nvSpPr>
        <p:spPr>
          <a:xfrm>
            <a:off x="2761425" y="3213400"/>
            <a:ext cx="182100" cy="16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txBox="1"/>
          <p:nvPr/>
        </p:nvSpPr>
        <p:spPr>
          <a:xfrm>
            <a:off x="4415225" y="3008550"/>
            <a:ext cx="17904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Tumor size</a:t>
            </a:r>
            <a:endParaRPr>
              <a:latin typeface="Roboto"/>
              <a:ea typeface="Roboto"/>
              <a:cs typeface="Roboto"/>
              <a:sym typeface="Roboto"/>
            </a:endParaRPr>
          </a:p>
        </p:txBody>
      </p:sp>
      <p:sp>
        <p:nvSpPr>
          <p:cNvPr id="182" name="Google Shape;182;p21"/>
          <p:cNvSpPr/>
          <p:nvPr/>
        </p:nvSpPr>
        <p:spPr>
          <a:xfrm>
            <a:off x="7222150" y="808550"/>
            <a:ext cx="1608300" cy="10239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e.g. we have a new data point corresponding to a specific tumor size</a:t>
            </a:r>
            <a:endParaRPr dirty="0"/>
          </a:p>
        </p:txBody>
      </p:sp>
      <p:sp>
        <p:nvSpPr>
          <p:cNvPr id="183" name="Google Shape;183;p21"/>
          <p:cNvSpPr/>
          <p:nvPr/>
        </p:nvSpPr>
        <p:spPr>
          <a:xfrm>
            <a:off x="7222150" y="1887075"/>
            <a:ext cx="1608300" cy="688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Is it malignant or not? (0 or 1)</a:t>
            </a:r>
            <a:endParaRPr dirty="0"/>
          </a:p>
        </p:txBody>
      </p:sp>
      <p:cxnSp>
        <p:nvCxnSpPr>
          <p:cNvPr id="184" name="Google Shape;184;p21"/>
          <p:cNvCxnSpPr/>
          <p:nvPr/>
        </p:nvCxnSpPr>
        <p:spPr>
          <a:xfrm rot="10800000" flipH="1">
            <a:off x="2852475" y="1832800"/>
            <a:ext cx="15300" cy="13806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21"/>
          <p:cNvCxnSpPr/>
          <p:nvPr/>
        </p:nvCxnSpPr>
        <p:spPr>
          <a:xfrm rot="10800000">
            <a:off x="1054625" y="1787150"/>
            <a:ext cx="1805400" cy="0"/>
          </a:xfrm>
          <a:prstGeom prst="straightConnector1">
            <a:avLst/>
          </a:prstGeom>
          <a:noFill/>
          <a:ln w="9525" cap="flat" cmpd="sng">
            <a:solidFill>
              <a:schemeClr val="dk2"/>
            </a:solidFill>
            <a:prstDash val="solid"/>
            <a:round/>
            <a:headEnd type="none" w="med" len="med"/>
            <a:tailEnd type="none" w="med" len="med"/>
          </a:ln>
        </p:spPr>
      </p:cxnSp>
      <p:sp>
        <p:nvSpPr>
          <p:cNvPr id="186" name="Google Shape;186;p21"/>
          <p:cNvSpPr txBox="1"/>
          <p:nvPr/>
        </p:nvSpPr>
        <p:spPr>
          <a:xfrm>
            <a:off x="212425" y="1635425"/>
            <a:ext cx="7056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0.92</a:t>
            </a:r>
            <a:endParaRPr>
              <a:latin typeface="Roboto"/>
              <a:ea typeface="Roboto"/>
              <a:cs typeface="Roboto"/>
              <a:sym typeface="Roboto"/>
            </a:endParaRPr>
          </a:p>
        </p:txBody>
      </p:sp>
      <p:sp>
        <p:nvSpPr>
          <p:cNvPr id="187" name="Google Shape;187;p21"/>
          <p:cNvSpPr/>
          <p:nvPr/>
        </p:nvSpPr>
        <p:spPr>
          <a:xfrm>
            <a:off x="7222150" y="2691400"/>
            <a:ext cx="1608300" cy="688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P=0.92 &gt; 0.5 </a:t>
            </a:r>
            <a:endParaRPr dirty="0"/>
          </a:p>
          <a:p>
            <a:pPr marL="0" lvl="0" indent="0" algn="l" rtl="0">
              <a:spcBef>
                <a:spcPts val="0"/>
              </a:spcBef>
              <a:spcAft>
                <a:spcPts val="0"/>
              </a:spcAft>
              <a:buNone/>
            </a:pPr>
            <a:r>
              <a:rPr lang="en" dirty="0"/>
              <a:t>So malignant</a:t>
            </a:r>
            <a:endParaRPr dirty="0"/>
          </a:p>
        </p:txBody>
      </p:sp>
      <p:sp>
        <p:nvSpPr>
          <p:cNvPr id="188" name="Google Shape;188;p21"/>
          <p:cNvSpPr/>
          <p:nvPr/>
        </p:nvSpPr>
        <p:spPr>
          <a:xfrm>
            <a:off x="7222150" y="3461350"/>
            <a:ext cx="1608300" cy="10239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the probability of this data point of being malignant tumor?</a:t>
            </a:r>
            <a:endParaRPr dirty="0"/>
          </a:p>
        </p:txBody>
      </p:sp>
      <p:sp>
        <p:nvSpPr>
          <p:cNvPr id="189" name="Google Shape;189;p21"/>
          <p:cNvSpPr/>
          <p:nvPr/>
        </p:nvSpPr>
        <p:spPr>
          <a:xfrm>
            <a:off x="7222150" y="4566400"/>
            <a:ext cx="1608300" cy="476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92% (very high)</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1849</Words>
  <Application>Microsoft Macintosh PowerPoint</Application>
  <PresentationFormat>On-screen Show (16:9)</PresentationFormat>
  <Paragraphs>367</Paragraphs>
  <Slides>30</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Roboto Slab</vt:lpstr>
      <vt:lpstr>Cambria Math</vt:lpstr>
      <vt:lpstr>Roboto</vt:lpstr>
      <vt:lpstr>Wingdings</vt:lpstr>
      <vt:lpstr>Arial</vt:lpstr>
      <vt:lpstr>Material</vt:lpstr>
      <vt:lpstr>Document</vt:lpstr>
      <vt:lpstr>Introduction to Machine Learning:  logistic regression (classification)</vt:lpstr>
      <vt:lpstr>Summary </vt:lpstr>
      <vt:lpstr>Logistic Regression</vt:lpstr>
      <vt:lpstr>Example</vt:lpstr>
      <vt:lpstr>Logistic Regression</vt:lpstr>
      <vt:lpstr>Logistic regression</vt:lpstr>
      <vt:lpstr>Logistic regression</vt:lpstr>
      <vt:lpstr>Logistic regression</vt:lpstr>
      <vt:lpstr>Logistic regression: predict probability &amp; binary classification</vt:lpstr>
      <vt:lpstr>Exercise</vt:lpstr>
      <vt:lpstr>Summary</vt:lpstr>
      <vt:lpstr>Euler’s number, the constant e</vt:lpstr>
      <vt:lpstr>Bad and good news</vt:lpstr>
      <vt:lpstr>Gradient Descent</vt:lpstr>
      <vt:lpstr>Extra: Logistic regression is a binary classifier</vt:lpstr>
      <vt:lpstr> Extras: Cost function</vt:lpstr>
      <vt:lpstr>Cost function</vt:lpstr>
      <vt:lpstr>Why we need to avoid collinearity</vt:lpstr>
      <vt:lpstr>Example of feature engineering and polynomials-  examples of good correlation of features</vt:lpstr>
      <vt:lpstr>Polynomial </vt:lpstr>
      <vt:lpstr>Decision Boundary : line where p = 0.5</vt:lpstr>
      <vt:lpstr>Evaluation of binary classifiers: confusion matrix</vt:lpstr>
      <vt:lpstr>Evaluation of binary classifiers: confusion matrix</vt:lpstr>
      <vt:lpstr>Evaluation of binary classifiers: confusion matrix</vt:lpstr>
      <vt:lpstr>Extra: Feature scaling</vt:lpstr>
      <vt:lpstr>Feature scaling</vt:lpstr>
      <vt:lpstr>Feature scaling: effect on regression parameters</vt:lpstr>
      <vt:lpstr>Feature scaling: example</vt:lpstr>
      <vt:lpstr>Feature scaling: example</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JW</cp:lastModifiedBy>
  <cp:revision>25</cp:revision>
  <dcterms:modified xsi:type="dcterms:W3CDTF">2021-05-19T18:16:21Z</dcterms:modified>
</cp:coreProperties>
</file>