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8"/>
  </p:notesMasterIdLst>
  <p:sldIdLst>
    <p:sldId id="256" r:id="rId2"/>
    <p:sldId id="291" r:id="rId3"/>
    <p:sldId id="292" r:id="rId4"/>
    <p:sldId id="293" r:id="rId5"/>
    <p:sldId id="294" r:id="rId6"/>
    <p:sldId id="257" r:id="rId7"/>
    <p:sldId id="258" r:id="rId8"/>
    <p:sldId id="259" r:id="rId9"/>
    <p:sldId id="260" r:id="rId10"/>
    <p:sldId id="261" r:id="rId11"/>
    <p:sldId id="262" r:id="rId12"/>
    <p:sldId id="263" r:id="rId13"/>
    <p:sldId id="264" r:id="rId14"/>
    <p:sldId id="265" r:id="rId15"/>
    <p:sldId id="266" r:id="rId16"/>
    <p:sldId id="274" r:id="rId17"/>
    <p:sldId id="275" r:id="rId18"/>
    <p:sldId id="276" r:id="rId19"/>
    <p:sldId id="277" r:id="rId20"/>
    <p:sldId id="289" r:id="rId21"/>
    <p:sldId id="268" r:id="rId22"/>
    <p:sldId id="267" r:id="rId23"/>
    <p:sldId id="269" r:id="rId24"/>
    <p:sldId id="270" r:id="rId25"/>
    <p:sldId id="271" r:id="rId26"/>
    <p:sldId id="272" r:id="rId27"/>
  </p:sldIdLst>
  <p:sldSz cx="9144000" cy="5143500" type="screen16x9"/>
  <p:notesSz cx="6858000" cy="9144000"/>
  <p:embeddedFontLst>
    <p:embeddedFont>
      <p:font typeface="Robo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60" d="100"/>
          <a:sy n="160" d="100"/>
        </p:scale>
        <p:origin x="2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874d37320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874d3732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874d3732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874d3732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f6364903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f6364903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f6364903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f6364903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f6364903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f6364903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f63649031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f63649031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f63649031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f6364903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Ensemble methods work along this basic premise. We take a dataset and use it to train an ensemble of predictors. </a:t>
            </a:r>
          </a:p>
          <a:p>
            <a:endParaRPr lang="en-GB" dirty="0"/>
          </a:p>
          <a:p>
            <a:r>
              <a:rPr lang="en-GB" dirty="0"/>
              <a:t>Lets take a look at a particular ensemble used for classification: the voting classifier. </a:t>
            </a:r>
          </a:p>
          <a:p>
            <a:r>
              <a:rPr lang="en-GB" dirty="0"/>
              <a:t>In the example shown, we will train an ensemble of several different base classifiers – Naïve Bayes, KNN, Decision Tree, plus some others. </a:t>
            </a:r>
          </a:p>
          <a:p>
            <a:endParaRPr lang="en-GB" dirty="0"/>
          </a:p>
        </p:txBody>
      </p:sp>
      <p:sp>
        <p:nvSpPr>
          <p:cNvPr id="4" name="Slide Number Placeholder 3"/>
          <p:cNvSpPr>
            <a:spLocks noGrp="1"/>
          </p:cNvSpPr>
          <p:nvPr>
            <p:ph type="sldNum" sz="quarter" idx="5"/>
          </p:nvPr>
        </p:nvSpPr>
        <p:spPr/>
        <p:txBody>
          <a:bodyPr/>
          <a:lstStyle/>
          <a:p>
            <a:fld id="{2FD26C77-F63E-4456-8FA1-C71F5168C2C0}" type="slidenum">
              <a:rPr lang="en-GB" smtClean="0"/>
              <a:t>16</a:t>
            </a:fld>
            <a:endParaRPr lang="en-GB"/>
          </a:p>
        </p:txBody>
      </p:sp>
    </p:spTree>
    <p:extLst>
      <p:ext uri="{BB962C8B-B14F-4D97-AF65-F5344CB8AC3E}">
        <p14:creationId xmlns:p14="http://schemas.microsoft.com/office/powerpoint/2010/main" val="1747285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Classification works by feeding the trained model with a new data sample. Each classifier outputs their prediction, and the result is aggregated to get the overall ensemble output.</a:t>
            </a:r>
          </a:p>
          <a:p>
            <a:endParaRPr lang="en-GB" dirty="0"/>
          </a:p>
          <a:p>
            <a:r>
              <a:rPr lang="en-GB" dirty="0"/>
              <a:t>In this case, the aggregation is done using Majority vote. This simply counts the classifier outputs and chooses the most common. </a:t>
            </a:r>
          </a:p>
          <a:p>
            <a:endParaRPr lang="en-GB" dirty="0"/>
          </a:p>
          <a:p>
            <a:r>
              <a:rPr lang="en-GB" dirty="0"/>
              <a:t>Majority vote is regarded as a hard vote – the largest count wins.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2FD26C77-F63E-4456-8FA1-C71F5168C2C0}" type="slidenum">
              <a:rPr lang="en-GB" smtClean="0"/>
              <a:t>17</a:t>
            </a:fld>
            <a:endParaRPr lang="en-GB"/>
          </a:p>
        </p:txBody>
      </p:sp>
    </p:spTree>
    <p:extLst>
      <p:ext uri="{BB962C8B-B14F-4D97-AF65-F5344CB8AC3E}">
        <p14:creationId xmlns:p14="http://schemas.microsoft.com/office/powerpoint/2010/main" val="1566454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a:p>
            <a:r>
              <a:rPr lang="en-GB" dirty="0"/>
              <a:t>We could alternatively feed probability values from each base classifier and take the average of these. This would allow the ensemble to take into account any uncertainty in the classifications. Such an aggregation would be called a soft vote. </a:t>
            </a:r>
          </a:p>
          <a:p>
            <a:r>
              <a:rPr lang="en-GB" dirty="0"/>
              <a:t>Soft voting can be preferable to hard voting because it can give more weight to highly confident predictions – and lead to improved ensemble performance. </a:t>
            </a:r>
          </a:p>
          <a:p>
            <a:endParaRPr lang="en-GB" dirty="0"/>
          </a:p>
          <a:p>
            <a:r>
              <a:rPr lang="en-GB" dirty="0"/>
              <a:t>This example is for classification, but the same principle is applied for regression. This time the outputs of each constituent regressor can be averaged to produce the aggregate result. </a:t>
            </a:r>
          </a:p>
          <a:p>
            <a:endParaRPr lang="en-GB" dirty="0"/>
          </a:p>
          <a:p>
            <a:endParaRPr lang="en-GB" dirty="0"/>
          </a:p>
          <a:p>
            <a:r>
              <a:rPr lang="en-GB" dirty="0"/>
              <a:t>Each of the constituent prediction algorithms might be weak learners, but when combined into an ensemble, the performance is strengthened considerably. </a:t>
            </a:r>
          </a:p>
          <a:p>
            <a:r>
              <a:rPr lang="en-GB" dirty="0"/>
              <a:t>Even if the individual learners don’t do much better than random guessing, the ensemble will still have a strong performance – provided there are a sufficient number of diverse weak learners. </a:t>
            </a:r>
          </a:p>
          <a:p>
            <a:endParaRPr lang="en-GB" dirty="0"/>
          </a:p>
          <a:p>
            <a:r>
              <a:rPr lang="en-GB" dirty="0"/>
              <a:t>Just like the villagers guessing the weight of Galton’s ox, a lot of independent guesses that are ever so slightly better than random will together help us find the best answer.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2FD26C77-F63E-4456-8FA1-C71F5168C2C0}" type="slidenum">
              <a:rPr lang="en-GB" smtClean="0"/>
              <a:t>18</a:t>
            </a:fld>
            <a:endParaRPr lang="en-GB"/>
          </a:p>
        </p:txBody>
      </p:sp>
    </p:spTree>
    <p:extLst>
      <p:ext uri="{BB962C8B-B14F-4D97-AF65-F5344CB8AC3E}">
        <p14:creationId xmlns:p14="http://schemas.microsoft.com/office/powerpoint/2010/main" val="121400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One of the most powerful ensemble methods is known as random forests.</a:t>
            </a:r>
          </a:p>
          <a:p>
            <a:endParaRPr lang="en-GB" dirty="0"/>
          </a:p>
          <a:p>
            <a:r>
              <a:rPr lang="en-GB" dirty="0"/>
              <a:t>This is an ensemble that uses bagging together with decision trees as its base predictor. </a:t>
            </a:r>
          </a:p>
          <a:p>
            <a:endParaRPr lang="en-GB" dirty="0"/>
          </a:p>
          <a:p>
            <a:r>
              <a:rPr lang="en-GB" dirty="0"/>
              <a:t>That is, subsets of data are resampled with replacement from the original, and each is used to train a decision tree. </a:t>
            </a:r>
          </a:p>
          <a:p>
            <a:endParaRPr lang="en-GB" dirty="0"/>
          </a:p>
          <a:p>
            <a:r>
              <a:rPr lang="en-GB" dirty="0"/>
              <a:t>As a reminder, let’s take another look at decision trees.</a:t>
            </a:r>
          </a:p>
          <a:p>
            <a:endParaRPr lang="en-GB" dirty="0"/>
          </a:p>
          <a:p>
            <a:endParaRPr lang="en-GB" dirty="0"/>
          </a:p>
        </p:txBody>
      </p:sp>
      <p:sp>
        <p:nvSpPr>
          <p:cNvPr id="4" name="Slide Number Placeholder 3"/>
          <p:cNvSpPr>
            <a:spLocks noGrp="1"/>
          </p:cNvSpPr>
          <p:nvPr>
            <p:ph type="sldNum" sz="quarter" idx="5"/>
          </p:nvPr>
        </p:nvSpPr>
        <p:spPr/>
        <p:txBody>
          <a:bodyPr/>
          <a:lstStyle/>
          <a:p>
            <a:fld id="{2FD26C77-F63E-4456-8FA1-C71F5168C2C0}" type="slidenum">
              <a:rPr lang="en-GB" smtClean="0"/>
              <a:t>19</a:t>
            </a:fld>
            <a:endParaRPr lang="en-GB"/>
          </a:p>
        </p:txBody>
      </p:sp>
    </p:spTree>
    <p:extLst>
      <p:ext uri="{BB962C8B-B14F-4D97-AF65-F5344CB8AC3E}">
        <p14:creationId xmlns:p14="http://schemas.microsoft.com/office/powerpoint/2010/main" val="281210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DTs can be represented as a tree-like hierarchy of nodes that allow us to arrange information – our dataset – in a structured way.</a:t>
            </a:r>
          </a:p>
          <a:p>
            <a:endParaRPr lang="en-GB" dirty="0"/>
          </a:p>
          <a:p>
            <a:r>
              <a:rPr lang="en-GB" dirty="0"/>
              <a:t>Take this example where we want to distinguish between two types of animal – rabbits and hares. We have at least two features: whether the animal can be found in burrows or not, and its ear length.</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 </a:t>
            </a:r>
          </a:p>
        </p:txBody>
      </p:sp>
      <p:sp>
        <p:nvSpPr>
          <p:cNvPr id="4" name="Slide Number Placeholder 3"/>
          <p:cNvSpPr>
            <a:spLocks noGrp="1"/>
          </p:cNvSpPr>
          <p:nvPr>
            <p:ph type="sldNum" sz="quarter" idx="5"/>
          </p:nvPr>
        </p:nvSpPr>
        <p:spPr/>
        <p:txBody>
          <a:bodyPr/>
          <a:lstStyle/>
          <a:p>
            <a:fld id="{2FD26C77-F63E-4456-8FA1-C71F5168C2C0}" type="slidenum">
              <a:rPr lang="en-GB" smtClean="0"/>
              <a:t>2</a:t>
            </a:fld>
            <a:endParaRPr lang="en-GB"/>
          </a:p>
        </p:txBody>
      </p:sp>
    </p:spTree>
    <p:extLst>
      <p:ext uri="{BB962C8B-B14F-4D97-AF65-F5344CB8AC3E}">
        <p14:creationId xmlns:p14="http://schemas.microsoft.com/office/powerpoint/2010/main" val="874459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One of the most powerful ensemble methods is known as random forests.</a:t>
            </a:r>
          </a:p>
          <a:p>
            <a:endParaRPr lang="en-GB" dirty="0"/>
          </a:p>
          <a:p>
            <a:r>
              <a:rPr lang="en-GB" dirty="0"/>
              <a:t>This is an ensemble that uses bagging together with decision trees as its base predictor. </a:t>
            </a:r>
          </a:p>
          <a:p>
            <a:endParaRPr lang="en-GB" dirty="0"/>
          </a:p>
          <a:p>
            <a:r>
              <a:rPr lang="en-GB" dirty="0"/>
              <a:t>That is, subsets of data are resampled with replacement from the original, and each is used to train a decision tree. </a:t>
            </a:r>
          </a:p>
          <a:p>
            <a:endParaRPr lang="en-GB" dirty="0"/>
          </a:p>
          <a:p>
            <a:r>
              <a:rPr lang="en-GB" dirty="0"/>
              <a:t>As a reminder, let’s take another look at decision trees.</a:t>
            </a:r>
          </a:p>
          <a:p>
            <a:endParaRPr lang="en-GB" dirty="0"/>
          </a:p>
          <a:p>
            <a:endParaRPr lang="en-GB" dirty="0"/>
          </a:p>
        </p:txBody>
      </p:sp>
      <p:sp>
        <p:nvSpPr>
          <p:cNvPr id="4" name="Slide Number Placeholder 3"/>
          <p:cNvSpPr>
            <a:spLocks noGrp="1"/>
          </p:cNvSpPr>
          <p:nvPr>
            <p:ph type="sldNum" sz="quarter" idx="5"/>
          </p:nvPr>
        </p:nvSpPr>
        <p:spPr/>
        <p:txBody>
          <a:bodyPr/>
          <a:lstStyle/>
          <a:p>
            <a:fld id="{2FD26C77-F63E-4456-8FA1-C71F5168C2C0}" type="slidenum">
              <a:rPr lang="en-GB" smtClean="0"/>
              <a:t>20</a:t>
            </a:fld>
            <a:endParaRPr lang="en-GB"/>
          </a:p>
        </p:txBody>
      </p:sp>
    </p:spTree>
    <p:extLst>
      <p:ext uri="{BB962C8B-B14F-4D97-AF65-F5344CB8AC3E}">
        <p14:creationId xmlns:p14="http://schemas.microsoft.com/office/powerpoint/2010/main" val="3768530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f63649031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f63649031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f63649031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f6364903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f808943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f808943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4f6364903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4f6364903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f6364903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f6364903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4f63649031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4f6364903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a:p>
            <a:r>
              <a:rPr lang="en-GB" dirty="0"/>
              <a:t>At the top of the tree we have the root node, which asks a binary question of the most distinguishing feature between the two classes. This is the feature that contains the most information. In this case, we know that hares almost never burrow under the ground, whereas all rabbits do. </a:t>
            </a:r>
          </a:p>
          <a:p>
            <a:endParaRPr lang="en-GB" dirty="0"/>
          </a:p>
          <a:p>
            <a:r>
              <a:rPr lang="en-GB" dirty="0"/>
              <a:t>If the animal does not burrow, it is most certainly a hare.</a:t>
            </a:r>
          </a:p>
          <a:p>
            <a:endParaRPr lang="en-GB" dirty="0"/>
          </a:p>
          <a:p>
            <a:r>
              <a:rPr lang="en-GB" dirty="0"/>
              <a:t>If the animal can be found in a burrow, we move onto the  we can further separate using the second most informative feature: ear length. This time we use a condition on this feature, with values above a certain threshold designating one class, and equal to or below that threshold to the other class.</a:t>
            </a:r>
          </a:p>
          <a:p>
            <a:endParaRPr lang="en-GB" dirty="0"/>
          </a:p>
          <a:p>
            <a:r>
              <a:rPr lang="en-GB" dirty="0"/>
              <a:t>The bottom-most nodes, where we make our final class designations (rabbit or hare) are known as leaf nodes. </a:t>
            </a:r>
          </a:p>
          <a:p>
            <a:endParaRPr lang="en-GB" dirty="0"/>
          </a:p>
          <a:p>
            <a:r>
              <a:rPr lang="en-GB" dirty="0"/>
              <a:t>Given new data to be classified, we simply descend through the tree until we get to an appropriate leaf node. </a:t>
            </a:r>
          </a:p>
          <a:p>
            <a:endParaRPr lang="en-GB" dirty="0"/>
          </a:p>
          <a:p>
            <a:endParaRPr lang="en-GB" dirty="0"/>
          </a:p>
          <a:p>
            <a:endParaRPr lang="en-GB" dirty="0"/>
          </a:p>
          <a:p>
            <a:endParaRPr lang="en-GB" dirty="0"/>
          </a:p>
          <a:p>
            <a:endParaRPr lang="en-GB" dirty="0"/>
          </a:p>
          <a:p>
            <a:endParaRPr lang="en-GB" dirty="0"/>
          </a:p>
          <a:p>
            <a:r>
              <a:rPr lang="en-GB" dirty="0"/>
              <a:t> </a:t>
            </a:r>
          </a:p>
        </p:txBody>
      </p:sp>
      <p:sp>
        <p:nvSpPr>
          <p:cNvPr id="4" name="Slide Number Placeholder 3"/>
          <p:cNvSpPr>
            <a:spLocks noGrp="1"/>
          </p:cNvSpPr>
          <p:nvPr>
            <p:ph type="sldNum" sz="quarter" idx="5"/>
          </p:nvPr>
        </p:nvSpPr>
        <p:spPr/>
        <p:txBody>
          <a:bodyPr/>
          <a:lstStyle/>
          <a:p>
            <a:fld id="{2FD26C77-F63E-4456-8FA1-C71F5168C2C0}" type="slidenum">
              <a:rPr lang="en-GB" smtClean="0"/>
              <a:t>3</a:t>
            </a:fld>
            <a:endParaRPr lang="en-GB"/>
          </a:p>
        </p:txBody>
      </p:sp>
    </p:spTree>
    <p:extLst>
      <p:ext uri="{BB962C8B-B14F-4D97-AF65-F5344CB8AC3E}">
        <p14:creationId xmlns:p14="http://schemas.microsoft.com/office/powerpoint/2010/main" val="2736463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Decision trees are known as white box models. This means that decision trees are easy to interpret. This is because they are based on a hierarchy of simple classification rules which are easily visualised. </a:t>
            </a:r>
          </a:p>
          <a:p>
            <a:r>
              <a:rPr lang="en-GB" dirty="0"/>
              <a:t>This is in opposition to black-box models, like deep neural networks, where the decision making process is far more opaque. </a:t>
            </a:r>
          </a:p>
          <a:p>
            <a:endParaRPr lang="en-GB" dirty="0"/>
          </a:p>
          <a:p>
            <a:r>
              <a:rPr lang="en-GB" dirty="0"/>
              <a:t>With Decision trees we can easily traverse the tree by eye and see the criteria for how decisions are made. </a:t>
            </a:r>
          </a:p>
          <a:p>
            <a:endParaRPr lang="en-GB" dirty="0"/>
          </a:p>
          <a:p>
            <a:r>
              <a:rPr lang="en-GB" dirty="0"/>
              <a:t>If we were to plot some sample data on the feature space of this rabbit vs. hare example, we might see something like this. </a:t>
            </a:r>
          </a:p>
          <a:p>
            <a:endParaRPr lang="en-GB" dirty="0"/>
          </a:p>
          <a:p>
            <a:r>
              <a:rPr lang="en-GB" dirty="0"/>
              <a:t>Mapping the decision tree onto this space creates what are known as decision boundaries. For example, the root decision divides the data into two areas, burrows and does not burrow.  Any new sample that falls into the ‘no’ side will be classified as a hare.</a:t>
            </a:r>
          </a:p>
          <a:p>
            <a:endParaRPr lang="en-GB" dirty="0"/>
          </a:p>
          <a:p>
            <a:endParaRPr lang="en-GB" dirty="0"/>
          </a:p>
        </p:txBody>
      </p:sp>
      <p:sp>
        <p:nvSpPr>
          <p:cNvPr id="4" name="Slide Number Placeholder 3"/>
          <p:cNvSpPr>
            <a:spLocks noGrp="1"/>
          </p:cNvSpPr>
          <p:nvPr>
            <p:ph type="sldNum" sz="quarter" idx="5"/>
          </p:nvPr>
        </p:nvSpPr>
        <p:spPr/>
        <p:txBody>
          <a:bodyPr/>
          <a:lstStyle/>
          <a:p>
            <a:fld id="{2FD26C77-F63E-4456-8FA1-C71F5168C2C0}" type="slidenum">
              <a:rPr lang="en-GB" smtClean="0"/>
              <a:t>4</a:t>
            </a:fld>
            <a:endParaRPr lang="en-GB"/>
          </a:p>
        </p:txBody>
      </p:sp>
    </p:spTree>
    <p:extLst>
      <p:ext uri="{BB962C8B-B14F-4D97-AF65-F5344CB8AC3E}">
        <p14:creationId xmlns:p14="http://schemas.microsoft.com/office/powerpoint/2010/main" val="3854394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2</a:t>
            </a:r>
            <a:r>
              <a:rPr lang="en-GB" baseline="30000" dirty="0"/>
              <a:t>nd</a:t>
            </a:r>
            <a:r>
              <a:rPr lang="en-GB" dirty="0"/>
              <a:t> level decision, on ear length, only then applies to data that has a yes to burrowing. </a:t>
            </a:r>
          </a:p>
          <a:p>
            <a:endParaRPr lang="en-GB" dirty="0"/>
          </a:p>
          <a:p>
            <a:r>
              <a:rPr lang="en-GB" dirty="0"/>
              <a:t>Continuing in this vain, adding decision criteria and making the tree much deeper, can lead to very complex and nonlinear decision boundaries that can capture almost any shape. </a:t>
            </a:r>
          </a:p>
          <a:p>
            <a:endParaRPr lang="en-GB" dirty="0"/>
          </a:p>
          <a:p>
            <a:endParaRPr lang="en-GB" dirty="0"/>
          </a:p>
          <a:p>
            <a:endParaRPr lang="en-GB" dirty="0"/>
          </a:p>
          <a:p>
            <a:endParaRPr lang="en-GB" dirty="0"/>
          </a:p>
          <a:p>
            <a:pPr marL="228600" indent="-228600">
              <a:buAutoNum type="arabicParenR"/>
            </a:pPr>
            <a:endParaRPr lang="en-GB" dirty="0"/>
          </a:p>
          <a:p>
            <a:endParaRPr lang="en-GB" dirty="0"/>
          </a:p>
        </p:txBody>
      </p:sp>
      <p:sp>
        <p:nvSpPr>
          <p:cNvPr id="4" name="Slide Number Placeholder 3"/>
          <p:cNvSpPr>
            <a:spLocks noGrp="1"/>
          </p:cNvSpPr>
          <p:nvPr>
            <p:ph type="sldNum" sz="quarter" idx="5"/>
          </p:nvPr>
        </p:nvSpPr>
        <p:spPr/>
        <p:txBody>
          <a:bodyPr/>
          <a:lstStyle/>
          <a:p>
            <a:fld id="{2FD26C77-F63E-4456-8FA1-C71F5168C2C0}" type="slidenum">
              <a:rPr lang="en-GB" smtClean="0"/>
              <a:t>5</a:t>
            </a:fld>
            <a:endParaRPr lang="en-GB"/>
          </a:p>
        </p:txBody>
      </p:sp>
    </p:spTree>
    <p:extLst>
      <p:ext uri="{BB962C8B-B14F-4D97-AF65-F5344CB8AC3E}">
        <p14:creationId xmlns:p14="http://schemas.microsoft.com/office/powerpoint/2010/main" val="665031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f6364903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f6364903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f636490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f636490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f6364903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f6364903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f6364903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f6364903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hyperlink" Target="https://scikit-learn.org/stable/modules/generated/sklearn.tree.DecisionTreeRegressor.html#sklearn.tree.DecisionTreeRegressor" TargetMode="External"/><Relationship Id="rId4" Type="http://schemas.openxmlformats.org/officeDocument/2006/relationships/hyperlink" Target="https://scikit-learn.org/stable/modules/generated/sklearn.tree.DecisionTreeClassifier.html#sklearn.tree.DecisionTreeClassifier"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 to Machine Learning</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Goldsmiths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do the splits?  Original GINI = 1 - 9/14^2 - 5/14^2 = 0.48 gini</a:t>
            </a:r>
            <a:endParaRPr/>
          </a:p>
        </p:txBody>
      </p:sp>
      <p:pic>
        <p:nvPicPr>
          <p:cNvPr id="135" name="Google Shape;135;p18"/>
          <p:cNvPicPr preferRelativeResize="0"/>
          <p:nvPr/>
        </p:nvPicPr>
        <p:blipFill>
          <a:blip r:embed="rId3">
            <a:alphaModFix/>
          </a:blip>
          <a:stretch>
            <a:fillRect/>
          </a:stretch>
        </p:blipFill>
        <p:spPr>
          <a:xfrm>
            <a:off x="98250" y="840363"/>
            <a:ext cx="4362652" cy="3462774"/>
          </a:xfrm>
          <a:prstGeom prst="rect">
            <a:avLst/>
          </a:prstGeom>
          <a:noFill/>
          <a:ln>
            <a:noFill/>
          </a:ln>
        </p:spPr>
      </p:pic>
      <p:sp>
        <p:nvSpPr>
          <p:cNvPr id="136" name="Google Shape;136;p18"/>
          <p:cNvSpPr txBox="1"/>
          <p:nvPr/>
        </p:nvSpPr>
        <p:spPr>
          <a:xfrm>
            <a:off x="311900" y="4245997"/>
            <a:ext cx="2741401"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Why did we choose “Outlook” for making the first split?</a:t>
            </a:r>
            <a:endParaRPr dirty="0">
              <a:latin typeface="Roboto"/>
              <a:ea typeface="Roboto"/>
              <a:cs typeface="Roboto"/>
              <a:sym typeface="Roboto"/>
            </a:endParaRPr>
          </a:p>
        </p:txBody>
      </p:sp>
      <p:sp>
        <p:nvSpPr>
          <p:cNvPr id="137" name="Google Shape;137;p18"/>
          <p:cNvSpPr txBox="1"/>
          <p:nvPr/>
        </p:nvSpPr>
        <p:spPr>
          <a:xfrm>
            <a:off x="4338075" y="840375"/>
            <a:ext cx="4463100" cy="17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GINI(</a:t>
            </a:r>
            <a:r>
              <a:rPr lang="en" dirty="0" err="1">
                <a:latin typeface="Roboto"/>
                <a:ea typeface="Roboto"/>
                <a:cs typeface="Roboto"/>
                <a:sym typeface="Roboto"/>
              </a:rPr>
              <a:t>yes|outlook</a:t>
            </a:r>
            <a:r>
              <a:rPr lang="en" dirty="0">
                <a:latin typeface="Roboto"/>
                <a:ea typeface="Roboto"/>
                <a:cs typeface="Roboto"/>
                <a:sym typeface="Roboto"/>
              </a:rPr>
              <a:t>=Sunny) = 1-(2/5)^2 - (3/5)^2 = 0.48 </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GINI(</a:t>
            </a:r>
            <a:r>
              <a:rPr lang="en" dirty="0" err="1">
                <a:latin typeface="Roboto"/>
                <a:ea typeface="Roboto"/>
                <a:cs typeface="Roboto"/>
                <a:sym typeface="Roboto"/>
              </a:rPr>
              <a:t>yes|outlook</a:t>
            </a:r>
            <a:r>
              <a:rPr lang="en" dirty="0">
                <a:latin typeface="Roboto"/>
                <a:ea typeface="Roboto"/>
                <a:cs typeface="Roboto"/>
                <a:sym typeface="Roboto"/>
              </a:rPr>
              <a:t>=Overcast) = 1-(0/4)^2 - (4/4)^2 = 0</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GINI(</a:t>
            </a:r>
            <a:r>
              <a:rPr lang="en" dirty="0" err="1">
                <a:latin typeface="Roboto"/>
                <a:ea typeface="Roboto"/>
                <a:cs typeface="Roboto"/>
                <a:sym typeface="Roboto"/>
              </a:rPr>
              <a:t>yes|outlook</a:t>
            </a:r>
            <a:r>
              <a:rPr lang="en" dirty="0">
                <a:latin typeface="Roboto"/>
                <a:ea typeface="Roboto"/>
                <a:cs typeface="Roboto"/>
                <a:sym typeface="Roboto"/>
              </a:rPr>
              <a:t>=Rainy) = 1-(3/5)^2 - (2/5)^2 = 0.48 </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GINI   after split on Outlook:</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5/14 *0.48 + 4/14 * 0 + 5/14 * 0.48 = 0.3429</a:t>
            </a:r>
            <a:endParaRPr dirty="0">
              <a:latin typeface="Roboto"/>
              <a:ea typeface="Roboto"/>
              <a:cs typeface="Roboto"/>
              <a:sym typeface="Roboto"/>
            </a:endParaRPr>
          </a:p>
        </p:txBody>
      </p:sp>
      <p:sp>
        <p:nvSpPr>
          <p:cNvPr id="139" name="Google Shape;139;p18"/>
          <p:cNvSpPr txBox="1"/>
          <p:nvPr/>
        </p:nvSpPr>
        <p:spPr>
          <a:xfrm>
            <a:off x="4404300" y="2575200"/>
            <a:ext cx="4463100" cy="17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GINI(</a:t>
            </a:r>
            <a:r>
              <a:rPr lang="en" dirty="0" err="1">
                <a:latin typeface="Roboto"/>
                <a:ea typeface="Roboto"/>
                <a:cs typeface="Roboto"/>
                <a:sym typeface="Roboto"/>
              </a:rPr>
              <a:t>yes|Temp</a:t>
            </a:r>
            <a:r>
              <a:rPr lang="en" dirty="0">
                <a:latin typeface="Roboto"/>
                <a:ea typeface="Roboto"/>
                <a:cs typeface="Roboto"/>
                <a:sym typeface="Roboto"/>
              </a:rPr>
              <a:t>=Hot) = 1-(2/4)^2 - (2/4)^2 = 0.5</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GINI(</a:t>
            </a:r>
            <a:r>
              <a:rPr lang="en" dirty="0" err="1">
                <a:latin typeface="Roboto"/>
                <a:ea typeface="Roboto"/>
                <a:cs typeface="Roboto"/>
                <a:sym typeface="Roboto"/>
              </a:rPr>
              <a:t>yes|Temp</a:t>
            </a:r>
            <a:r>
              <a:rPr lang="en" dirty="0">
                <a:latin typeface="Roboto"/>
                <a:ea typeface="Roboto"/>
                <a:cs typeface="Roboto"/>
                <a:sym typeface="Roboto"/>
              </a:rPr>
              <a:t>=Mild) = 1-(2/6)^2 - (4/6)^2 = 0.44</a:t>
            </a: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GINI(</a:t>
            </a:r>
            <a:r>
              <a:rPr lang="en" dirty="0" err="1">
                <a:latin typeface="Roboto"/>
                <a:ea typeface="Roboto"/>
                <a:cs typeface="Roboto"/>
                <a:sym typeface="Roboto"/>
              </a:rPr>
              <a:t>yes|Temp</a:t>
            </a:r>
            <a:r>
              <a:rPr lang="en" dirty="0">
                <a:latin typeface="Roboto"/>
                <a:ea typeface="Roboto"/>
                <a:cs typeface="Roboto"/>
                <a:sym typeface="Roboto"/>
              </a:rPr>
              <a:t>=Cool) = 1-(1/4)^2 - (3/4)^2 = 0.375 </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Gini after split on Temp:</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r>
              <a:rPr lang="en" dirty="0">
                <a:latin typeface="Roboto"/>
                <a:ea typeface="Roboto"/>
                <a:cs typeface="Roboto"/>
                <a:sym typeface="Roboto"/>
              </a:rPr>
              <a:t>4/14 *0.50 + 6/14 * 0.44 + 4/14 * 0.375 = 0.44</a:t>
            </a:r>
            <a:endParaRPr dirty="0">
              <a:latin typeface="Roboto"/>
              <a:ea typeface="Roboto"/>
              <a:cs typeface="Roboto"/>
              <a:sym typeface="Roboto"/>
            </a:endParaRPr>
          </a:p>
        </p:txBody>
      </p:sp>
      <p:sp>
        <p:nvSpPr>
          <p:cNvPr id="140" name="Google Shape;140;p18"/>
          <p:cNvSpPr/>
          <p:nvPr/>
        </p:nvSpPr>
        <p:spPr>
          <a:xfrm>
            <a:off x="3434962" y="4245997"/>
            <a:ext cx="5583737" cy="738278"/>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Information gain (IG) = 0.48 (original GINI) - 0.34 (Gini Outlook) </a:t>
            </a:r>
          </a:p>
          <a:p>
            <a:pPr marL="0" lvl="0" indent="0" algn="l" rtl="0">
              <a:spcBef>
                <a:spcPts val="0"/>
              </a:spcBef>
              <a:spcAft>
                <a:spcPts val="0"/>
              </a:spcAft>
              <a:buNone/>
            </a:pPr>
            <a:r>
              <a:rPr lang="en" dirty="0"/>
              <a:t>Outlook gives us </a:t>
            </a:r>
            <a:r>
              <a:rPr lang="en" dirty="0" err="1"/>
              <a:t>gini</a:t>
            </a:r>
            <a:r>
              <a:rPr lang="en" dirty="0"/>
              <a:t> closer to 0, resulting in a higher IG</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460700" y="3668700"/>
            <a:ext cx="8222700" cy="147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2"/>
                </a:solidFill>
              </a:rPr>
              <a:t>ML data is usually expressed as continuous features. </a:t>
            </a:r>
            <a:br>
              <a:rPr lang="en" sz="1800" dirty="0">
                <a:solidFill>
                  <a:schemeClr val="dk2"/>
                </a:solidFill>
              </a:rPr>
            </a:br>
            <a:r>
              <a:rPr lang="en" sz="1800" dirty="0">
                <a:solidFill>
                  <a:schemeClr val="dk2"/>
                </a:solidFill>
              </a:rPr>
              <a:t>So the decision becomes: 'is feature 'f' larger than value 'v'?</a:t>
            </a:r>
            <a:endParaRPr sz="1800" dirty="0">
              <a:solidFill>
                <a:schemeClr val="dk2"/>
              </a:solidFill>
            </a:endParaRPr>
          </a:p>
          <a:p>
            <a:pPr marL="0" lvl="0" indent="0" algn="l" rtl="0">
              <a:lnSpc>
                <a:spcPct val="115000"/>
              </a:lnSpc>
              <a:spcBef>
                <a:spcPts val="1600"/>
              </a:spcBef>
              <a:spcAft>
                <a:spcPts val="1600"/>
              </a:spcAft>
              <a:buNone/>
            </a:pPr>
            <a:r>
              <a:rPr lang="en" sz="1800" dirty="0">
                <a:solidFill>
                  <a:schemeClr val="dk2"/>
                </a:solidFill>
              </a:rPr>
              <a:t>The algorithm iterates and choose the split with the lower GINI (or higher IG).</a:t>
            </a:r>
            <a:endParaRPr sz="1800" dirty="0">
              <a:solidFill>
                <a:schemeClr val="dk2"/>
              </a:solidFill>
            </a:endParaRPr>
          </a:p>
        </p:txBody>
      </p:sp>
      <p:pic>
        <p:nvPicPr>
          <p:cNvPr id="146" name="Google Shape;146;p19"/>
          <p:cNvPicPr preferRelativeResize="0"/>
          <p:nvPr/>
        </p:nvPicPr>
        <p:blipFill>
          <a:blip r:embed="rId3">
            <a:alphaModFix/>
          </a:blip>
          <a:stretch>
            <a:fillRect/>
          </a:stretch>
        </p:blipFill>
        <p:spPr>
          <a:xfrm>
            <a:off x="55850" y="241118"/>
            <a:ext cx="9144000" cy="32233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p:nvPr/>
        </p:nvSpPr>
        <p:spPr>
          <a:xfrm>
            <a:off x="572375" y="3399325"/>
            <a:ext cx="8166900" cy="15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Now we look at feature x[0] (x axis)</a:t>
            </a:r>
            <a:endParaRPr sz="1800" dirty="0"/>
          </a:p>
          <a:p>
            <a:pPr marL="457200" lvl="0" indent="-295275" algn="l" rtl="0">
              <a:lnSpc>
                <a:spcPct val="115000"/>
              </a:lnSpc>
              <a:spcBef>
                <a:spcPts val="1100"/>
              </a:spcBef>
              <a:spcAft>
                <a:spcPts val="0"/>
              </a:spcAft>
              <a:buClr>
                <a:schemeClr val="dk1"/>
              </a:buClr>
              <a:buSzPts val="1050"/>
              <a:buChar char="●"/>
            </a:pPr>
            <a:r>
              <a:rPr lang="en" sz="1800" dirty="0">
                <a:solidFill>
                  <a:schemeClr val="dk1"/>
                </a:solidFill>
              </a:rPr>
              <a:t>each test (split in the tree) concerns only a single feature</a:t>
            </a:r>
            <a:endParaRPr sz="1800" dirty="0">
              <a:solidFill>
                <a:schemeClr val="dk1"/>
              </a:solidFill>
            </a:endParaRPr>
          </a:p>
          <a:p>
            <a:pPr marL="0" lvl="0" indent="0" algn="l" rtl="0">
              <a:spcBef>
                <a:spcPts val="700"/>
              </a:spcBef>
              <a:spcAft>
                <a:spcPts val="0"/>
              </a:spcAft>
              <a:buNone/>
            </a:pPr>
            <a:endParaRPr sz="1800" dirty="0"/>
          </a:p>
        </p:txBody>
      </p:sp>
      <p:pic>
        <p:nvPicPr>
          <p:cNvPr id="152" name="Google Shape;152;p20"/>
          <p:cNvPicPr preferRelativeResize="0"/>
          <p:nvPr/>
        </p:nvPicPr>
        <p:blipFill rotWithShape="1">
          <a:blip r:embed="rId3">
            <a:alphaModFix/>
          </a:blip>
          <a:srcRect l="4750" r="4483"/>
          <a:stretch/>
        </p:blipFill>
        <p:spPr>
          <a:xfrm>
            <a:off x="198782" y="1"/>
            <a:ext cx="8881607" cy="3399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body" idx="4294967295"/>
          </p:nvPr>
        </p:nvSpPr>
        <p:spPr>
          <a:xfrm>
            <a:off x="311700" y="3706449"/>
            <a:ext cx="8520600" cy="1199505"/>
          </a:xfrm>
          <a:prstGeom prst="rect">
            <a:avLst/>
          </a:prstGeom>
        </p:spPr>
        <p:txBody>
          <a:bodyPr spcFirstLastPara="1" wrap="square" lIns="91425" tIns="91425" rIns="91425" bIns="91425" anchor="t" anchorCtr="0">
            <a:noAutofit/>
          </a:bodyPr>
          <a:lstStyle/>
          <a:p>
            <a:pPr marL="457200" lvl="0" indent="-295275" algn="l" rtl="0">
              <a:spcBef>
                <a:spcPts val="1100"/>
              </a:spcBef>
              <a:spcAft>
                <a:spcPts val="0"/>
              </a:spcAft>
              <a:buClr>
                <a:schemeClr val="dk1"/>
              </a:buClr>
              <a:buSzPts val="1050"/>
              <a:buChar char="●"/>
            </a:pPr>
            <a:r>
              <a:rPr lang="en" dirty="0">
                <a:solidFill>
                  <a:schemeClr val="dk1"/>
                </a:solidFill>
              </a:rPr>
              <a:t>For a 'pure' tree, the model continues to split until it each region contains only one class type</a:t>
            </a:r>
            <a:endParaRPr dirty="0">
              <a:solidFill>
                <a:schemeClr val="dk1"/>
              </a:solidFill>
            </a:endParaRPr>
          </a:p>
          <a:p>
            <a:pPr marL="0" lvl="0" indent="0" algn="l" rtl="0">
              <a:spcBef>
                <a:spcPts val="700"/>
              </a:spcBef>
              <a:spcAft>
                <a:spcPts val="1600"/>
              </a:spcAft>
              <a:buNone/>
            </a:pPr>
            <a:endParaRPr dirty="0"/>
          </a:p>
        </p:txBody>
      </p:sp>
      <p:pic>
        <p:nvPicPr>
          <p:cNvPr id="158" name="Google Shape;158;p21"/>
          <p:cNvPicPr preferRelativeResize="0"/>
          <p:nvPr/>
        </p:nvPicPr>
        <p:blipFill rotWithShape="1">
          <a:blip r:embed="rId3">
            <a:alphaModFix/>
          </a:blip>
          <a:srcRect l="3044" r="1802" b="6008"/>
          <a:stretch/>
        </p:blipFill>
        <p:spPr>
          <a:xfrm>
            <a:off x="63609" y="63610"/>
            <a:ext cx="9000877" cy="3642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2"/>
          <p:cNvPicPr preferRelativeResize="0"/>
          <p:nvPr/>
        </p:nvPicPr>
        <p:blipFill>
          <a:blip r:embed="rId3">
            <a:alphaModFix/>
          </a:blip>
          <a:stretch>
            <a:fillRect/>
          </a:stretch>
        </p:blipFill>
        <p:spPr>
          <a:xfrm>
            <a:off x="152400" y="152400"/>
            <a:ext cx="8839198" cy="3554158"/>
          </a:xfrm>
          <a:prstGeom prst="rect">
            <a:avLst/>
          </a:prstGeom>
          <a:noFill/>
          <a:ln>
            <a:noFill/>
          </a:ln>
        </p:spPr>
      </p:pic>
      <p:sp>
        <p:nvSpPr>
          <p:cNvPr id="164" name="Google Shape;164;p22"/>
          <p:cNvSpPr txBox="1"/>
          <p:nvPr/>
        </p:nvSpPr>
        <p:spPr>
          <a:xfrm>
            <a:off x="152425" y="3776275"/>
            <a:ext cx="8839200" cy="12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Titanic dataset example. </a:t>
            </a:r>
            <a:endParaRPr/>
          </a:p>
          <a:p>
            <a:pPr marL="457200" lvl="0" indent="-317500" algn="l" rtl="0">
              <a:spcBef>
                <a:spcPts val="0"/>
              </a:spcBef>
              <a:spcAft>
                <a:spcPts val="0"/>
              </a:spcAft>
              <a:buSzPts val="1400"/>
              <a:buChar char="●"/>
            </a:pPr>
            <a:r>
              <a:rPr lang="en"/>
              <a:t>Notice that the class is predicted based on majority of votes </a:t>
            </a:r>
            <a:endParaRPr/>
          </a:p>
          <a:p>
            <a:pPr marL="457200" lvl="0" indent="-317500" algn="l" rtl="0">
              <a:spcBef>
                <a:spcPts val="0"/>
              </a:spcBef>
              <a:spcAft>
                <a:spcPts val="0"/>
              </a:spcAft>
              <a:buSzPts val="1400"/>
              <a:buChar char="●"/>
            </a:pPr>
            <a:r>
              <a:rPr lang="en"/>
              <a:t>In regression we choose the average value in the subset for prediction</a:t>
            </a:r>
            <a:endParaRPr/>
          </a:p>
          <a:p>
            <a:pPr marL="457200" lvl="0" indent="-292100" algn="l" rtl="0">
              <a:spcBef>
                <a:spcPts val="0"/>
              </a:spcBef>
              <a:spcAft>
                <a:spcPts val="0"/>
              </a:spcAft>
              <a:buSzPts val="1000"/>
              <a:buChar char="●"/>
            </a:pPr>
            <a:r>
              <a:rPr lang="en" sz="1000" u="sng">
                <a:solidFill>
                  <a:schemeClr val="hlink"/>
                </a:solidFill>
                <a:hlinkClick r:id="rId4"/>
              </a:rPr>
              <a:t>https://scikit-learn.org/stable/modules/generated/sklearn.tree.DecisionTreeClassifier.html#sklearn.tree.DecisionTreeClassifier</a:t>
            </a:r>
            <a:r>
              <a:rPr lang="en" sz="1000"/>
              <a:t> </a:t>
            </a:r>
            <a:endParaRPr sz="1000"/>
          </a:p>
          <a:p>
            <a:pPr marL="457200" lvl="0" indent="-292100" algn="l" rtl="0">
              <a:spcBef>
                <a:spcPts val="0"/>
              </a:spcBef>
              <a:spcAft>
                <a:spcPts val="0"/>
              </a:spcAft>
              <a:buSzPts val="1000"/>
              <a:buChar char="●"/>
            </a:pPr>
            <a:r>
              <a:rPr lang="en" sz="1000" u="sng">
                <a:solidFill>
                  <a:schemeClr val="hlink"/>
                </a:solidFill>
                <a:hlinkClick r:id="rId5"/>
              </a:rPr>
              <a:t>https://scikit-learn.org/stable/modules/generated/sklearn.tree.DecisionTreeRegressor.html#sklearn.tree.DecisionTreeRegressor</a:t>
            </a:r>
            <a:r>
              <a:rPr lang="en" sz="1000"/>
              <a:t> </a:t>
            </a:r>
            <a:endParaRPr sz="1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Pros and Cons</a:t>
            </a:r>
            <a:endParaRPr/>
          </a:p>
        </p:txBody>
      </p:sp>
      <p:sp>
        <p:nvSpPr>
          <p:cNvPr id="170" name="Google Shape;170;p23"/>
          <p:cNvSpPr txBox="1">
            <a:spLocks noGrp="1"/>
          </p:cNvSpPr>
          <p:nvPr>
            <p:ph type="body" idx="4294967295"/>
          </p:nvPr>
        </p:nvSpPr>
        <p:spPr>
          <a:xfrm>
            <a:off x="311700" y="882595"/>
            <a:ext cx="8520600" cy="403548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100" dirty="0"/>
              <a:t>Decision Trees can perform</a:t>
            </a:r>
            <a:r>
              <a:rPr lang="en" sz="1100" b="1" dirty="0"/>
              <a:t> both</a:t>
            </a:r>
            <a:r>
              <a:rPr lang="en" sz="1100" dirty="0"/>
              <a:t> classification and regression task.</a:t>
            </a:r>
            <a:endParaRPr sz="1100" dirty="0"/>
          </a:p>
          <a:p>
            <a:pPr marL="457200" lvl="0" indent="-292100" algn="l" rtl="0">
              <a:spcBef>
                <a:spcPts val="1600"/>
              </a:spcBef>
              <a:spcAft>
                <a:spcPts val="0"/>
              </a:spcAft>
              <a:buSzPts val="1000"/>
              <a:buChar char="●"/>
            </a:pPr>
            <a:r>
              <a:rPr lang="en" sz="1100" dirty="0"/>
              <a:t>They are </a:t>
            </a:r>
            <a:r>
              <a:rPr lang="en" sz="1100" b="1" dirty="0"/>
              <a:t>orthogonal </a:t>
            </a:r>
            <a:r>
              <a:rPr lang="en" sz="1100" dirty="0"/>
              <a:t>sensitive. No diagonal boundary lines only chess board like.</a:t>
            </a:r>
            <a:endParaRPr sz="1100" dirty="0"/>
          </a:p>
          <a:p>
            <a:pPr marL="457200" lvl="0" indent="-292100" algn="l" rtl="0">
              <a:spcBef>
                <a:spcPts val="1600"/>
              </a:spcBef>
              <a:spcAft>
                <a:spcPts val="0"/>
              </a:spcAft>
              <a:buSzPts val="1000"/>
              <a:buChar char="●"/>
            </a:pPr>
            <a:r>
              <a:rPr lang="en" sz="1100" dirty="0"/>
              <a:t>in general they are very </a:t>
            </a:r>
            <a:r>
              <a:rPr lang="en" sz="1100" b="1" dirty="0"/>
              <a:t>sensitive in small variation</a:t>
            </a:r>
            <a:r>
              <a:rPr lang="en" sz="1100" dirty="0"/>
              <a:t> in the data during training</a:t>
            </a:r>
            <a:endParaRPr sz="1100" dirty="0"/>
          </a:p>
          <a:p>
            <a:pPr marL="457200" lvl="0" indent="-292100" algn="l" rtl="0">
              <a:spcBef>
                <a:spcPts val="1600"/>
              </a:spcBef>
              <a:spcAft>
                <a:spcPts val="0"/>
              </a:spcAft>
              <a:buSzPts val="1000"/>
              <a:buChar char="●"/>
            </a:pPr>
            <a:r>
              <a:rPr lang="en" sz="1100" dirty="0"/>
              <a:t>Simple to understand and to </a:t>
            </a:r>
            <a:r>
              <a:rPr lang="en" sz="1100" b="1" dirty="0"/>
              <a:t>interpret</a:t>
            </a:r>
            <a:r>
              <a:rPr lang="en" sz="1100" dirty="0"/>
              <a:t>. Trees can be </a:t>
            </a:r>
            <a:r>
              <a:rPr lang="en" sz="1100" dirty="0" err="1"/>
              <a:t>visualised</a:t>
            </a:r>
            <a:r>
              <a:rPr lang="en" sz="1100" dirty="0"/>
              <a:t>.</a:t>
            </a:r>
            <a:endParaRPr sz="1100" dirty="0"/>
          </a:p>
          <a:p>
            <a:pPr marL="457200" lvl="0" indent="-292100" algn="l" rtl="0">
              <a:spcBef>
                <a:spcPts val="1600"/>
              </a:spcBef>
              <a:spcAft>
                <a:spcPts val="0"/>
              </a:spcAft>
              <a:buSzPts val="1000"/>
              <a:buChar char="●"/>
            </a:pPr>
            <a:r>
              <a:rPr lang="en" sz="1100" dirty="0"/>
              <a:t>Requires</a:t>
            </a:r>
            <a:r>
              <a:rPr lang="en" sz="1100" b="1" dirty="0"/>
              <a:t> little data preparation</a:t>
            </a:r>
            <a:r>
              <a:rPr lang="en" sz="1100" dirty="0"/>
              <a:t>. Other techniques often require data </a:t>
            </a:r>
            <a:r>
              <a:rPr lang="en" sz="1100" dirty="0" err="1"/>
              <a:t>normalisation</a:t>
            </a:r>
            <a:r>
              <a:rPr lang="en" sz="1100" dirty="0"/>
              <a:t>, dummy variables need to be created and blank values to be removed. Note however that </a:t>
            </a:r>
            <a:r>
              <a:rPr lang="en" sz="1100" dirty="0" err="1"/>
              <a:t>Scikit</a:t>
            </a:r>
            <a:r>
              <a:rPr lang="en" sz="1100" dirty="0"/>
              <a:t> Learn does not support missing values.</a:t>
            </a:r>
            <a:endParaRPr sz="1100" dirty="0"/>
          </a:p>
          <a:p>
            <a:pPr marL="457200" lvl="0" indent="-292100" algn="l" rtl="0">
              <a:spcBef>
                <a:spcPts val="1600"/>
              </a:spcBef>
              <a:spcAft>
                <a:spcPts val="0"/>
              </a:spcAft>
              <a:buSzPts val="1000"/>
              <a:buChar char="●"/>
            </a:pPr>
            <a:r>
              <a:rPr lang="en" sz="1100" dirty="0"/>
              <a:t>Decision-tree learners can create over-complex trees that do not </a:t>
            </a:r>
            <a:r>
              <a:rPr lang="en" sz="1100" dirty="0" err="1"/>
              <a:t>generalise</a:t>
            </a:r>
            <a:r>
              <a:rPr lang="en" sz="1100" dirty="0"/>
              <a:t> the data well. This is called </a:t>
            </a:r>
            <a:r>
              <a:rPr lang="en" sz="1100" b="1" dirty="0"/>
              <a:t>overfitting</a:t>
            </a:r>
            <a:r>
              <a:rPr lang="en" sz="1100" dirty="0"/>
              <a:t>. </a:t>
            </a:r>
            <a:endParaRPr sz="1100" dirty="0"/>
          </a:p>
          <a:p>
            <a:pPr marL="457200" lvl="0" indent="-292100" algn="l" rtl="0">
              <a:spcBef>
                <a:spcPts val="1600"/>
              </a:spcBef>
              <a:spcAft>
                <a:spcPts val="0"/>
              </a:spcAft>
              <a:buSzPts val="1000"/>
              <a:buChar char="●"/>
            </a:pPr>
            <a:r>
              <a:rPr lang="en" sz="1100" dirty="0"/>
              <a:t>Decision trees can be </a:t>
            </a:r>
            <a:r>
              <a:rPr lang="en" sz="1100" b="1" dirty="0"/>
              <a:t>unstable </a:t>
            </a:r>
            <a:r>
              <a:rPr lang="en" sz="1100" dirty="0"/>
              <a:t>because small variations in the data might result in a completely different tree being generated. This problem is mitigated by using decision trees within an ensemble.</a:t>
            </a:r>
            <a:endParaRPr sz="1100" dirty="0"/>
          </a:p>
          <a:p>
            <a:pPr marL="457200" lvl="0" indent="-292100" algn="l" rtl="0">
              <a:spcBef>
                <a:spcPts val="1600"/>
              </a:spcBef>
              <a:spcAft>
                <a:spcPts val="0"/>
              </a:spcAft>
              <a:buSzPts val="1000"/>
              <a:buChar char="●"/>
            </a:pPr>
            <a:r>
              <a:rPr lang="en" sz="1100" dirty="0"/>
              <a:t>Decision tree learners create </a:t>
            </a:r>
            <a:r>
              <a:rPr lang="en" sz="1100" b="1" dirty="0"/>
              <a:t>biased </a:t>
            </a:r>
            <a:r>
              <a:rPr lang="en" sz="1100" dirty="0"/>
              <a:t>trees if some classes dominate. It is therefore recommended to balance the dataset prior to fitting with the decision tree.</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FD96C83-F222-DE40-B543-C68B2ABDC06D}"/>
              </a:ext>
            </a:extLst>
          </p:cNvPr>
          <p:cNvSpPr/>
          <p:nvPr/>
        </p:nvSpPr>
        <p:spPr>
          <a:xfrm>
            <a:off x="1541897" y="1769994"/>
            <a:ext cx="267510" cy="615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grpSp>
        <p:nvGrpSpPr>
          <p:cNvPr id="28" name="Group 27">
            <a:extLst>
              <a:ext uri="{FF2B5EF4-FFF2-40B4-BE49-F238E27FC236}">
                <a16:creationId xmlns:a16="http://schemas.microsoft.com/office/drawing/2014/main" id="{42E97503-B3FA-9B45-9432-9AEC66E691A2}"/>
              </a:ext>
            </a:extLst>
          </p:cNvPr>
          <p:cNvGrpSpPr/>
          <p:nvPr/>
        </p:nvGrpSpPr>
        <p:grpSpPr>
          <a:xfrm>
            <a:off x="611040" y="1634962"/>
            <a:ext cx="1339640" cy="1547760"/>
            <a:chOff x="5529013" y="3424715"/>
            <a:chExt cx="2358412" cy="2766257"/>
          </a:xfrm>
        </p:grpSpPr>
        <p:grpSp>
          <p:nvGrpSpPr>
            <p:cNvPr id="6" name="Group 5">
              <a:extLst>
                <a:ext uri="{FF2B5EF4-FFF2-40B4-BE49-F238E27FC236}">
                  <a16:creationId xmlns:a16="http://schemas.microsoft.com/office/drawing/2014/main" id="{D300B6DC-DFC6-0144-B4A6-40F31C46C1FE}"/>
                </a:ext>
              </a:extLst>
            </p:cNvPr>
            <p:cNvGrpSpPr/>
            <p:nvPr/>
          </p:nvGrpSpPr>
          <p:grpSpPr>
            <a:xfrm>
              <a:off x="5529013" y="3424715"/>
              <a:ext cx="2358412" cy="2766257"/>
              <a:chOff x="1518857" y="2162022"/>
              <a:chExt cx="2358412" cy="2766257"/>
            </a:xfrm>
          </p:grpSpPr>
          <p:cxnSp>
            <p:nvCxnSpPr>
              <p:cNvPr id="7" name="Straight Arrow Connector 6">
                <a:extLst>
                  <a:ext uri="{FF2B5EF4-FFF2-40B4-BE49-F238E27FC236}">
                    <a16:creationId xmlns:a16="http://schemas.microsoft.com/office/drawing/2014/main" id="{8CDB9019-6313-3E40-8B8A-46D05FE8BFB2}"/>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B4A6FD2-6012-BF4F-A68A-D4B2DB9A7AD9}"/>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DE9DAC3-3488-1B40-AF25-321AE60BE3FB}"/>
                  </a:ext>
                </a:extLst>
              </p:cNvPr>
              <p:cNvSpPr/>
              <p:nvPr/>
            </p:nvSpPr>
            <p:spPr>
              <a:xfrm>
                <a:off x="1617523" y="4474464"/>
                <a:ext cx="390010" cy="453815"/>
              </a:xfrm>
              <a:prstGeom prst="rect">
                <a:avLst/>
              </a:prstGeom>
            </p:spPr>
            <p:txBody>
              <a:bodyPr wrap="none">
                <a:spAutoFit/>
              </a:bodyPr>
              <a:lstStyle/>
              <a:p>
                <a:r>
                  <a:rPr lang="en-GB" sz="1050" dirty="0"/>
                  <a:t> </a:t>
                </a:r>
              </a:p>
            </p:txBody>
          </p:sp>
        </p:grpSp>
        <p:sp>
          <p:nvSpPr>
            <p:cNvPr id="12" name="Multiply 11">
              <a:extLst>
                <a:ext uri="{FF2B5EF4-FFF2-40B4-BE49-F238E27FC236}">
                  <a16:creationId xmlns:a16="http://schemas.microsoft.com/office/drawing/2014/main" id="{0B87F4EF-AC20-3141-A179-8BF80D0C9AD2}"/>
                </a:ext>
              </a:extLst>
            </p:cNvPr>
            <p:cNvSpPr/>
            <p:nvPr/>
          </p:nvSpPr>
          <p:spPr>
            <a:xfrm>
              <a:off x="5736815" y="412659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3" name="Multiply 12">
              <a:extLst>
                <a:ext uri="{FF2B5EF4-FFF2-40B4-BE49-F238E27FC236}">
                  <a16:creationId xmlns:a16="http://schemas.microsoft.com/office/drawing/2014/main" id="{41696129-3774-BA44-B8CA-9B5F799E1426}"/>
                </a:ext>
              </a:extLst>
            </p:cNvPr>
            <p:cNvSpPr/>
            <p:nvPr/>
          </p:nvSpPr>
          <p:spPr>
            <a:xfrm>
              <a:off x="6264676" y="421145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 name="Multiply 13">
              <a:extLst>
                <a:ext uri="{FF2B5EF4-FFF2-40B4-BE49-F238E27FC236}">
                  <a16:creationId xmlns:a16="http://schemas.microsoft.com/office/drawing/2014/main" id="{748EFC0C-0756-F141-9BAE-EE132E0C5524}"/>
                </a:ext>
              </a:extLst>
            </p:cNvPr>
            <p:cNvSpPr/>
            <p:nvPr/>
          </p:nvSpPr>
          <p:spPr>
            <a:xfrm>
              <a:off x="5752371" y="472178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 name="Donut 14">
              <a:extLst>
                <a:ext uri="{FF2B5EF4-FFF2-40B4-BE49-F238E27FC236}">
                  <a16:creationId xmlns:a16="http://schemas.microsoft.com/office/drawing/2014/main" id="{8C330D98-3EBF-D748-93CE-482069762DED}"/>
                </a:ext>
              </a:extLst>
            </p:cNvPr>
            <p:cNvSpPr/>
            <p:nvPr/>
          </p:nvSpPr>
          <p:spPr>
            <a:xfrm>
              <a:off x="6124053" y="459540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6" name="Donut 15">
              <a:extLst>
                <a:ext uri="{FF2B5EF4-FFF2-40B4-BE49-F238E27FC236}">
                  <a16:creationId xmlns:a16="http://schemas.microsoft.com/office/drawing/2014/main" id="{69416941-419F-004D-9251-4426D2034657}"/>
                </a:ext>
              </a:extLst>
            </p:cNvPr>
            <p:cNvSpPr/>
            <p:nvPr/>
          </p:nvSpPr>
          <p:spPr>
            <a:xfrm>
              <a:off x="6705036" y="4639661"/>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7" name="Donut 16">
              <a:extLst>
                <a:ext uri="{FF2B5EF4-FFF2-40B4-BE49-F238E27FC236}">
                  <a16:creationId xmlns:a16="http://schemas.microsoft.com/office/drawing/2014/main" id="{946D4A25-F797-AF46-8209-0A336552B68B}"/>
                </a:ext>
              </a:extLst>
            </p:cNvPr>
            <p:cNvSpPr/>
            <p:nvPr/>
          </p:nvSpPr>
          <p:spPr>
            <a:xfrm>
              <a:off x="6692070" y="510352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8" name="Donut 17">
              <a:extLst>
                <a:ext uri="{FF2B5EF4-FFF2-40B4-BE49-F238E27FC236}">
                  <a16:creationId xmlns:a16="http://schemas.microsoft.com/office/drawing/2014/main" id="{4650C485-3044-974F-8EF2-D41F00C3F14F}"/>
                </a:ext>
              </a:extLst>
            </p:cNvPr>
            <p:cNvSpPr/>
            <p:nvPr/>
          </p:nvSpPr>
          <p:spPr>
            <a:xfrm>
              <a:off x="7045563" y="486082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9" name="Multiply 18">
              <a:extLst>
                <a:ext uri="{FF2B5EF4-FFF2-40B4-BE49-F238E27FC236}">
                  <a16:creationId xmlns:a16="http://schemas.microsoft.com/office/drawing/2014/main" id="{254C42CC-B57F-2649-8EBA-4AA9C8179989}"/>
                </a:ext>
              </a:extLst>
            </p:cNvPr>
            <p:cNvSpPr/>
            <p:nvPr/>
          </p:nvSpPr>
          <p:spPr>
            <a:xfrm>
              <a:off x="6108227" y="3728991"/>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0" name="Multiply 19">
              <a:extLst>
                <a:ext uri="{FF2B5EF4-FFF2-40B4-BE49-F238E27FC236}">
                  <a16:creationId xmlns:a16="http://schemas.microsoft.com/office/drawing/2014/main" id="{3AD4120C-7B1F-F245-BAA1-D75BF98EF62E}"/>
                </a:ext>
              </a:extLst>
            </p:cNvPr>
            <p:cNvSpPr/>
            <p:nvPr/>
          </p:nvSpPr>
          <p:spPr>
            <a:xfrm>
              <a:off x="6137505" y="505175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1" name="Donut 20">
              <a:extLst>
                <a:ext uri="{FF2B5EF4-FFF2-40B4-BE49-F238E27FC236}">
                  <a16:creationId xmlns:a16="http://schemas.microsoft.com/office/drawing/2014/main" id="{65E79921-685D-8C4A-9E7E-D58BDFFE08D5}"/>
                </a:ext>
              </a:extLst>
            </p:cNvPr>
            <p:cNvSpPr/>
            <p:nvPr/>
          </p:nvSpPr>
          <p:spPr>
            <a:xfrm>
              <a:off x="7237863" y="4512340"/>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22" name="Donut 21">
              <a:extLst>
                <a:ext uri="{FF2B5EF4-FFF2-40B4-BE49-F238E27FC236}">
                  <a16:creationId xmlns:a16="http://schemas.microsoft.com/office/drawing/2014/main" id="{99320E89-2D7F-394D-9FD0-9F39AE54882D}"/>
                </a:ext>
              </a:extLst>
            </p:cNvPr>
            <p:cNvSpPr/>
            <p:nvPr/>
          </p:nvSpPr>
          <p:spPr>
            <a:xfrm>
              <a:off x="6755476" y="3819379"/>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23" name="Multiply 22">
              <a:extLst>
                <a:ext uri="{FF2B5EF4-FFF2-40B4-BE49-F238E27FC236}">
                  <a16:creationId xmlns:a16="http://schemas.microsoft.com/office/drawing/2014/main" id="{4CA278EE-E81F-A942-8F60-4B61AF984188}"/>
                </a:ext>
              </a:extLst>
            </p:cNvPr>
            <p:cNvSpPr/>
            <p:nvPr/>
          </p:nvSpPr>
          <p:spPr>
            <a:xfrm>
              <a:off x="6732036" y="4144826"/>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7" name="Donut 26">
              <a:extLst>
                <a:ext uri="{FF2B5EF4-FFF2-40B4-BE49-F238E27FC236}">
                  <a16:creationId xmlns:a16="http://schemas.microsoft.com/office/drawing/2014/main" id="{12FF3D7D-B6BF-8240-8CAE-81B8231B3686}"/>
                </a:ext>
              </a:extLst>
            </p:cNvPr>
            <p:cNvSpPr/>
            <p:nvPr/>
          </p:nvSpPr>
          <p:spPr>
            <a:xfrm>
              <a:off x="7248823" y="417633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sp>
        <p:nvSpPr>
          <p:cNvPr id="33" name="Rounded Rectangle 32">
            <a:extLst>
              <a:ext uri="{FF2B5EF4-FFF2-40B4-BE49-F238E27FC236}">
                <a16:creationId xmlns:a16="http://schemas.microsoft.com/office/drawing/2014/main" id="{4D56B260-A014-3C47-AD6D-838AB6B197C4}"/>
              </a:ext>
            </a:extLst>
          </p:cNvPr>
          <p:cNvSpPr/>
          <p:nvPr/>
        </p:nvSpPr>
        <p:spPr>
          <a:xfrm>
            <a:off x="2976326" y="958878"/>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Naïve Bayes</a:t>
            </a:r>
          </a:p>
        </p:txBody>
      </p:sp>
      <p:sp>
        <p:nvSpPr>
          <p:cNvPr id="34" name="Rounded Rectangle 33">
            <a:extLst>
              <a:ext uri="{FF2B5EF4-FFF2-40B4-BE49-F238E27FC236}">
                <a16:creationId xmlns:a16="http://schemas.microsoft.com/office/drawing/2014/main" id="{87E8578F-00C0-C345-9C4D-812E21F2CC12}"/>
              </a:ext>
            </a:extLst>
          </p:cNvPr>
          <p:cNvSpPr/>
          <p:nvPr/>
        </p:nvSpPr>
        <p:spPr>
          <a:xfrm>
            <a:off x="2976325" y="1760134"/>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KNN</a:t>
            </a:r>
          </a:p>
        </p:txBody>
      </p:sp>
      <p:sp>
        <p:nvSpPr>
          <p:cNvPr id="35" name="Rounded Rectangle 34">
            <a:extLst>
              <a:ext uri="{FF2B5EF4-FFF2-40B4-BE49-F238E27FC236}">
                <a16:creationId xmlns:a16="http://schemas.microsoft.com/office/drawing/2014/main" id="{040E69B2-24EA-BC48-BA2A-3FF2E3165B8B}"/>
              </a:ext>
            </a:extLst>
          </p:cNvPr>
          <p:cNvSpPr/>
          <p:nvPr/>
        </p:nvSpPr>
        <p:spPr>
          <a:xfrm>
            <a:off x="2976325" y="2593348"/>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Decision Tree</a:t>
            </a:r>
          </a:p>
        </p:txBody>
      </p:sp>
      <p:sp>
        <p:nvSpPr>
          <p:cNvPr id="36" name="Rounded Rectangle 35">
            <a:extLst>
              <a:ext uri="{FF2B5EF4-FFF2-40B4-BE49-F238E27FC236}">
                <a16:creationId xmlns:a16="http://schemas.microsoft.com/office/drawing/2014/main" id="{E8DC2EB8-008B-204C-A989-3BBB1CA58A1B}"/>
              </a:ext>
            </a:extLst>
          </p:cNvPr>
          <p:cNvSpPr/>
          <p:nvPr/>
        </p:nvSpPr>
        <p:spPr>
          <a:xfrm>
            <a:off x="2966271" y="3743530"/>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a:t>
            </a:r>
          </a:p>
        </p:txBody>
      </p:sp>
      <p:cxnSp>
        <p:nvCxnSpPr>
          <p:cNvPr id="38" name="Straight Arrow Connector 37">
            <a:extLst>
              <a:ext uri="{FF2B5EF4-FFF2-40B4-BE49-F238E27FC236}">
                <a16:creationId xmlns:a16="http://schemas.microsoft.com/office/drawing/2014/main" id="{54EFDE24-15F1-814D-951F-34ADE1FBE81F}"/>
              </a:ext>
            </a:extLst>
          </p:cNvPr>
          <p:cNvCxnSpPr>
            <a:cxnSpLocks/>
          </p:cNvCxnSpPr>
          <p:nvPr/>
        </p:nvCxnSpPr>
        <p:spPr>
          <a:xfrm flipV="1">
            <a:off x="2131354" y="1223685"/>
            <a:ext cx="844970" cy="774033"/>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15CA2BE-1793-BF4A-95AA-A4A826105889}"/>
              </a:ext>
            </a:extLst>
          </p:cNvPr>
          <p:cNvCxnSpPr>
            <a:cxnSpLocks/>
            <a:endCxn id="34" idx="1"/>
          </p:cNvCxnSpPr>
          <p:nvPr/>
        </p:nvCxnSpPr>
        <p:spPr>
          <a:xfrm flipV="1">
            <a:off x="2186683" y="2013039"/>
            <a:ext cx="789642" cy="135622"/>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CE00798-BAD2-AD40-B37A-821781DF1017}"/>
              </a:ext>
            </a:extLst>
          </p:cNvPr>
          <p:cNvCxnSpPr>
            <a:cxnSpLocks/>
            <a:stCxn id="2" idx="6"/>
            <a:endCxn id="35" idx="1"/>
          </p:cNvCxnSpPr>
          <p:nvPr/>
        </p:nvCxnSpPr>
        <p:spPr>
          <a:xfrm>
            <a:off x="2186683" y="2296083"/>
            <a:ext cx="789641" cy="550169"/>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062501F-FA40-DF4E-BF07-E55787A23D2B}"/>
              </a:ext>
            </a:extLst>
          </p:cNvPr>
          <p:cNvCxnSpPr>
            <a:cxnSpLocks/>
            <a:endCxn id="36" idx="1"/>
          </p:cNvCxnSpPr>
          <p:nvPr/>
        </p:nvCxnSpPr>
        <p:spPr>
          <a:xfrm>
            <a:off x="2081372" y="2716756"/>
            <a:ext cx="884898" cy="1279678"/>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2525C8BF-CB96-2841-9F3A-C53759394CA8}"/>
              </a:ext>
            </a:extLst>
          </p:cNvPr>
          <p:cNvSpPr/>
          <p:nvPr/>
        </p:nvSpPr>
        <p:spPr>
          <a:xfrm rot="5400000">
            <a:off x="3412851" y="3185985"/>
            <a:ext cx="492444" cy="461665"/>
          </a:xfrm>
          <a:prstGeom prst="rect">
            <a:avLst/>
          </a:prstGeom>
        </p:spPr>
        <p:txBody>
          <a:bodyPr wrap="none">
            <a:spAutoFit/>
          </a:bodyPr>
          <a:lstStyle/>
          <a:p>
            <a:pPr algn="ctr"/>
            <a:r>
              <a:rPr lang="en-GB" sz="2400" dirty="0">
                <a:solidFill>
                  <a:schemeClr val="accent1"/>
                </a:solidFill>
              </a:rPr>
              <a:t>…</a:t>
            </a:r>
          </a:p>
        </p:txBody>
      </p:sp>
      <p:sp>
        <p:nvSpPr>
          <p:cNvPr id="2" name="Oval 1">
            <a:extLst>
              <a:ext uri="{FF2B5EF4-FFF2-40B4-BE49-F238E27FC236}">
                <a16:creationId xmlns:a16="http://schemas.microsoft.com/office/drawing/2014/main" id="{60B47187-2554-DA46-81D1-8E3982EDE473}"/>
              </a:ext>
            </a:extLst>
          </p:cNvPr>
          <p:cNvSpPr/>
          <p:nvPr/>
        </p:nvSpPr>
        <p:spPr>
          <a:xfrm>
            <a:off x="243583" y="1340199"/>
            <a:ext cx="1943100" cy="191176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accent1"/>
              </a:solidFill>
            </a:endParaRPr>
          </a:p>
        </p:txBody>
      </p:sp>
      <p:pic>
        <p:nvPicPr>
          <p:cNvPr id="42" name="Picture 41">
            <a:extLst>
              <a:ext uri="{FF2B5EF4-FFF2-40B4-BE49-F238E27FC236}">
                <a16:creationId xmlns:a16="http://schemas.microsoft.com/office/drawing/2014/main" id="{7A0D2CC9-CBB6-4242-8E93-5F5A03F0A0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5629" y="3796729"/>
            <a:ext cx="398072" cy="421101"/>
          </a:xfrm>
          <a:prstGeom prst="rect">
            <a:avLst/>
          </a:prstGeom>
        </p:spPr>
      </p:pic>
      <p:sp>
        <p:nvSpPr>
          <p:cNvPr id="3" name="Title 2">
            <a:extLst>
              <a:ext uri="{FF2B5EF4-FFF2-40B4-BE49-F238E27FC236}">
                <a16:creationId xmlns:a16="http://schemas.microsoft.com/office/drawing/2014/main" id="{41E32060-115E-884E-BFA8-21B915F0DB49}"/>
              </a:ext>
            </a:extLst>
          </p:cNvPr>
          <p:cNvSpPr>
            <a:spLocks noGrp="1"/>
          </p:cNvSpPr>
          <p:nvPr>
            <p:ph type="title"/>
          </p:nvPr>
        </p:nvSpPr>
        <p:spPr/>
        <p:txBody>
          <a:bodyPr/>
          <a:lstStyle/>
          <a:p>
            <a:r>
              <a:rPr lang="en-US" dirty="0"/>
              <a:t>Ensemble methods: the wisdom of the crowd</a:t>
            </a:r>
          </a:p>
        </p:txBody>
      </p:sp>
    </p:spTree>
    <p:extLst>
      <p:ext uri="{BB962C8B-B14F-4D97-AF65-F5344CB8AC3E}">
        <p14:creationId xmlns:p14="http://schemas.microsoft.com/office/powerpoint/2010/main" val="228786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a:extLst>
              <a:ext uri="{FF2B5EF4-FFF2-40B4-BE49-F238E27FC236}">
                <a16:creationId xmlns:a16="http://schemas.microsoft.com/office/drawing/2014/main" id="{4D56B260-A014-3C47-AD6D-838AB6B197C4}"/>
              </a:ext>
            </a:extLst>
          </p:cNvPr>
          <p:cNvSpPr/>
          <p:nvPr/>
        </p:nvSpPr>
        <p:spPr>
          <a:xfrm>
            <a:off x="2976326" y="958878"/>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Naïve Bayes</a:t>
            </a:r>
          </a:p>
        </p:txBody>
      </p:sp>
      <p:sp>
        <p:nvSpPr>
          <p:cNvPr id="34" name="Rounded Rectangle 33">
            <a:extLst>
              <a:ext uri="{FF2B5EF4-FFF2-40B4-BE49-F238E27FC236}">
                <a16:creationId xmlns:a16="http://schemas.microsoft.com/office/drawing/2014/main" id="{87E8578F-00C0-C345-9C4D-812E21F2CC12}"/>
              </a:ext>
            </a:extLst>
          </p:cNvPr>
          <p:cNvSpPr/>
          <p:nvPr/>
        </p:nvSpPr>
        <p:spPr>
          <a:xfrm>
            <a:off x="2976325" y="1760134"/>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KNN</a:t>
            </a:r>
          </a:p>
        </p:txBody>
      </p:sp>
      <p:sp>
        <p:nvSpPr>
          <p:cNvPr id="35" name="Rounded Rectangle 34">
            <a:extLst>
              <a:ext uri="{FF2B5EF4-FFF2-40B4-BE49-F238E27FC236}">
                <a16:creationId xmlns:a16="http://schemas.microsoft.com/office/drawing/2014/main" id="{040E69B2-24EA-BC48-BA2A-3FF2E3165B8B}"/>
              </a:ext>
            </a:extLst>
          </p:cNvPr>
          <p:cNvSpPr/>
          <p:nvPr/>
        </p:nvSpPr>
        <p:spPr>
          <a:xfrm>
            <a:off x="2976325" y="2593348"/>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Decision Tree</a:t>
            </a:r>
          </a:p>
        </p:txBody>
      </p:sp>
      <p:sp>
        <p:nvSpPr>
          <p:cNvPr id="36" name="Rounded Rectangle 35">
            <a:extLst>
              <a:ext uri="{FF2B5EF4-FFF2-40B4-BE49-F238E27FC236}">
                <a16:creationId xmlns:a16="http://schemas.microsoft.com/office/drawing/2014/main" id="{E8DC2EB8-008B-204C-A989-3BBB1CA58A1B}"/>
              </a:ext>
            </a:extLst>
          </p:cNvPr>
          <p:cNvSpPr/>
          <p:nvPr/>
        </p:nvSpPr>
        <p:spPr>
          <a:xfrm>
            <a:off x="2966271" y="3743530"/>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a:t>
            </a:r>
          </a:p>
        </p:txBody>
      </p:sp>
      <p:cxnSp>
        <p:nvCxnSpPr>
          <p:cNvPr id="38" name="Straight Arrow Connector 37">
            <a:extLst>
              <a:ext uri="{FF2B5EF4-FFF2-40B4-BE49-F238E27FC236}">
                <a16:creationId xmlns:a16="http://schemas.microsoft.com/office/drawing/2014/main" id="{54EFDE24-15F1-814D-951F-34ADE1FBE81F}"/>
              </a:ext>
            </a:extLst>
          </p:cNvPr>
          <p:cNvCxnSpPr>
            <a:cxnSpLocks/>
          </p:cNvCxnSpPr>
          <p:nvPr/>
        </p:nvCxnSpPr>
        <p:spPr>
          <a:xfrm flipV="1">
            <a:off x="2089007" y="1223685"/>
            <a:ext cx="887316" cy="853916"/>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15CA2BE-1793-BF4A-95AA-A4A826105889}"/>
              </a:ext>
            </a:extLst>
          </p:cNvPr>
          <p:cNvCxnSpPr>
            <a:cxnSpLocks/>
            <a:endCxn id="34" idx="1"/>
          </p:cNvCxnSpPr>
          <p:nvPr/>
        </p:nvCxnSpPr>
        <p:spPr>
          <a:xfrm flipV="1">
            <a:off x="2089007" y="2013038"/>
            <a:ext cx="887318" cy="167639"/>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CE00798-BAD2-AD40-B37A-821781DF1017}"/>
              </a:ext>
            </a:extLst>
          </p:cNvPr>
          <p:cNvCxnSpPr>
            <a:cxnSpLocks/>
            <a:endCxn id="35" idx="1"/>
          </p:cNvCxnSpPr>
          <p:nvPr/>
        </p:nvCxnSpPr>
        <p:spPr>
          <a:xfrm>
            <a:off x="2097324" y="2283411"/>
            <a:ext cx="879000" cy="562841"/>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062501F-FA40-DF4E-BF07-E55787A23D2B}"/>
              </a:ext>
            </a:extLst>
          </p:cNvPr>
          <p:cNvCxnSpPr>
            <a:cxnSpLocks/>
            <a:endCxn id="36" idx="1"/>
          </p:cNvCxnSpPr>
          <p:nvPr/>
        </p:nvCxnSpPr>
        <p:spPr>
          <a:xfrm>
            <a:off x="2065970" y="2625954"/>
            <a:ext cx="900301" cy="137048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2525C8BF-CB96-2841-9F3A-C53759394CA8}"/>
              </a:ext>
            </a:extLst>
          </p:cNvPr>
          <p:cNvSpPr/>
          <p:nvPr/>
        </p:nvSpPr>
        <p:spPr>
          <a:xfrm rot="5400000">
            <a:off x="3412851" y="3185985"/>
            <a:ext cx="492444" cy="461665"/>
          </a:xfrm>
          <a:prstGeom prst="rect">
            <a:avLst/>
          </a:prstGeom>
        </p:spPr>
        <p:txBody>
          <a:bodyPr wrap="none">
            <a:spAutoFit/>
          </a:bodyPr>
          <a:lstStyle/>
          <a:p>
            <a:pPr algn="ctr"/>
            <a:r>
              <a:rPr lang="en-GB" sz="2400" dirty="0">
                <a:solidFill>
                  <a:schemeClr val="accent1"/>
                </a:solidFill>
              </a:rPr>
              <a:t>…</a:t>
            </a:r>
          </a:p>
        </p:txBody>
      </p:sp>
      <p:cxnSp>
        <p:nvCxnSpPr>
          <p:cNvPr id="57" name="Straight Arrow Connector 56">
            <a:extLst>
              <a:ext uri="{FF2B5EF4-FFF2-40B4-BE49-F238E27FC236}">
                <a16:creationId xmlns:a16="http://schemas.microsoft.com/office/drawing/2014/main" id="{E4B7DDFA-B720-9147-B677-63D16200D136}"/>
              </a:ext>
            </a:extLst>
          </p:cNvPr>
          <p:cNvCxnSpPr>
            <a:cxnSpLocks/>
            <a:stCxn id="33" idx="3"/>
          </p:cNvCxnSpPr>
          <p:nvPr/>
        </p:nvCxnSpPr>
        <p:spPr>
          <a:xfrm>
            <a:off x="4173115" y="1211782"/>
            <a:ext cx="533356"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C07CAC9F-D691-DA42-86D0-941D84DF0002}"/>
              </a:ext>
            </a:extLst>
          </p:cNvPr>
          <p:cNvCxnSpPr>
            <a:cxnSpLocks/>
            <a:stCxn id="34" idx="3"/>
          </p:cNvCxnSpPr>
          <p:nvPr/>
        </p:nvCxnSpPr>
        <p:spPr>
          <a:xfrm>
            <a:off x="4173114" y="2013038"/>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1ACDFF16-3D12-0B43-A67E-B5975FBFB4A7}"/>
              </a:ext>
            </a:extLst>
          </p:cNvPr>
          <p:cNvCxnSpPr>
            <a:cxnSpLocks/>
            <a:stCxn id="35" idx="3"/>
          </p:cNvCxnSpPr>
          <p:nvPr/>
        </p:nvCxnSpPr>
        <p:spPr>
          <a:xfrm>
            <a:off x="4173114" y="2846252"/>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86F2EA5-C969-7449-BFBC-5225FF0A9EAE}"/>
              </a:ext>
            </a:extLst>
          </p:cNvPr>
          <p:cNvCxnSpPr>
            <a:cxnSpLocks/>
            <a:stCxn id="36" idx="3"/>
          </p:cNvCxnSpPr>
          <p:nvPr/>
        </p:nvCxnSpPr>
        <p:spPr>
          <a:xfrm>
            <a:off x="4163060" y="3996434"/>
            <a:ext cx="543411" cy="508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77EE6725-ED51-D54C-B459-E9749C9D5D07}"/>
              </a:ext>
            </a:extLst>
          </p:cNvPr>
          <p:cNvSpPr/>
          <p:nvPr/>
        </p:nvSpPr>
        <p:spPr>
          <a:xfrm>
            <a:off x="990601" y="2025738"/>
            <a:ext cx="1094024" cy="612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New</a:t>
            </a:r>
          </a:p>
          <a:p>
            <a:pPr algn="ctr"/>
            <a:r>
              <a:rPr lang="en-GB" sz="1500" dirty="0">
                <a:solidFill>
                  <a:schemeClr val="tx1"/>
                </a:solidFill>
              </a:rPr>
              <a:t>Sample</a:t>
            </a:r>
            <a:endParaRPr lang="en-GB" sz="788" dirty="0">
              <a:solidFill>
                <a:schemeClr val="tx1"/>
              </a:solidFill>
            </a:endParaRPr>
          </a:p>
        </p:txBody>
      </p:sp>
      <p:sp>
        <p:nvSpPr>
          <p:cNvPr id="79" name="Donut 78">
            <a:extLst>
              <a:ext uri="{FF2B5EF4-FFF2-40B4-BE49-F238E27FC236}">
                <a16:creationId xmlns:a16="http://schemas.microsoft.com/office/drawing/2014/main" id="{398117BF-BB09-C943-BC5A-485F2F8B3752}"/>
              </a:ext>
            </a:extLst>
          </p:cNvPr>
          <p:cNvSpPr/>
          <p:nvPr/>
        </p:nvSpPr>
        <p:spPr>
          <a:xfrm>
            <a:off x="4823557" y="1116291"/>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0" name="Multiply 79">
            <a:extLst>
              <a:ext uri="{FF2B5EF4-FFF2-40B4-BE49-F238E27FC236}">
                <a16:creationId xmlns:a16="http://schemas.microsoft.com/office/drawing/2014/main" id="{1282E3D8-2A7B-7649-89BA-6FA020C3DFC9}"/>
              </a:ext>
            </a:extLst>
          </p:cNvPr>
          <p:cNvSpPr/>
          <p:nvPr/>
        </p:nvSpPr>
        <p:spPr>
          <a:xfrm>
            <a:off x="4782347" y="1883002"/>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1" name="Donut 80">
            <a:extLst>
              <a:ext uri="{FF2B5EF4-FFF2-40B4-BE49-F238E27FC236}">
                <a16:creationId xmlns:a16="http://schemas.microsoft.com/office/drawing/2014/main" id="{923B5BC0-8599-6C4D-8EB9-D82B553F9D26}"/>
              </a:ext>
            </a:extLst>
          </p:cNvPr>
          <p:cNvSpPr/>
          <p:nvPr/>
        </p:nvSpPr>
        <p:spPr>
          <a:xfrm>
            <a:off x="4822362" y="2750760"/>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3" name="Donut 82">
            <a:extLst>
              <a:ext uri="{FF2B5EF4-FFF2-40B4-BE49-F238E27FC236}">
                <a16:creationId xmlns:a16="http://schemas.microsoft.com/office/drawing/2014/main" id="{B0FA6104-B238-AD47-A6FF-540C706BE6B7}"/>
              </a:ext>
            </a:extLst>
          </p:cNvPr>
          <p:cNvSpPr/>
          <p:nvPr/>
        </p:nvSpPr>
        <p:spPr>
          <a:xfrm>
            <a:off x="4847191" y="3900942"/>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84" name="Straight Arrow Connector 83">
            <a:extLst>
              <a:ext uri="{FF2B5EF4-FFF2-40B4-BE49-F238E27FC236}">
                <a16:creationId xmlns:a16="http://schemas.microsoft.com/office/drawing/2014/main" id="{CE1DBA21-22A0-E545-B4C7-ED08B890DFFF}"/>
              </a:ext>
            </a:extLst>
          </p:cNvPr>
          <p:cNvCxnSpPr>
            <a:cxnSpLocks/>
          </p:cNvCxnSpPr>
          <p:nvPr/>
        </p:nvCxnSpPr>
        <p:spPr>
          <a:xfrm>
            <a:off x="5178309" y="1212203"/>
            <a:ext cx="533356"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9C34BC38-FAB7-D940-9527-C39FEEDB89E0}"/>
              </a:ext>
            </a:extLst>
          </p:cNvPr>
          <p:cNvCxnSpPr>
            <a:cxnSpLocks/>
          </p:cNvCxnSpPr>
          <p:nvPr/>
        </p:nvCxnSpPr>
        <p:spPr>
          <a:xfrm>
            <a:off x="5178307" y="2013459"/>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909AFAA7-720F-1448-B753-47C7461B49AB}"/>
              </a:ext>
            </a:extLst>
          </p:cNvPr>
          <p:cNvCxnSpPr>
            <a:cxnSpLocks/>
            <a:stCxn id="92" idx="3"/>
          </p:cNvCxnSpPr>
          <p:nvPr/>
        </p:nvCxnSpPr>
        <p:spPr>
          <a:xfrm>
            <a:off x="5149450" y="2846252"/>
            <a:ext cx="562214" cy="421"/>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526ABAF1-0992-664F-BD61-568AE7AFE23B}"/>
              </a:ext>
            </a:extLst>
          </p:cNvPr>
          <p:cNvCxnSpPr>
            <a:cxnSpLocks/>
          </p:cNvCxnSpPr>
          <p:nvPr/>
        </p:nvCxnSpPr>
        <p:spPr>
          <a:xfrm>
            <a:off x="5168253" y="3996855"/>
            <a:ext cx="543411" cy="508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88" name="Rounded Rectangle 87">
            <a:extLst>
              <a:ext uri="{FF2B5EF4-FFF2-40B4-BE49-F238E27FC236}">
                <a16:creationId xmlns:a16="http://schemas.microsoft.com/office/drawing/2014/main" id="{74152A7E-629B-244E-A046-46C5D1E04C6E}"/>
              </a:ext>
            </a:extLst>
          </p:cNvPr>
          <p:cNvSpPr/>
          <p:nvPr/>
        </p:nvSpPr>
        <p:spPr>
          <a:xfrm>
            <a:off x="5719503" y="863386"/>
            <a:ext cx="973398" cy="33859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Majority Vote</a:t>
            </a:r>
          </a:p>
        </p:txBody>
      </p:sp>
      <p:cxnSp>
        <p:nvCxnSpPr>
          <p:cNvPr id="89" name="Straight Arrow Connector 88">
            <a:extLst>
              <a:ext uri="{FF2B5EF4-FFF2-40B4-BE49-F238E27FC236}">
                <a16:creationId xmlns:a16="http://schemas.microsoft.com/office/drawing/2014/main" id="{4047B7E7-FDF2-234C-A32E-C1B86BBD32C9}"/>
              </a:ext>
            </a:extLst>
          </p:cNvPr>
          <p:cNvCxnSpPr>
            <a:cxnSpLocks/>
          </p:cNvCxnSpPr>
          <p:nvPr/>
        </p:nvCxnSpPr>
        <p:spPr>
          <a:xfrm>
            <a:off x="6692902" y="2569820"/>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90" name="Donut 89">
            <a:extLst>
              <a:ext uri="{FF2B5EF4-FFF2-40B4-BE49-F238E27FC236}">
                <a16:creationId xmlns:a16="http://schemas.microsoft.com/office/drawing/2014/main" id="{0A9548AB-1CDD-7E4B-88CB-B97FD474EDFA}"/>
              </a:ext>
            </a:extLst>
          </p:cNvPr>
          <p:cNvSpPr/>
          <p:nvPr/>
        </p:nvSpPr>
        <p:spPr>
          <a:xfrm>
            <a:off x="7371225" y="2447673"/>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91" name="Rectangle 90">
            <a:extLst>
              <a:ext uri="{FF2B5EF4-FFF2-40B4-BE49-F238E27FC236}">
                <a16:creationId xmlns:a16="http://schemas.microsoft.com/office/drawing/2014/main" id="{201E7EE6-223E-1D4D-A964-9EF69698EF04}"/>
              </a:ext>
            </a:extLst>
          </p:cNvPr>
          <p:cNvSpPr/>
          <p:nvPr/>
        </p:nvSpPr>
        <p:spPr>
          <a:xfrm>
            <a:off x="4706471" y="3743529"/>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92" name="Rectangle 91">
            <a:extLst>
              <a:ext uri="{FF2B5EF4-FFF2-40B4-BE49-F238E27FC236}">
                <a16:creationId xmlns:a16="http://schemas.microsoft.com/office/drawing/2014/main" id="{368064C9-59CE-8940-80C1-6FF5D608CB25}"/>
              </a:ext>
            </a:extLst>
          </p:cNvPr>
          <p:cNvSpPr/>
          <p:nvPr/>
        </p:nvSpPr>
        <p:spPr>
          <a:xfrm>
            <a:off x="4687667" y="2593348"/>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93" name="Rectangle 92">
            <a:extLst>
              <a:ext uri="{FF2B5EF4-FFF2-40B4-BE49-F238E27FC236}">
                <a16:creationId xmlns:a16="http://schemas.microsoft.com/office/drawing/2014/main" id="{4A67DD90-963D-694A-AC0B-9B1B7EF7BA7A}"/>
              </a:ext>
            </a:extLst>
          </p:cNvPr>
          <p:cNvSpPr/>
          <p:nvPr/>
        </p:nvSpPr>
        <p:spPr>
          <a:xfrm>
            <a:off x="4706470" y="1755928"/>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94" name="Rectangle 93">
            <a:extLst>
              <a:ext uri="{FF2B5EF4-FFF2-40B4-BE49-F238E27FC236}">
                <a16:creationId xmlns:a16="http://schemas.microsoft.com/office/drawing/2014/main" id="{29E86A1D-E0F7-5D45-B808-99F69AABCEFF}"/>
              </a:ext>
            </a:extLst>
          </p:cNvPr>
          <p:cNvSpPr/>
          <p:nvPr/>
        </p:nvSpPr>
        <p:spPr>
          <a:xfrm>
            <a:off x="4706470" y="955171"/>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96" name="Rectangle 95">
            <a:extLst>
              <a:ext uri="{FF2B5EF4-FFF2-40B4-BE49-F238E27FC236}">
                <a16:creationId xmlns:a16="http://schemas.microsoft.com/office/drawing/2014/main" id="{CBA9208F-7199-1B4C-AAC1-189B093EACC0}"/>
              </a:ext>
            </a:extLst>
          </p:cNvPr>
          <p:cNvSpPr/>
          <p:nvPr/>
        </p:nvSpPr>
        <p:spPr>
          <a:xfrm>
            <a:off x="7226258" y="2287136"/>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pic>
        <p:nvPicPr>
          <p:cNvPr id="97" name="Picture 96">
            <a:extLst>
              <a:ext uri="{FF2B5EF4-FFF2-40B4-BE49-F238E27FC236}">
                <a16:creationId xmlns:a16="http://schemas.microsoft.com/office/drawing/2014/main" id="{87DD58E3-2C2D-F842-B934-17B07847F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5629" y="3790963"/>
            <a:ext cx="398072" cy="421101"/>
          </a:xfrm>
          <a:prstGeom prst="rect">
            <a:avLst/>
          </a:prstGeom>
        </p:spPr>
      </p:pic>
      <p:sp>
        <p:nvSpPr>
          <p:cNvPr id="2" name="Title 1">
            <a:extLst>
              <a:ext uri="{FF2B5EF4-FFF2-40B4-BE49-F238E27FC236}">
                <a16:creationId xmlns:a16="http://schemas.microsoft.com/office/drawing/2014/main" id="{891C07FB-9200-8C45-9E08-615AEACBDE9D}"/>
              </a:ext>
            </a:extLst>
          </p:cNvPr>
          <p:cNvSpPr>
            <a:spLocks noGrp="1"/>
          </p:cNvSpPr>
          <p:nvPr>
            <p:ph type="title"/>
          </p:nvPr>
        </p:nvSpPr>
        <p:spPr/>
        <p:txBody>
          <a:bodyPr/>
          <a:lstStyle/>
          <a:p>
            <a:r>
              <a:rPr lang="en-US" dirty="0"/>
              <a:t>Ensemble methods: majority vote classification</a:t>
            </a:r>
          </a:p>
        </p:txBody>
      </p:sp>
    </p:spTree>
    <p:extLst>
      <p:ext uri="{BB962C8B-B14F-4D97-AF65-F5344CB8AC3E}">
        <p14:creationId xmlns:p14="http://schemas.microsoft.com/office/powerpoint/2010/main" val="382774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a:extLst>
              <a:ext uri="{FF2B5EF4-FFF2-40B4-BE49-F238E27FC236}">
                <a16:creationId xmlns:a16="http://schemas.microsoft.com/office/drawing/2014/main" id="{4D56B260-A014-3C47-AD6D-838AB6B197C4}"/>
              </a:ext>
            </a:extLst>
          </p:cNvPr>
          <p:cNvSpPr/>
          <p:nvPr/>
        </p:nvSpPr>
        <p:spPr>
          <a:xfrm>
            <a:off x="2976326" y="958878"/>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Naïve Bayes</a:t>
            </a:r>
          </a:p>
        </p:txBody>
      </p:sp>
      <p:sp>
        <p:nvSpPr>
          <p:cNvPr id="34" name="Rounded Rectangle 33">
            <a:extLst>
              <a:ext uri="{FF2B5EF4-FFF2-40B4-BE49-F238E27FC236}">
                <a16:creationId xmlns:a16="http://schemas.microsoft.com/office/drawing/2014/main" id="{87E8578F-00C0-C345-9C4D-812E21F2CC12}"/>
              </a:ext>
            </a:extLst>
          </p:cNvPr>
          <p:cNvSpPr/>
          <p:nvPr/>
        </p:nvSpPr>
        <p:spPr>
          <a:xfrm>
            <a:off x="2976325" y="1760134"/>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KNN</a:t>
            </a:r>
          </a:p>
        </p:txBody>
      </p:sp>
      <p:sp>
        <p:nvSpPr>
          <p:cNvPr id="35" name="Rounded Rectangle 34">
            <a:extLst>
              <a:ext uri="{FF2B5EF4-FFF2-40B4-BE49-F238E27FC236}">
                <a16:creationId xmlns:a16="http://schemas.microsoft.com/office/drawing/2014/main" id="{040E69B2-24EA-BC48-BA2A-3FF2E3165B8B}"/>
              </a:ext>
            </a:extLst>
          </p:cNvPr>
          <p:cNvSpPr/>
          <p:nvPr/>
        </p:nvSpPr>
        <p:spPr>
          <a:xfrm>
            <a:off x="2976325" y="2593348"/>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Decision Tree</a:t>
            </a:r>
          </a:p>
        </p:txBody>
      </p:sp>
      <p:sp>
        <p:nvSpPr>
          <p:cNvPr id="36" name="Rounded Rectangle 35">
            <a:extLst>
              <a:ext uri="{FF2B5EF4-FFF2-40B4-BE49-F238E27FC236}">
                <a16:creationId xmlns:a16="http://schemas.microsoft.com/office/drawing/2014/main" id="{E8DC2EB8-008B-204C-A989-3BBB1CA58A1B}"/>
              </a:ext>
            </a:extLst>
          </p:cNvPr>
          <p:cNvSpPr/>
          <p:nvPr/>
        </p:nvSpPr>
        <p:spPr>
          <a:xfrm>
            <a:off x="2966271" y="3743530"/>
            <a:ext cx="1196789"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a:t>
            </a:r>
          </a:p>
        </p:txBody>
      </p:sp>
      <p:cxnSp>
        <p:nvCxnSpPr>
          <p:cNvPr id="38" name="Straight Arrow Connector 37">
            <a:extLst>
              <a:ext uri="{FF2B5EF4-FFF2-40B4-BE49-F238E27FC236}">
                <a16:creationId xmlns:a16="http://schemas.microsoft.com/office/drawing/2014/main" id="{54EFDE24-15F1-814D-951F-34ADE1FBE81F}"/>
              </a:ext>
            </a:extLst>
          </p:cNvPr>
          <p:cNvCxnSpPr>
            <a:cxnSpLocks/>
          </p:cNvCxnSpPr>
          <p:nvPr/>
        </p:nvCxnSpPr>
        <p:spPr>
          <a:xfrm flipV="1">
            <a:off x="2089007" y="1223685"/>
            <a:ext cx="887316" cy="853916"/>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15CA2BE-1793-BF4A-95AA-A4A826105889}"/>
              </a:ext>
            </a:extLst>
          </p:cNvPr>
          <p:cNvCxnSpPr>
            <a:cxnSpLocks/>
            <a:endCxn id="34" idx="1"/>
          </p:cNvCxnSpPr>
          <p:nvPr/>
        </p:nvCxnSpPr>
        <p:spPr>
          <a:xfrm flipV="1">
            <a:off x="2089007" y="2013038"/>
            <a:ext cx="887318" cy="167639"/>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CE00798-BAD2-AD40-B37A-821781DF1017}"/>
              </a:ext>
            </a:extLst>
          </p:cNvPr>
          <p:cNvCxnSpPr>
            <a:cxnSpLocks/>
            <a:endCxn id="35" idx="1"/>
          </p:cNvCxnSpPr>
          <p:nvPr/>
        </p:nvCxnSpPr>
        <p:spPr>
          <a:xfrm>
            <a:off x="2097324" y="2283411"/>
            <a:ext cx="879000" cy="562841"/>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062501F-FA40-DF4E-BF07-E55787A23D2B}"/>
              </a:ext>
            </a:extLst>
          </p:cNvPr>
          <p:cNvCxnSpPr>
            <a:cxnSpLocks/>
            <a:endCxn id="36" idx="1"/>
          </p:cNvCxnSpPr>
          <p:nvPr/>
        </p:nvCxnSpPr>
        <p:spPr>
          <a:xfrm>
            <a:off x="2065970" y="2625954"/>
            <a:ext cx="900301" cy="137048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2525C8BF-CB96-2841-9F3A-C53759394CA8}"/>
              </a:ext>
            </a:extLst>
          </p:cNvPr>
          <p:cNvSpPr/>
          <p:nvPr/>
        </p:nvSpPr>
        <p:spPr>
          <a:xfrm rot="5400000">
            <a:off x="3412851" y="3185985"/>
            <a:ext cx="492444" cy="461665"/>
          </a:xfrm>
          <a:prstGeom prst="rect">
            <a:avLst/>
          </a:prstGeom>
        </p:spPr>
        <p:txBody>
          <a:bodyPr wrap="none">
            <a:spAutoFit/>
          </a:bodyPr>
          <a:lstStyle/>
          <a:p>
            <a:pPr algn="ctr"/>
            <a:r>
              <a:rPr lang="en-GB" sz="2400" dirty="0">
                <a:solidFill>
                  <a:schemeClr val="accent1"/>
                </a:solidFill>
              </a:rPr>
              <a:t>…</a:t>
            </a:r>
          </a:p>
        </p:txBody>
      </p:sp>
      <p:cxnSp>
        <p:nvCxnSpPr>
          <p:cNvPr id="57" name="Straight Arrow Connector 56">
            <a:extLst>
              <a:ext uri="{FF2B5EF4-FFF2-40B4-BE49-F238E27FC236}">
                <a16:creationId xmlns:a16="http://schemas.microsoft.com/office/drawing/2014/main" id="{E4B7DDFA-B720-9147-B677-63D16200D136}"/>
              </a:ext>
            </a:extLst>
          </p:cNvPr>
          <p:cNvCxnSpPr>
            <a:cxnSpLocks/>
            <a:stCxn id="33" idx="3"/>
          </p:cNvCxnSpPr>
          <p:nvPr/>
        </p:nvCxnSpPr>
        <p:spPr>
          <a:xfrm>
            <a:off x="4173115" y="1211782"/>
            <a:ext cx="533356"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C07CAC9F-D691-DA42-86D0-941D84DF0002}"/>
              </a:ext>
            </a:extLst>
          </p:cNvPr>
          <p:cNvCxnSpPr>
            <a:cxnSpLocks/>
            <a:stCxn id="34" idx="3"/>
          </p:cNvCxnSpPr>
          <p:nvPr/>
        </p:nvCxnSpPr>
        <p:spPr>
          <a:xfrm>
            <a:off x="4173114" y="2013038"/>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1ACDFF16-3D12-0B43-A67E-B5975FBFB4A7}"/>
              </a:ext>
            </a:extLst>
          </p:cNvPr>
          <p:cNvCxnSpPr>
            <a:cxnSpLocks/>
            <a:stCxn id="35" idx="3"/>
          </p:cNvCxnSpPr>
          <p:nvPr/>
        </p:nvCxnSpPr>
        <p:spPr>
          <a:xfrm>
            <a:off x="4173114" y="2846252"/>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86F2EA5-C969-7449-BFBC-5225FF0A9EAE}"/>
              </a:ext>
            </a:extLst>
          </p:cNvPr>
          <p:cNvCxnSpPr>
            <a:cxnSpLocks/>
            <a:stCxn id="36" idx="3"/>
          </p:cNvCxnSpPr>
          <p:nvPr/>
        </p:nvCxnSpPr>
        <p:spPr>
          <a:xfrm>
            <a:off x="4163060" y="3996434"/>
            <a:ext cx="543411" cy="508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77EE6725-ED51-D54C-B459-E9749C9D5D07}"/>
              </a:ext>
            </a:extLst>
          </p:cNvPr>
          <p:cNvSpPr/>
          <p:nvPr/>
        </p:nvSpPr>
        <p:spPr>
          <a:xfrm>
            <a:off x="990601" y="2025738"/>
            <a:ext cx="1094024" cy="612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New</a:t>
            </a:r>
          </a:p>
          <a:p>
            <a:pPr algn="ctr"/>
            <a:r>
              <a:rPr lang="en-GB" sz="1500" dirty="0">
                <a:solidFill>
                  <a:schemeClr val="tx1"/>
                </a:solidFill>
              </a:rPr>
              <a:t>Sample</a:t>
            </a:r>
            <a:endParaRPr lang="en-GB" sz="788" dirty="0">
              <a:solidFill>
                <a:schemeClr val="tx1"/>
              </a:solidFill>
            </a:endParaRPr>
          </a:p>
        </p:txBody>
      </p:sp>
      <p:cxnSp>
        <p:nvCxnSpPr>
          <p:cNvPr id="84" name="Straight Arrow Connector 83">
            <a:extLst>
              <a:ext uri="{FF2B5EF4-FFF2-40B4-BE49-F238E27FC236}">
                <a16:creationId xmlns:a16="http://schemas.microsoft.com/office/drawing/2014/main" id="{CE1DBA21-22A0-E545-B4C7-ED08B890DFFF}"/>
              </a:ext>
            </a:extLst>
          </p:cNvPr>
          <p:cNvCxnSpPr>
            <a:cxnSpLocks/>
          </p:cNvCxnSpPr>
          <p:nvPr/>
        </p:nvCxnSpPr>
        <p:spPr>
          <a:xfrm>
            <a:off x="5178309" y="1212203"/>
            <a:ext cx="533356"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9C34BC38-FAB7-D940-9527-C39FEEDB89E0}"/>
              </a:ext>
            </a:extLst>
          </p:cNvPr>
          <p:cNvCxnSpPr>
            <a:cxnSpLocks/>
          </p:cNvCxnSpPr>
          <p:nvPr/>
        </p:nvCxnSpPr>
        <p:spPr>
          <a:xfrm>
            <a:off x="5178307" y="2013459"/>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909AFAA7-720F-1448-B753-47C7461B49AB}"/>
              </a:ext>
            </a:extLst>
          </p:cNvPr>
          <p:cNvCxnSpPr>
            <a:cxnSpLocks/>
            <a:stCxn id="92" idx="3"/>
          </p:cNvCxnSpPr>
          <p:nvPr/>
        </p:nvCxnSpPr>
        <p:spPr>
          <a:xfrm>
            <a:off x="5149450" y="2846252"/>
            <a:ext cx="562214" cy="421"/>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526ABAF1-0992-664F-BD61-568AE7AFE23B}"/>
              </a:ext>
            </a:extLst>
          </p:cNvPr>
          <p:cNvCxnSpPr>
            <a:cxnSpLocks/>
          </p:cNvCxnSpPr>
          <p:nvPr/>
        </p:nvCxnSpPr>
        <p:spPr>
          <a:xfrm>
            <a:off x="5168253" y="3996855"/>
            <a:ext cx="543411" cy="508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88" name="Rounded Rectangle 87">
            <a:extLst>
              <a:ext uri="{FF2B5EF4-FFF2-40B4-BE49-F238E27FC236}">
                <a16:creationId xmlns:a16="http://schemas.microsoft.com/office/drawing/2014/main" id="{74152A7E-629B-244E-A046-46C5D1E04C6E}"/>
              </a:ext>
            </a:extLst>
          </p:cNvPr>
          <p:cNvSpPr/>
          <p:nvPr/>
        </p:nvSpPr>
        <p:spPr>
          <a:xfrm>
            <a:off x="5719503" y="863386"/>
            <a:ext cx="973398" cy="33859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Average</a:t>
            </a:r>
          </a:p>
        </p:txBody>
      </p:sp>
      <p:cxnSp>
        <p:nvCxnSpPr>
          <p:cNvPr id="89" name="Straight Arrow Connector 88">
            <a:extLst>
              <a:ext uri="{FF2B5EF4-FFF2-40B4-BE49-F238E27FC236}">
                <a16:creationId xmlns:a16="http://schemas.microsoft.com/office/drawing/2014/main" id="{4047B7E7-FDF2-234C-A32E-C1B86BBD32C9}"/>
              </a:ext>
            </a:extLst>
          </p:cNvPr>
          <p:cNvCxnSpPr>
            <a:cxnSpLocks/>
          </p:cNvCxnSpPr>
          <p:nvPr/>
        </p:nvCxnSpPr>
        <p:spPr>
          <a:xfrm>
            <a:off x="6692902" y="2569820"/>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91" name="Rectangle 90">
            <a:extLst>
              <a:ext uri="{FF2B5EF4-FFF2-40B4-BE49-F238E27FC236}">
                <a16:creationId xmlns:a16="http://schemas.microsoft.com/office/drawing/2014/main" id="{201E7EE6-223E-1D4D-A964-9EF69698EF04}"/>
              </a:ext>
            </a:extLst>
          </p:cNvPr>
          <p:cNvSpPr/>
          <p:nvPr/>
        </p:nvSpPr>
        <p:spPr>
          <a:xfrm>
            <a:off x="4706471" y="3743529"/>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92" name="Rectangle 91">
            <a:extLst>
              <a:ext uri="{FF2B5EF4-FFF2-40B4-BE49-F238E27FC236}">
                <a16:creationId xmlns:a16="http://schemas.microsoft.com/office/drawing/2014/main" id="{368064C9-59CE-8940-80C1-6FF5D608CB25}"/>
              </a:ext>
            </a:extLst>
          </p:cNvPr>
          <p:cNvSpPr/>
          <p:nvPr/>
        </p:nvSpPr>
        <p:spPr>
          <a:xfrm>
            <a:off x="4687667" y="2593348"/>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93" name="Rectangle 92">
            <a:extLst>
              <a:ext uri="{FF2B5EF4-FFF2-40B4-BE49-F238E27FC236}">
                <a16:creationId xmlns:a16="http://schemas.microsoft.com/office/drawing/2014/main" id="{4A67DD90-963D-694A-AC0B-9B1B7EF7BA7A}"/>
              </a:ext>
            </a:extLst>
          </p:cNvPr>
          <p:cNvSpPr/>
          <p:nvPr/>
        </p:nvSpPr>
        <p:spPr>
          <a:xfrm>
            <a:off x="4706470" y="1755928"/>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94" name="Rectangle 93">
            <a:extLst>
              <a:ext uri="{FF2B5EF4-FFF2-40B4-BE49-F238E27FC236}">
                <a16:creationId xmlns:a16="http://schemas.microsoft.com/office/drawing/2014/main" id="{29E86A1D-E0F7-5D45-B808-99F69AABCEFF}"/>
              </a:ext>
            </a:extLst>
          </p:cNvPr>
          <p:cNvSpPr/>
          <p:nvPr/>
        </p:nvSpPr>
        <p:spPr>
          <a:xfrm>
            <a:off x="4706470" y="955171"/>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96" name="Rectangle 95">
            <a:extLst>
              <a:ext uri="{FF2B5EF4-FFF2-40B4-BE49-F238E27FC236}">
                <a16:creationId xmlns:a16="http://schemas.microsoft.com/office/drawing/2014/main" id="{CBA9208F-7199-1B4C-AAC1-189B093EACC0}"/>
              </a:ext>
            </a:extLst>
          </p:cNvPr>
          <p:cNvSpPr/>
          <p:nvPr/>
        </p:nvSpPr>
        <p:spPr>
          <a:xfrm>
            <a:off x="7226258" y="2287136"/>
            <a:ext cx="461783" cy="505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pic>
        <p:nvPicPr>
          <p:cNvPr id="97" name="Picture 96">
            <a:extLst>
              <a:ext uri="{FF2B5EF4-FFF2-40B4-BE49-F238E27FC236}">
                <a16:creationId xmlns:a16="http://schemas.microsoft.com/office/drawing/2014/main" id="{87DD58E3-2C2D-F842-B934-17B07847F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5629" y="3790963"/>
            <a:ext cx="398072" cy="421101"/>
          </a:xfrm>
          <a:prstGeom prst="rect">
            <a:avLst/>
          </a:prstGeom>
        </p:spPr>
      </p:pic>
      <p:sp>
        <p:nvSpPr>
          <p:cNvPr id="2" name="Rectangle 1">
            <a:extLst>
              <a:ext uri="{FF2B5EF4-FFF2-40B4-BE49-F238E27FC236}">
                <a16:creationId xmlns:a16="http://schemas.microsoft.com/office/drawing/2014/main" id="{003A060E-E833-9340-839E-D778BCB7CF27}"/>
              </a:ext>
            </a:extLst>
          </p:cNvPr>
          <p:cNvSpPr/>
          <p:nvPr/>
        </p:nvSpPr>
        <p:spPr>
          <a:xfrm>
            <a:off x="4765923" y="1088591"/>
            <a:ext cx="372218" cy="253916"/>
          </a:xfrm>
          <a:prstGeom prst="rect">
            <a:avLst/>
          </a:prstGeom>
        </p:spPr>
        <p:txBody>
          <a:bodyPr wrap="none">
            <a:spAutoFit/>
          </a:bodyPr>
          <a:lstStyle/>
          <a:p>
            <a:r>
              <a:rPr lang="en-GB" sz="1050" dirty="0"/>
              <a:t>0.5</a:t>
            </a:r>
          </a:p>
        </p:txBody>
      </p:sp>
      <p:sp>
        <p:nvSpPr>
          <p:cNvPr id="37" name="Rectangle 36">
            <a:extLst>
              <a:ext uri="{FF2B5EF4-FFF2-40B4-BE49-F238E27FC236}">
                <a16:creationId xmlns:a16="http://schemas.microsoft.com/office/drawing/2014/main" id="{3AFFA9CE-4FA3-124C-A5E7-A1375E479064}"/>
              </a:ext>
            </a:extLst>
          </p:cNvPr>
          <p:cNvSpPr/>
          <p:nvPr/>
        </p:nvSpPr>
        <p:spPr>
          <a:xfrm>
            <a:off x="4747105" y="2688086"/>
            <a:ext cx="372218" cy="253916"/>
          </a:xfrm>
          <a:prstGeom prst="rect">
            <a:avLst/>
          </a:prstGeom>
        </p:spPr>
        <p:txBody>
          <a:bodyPr wrap="none">
            <a:spAutoFit/>
          </a:bodyPr>
          <a:lstStyle/>
          <a:p>
            <a:r>
              <a:rPr lang="en-GB" sz="1050" dirty="0"/>
              <a:t>0.6</a:t>
            </a:r>
          </a:p>
        </p:txBody>
      </p:sp>
      <p:sp>
        <p:nvSpPr>
          <p:cNvPr id="39" name="Rectangle 38">
            <a:extLst>
              <a:ext uri="{FF2B5EF4-FFF2-40B4-BE49-F238E27FC236}">
                <a16:creationId xmlns:a16="http://schemas.microsoft.com/office/drawing/2014/main" id="{FC15BD05-702A-3A4E-98E7-234BC9A5C252}"/>
              </a:ext>
            </a:extLst>
          </p:cNvPr>
          <p:cNvSpPr/>
          <p:nvPr/>
        </p:nvSpPr>
        <p:spPr>
          <a:xfrm>
            <a:off x="4757983" y="1887884"/>
            <a:ext cx="372218" cy="253916"/>
          </a:xfrm>
          <a:prstGeom prst="rect">
            <a:avLst/>
          </a:prstGeom>
        </p:spPr>
        <p:txBody>
          <a:bodyPr wrap="none">
            <a:spAutoFit/>
          </a:bodyPr>
          <a:lstStyle/>
          <a:p>
            <a:r>
              <a:rPr lang="en-GB" sz="1050" dirty="0"/>
              <a:t>0.1</a:t>
            </a:r>
          </a:p>
        </p:txBody>
      </p:sp>
      <p:sp>
        <p:nvSpPr>
          <p:cNvPr id="40" name="Rectangle 39">
            <a:extLst>
              <a:ext uri="{FF2B5EF4-FFF2-40B4-BE49-F238E27FC236}">
                <a16:creationId xmlns:a16="http://schemas.microsoft.com/office/drawing/2014/main" id="{35AB0213-E5AB-AB45-B6BB-DD892652BD89}"/>
              </a:ext>
            </a:extLst>
          </p:cNvPr>
          <p:cNvSpPr/>
          <p:nvPr/>
        </p:nvSpPr>
        <p:spPr>
          <a:xfrm>
            <a:off x="4737007" y="3857934"/>
            <a:ext cx="372218" cy="253916"/>
          </a:xfrm>
          <a:prstGeom prst="rect">
            <a:avLst/>
          </a:prstGeom>
        </p:spPr>
        <p:txBody>
          <a:bodyPr wrap="none">
            <a:spAutoFit/>
          </a:bodyPr>
          <a:lstStyle/>
          <a:p>
            <a:r>
              <a:rPr lang="en-GB" sz="1050" dirty="0"/>
              <a:t>0.9</a:t>
            </a:r>
          </a:p>
        </p:txBody>
      </p:sp>
      <p:sp>
        <p:nvSpPr>
          <p:cNvPr id="42" name="Rectangle 41">
            <a:extLst>
              <a:ext uri="{FF2B5EF4-FFF2-40B4-BE49-F238E27FC236}">
                <a16:creationId xmlns:a16="http://schemas.microsoft.com/office/drawing/2014/main" id="{B56836CE-A76E-B247-A8CA-B7292190F87B}"/>
              </a:ext>
            </a:extLst>
          </p:cNvPr>
          <p:cNvSpPr/>
          <p:nvPr/>
        </p:nvSpPr>
        <p:spPr>
          <a:xfrm>
            <a:off x="7271882" y="2417862"/>
            <a:ext cx="372218" cy="253916"/>
          </a:xfrm>
          <a:prstGeom prst="rect">
            <a:avLst/>
          </a:prstGeom>
        </p:spPr>
        <p:txBody>
          <a:bodyPr wrap="none">
            <a:spAutoFit/>
          </a:bodyPr>
          <a:lstStyle/>
          <a:p>
            <a:r>
              <a:rPr lang="en-GB" sz="1050" dirty="0"/>
              <a:t>0.5</a:t>
            </a:r>
          </a:p>
        </p:txBody>
      </p:sp>
      <p:sp>
        <p:nvSpPr>
          <p:cNvPr id="3" name="Title 2">
            <a:extLst>
              <a:ext uri="{FF2B5EF4-FFF2-40B4-BE49-F238E27FC236}">
                <a16:creationId xmlns:a16="http://schemas.microsoft.com/office/drawing/2014/main" id="{1509BEDB-97EA-0B4F-8B05-4EABFCE37B9D}"/>
              </a:ext>
            </a:extLst>
          </p:cNvPr>
          <p:cNvSpPr>
            <a:spLocks noGrp="1"/>
          </p:cNvSpPr>
          <p:nvPr>
            <p:ph type="title"/>
          </p:nvPr>
        </p:nvSpPr>
        <p:spPr/>
        <p:txBody>
          <a:bodyPr/>
          <a:lstStyle/>
          <a:p>
            <a:r>
              <a:rPr lang="en-US" dirty="0"/>
              <a:t>Ensemble methods: regression</a:t>
            </a:r>
          </a:p>
        </p:txBody>
      </p:sp>
    </p:spTree>
    <p:extLst>
      <p:ext uri="{BB962C8B-B14F-4D97-AF65-F5344CB8AC3E}">
        <p14:creationId xmlns:p14="http://schemas.microsoft.com/office/powerpoint/2010/main" val="3599793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EC75BA-5A4F-B049-AB57-A6C6AD321EAA}"/>
              </a:ext>
            </a:extLst>
          </p:cNvPr>
          <p:cNvSpPr>
            <a:spLocks noGrp="1"/>
          </p:cNvSpPr>
          <p:nvPr>
            <p:ph type="title"/>
          </p:nvPr>
        </p:nvSpPr>
        <p:spPr/>
        <p:txBody>
          <a:bodyPr/>
          <a:lstStyle/>
          <a:p>
            <a:r>
              <a:rPr lang="en-US" dirty="0"/>
              <a:t>Random forest</a:t>
            </a:r>
            <a:endParaRPr lang="en-GB" dirty="0"/>
          </a:p>
        </p:txBody>
      </p:sp>
      <p:sp>
        <p:nvSpPr>
          <p:cNvPr id="72" name="Rounded Rectangle 71">
            <a:extLst>
              <a:ext uri="{FF2B5EF4-FFF2-40B4-BE49-F238E27FC236}">
                <a16:creationId xmlns:a16="http://schemas.microsoft.com/office/drawing/2014/main" id="{3CECD3D9-0F90-E847-ADCB-922DC1700730}"/>
              </a:ext>
            </a:extLst>
          </p:cNvPr>
          <p:cNvSpPr/>
          <p:nvPr/>
        </p:nvSpPr>
        <p:spPr>
          <a:xfrm>
            <a:off x="4937059" y="1715483"/>
            <a:ext cx="701231"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 </a:t>
            </a:r>
          </a:p>
        </p:txBody>
      </p:sp>
      <p:sp>
        <p:nvSpPr>
          <p:cNvPr id="73" name="Rounded Rectangle 72">
            <a:extLst>
              <a:ext uri="{FF2B5EF4-FFF2-40B4-BE49-F238E27FC236}">
                <a16:creationId xmlns:a16="http://schemas.microsoft.com/office/drawing/2014/main" id="{207E55D8-4FDE-CE49-AA25-329C8CB68D02}"/>
              </a:ext>
            </a:extLst>
          </p:cNvPr>
          <p:cNvSpPr/>
          <p:nvPr/>
        </p:nvSpPr>
        <p:spPr>
          <a:xfrm>
            <a:off x="4937059" y="2549396"/>
            <a:ext cx="701232"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 </a:t>
            </a:r>
          </a:p>
        </p:txBody>
      </p:sp>
      <p:sp>
        <p:nvSpPr>
          <p:cNvPr id="74" name="Rounded Rectangle 73">
            <a:extLst>
              <a:ext uri="{FF2B5EF4-FFF2-40B4-BE49-F238E27FC236}">
                <a16:creationId xmlns:a16="http://schemas.microsoft.com/office/drawing/2014/main" id="{A9F4742F-655F-2E44-AD12-83796ABBB620}"/>
              </a:ext>
            </a:extLst>
          </p:cNvPr>
          <p:cNvSpPr/>
          <p:nvPr/>
        </p:nvSpPr>
        <p:spPr>
          <a:xfrm>
            <a:off x="4937057" y="3404381"/>
            <a:ext cx="701233" cy="505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 </a:t>
            </a:r>
          </a:p>
        </p:txBody>
      </p:sp>
      <p:cxnSp>
        <p:nvCxnSpPr>
          <p:cNvPr id="75" name="Straight Arrow Connector 74">
            <a:extLst>
              <a:ext uri="{FF2B5EF4-FFF2-40B4-BE49-F238E27FC236}">
                <a16:creationId xmlns:a16="http://schemas.microsoft.com/office/drawing/2014/main" id="{3260EEB8-2C3E-7C4F-98D5-B53091150785}"/>
              </a:ext>
            </a:extLst>
          </p:cNvPr>
          <p:cNvCxnSpPr>
            <a:cxnSpLocks/>
          </p:cNvCxnSpPr>
          <p:nvPr/>
        </p:nvCxnSpPr>
        <p:spPr>
          <a:xfrm flipV="1">
            <a:off x="2331014" y="1948707"/>
            <a:ext cx="934798" cy="93823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E320F198-053A-514E-8187-C98020988503}"/>
              </a:ext>
            </a:extLst>
          </p:cNvPr>
          <p:cNvCxnSpPr>
            <a:cxnSpLocks/>
          </p:cNvCxnSpPr>
          <p:nvPr/>
        </p:nvCxnSpPr>
        <p:spPr>
          <a:xfrm flipV="1">
            <a:off x="2331015" y="2800726"/>
            <a:ext cx="966947" cy="189286"/>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39B81D8-89C8-AF47-850C-7F3A847CB168}"/>
              </a:ext>
            </a:extLst>
          </p:cNvPr>
          <p:cNvCxnSpPr>
            <a:cxnSpLocks/>
          </p:cNvCxnSpPr>
          <p:nvPr/>
        </p:nvCxnSpPr>
        <p:spPr>
          <a:xfrm>
            <a:off x="2339331" y="3092745"/>
            <a:ext cx="928625" cy="554649"/>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4E19E5BB-7520-F24C-AB20-172CCC5121E9}"/>
              </a:ext>
            </a:extLst>
          </p:cNvPr>
          <p:cNvSpPr/>
          <p:nvPr/>
        </p:nvSpPr>
        <p:spPr>
          <a:xfrm>
            <a:off x="1692536" y="2575638"/>
            <a:ext cx="267510" cy="615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grpSp>
        <p:nvGrpSpPr>
          <p:cNvPr id="79" name="Group 78">
            <a:extLst>
              <a:ext uri="{FF2B5EF4-FFF2-40B4-BE49-F238E27FC236}">
                <a16:creationId xmlns:a16="http://schemas.microsoft.com/office/drawing/2014/main" id="{C7414CD2-DCE3-5F4E-AF93-814C1FB379E2}"/>
              </a:ext>
            </a:extLst>
          </p:cNvPr>
          <p:cNvGrpSpPr/>
          <p:nvPr/>
        </p:nvGrpSpPr>
        <p:grpSpPr>
          <a:xfrm>
            <a:off x="761679" y="2440606"/>
            <a:ext cx="1339640" cy="1547760"/>
            <a:chOff x="5529013" y="3424715"/>
            <a:chExt cx="2358412" cy="2766257"/>
          </a:xfrm>
        </p:grpSpPr>
        <p:grpSp>
          <p:nvGrpSpPr>
            <p:cNvPr id="80" name="Group 79">
              <a:extLst>
                <a:ext uri="{FF2B5EF4-FFF2-40B4-BE49-F238E27FC236}">
                  <a16:creationId xmlns:a16="http://schemas.microsoft.com/office/drawing/2014/main" id="{D762461B-6A74-E844-89BD-982874E91142}"/>
                </a:ext>
              </a:extLst>
            </p:cNvPr>
            <p:cNvGrpSpPr/>
            <p:nvPr/>
          </p:nvGrpSpPr>
          <p:grpSpPr>
            <a:xfrm>
              <a:off x="5529013" y="3424715"/>
              <a:ext cx="2358412" cy="2766257"/>
              <a:chOff x="1518857" y="2162022"/>
              <a:chExt cx="2358412" cy="2766257"/>
            </a:xfrm>
          </p:grpSpPr>
          <p:cxnSp>
            <p:nvCxnSpPr>
              <p:cNvPr id="94" name="Straight Arrow Connector 93">
                <a:extLst>
                  <a:ext uri="{FF2B5EF4-FFF2-40B4-BE49-F238E27FC236}">
                    <a16:creationId xmlns:a16="http://schemas.microsoft.com/office/drawing/2014/main" id="{17CFE9F3-9F5B-C644-87CA-0EC677D022AA}"/>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B9BFDE-7D26-984C-B9F4-ACBABB855AC0}"/>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1DBE31ED-B31D-6541-8209-D72D55C1AC29}"/>
                  </a:ext>
                </a:extLst>
              </p:cNvPr>
              <p:cNvSpPr/>
              <p:nvPr/>
            </p:nvSpPr>
            <p:spPr>
              <a:xfrm>
                <a:off x="1617523" y="4474464"/>
                <a:ext cx="390010" cy="453815"/>
              </a:xfrm>
              <a:prstGeom prst="rect">
                <a:avLst/>
              </a:prstGeom>
            </p:spPr>
            <p:txBody>
              <a:bodyPr wrap="none">
                <a:spAutoFit/>
              </a:bodyPr>
              <a:lstStyle/>
              <a:p>
                <a:r>
                  <a:rPr lang="en-GB" sz="1050" dirty="0"/>
                  <a:t> </a:t>
                </a:r>
              </a:p>
            </p:txBody>
          </p:sp>
        </p:grpSp>
        <p:sp>
          <p:nvSpPr>
            <p:cNvPr id="81" name="Multiply 80">
              <a:extLst>
                <a:ext uri="{FF2B5EF4-FFF2-40B4-BE49-F238E27FC236}">
                  <a16:creationId xmlns:a16="http://schemas.microsoft.com/office/drawing/2014/main" id="{007BA759-D5D5-9F47-9E4B-DD3DE5502635}"/>
                </a:ext>
              </a:extLst>
            </p:cNvPr>
            <p:cNvSpPr/>
            <p:nvPr/>
          </p:nvSpPr>
          <p:spPr>
            <a:xfrm>
              <a:off x="5736815" y="412659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2" name="Multiply 81">
              <a:extLst>
                <a:ext uri="{FF2B5EF4-FFF2-40B4-BE49-F238E27FC236}">
                  <a16:creationId xmlns:a16="http://schemas.microsoft.com/office/drawing/2014/main" id="{26A18008-40FE-5C46-ACB4-3DE43D220192}"/>
                </a:ext>
              </a:extLst>
            </p:cNvPr>
            <p:cNvSpPr/>
            <p:nvPr/>
          </p:nvSpPr>
          <p:spPr>
            <a:xfrm>
              <a:off x="6264676" y="421145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3" name="Multiply 82">
              <a:extLst>
                <a:ext uri="{FF2B5EF4-FFF2-40B4-BE49-F238E27FC236}">
                  <a16:creationId xmlns:a16="http://schemas.microsoft.com/office/drawing/2014/main" id="{27CA5C4C-C04D-9141-B63F-0FD9793E7249}"/>
                </a:ext>
              </a:extLst>
            </p:cNvPr>
            <p:cNvSpPr/>
            <p:nvPr/>
          </p:nvSpPr>
          <p:spPr>
            <a:xfrm>
              <a:off x="5752371" y="472178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4" name="Donut 83">
              <a:extLst>
                <a:ext uri="{FF2B5EF4-FFF2-40B4-BE49-F238E27FC236}">
                  <a16:creationId xmlns:a16="http://schemas.microsoft.com/office/drawing/2014/main" id="{64C73629-A981-774B-AF98-721887A3D353}"/>
                </a:ext>
              </a:extLst>
            </p:cNvPr>
            <p:cNvSpPr/>
            <p:nvPr/>
          </p:nvSpPr>
          <p:spPr>
            <a:xfrm>
              <a:off x="6124053" y="459540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5" name="Donut 84">
              <a:extLst>
                <a:ext uri="{FF2B5EF4-FFF2-40B4-BE49-F238E27FC236}">
                  <a16:creationId xmlns:a16="http://schemas.microsoft.com/office/drawing/2014/main" id="{23048D2F-9BD7-FA45-BF48-84177FCF1ED9}"/>
                </a:ext>
              </a:extLst>
            </p:cNvPr>
            <p:cNvSpPr/>
            <p:nvPr/>
          </p:nvSpPr>
          <p:spPr>
            <a:xfrm>
              <a:off x="6705036" y="4639661"/>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6" name="Donut 85">
              <a:extLst>
                <a:ext uri="{FF2B5EF4-FFF2-40B4-BE49-F238E27FC236}">
                  <a16:creationId xmlns:a16="http://schemas.microsoft.com/office/drawing/2014/main" id="{E297266C-5FDC-3841-A246-09D0A7867789}"/>
                </a:ext>
              </a:extLst>
            </p:cNvPr>
            <p:cNvSpPr/>
            <p:nvPr/>
          </p:nvSpPr>
          <p:spPr>
            <a:xfrm>
              <a:off x="6692070" y="510352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7" name="Donut 86">
              <a:extLst>
                <a:ext uri="{FF2B5EF4-FFF2-40B4-BE49-F238E27FC236}">
                  <a16:creationId xmlns:a16="http://schemas.microsoft.com/office/drawing/2014/main" id="{CA0F481A-0A75-5941-BF6D-2EEF6A9F1CB7}"/>
                </a:ext>
              </a:extLst>
            </p:cNvPr>
            <p:cNvSpPr/>
            <p:nvPr/>
          </p:nvSpPr>
          <p:spPr>
            <a:xfrm>
              <a:off x="7045563" y="486082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8" name="Multiply 87">
              <a:extLst>
                <a:ext uri="{FF2B5EF4-FFF2-40B4-BE49-F238E27FC236}">
                  <a16:creationId xmlns:a16="http://schemas.microsoft.com/office/drawing/2014/main" id="{8AC92C7E-67A4-604B-86EE-770C4AFBB4C8}"/>
                </a:ext>
              </a:extLst>
            </p:cNvPr>
            <p:cNvSpPr/>
            <p:nvPr/>
          </p:nvSpPr>
          <p:spPr>
            <a:xfrm>
              <a:off x="6108227" y="3728991"/>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9" name="Multiply 88">
              <a:extLst>
                <a:ext uri="{FF2B5EF4-FFF2-40B4-BE49-F238E27FC236}">
                  <a16:creationId xmlns:a16="http://schemas.microsoft.com/office/drawing/2014/main" id="{73E3EAFF-7CE2-8F4E-A605-97D7997F1866}"/>
                </a:ext>
              </a:extLst>
            </p:cNvPr>
            <p:cNvSpPr/>
            <p:nvPr/>
          </p:nvSpPr>
          <p:spPr>
            <a:xfrm>
              <a:off x="6137505" y="505175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0" name="Donut 89">
              <a:extLst>
                <a:ext uri="{FF2B5EF4-FFF2-40B4-BE49-F238E27FC236}">
                  <a16:creationId xmlns:a16="http://schemas.microsoft.com/office/drawing/2014/main" id="{B3C57740-ED23-3D4B-8880-04096461D760}"/>
                </a:ext>
              </a:extLst>
            </p:cNvPr>
            <p:cNvSpPr/>
            <p:nvPr/>
          </p:nvSpPr>
          <p:spPr>
            <a:xfrm>
              <a:off x="7237863" y="4512340"/>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91" name="Donut 90">
              <a:extLst>
                <a:ext uri="{FF2B5EF4-FFF2-40B4-BE49-F238E27FC236}">
                  <a16:creationId xmlns:a16="http://schemas.microsoft.com/office/drawing/2014/main" id="{B5ADD575-21EF-1846-B01B-BF58DAD75900}"/>
                </a:ext>
              </a:extLst>
            </p:cNvPr>
            <p:cNvSpPr/>
            <p:nvPr/>
          </p:nvSpPr>
          <p:spPr>
            <a:xfrm>
              <a:off x="6755476" y="3819379"/>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92" name="Multiply 91">
              <a:extLst>
                <a:ext uri="{FF2B5EF4-FFF2-40B4-BE49-F238E27FC236}">
                  <a16:creationId xmlns:a16="http://schemas.microsoft.com/office/drawing/2014/main" id="{6660C5EF-5B8F-BD46-8788-EBBE97800912}"/>
                </a:ext>
              </a:extLst>
            </p:cNvPr>
            <p:cNvSpPr/>
            <p:nvPr/>
          </p:nvSpPr>
          <p:spPr>
            <a:xfrm>
              <a:off x="6732036" y="4144826"/>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3" name="Donut 92">
              <a:extLst>
                <a:ext uri="{FF2B5EF4-FFF2-40B4-BE49-F238E27FC236}">
                  <a16:creationId xmlns:a16="http://schemas.microsoft.com/office/drawing/2014/main" id="{21FFFF93-732E-1A45-8A96-E11CA1C34BFF}"/>
                </a:ext>
              </a:extLst>
            </p:cNvPr>
            <p:cNvSpPr/>
            <p:nvPr/>
          </p:nvSpPr>
          <p:spPr>
            <a:xfrm>
              <a:off x="7248823" y="417633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sp>
        <p:nvSpPr>
          <p:cNvPr id="97" name="Oval 96">
            <a:extLst>
              <a:ext uri="{FF2B5EF4-FFF2-40B4-BE49-F238E27FC236}">
                <a16:creationId xmlns:a16="http://schemas.microsoft.com/office/drawing/2014/main" id="{63744EAD-AD99-FD4F-B702-B7ACD4166D76}"/>
              </a:ext>
            </a:extLst>
          </p:cNvPr>
          <p:cNvSpPr/>
          <p:nvPr/>
        </p:nvSpPr>
        <p:spPr>
          <a:xfrm>
            <a:off x="394222" y="2145843"/>
            <a:ext cx="1943100" cy="191176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accent1"/>
              </a:solidFill>
            </a:endParaRPr>
          </a:p>
        </p:txBody>
      </p:sp>
      <p:grpSp>
        <p:nvGrpSpPr>
          <p:cNvPr id="98" name="Group 97">
            <a:extLst>
              <a:ext uri="{FF2B5EF4-FFF2-40B4-BE49-F238E27FC236}">
                <a16:creationId xmlns:a16="http://schemas.microsoft.com/office/drawing/2014/main" id="{DD8A350D-222F-0349-B99A-D067D4B0440D}"/>
              </a:ext>
            </a:extLst>
          </p:cNvPr>
          <p:cNvGrpSpPr/>
          <p:nvPr/>
        </p:nvGrpSpPr>
        <p:grpSpPr>
          <a:xfrm>
            <a:off x="3533859" y="1455795"/>
            <a:ext cx="857937" cy="1103100"/>
            <a:chOff x="5529013" y="3424715"/>
            <a:chExt cx="2358412" cy="3003889"/>
          </a:xfrm>
        </p:grpSpPr>
        <p:grpSp>
          <p:nvGrpSpPr>
            <p:cNvPr id="99" name="Group 98">
              <a:extLst>
                <a:ext uri="{FF2B5EF4-FFF2-40B4-BE49-F238E27FC236}">
                  <a16:creationId xmlns:a16="http://schemas.microsoft.com/office/drawing/2014/main" id="{F32A5C86-0B25-FF4D-8B2F-21B06D4220B7}"/>
                </a:ext>
              </a:extLst>
            </p:cNvPr>
            <p:cNvGrpSpPr/>
            <p:nvPr/>
          </p:nvGrpSpPr>
          <p:grpSpPr>
            <a:xfrm>
              <a:off x="5529013" y="3424715"/>
              <a:ext cx="2358412" cy="3003889"/>
              <a:chOff x="1518857" y="2162022"/>
              <a:chExt cx="2358412" cy="3003889"/>
            </a:xfrm>
          </p:grpSpPr>
          <p:cxnSp>
            <p:nvCxnSpPr>
              <p:cNvPr id="107" name="Straight Arrow Connector 106">
                <a:extLst>
                  <a:ext uri="{FF2B5EF4-FFF2-40B4-BE49-F238E27FC236}">
                    <a16:creationId xmlns:a16="http://schemas.microsoft.com/office/drawing/2014/main" id="{162E9658-E924-B94B-9B6B-7989DF6DBAC0}"/>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3DF6A27-C39B-BC48-A031-1D90DF91CA9B}"/>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9CC7C2B0-DE24-3146-8AB4-E906BDDCF072}"/>
                  </a:ext>
                </a:extLst>
              </p:cNvPr>
              <p:cNvSpPr/>
              <p:nvPr/>
            </p:nvSpPr>
            <p:spPr>
              <a:xfrm>
                <a:off x="1617524" y="4474464"/>
                <a:ext cx="608988" cy="691447"/>
              </a:xfrm>
              <a:prstGeom prst="rect">
                <a:avLst/>
              </a:prstGeom>
            </p:spPr>
            <p:txBody>
              <a:bodyPr wrap="none">
                <a:spAutoFit/>
              </a:bodyPr>
              <a:lstStyle/>
              <a:p>
                <a:r>
                  <a:rPr lang="en-GB" sz="1050" dirty="0"/>
                  <a:t> </a:t>
                </a:r>
              </a:p>
            </p:txBody>
          </p:sp>
        </p:grpSp>
        <p:sp>
          <p:nvSpPr>
            <p:cNvPr id="100" name="Multiply 99">
              <a:extLst>
                <a:ext uri="{FF2B5EF4-FFF2-40B4-BE49-F238E27FC236}">
                  <a16:creationId xmlns:a16="http://schemas.microsoft.com/office/drawing/2014/main" id="{7A0274C1-F185-604D-8E39-208E51F309A9}"/>
                </a:ext>
              </a:extLst>
            </p:cNvPr>
            <p:cNvSpPr/>
            <p:nvPr/>
          </p:nvSpPr>
          <p:spPr>
            <a:xfrm>
              <a:off x="6264676" y="421145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1" name="Donut 100">
              <a:extLst>
                <a:ext uri="{FF2B5EF4-FFF2-40B4-BE49-F238E27FC236}">
                  <a16:creationId xmlns:a16="http://schemas.microsoft.com/office/drawing/2014/main" id="{1214DCA3-6392-024C-AA52-D0E67010D0CC}"/>
                </a:ext>
              </a:extLst>
            </p:cNvPr>
            <p:cNvSpPr/>
            <p:nvPr/>
          </p:nvSpPr>
          <p:spPr>
            <a:xfrm>
              <a:off x="6124053" y="459540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02" name="Donut 101">
              <a:extLst>
                <a:ext uri="{FF2B5EF4-FFF2-40B4-BE49-F238E27FC236}">
                  <a16:creationId xmlns:a16="http://schemas.microsoft.com/office/drawing/2014/main" id="{35676159-7BB2-9440-A075-7BF9E891B12D}"/>
                </a:ext>
              </a:extLst>
            </p:cNvPr>
            <p:cNvSpPr/>
            <p:nvPr/>
          </p:nvSpPr>
          <p:spPr>
            <a:xfrm>
              <a:off x="6705036" y="4639661"/>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03" name="Donut 102">
              <a:extLst>
                <a:ext uri="{FF2B5EF4-FFF2-40B4-BE49-F238E27FC236}">
                  <a16:creationId xmlns:a16="http://schemas.microsoft.com/office/drawing/2014/main" id="{BBE50415-CC45-A141-BAE5-D479F8782F0D}"/>
                </a:ext>
              </a:extLst>
            </p:cNvPr>
            <p:cNvSpPr/>
            <p:nvPr/>
          </p:nvSpPr>
          <p:spPr>
            <a:xfrm>
              <a:off x="6692070" y="510352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04" name="Multiply 103">
              <a:extLst>
                <a:ext uri="{FF2B5EF4-FFF2-40B4-BE49-F238E27FC236}">
                  <a16:creationId xmlns:a16="http://schemas.microsoft.com/office/drawing/2014/main" id="{5609AEB5-4902-674D-AE0D-2DE19C0F2256}"/>
                </a:ext>
              </a:extLst>
            </p:cNvPr>
            <p:cNvSpPr/>
            <p:nvPr/>
          </p:nvSpPr>
          <p:spPr>
            <a:xfrm>
              <a:off x="6137505" y="505175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5" name="Donut 104">
              <a:extLst>
                <a:ext uri="{FF2B5EF4-FFF2-40B4-BE49-F238E27FC236}">
                  <a16:creationId xmlns:a16="http://schemas.microsoft.com/office/drawing/2014/main" id="{7F4CECBA-8558-A141-A2EA-86583B67E091}"/>
                </a:ext>
              </a:extLst>
            </p:cNvPr>
            <p:cNvSpPr/>
            <p:nvPr/>
          </p:nvSpPr>
          <p:spPr>
            <a:xfrm>
              <a:off x="6755476" y="3819379"/>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06" name="Multiply 105">
              <a:extLst>
                <a:ext uri="{FF2B5EF4-FFF2-40B4-BE49-F238E27FC236}">
                  <a16:creationId xmlns:a16="http://schemas.microsoft.com/office/drawing/2014/main" id="{10071C42-A549-A145-B088-C2DD2713B5A0}"/>
                </a:ext>
              </a:extLst>
            </p:cNvPr>
            <p:cNvSpPr/>
            <p:nvPr/>
          </p:nvSpPr>
          <p:spPr>
            <a:xfrm>
              <a:off x="6732036" y="4144826"/>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10" name="Group 109">
            <a:extLst>
              <a:ext uri="{FF2B5EF4-FFF2-40B4-BE49-F238E27FC236}">
                <a16:creationId xmlns:a16="http://schemas.microsoft.com/office/drawing/2014/main" id="{84B248C3-225D-0E42-88AE-5A425F020FE5}"/>
              </a:ext>
            </a:extLst>
          </p:cNvPr>
          <p:cNvGrpSpPr/>
          <p:nvPr/>
        </p:nvGrpSpPr>
        <p:grpSpPr>
          <a:xfrm>
            <a:off x="3529618" y="2431203"/>
            <a:ext cx="857937" cy="1103100"/>
            <a:chOff x="5529013" y="3424715"/>
            <a:chExt cx="2358412" cy="3003889"/>
          </a:xfrm>
        </p:grpSpPr>
        <p:grpSp>
          <p:nvGrpSpPr>
            <p:cNvPr id="111" name="Group 110">
              <a:extLst>
                <a:ext uri="{FF2B5EF4-FFF2-40B4-BE49-F238E27FC236}">
                  <a16:creationId xmlns:a16="http://schemas.microsoft.com/office/drawing/2014/main" id="{B01C309F-5234-7542-A0F3-6B7ADD843957}"/>
                </a:ext>
              </a:extLst>
            </p:cNvPr>
            <p:cNvGrpSpPr/>
            <p:nvPr/>
          </p:nvGrpSpPr>
          <p:grpSpPr>
            <a:xfrm>
              <a:off x="5529013" y="3424715"/>
              <a:ext cx="2358412" cy="3003889"/>
              <a:chOff x="1518857" y="2162022"/>
              <a:chExt cx="2358412" cy="3003889"/>
            </a:xfrm>
          </p:grpSpPr>
          <p:cxnSp>
            <p:nvCxnSpPr>
              <p:cNvPr id="119" name="Straight Arrow Connector 118">
                <a:extLst>
                  <a:ext uri="{FF2B5EF4-FFF2-40B4-BE49-F238E27FC236}">
                    <a16:creationId xmlns:a16="http://schemas.microsoft.com/office/drawing/2014/main" id="{25B8D560-35B0-8946-9304-7D32AE25304D}"/>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9426313-A6FF-D94D-BFE5-84FFB00AE78A}"/>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44ACD13E-6052-F94B-9637-7A2CC0D2D514}"/>
                  </a:ext>
                </a:extLst>
              </p:cNvPr>
              <p:cNvSpPr/>
              <p:nvPr/>
            </p:nvSpPr>
            <p:spPr>
              <a:xfrm>
                <a:off x="1617524" y="4474464"/>
                <a:ext cx="608988" cy="691447"/>
              </a:xfrm>
              <a:prstGeom prst="rect">
                <a:avLst/>
              </a:prstGeom>
            </p:spPr>
            <p:txBody>
              <a:bodyPr wrap="none">
                <a:spAutoFit/>
              </a:bodyPr>
              <a:lstStyle/>
              <a:p>
                <a:r>
                  <a:rPr lang="en-GB" sz="1050" dirty="0"/>
                  <a:t> </a:t>
                </a:r>
              </a:p>
            </p:txBody>
          </p:sp>
        </p:grpSp>
        <p:sp>
          <p:nvSpPr>
            <p:cNvPr id="112" name="Multiply 111">
              <a:extLst>
                <a:ext uri="{FF2B5EF4-FFF2-40B4-BE49-F238E27FC236}">
                  <a16:creationId xmlns:a16="http://schemas.microsoft.com/office/drawing/2014/main" id="{F58F718A-795A-DE4C-B56D-FFF67A11DBE1}"/>
                </a:ext>
              </a:extLst>
            </p:cNvPr>
            <p:cNvSpPr/>
            <p:nvPr/>
          </p:nvSpPr>
          <p:spPr>
            <a:xfrm>
              <a:off x="5736815" y="412659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3" name="Donut 112">
              <a:extLst>
                <a:ext uri="{FF2B5EF4-FFF2-40B4-BE49-F238E27FC236}">
                  <a16:creationId xmlns:a16="http://schemas.microsoft.com/office/drawing/2014/main" id="{200A1699-EFEC-C144-B1FD-7F8537220D3B}"/>
                </a:ext>
              </a:extLst>
            </p:cNvPr>
            <p:cNvSpPr/>
            <p:nvPr/>
          </p:nvSpPr>
          <p:spPr>
            <a:xfrm>
              <a:off x="6124053" y="459540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14" name="Donut 113">
              <a:extLst>
                <a:ext uri="{FF2B5EF4-FFF2-40B4-BE49-F238E27FC236}">
                  <a16:creationId xmlns:a16="http://schemas.microsoft.com/office/drawing/2014/main" id="{8A7C3D13-FE6F-CA4C-B07E-AEDBE965C666}"/>
                </a:ext>
              </a:extLst>
            </p:cNvPr>
            <p:cNvSpPr/>
            <p:nvPr/>
          </p:nvSpPr>
          <p:spPr>
            <a:xfrm>
              <a:off x="6692070" y="510352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15" name="Multiply 114">
              <a:extLst>
                <a:ext uri="{FF2B5EF4-FFF2-40B4-BE49-F238E27FC236}">
                  <a16:creationId xmlns:a16="http://schemas.microsoft.com/office/drawing/2014/main" id="{D353B120-82F5-1B43-8BB2-B5521ECE6897}"/>
                </a:ext>
              </a:extLst>
            </p:cNvPr>
            <p:cNvSpPr/>
            <p:nvPr/>
          </p:nvSpPr>
          <p:spPr>
            <a:xfrm>
              <a:off x="6108227" y="3728991"/>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6" name="Donut 115">
              <a:extLst>
                <a:ext uri="{FF2B5EF4-FFF2-40B4-BE49-F238E27FC236}">
                  <a16:creationId xmlns:a16="http://schemas.microsoft.com/office/drawing/2014/main" id="{C85580F0-5E9E-3C4B-AB5A-937D161B44B6}"/>
                </a:ext>
              </a:extLst>
            </p:cNvPr>
            <p:cNvSpPr/>
            <p:nvPr/>
          </p:nvSpPr>
          <p:spPr>
            <a:xfrm>
              <a:off x="6755476" y="3819379"/>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17" name="Multiply 116">
              <a:extLst>
                <a:ext uri="{FF2B5EF4-FFF2-40B4-BE49-F238E27FC236}">
                  <a16:creationId xmlns:a16="http://schemas.microsoft.com/office/drawing/2014/main" id="{ADD38ABE-1E56-B14C-B6A2-5702925A1EAE}"/>
                </a:ext>
              </a:extLst>
            </p:cNvPr>
            <p:cNvSpPr/>
            <p:nvPr/>
          </p:nvSpPr>
          <p:spPr>
            <a:xfrm>
              <a:off x="6732036" y="4144826"/>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8" name="Donut 117">
              <a:extLst>
                <a:ext uri="{FF2B5EF4-FFF2-40B4-BE49-F238E27FC236}">
                  <a16:creationId xmlns:a16="http://schemas.microsoft.com/office/drawing/2014/main" id="{BF567563-00D9-904D-A08E-3BF24703FF9D}"/>
                </a:ext>
              </a:extLst>
            </p:cNvPr>
            <p:cNvSpPr/>
            <p:nvPr/>
          </p:nvSpPr>
          <p:spPr>
            <a:xfrm>
              <a:off x="7248823" y="417633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grpSp>
        <p:nvGrpSpPr>
          <p:cNvPr id="122" name="Group 121">
            <a:extLst>
              <a:ext uri="{FF2B5EF4-FFF2-40B4-BE49-F238E27FC236}">
                <a16:creationId xmlns:a16="http://schemas.microsoft.com/office/drawing/2014/main" id="{6EDBD67D-F970-CE48-9A90-7E8DA03C6D92}"/>
              </a:ext>
            </a:extLst>
          </p:cNvPr>
          <p:cNvGrpSpPr/>
          <p:nvPr/>
        </p:nvGrpSpPr>
        <p:grpSpPr>
          <a:xfrm>
            <a:off x="3529618" y="3371381"/>
            <a:ext cx="857937" cy="1103100"/>
            <a:chOff x="5529013" y="3424715"/>
            <a:chExt cx="2358412" cy="3003889"/>
          </a:xfrm>
        </p:grpSpPr>
        <p:grpSp>
          <p:nvGrpSpPr>
            <p:cNvPr id="123" name="Group 122">
              <a:extLst>
                <a:ext uri="{FF2B5EF4-FFF2-40B4-BE49-F238E27FC236}">
                  <a16:creationId xmlns:a16="http://schemas.microsoft.com/office/drawing/2014/main" id="{483B6F75-5A68-F241-9266-0B7E560EC0C0}"/>
                </a:ext>
              </a:extLst>
            </p:cNvPr>
            <p:cNvGrpSpPr/>
            <p:nvPr/>
          </p:nvGrpSpPr>
          <p:grpSpPr>
            <a:xfrm>
              <a:off x="5529013" y="3424715"/>
              <a:ext cx="2358412" cy="3003889"/>
              <a:chOff x="1518857" y="2162022"/>
              <a:chExt cx="2358412" cy="3003889"/>
            </a:xfrm>
          </p:grpSpPr>
          <p:cxnSp>
            <p:nvCxnSpPr>
              <p:cNvPr id="131" name="Straight Arrow Connector 130">
                <a:extLst>
                  <a:ext uri="{FF2B5EF4-FFF2-40B4-BE49-F238E27FC236}">
                    <a16:creationId xmlns:a16="http://schemas.microsoft.com/office/drawing/2014/main" id="{16CC1B80-8B2B-904B-905A-613AB24DFA01}"/>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0DFA861D-0FEF-C941-BA46-D521FAB8F624}"/>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813597CF-F461-594C-93D1-67DF88ED37E2}"/>
                  </a:ext>
                </a:extLst>
              </p:cNvPr>
              <p:cNvSpPr/>
              <p:nvPr/>
            </p:nvSpPr>
            <p:spPr>
              <a:xfrm>
                <a:off x="1617524" y="4474464"/>
                <a:ext cx="608988" cy="691447"/>
              </a:xfrm>
              <a:prstGeom prst="rect">
                <a:avLst/>
              </a:prstGeom>
            </p:spPr>
            <p:txBody>
              <a:bodyPr wrap="none">
                <a:spAutoFit/>
              </a:bodyPr>
              <a:lstStyle/>
              <a:p>
                <a:r>
                  <a:rPr lang="en-GB" sz="1050" dirty="0"/>
                  <a:t> </a:t>
                </a:r>
              </a:p>
            </p:txBody>
          </p:sp>
        </p:grpSp>
        <p:sp>
          <p:nvSpPr>
            <p:cNvPr id="124" name="Multiply 123">
              <a:extLst>
                <a:ext uri="{FF2B5EF4-FFF2-40B4-BE49-F238E27FC236}">
                  <a16:creationId xmlns:a16="http://schemas.microsoft.com/office/drawing/2014/main" id="{F243E7BA-3F5F-CF47-BC0E-CDDD7C3492BA}"/>
                </a:ext>
              </a:extLst>
            </p:cNvPr>
            <p:cNvSpPr/>
            <p:nvPr/>
          </p:nvSpPr>
          <p:spPr>
            <a:xfrm>
              <a:off x="5752371" y="472178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5" name="Donut 124">
              <a:extLst>
                <a:ext uri="{FF2B5EF4-FFF2-40B4-BE49-F238E27FC236}">
                  <a16:creationId xmlns:a16="http://schemas.microsoft.com/office/drawing/2014/main" id="{8A68F4C7-1979-4F4F-8A4F-9297105877FB}"/>
                </a:ext>
              </a:extLst>
            </p:cNvPr>
            <p:cNvSpPr/>
            <p:nvPr/>
          </p:nvSpPr>
          <p:spPr>
            <a:xfrm>
              <a:off x="6124053" y="459540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26" name="Donut 125">
              <a:extLst>
                <a:ext uri="{FF2B5EF4-FFF2-40B4-BE49-F238E27FC236}">
                  <a16:creationId xmlns:a16="http://schemas.microsoft.com/office/drawing/2014/main" id="{DD0E048E-B0B2-0E46-A5F6-0395A1DC23A2}"/>
                </a:ext>
              </a:extLst>
            </p:cNvPr>
            <p:cNvSpPr/>
            <p:nvPr/>
          </p:nvSpPr>
          <p:spPr>
            <a:xfrm>
              <a:off x="6692070" y="510352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27" name="Donut 126">
              <a:extLst>
                <a:ext uri="{FF2B5EF4-FFF2-40B4-BE49-F238E27FC236}">
                  <a16:creationId xmlns:a16="http://schemas.microsoft.com/office/drawing/2014/main" id="{F65D652D-9AD4-A74F-BB3E-A61173CE08F7}"/>
                </a:ext>
              </a:extLst>
            </p:cNvPr>
            <p:cNvSpPr/>
            <p:nvPr/>
          </p:nvSpPr>
          <p:spPr>
            <a:xfrm>
              <a:off x="7045563" y="486082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28" name="Multiply 127">
              <a:extLst>
                <a:ext uri="{FF2B5EF4-FFF2-40B4-BE49-F238E27FC236}">
                  <a16:creationId xmlns:a16="http://schemas.microsoft.com/office/drawing/2014/main" id="{21A382CF-7499-5747-A35A-2EF1DEB4318E}"/>
                </a:ext>
              </a:extLst>
            </p:cNvPr>
            <p:cNvSpPr/>
            <p:nvPr/>
          </p:nvSpPr>
          <p:spPr>
            <a:xfrm>
              <a:off x="6108227" y="3728991"/>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9" name="Multiply 128">
              <a:extLst>
                <a:ext uri="{FF2B5EF4-FFF2-40B4-BE49-F238E27FC236}">
                  <a16:creationId xmlns:a16="http://schemas.microsoft.com/office/drawing/2014/main" id="{0333CFDF-6D39-4D42-9CA9-1F48BDF6B7C7}"/>
                </a:ext>
              </a:extLst>
            </p:cNvPr>
            <p:cNvSpPr/>
            <p:nvPr/>
          </p:nvSpPr>
          <p:spPr>
            <a:xfrm>
              <a:off x="6137505" y="505175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30" name="Donut 129">
              <a:extLst>
                <a:ext uri="{FF2B5EF4-FFF2-40B4-BE49-F238E27FC236}">
                  <a16:creationId xmlns:a16="http://schemas.microsoft.com/office/drawing/2014/main" id="{8220AFC6-04EA-CE4C-915A-F558D351BEBD}"/>
                </a:ext>
              </a:extLst>
            </p:cNvPr>
            <p:cNvSpPr/>
            <p:nvPr/>
          </p:nvSpPr>
          <p:spPr>
            <a:xfrm>
              <a:off x="7248823" y="417633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cxnSp>
        <p:nvCxnSpPr>
          <p:cNvPr id="134" name="Straight Arrow Connector 133">
            <a:extLst>
              <a:ext uri="{FF2B5EF4-FFF2-40B4-BE49-F238E27FC236}">
                <a16:creationId xmlns:a16="http://schemas.microsoft.com/office/drawing/2014/main" id="{45D9C90B-A896-5740-A233-CD8EEA62A61B}"/>
              </a:ext>
            </a:extLst>
          </p:cNvPr>
          <p:cNvCxnSpPr>
            <a:cxnSpLocks/>
          </p:cNvCxnSpPr>
          <p:nvPr/>
        </p:nvCxnSpPr>
        <p:spPr>
          <a:xfrm>
            <a:off x="4403703" y="1968387"/>
            <a:ext cx="533356"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1AC7C20A-9FAD-F648-9D69-6E3715D9A334}"/>
              </a:ext>
            </a:extLst>
          </p:cNvPr>
          <p:cNvCxnSpPr>
            <a:cxnSpLocks/>
          </p:cNvCxnSpPr>
          <p:nvPr/>
        </p:nvCxnSpPr>
        <p:spPr>
          <a:xfrm>
            <a:off x="4403702" y="2802300"/>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D0CEBEEC-9449-8040-9DA3-BB8EF91E74B7}"/>
              </a:ext>
            </a:extLst>
          </p:cNvPr>
          <p:cNvCxnSpPr>
            <a:cxnSpLocks/>
          </p:cNvCxnSpPr>
          <p:nvPr/>
        </p:nvCxnSpPr>
        <p:spPr>
          <a:xfrm>
            <a:off x="4403702" y="3657285"/>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pic>
        <p:nvPicPr>
          <p:cNvPr id="137" name="Picture 136">
            <a:extLst>
              <a:ext uri="{FF2B5EF4-FFF2-40B4-BE49-F238E27FC236}">
                <a16:creationId xmlns:a16="http://schemas.microsoft.com/office/drawing/2014/main" id="{6EE0FB98-6B11-1A43-AEA2-D9425E37E3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2343" y="1749364"/>
            <a:ext cx="398072" cy="421101"/>
          </a:xfrm>
          <a:prstGeom prst="rect">
            <a:avLst/>
          </a:prstGeom>
        </p:spPr>
      </p:pic>
      <p:pic>
        <p:nvPicPr>
          <p:cNvPr id="138" name="Picture 137">
            <a:extLst>
              <a:ext uri="{FF2B5EF4-FFF2-40B4-BE49-F238E27FC236}">
                <a16:creationId xmlns:a16="http://schemas.microsoft.com/office/drawing/2014/main" id="{25F21BB4-4A2A-BA46-8601-3C700784AA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873" y="2585334"/>
            <a:ext cx="398072" cy="421101"/>
          </a:xfrm>
          <a:prstGeom prst="rect">
            <a:avLst/>
          </a:prstGeom>
        </p:spPr>
      </p:pic>
      <p:pic>
        <p:nvPicPr>
          <p:cNvPr id="139" name="Picture 138">
            <a:extLst>
              <a:ext uri="{FF2B5EF4-FFF2-40B4-BE49-F238E27FC236}">
                <a16:creationId xmlns:a16="http://schemas.microsoft.com/office/drawing/2014/main" id="{27A69909-43FF-534A-AD09-C6AF45CE3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8638" y="3440215"/>
            <a:ext cx="398072" cy="421101"/>
          </a:xfrm>
          <a:prstGeom prst="rect">
            <a:avLst/>
          </a:prstGeom>
        </p:spPr>
      </p:pic>
      <p:sp>
        <p:nvSpPr>
          <p:cNvPr id="140" name="Rectangle 139">
            <a:extLst>
              <a:ext uri="{FF2B5EF4-FFF2-40B4-BE49-F238E27FC236}">
                <a16:creationId xmlns:a16="http://schemas.microsoft.com/office/drawing/2014/main" id="{818A3CCF-D7B0-E94E-9D33-7138909976A4}"/>
              </a:ext>
            </a:extLst>
          </p:cNvPr>
          <p:cNvSpPr/>
          <p:nvPr/>
        </p:nvSpPr>
        <p:spPr>
          <a:xfrm>
            <a:off x="4576668" y="1089280"/>
            <a:ext cx="1362874" cy="253916"/>
          </a:xfrm>
          <a:prstGeom prst="rect">
            <a:avLst/>
          </a:prstGeom>
        </p:spPr>
        <p:txBody>
          <a:bodyPr wrap="none">
            <a:spAutoFit/>
          </a:bodyPr>
          <a:lstStyle/>
          <a:p>
            <a:pPr algn="ctr"/>
            <a:r>
              <a:rPr lang="en-GB" sz="1050" dirty="0"/>
              <a:t>(All Decision Trees)</a:t>
            </a:r>
          </a:p>
        </p:txBody>
      </p:sp>
      <p:sp>
        <p:nvSpPr>
          <p:cNvPr id="141" name="TextBox 140">
            <a:extLst>
              <a:ext uri="{FF2B5EF4-FFF2-40B4-BE49-F238E27FC236}">
                <a16:creationId xmlns:a16="http://schemas.microsoft.com/office/drawing/2014/main" id="{EF74FC21-F044-B745-BA57-F3F6B89BEAE0}"/>
              </a:ext>
            </a:extLst>
          </p:cNvPr>
          <p:cNvSpPr txBox="1"/>
          <p:nvPr/>
        </p:nvSpPr>
        <p:spPr>
          <a:xfrm>
            <a:off x="1192921" y="1264546"/>
            <a:ext cx="184731" cy="253916"/>
          </a:xfrm>
          <a:prstGeom prst="rect">
            <a:avLst/>
          </a:prstGeom>
          <a:noFill/>
        </p:spPr>
        <p:txBody>
          <a:bodyPr wrap="none" rtlCol="0">
            <a:spAutoFit/>
          </a:bodyPr>
          <a:lstStyle/>
          <a:p>
            <a:endParaRPr lang="en-GB" sz="1050" dirty="0"/>
          </a:p>
        </p:txBody>
      </p:sp>
    </p:spTree>
    <p:extLst>
      <p:ext uri="{BB962C8B-B14F-4D97-AF65-F5344CB8AC3E}">
        <p14:creationId xmlns:p14="http://schemas.microsoft.com/office/powerpoint/2010/main" val="245749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78BE-47F8-7247-938C-68B4A14119BB}"/>
              </a:ext>
            </a:extLst>
          </p:cNvPr>
          <p:cNvSpPr>
            <a:spLocks noGrp="1"/>
          </p:cNvSpPr>
          <p:nvPr>
            <p:ph type="title"/>
          </p:nvPr>
        </p:nvSpPr>
        <p:spPr/>
        <p:txBody>
          <a:bodyPr/>
          <a:lstStyle/>
          <a:p>
            <a:r>
              <a:rPr lang="en-GB" dirty="0"/>
              <a:t> </a:t>
            </a:r>
            <a:r>
              <a:rPr lang="en-US" dirty="0"/>
              <a:t>Decision Trees </a:t>
            </a:r>
            <a:endParaRPr lang="en-GB" dirty="0"/>
          </a:p>
        </p:txBody>
      </p:sp>
      <p:pic>
        <p:nvPicPr>
          <p:cNvPr id="11266" name="Picture 2" descr="Image result for rabbit">
            <a:extLst>
              <a:ext uri="{FF2B5EF4-FFF2-40B4-BE49-F238E27FC236}">
                <a16:creationId xmlns:a16="http://schemas.microsoft.com/office/drawing/2014/main" id="{ABCAA3A0-842B-8240-AACA-FB2548D3A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926" y="366203"/>
            <a:ext cx="1291663" cy="161297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Image result for hare">
            <a:extLst>
              <a:ext uri="{FF2B5EF4-FFF2-40B4-BE49-F238E27FC236}">
                <a16:creationId xmlns:a16="http://schemas.microsoft.com/office/drawing/2014/main" id="{ED24F168-EB75-2D42-8768-23E0B1CCC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282" y="378624"/>
            <a:ext cx="1315132" cy="160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08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EC75BA-5A4F-B049-AB57-A6C6AD321EAA}"/>
              </a:ext>
            </a:extLst>
          </p:cNvPr>
          <p:cNvSpPr>
            <a:spLocks noGrp="1"/>
          </p:cNvSpPr>
          <p:nvPr>
            <p:ph type="title"/>
          </p:nvPr>
        </p:nvSpPr>
        <p:spPr/>
        <p:txBody>
          <a:bodyPr/>
          <a:lstStyle/>
          <a:p>
            <a:r>
              <a:rPr lang="en-US" dirty="0"/>
              <a:t>Random forest</a:t>
            </a:r>
            <a:endParaRPr lang="en-GB" dirty="0"/>
          </a:p>
        </p:txBody>
      </p:sp>
      <p:cxnSp>
        <p:nvCxnSpPr>
          <p:cNvPr id="75" name="Straight Arrow Connector 74">
            <a:extLst>
              <a:ext uri="{FF2B5EF4-FFF2-40B4-BE49-F238E27FC236}">
                <a16:creationId xmlns:a16="http://schemas.microsoft.com/office/drawing/2014/main" id="{3260EEB8-2C3E-7C4F-98D5-B53091150785}"/>
              </a:ext>
            </a:extLst>
          </p:cNvPr>
          <p:cNvCxnSpPr>
            <a:cxnSpLocks/>
          </p:cNvCxnSpPr>
          <p:nvPr/>
        </p:nvCxnSpPr>
        <p:spPr>
          <a:xfrm flipV="1">
            <a:off x="2331014" y="1948707"/>
            <a:ext cx="934798" cy="93823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E320F198-053A-514E-8187-C98020988503}"/>
              </a:ext>
            </a:extLst>
          </p:cNvPr>
          <p:cNvCxnSpPr>
            <a:cxnSpLocks/>
          </p:cNvCxnSpPr>
          <p:nvPr/>
        </p:nvCxnSpPr>
        <p:spPr>
          <a:xfrm flipV="1">
            <a:off x="2331015" y="2800726"/>
            <a:ext cx="966947" cy="189286"/>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39B81D8-89C8-AF47-850C-7F3A847CB168}"/>
              </a:ext>
            </a:extLst>
          </p:cNvPr>
          <p:cNvCxnSpPr>
            <a:cxnSpLocks/>
          </p:cNvCxnSpPr>
          <p:nvPr/>
        </p:nvCxnSpPr>
        <p:spPr>
          <a:xfrm>
            <a:off x="2339331" y="3092745"/>
            <a:ext cx="928625" cy="554649"/>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4E19E5BB-7520-F24C-AB20-172CCC5121E9}"/>
              </a:ext>
            </a:extLst>
          </p:cNvPr>
          <p:cNvSpPr/>
          <p:nvPr/>
        </p:nvSpPr>
        <p:spPr>
          <a:xfrm>
            <a:off x="1692536" y="2575638"/>
            <a:ext cx="267510" cy="615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grpSp>
        <p:nvGrpSpPr>
          <p:cNvPr id="79" name="Group 78">
            <a:extLst>
              <a:ext uri="{FF2B5EF4-FFF2-40B4-BE49-F238E27FC236}">
                <a16:creationId xmlns:a16="http://schemas.microsoft.com/office/drawing/2014/main" id="{C7414CD2-DCE3-5F4E-AF93-814C1FB379E2}"/>
              </a:ext>
            </a:extLst>
          </p:cNvPr>
          <p:cNvGrpSpPr/>
          <p:nvPr/>
        </p:nvGrpSpPr>
        <p:grpSpPr>
          <a:xfrm>
            <a:off x="761679" y="2440606"/>
            <a:ext cx="1339640" cy="1547760"/>
            <a:chOff x="5529013" y="3424715"/>
            <a:chExt cx="2358412" cy="2766257"/>
          </a:xfrm>
        </p:grpSpPr>
        <p:grpSp>
          <p:nvGrpSpPr>
            <p:cNvPr id="80" name="Group 79">
              <a:extLst>
                <a:ext uri="{FF2B5EF4-FFF2-40B4-BE49-F238E27FC236}">
                  <a16:creationId xmlns:a16="http://schemas.microsoft.com/office/drawing/2014/main" id="{D762461B-6A74-E844-89BD-982874E91142}"/>
                </a:ext>
              </a:extLst>
            </p:cNvPr>
            <p:cNvGrpSpPr/>
            <p:nvPr/>
          </p:nvGrpSpPr>
          <p:grpSpPr>
            <a:xfrm>
              <a:off x="5529013" y="3424715"/>
              <a:ext cx="2358412" cy="2766257"/>
              <a:chOff x="1518857" y="2162022"/>
              <a:chExt cx="2358412" cy="2766257"/>
            </a:xfrm>
          </p:grpSpPr>
          <p:cxnSp>
            <p:nvCxnSpPr>
              <p:cNvPr id="94" name="Straight Arrow Connector 93">
                <a:extLst>
                  <a:ext uri="{FF2B5EF4-FFF2-40B4-BE49-F238E27FC236}">
                    <a16:creationId xmlns:a16="http://schemas.microsoft.com/office/drawing/2014/main" id="{17CFE9F3-9F5B-C644-87CA-0EC677D022AA}"/>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B9BFDE-7D26-984C-B9F4-ACBABB855AC0}"/>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1DBE31ED-B31D-6541-8209-D72D55C1AC29}"/>
                  </a:ext>
                </a:extLst>
              </p:cNvPr>
              <p:cNvSpPr/>
              <p:nvPr/>
            </p:nvSpPr>
            <p:spPr>
              <a:xfrm>
                <a:off x="1617523" y="4474464"/>
                <a:ext cx="390010" cy="453815"/>
              </a:xfrm>
              <a:prstGeom prst="rect">
                <a:avLst/>
              </a:prstGeom>
            </p:spPr>
            <p:txBody>
              <a:bodyPr wrap="none">
                <a:spAutoFit/>
              </a:bodyPr>
              <a:lstStyle/>
              <a:p>
                <a:r>
                  <a:rPr lang="en-GB" sz="1050" dirty="0"/>
                  <a:t> </a:t>
                </a:r>
              </a:p>
            </p:txBody>
          </p:sp>
        </p:grpSp>
        <p:sp>
          <p:nvSpPr>
            <p:cNvPr id="81" name="Multiply 80">
              <a:extLst>
                <a:ext uri="{FF2B5EF4-FFF2-40B4-BE49-F238E27FC236}">
                  <a16:creationId xmlns:a16="http://schemas.microsoft.com/office/drawing/2014/main" id="{007BA759-D5D5-9F47-9E4B-DD3DE5502635}"/>
                </a:ext>
              </a:extLst>
            </p:cNvPr>
            <p:cNvSpPr/>
            <p:nvPr/>
          </p:nvSpPr>
          <p:spPr>
            <a:xfrm>
              <a:off x="5736815" y="412659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2" name="Multiply 81">
              <a:extLst>
                <a:ext uri="{FF2B5EF4-FFF2-40B4-BE49-F238E27FC236}">
                  <a16:creationId xmlns:a16="http://schemas.microsoft.com/office/drawing/2014/main" id="{26A18008-40FE-5C46-ACB4-3DE43D220192}"/>
                </a:ext>
              </a:extLst>
            </p:cNvPr>
            <p:cNvSpPr/>
            <p:nvPr/>
          </p:nvSpPr>
          <p:spPr>
            <a:xfrm>
              <a:off x="6264676" y="421145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3" name="Multiply 82">
              <a:extLst>
                <a:ext uri="{FF2B5EF4-FFF2-40B4-BE49-F238E27FC236}">
                  <a16:creationId xmlns:a16="http://schemas.microsoft.com/office/drawing/2014/main" id="{27CA5C4C-C04D-9141-B63F-0FD9793E7249}"/>
                </a:ext>
              </a:extLst>
            </p:cNvPr>
            <p:cNvSpPr/>
            <p:nvPr/>
          </p:nvSpPr>
          <p:spPr>
            <a:xfrm>
              <a:off x="5752371" y="472178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4" name="Donut 83">
              <a:extLst>
                <a:ext uri="{FF2B5EF4-FFF2-40B4-BE49-F238E27FC236}">
                  <a16:creationId xmlns:a16="http://schemas.microsoft.com/office/drawing/2014/main" id="{64C73629-A981-774B-AF98-721887A3D353}"/>
                </a:ext>
              </a:extLst>
            </p:cNvPr>
            <p:cNvSpPr/>
            <p:nvPr/>
          </p:nvSpPr>
          <p:spPr>
            <a:xfrm>
              <a:off x="6124053" y="459540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5" name="Donut 84">
              <a:extLst>
                <a:ext uri="{FF2B5EF4-FFF2-40B4-BE49-F238E27FC236}">
                  <a16:creationId xmlns:a16="http://schemas.microsoft.com/office/drawing/2014/main" id="{23048D2F-9BD7-FA45-BF48-84177FCF1ED9}"/>
                </a:ext>
              </a:extLst>
            </p:cNvPr>
            <p:cNvSpPr/>
            <p:nvPr/>
          </p:nvSpPr>
          <p:spPr>
            <a:xfrm>
              <a:off x="6705036" y="4639661"/>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6" name="Donut 85">
              <a:extLst>
                <a:ext uri="{FF2B5EF4-FFF2-40B4-BE49-F238E27FC236}">
                  <a16:creationId xmlns:a16="http://schemas.microsoft.com/office/drawing/2014/main" id="{E297266C-5FDC-3841-A246-09D0A7867789}"/>
                </a:ext>
              </a:extLst>
            </p:cNvPr>
            <p:cNvSpPr/>
            <p:nvPr/>
          </p:nvSpPr>
          <p:spPr>
            <a:xfrm>
              <a:off x="6692070" y="510352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7" name="Donut 86">
              <a:extLst>
                <a:ext uri="{FF2B5EF4-FFF2-40B4-BE49-F238E27FC236}">
                  <a16:creationId xmlns:a16="http://schemas.microsoft.com/office/drawing/2014/main" id="{CA0F481A-0A75-5941-BF6D-2EEF6A9F1CB7}"/>
                </a:ext>
              </a:extLst>
            </p:cNvPr>
            <p:cNvSpPr/>
            <p:nvPr/>
          </p:nvSpPr>
          <p:spPr>
            <a:xfrm>
              <a:off x="7045563" y="486082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8" name="Multiply 87">
              <a:extLst>
                <a:ext uri="{FF2B5EF4-FFF2-40B4-BE49-F238E27FC236}">
                  <a16:creationId xmlns:a16="http://schemas.microsoft.com/office/drawing/2014/main" id="{8AC92C7E-67A4-604B-86EE-770C4AFBB4C8}"/>
                </a:ext>
              </a:extLst>
            </p:cNvPr>
            <p:cNvSpPr/>
            <p:nvPr/>
          </p:nvSpPr>
          <p:spPr>
            <a:xfrm>
              <a:off x="6108227" y="3728991"/>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9" name="Multiply 88">
              <a:extLst>
                <a:ext uri="{FF2B5EF4-FFF2-40B4-BE49-F238E27FC236}">
                  <a16:creationId xmlns:a16="http://schemas.microsoft.com/office/drawing/2014/main" id="{73E3EAFF-7CE2-8F4E-A605-97D7997F1866}"/>
                </a:ext>
              </a:extLst>
            </p:cNvPr>
            <p:cNvSpPr/>
            <p:nvPr/>
          </p:nvSpPr>
          <p:spPr>
            <a:xfrm>
              <a:off x="6137505" y="505175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0" name="Donut 89">
              <a:extLst>
                <a:ext uri="{FF2B5EF4-FFF2-40B4-BE49-F238E27FC236}">
                  <a16:creationId xmlns:a16="http://schemas.microsoft.com/office/drawing/2014/main" id="{B3C57740-ED23-3D4B-8880-04096461D760}"/>
                </a:ext>
              </a:extLst>
            </p:cNvPr>
            <p:cNvSpPr/>
            <p:nvPr/>
          </p:nvSpPr>
          <p:spPr>
            <a:xfrm>
              <a:off x="7237863" y="4512340"/>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91" name="Donut 90">
              <a:extLst>
                <a:ext uri="{FF2B5EF4-FFF2-40B4-BE49-F238E27FC236}">
                  <a16:creationId xmlns:a16="http://schemas.microsoft.com/office/drawing/2014/main" id="{B5ADD575-21EF-1846-B01B-BF58DAD75900}"/>
                </a:ext>
              </a:extLst>
            </p:cNvPr>
            <p:cNvSpPr/>
            <p:nvPr/>
          </p:nvSpPr>
          <p:spPr>
            <a:xfrm>
              <a:off x="6755476" y="3819379"/>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92" name="Multiply 91">
              <a:extLst>
                <a:ext uri="{FF2B5EF4-FFF2-40B4-BE49-F238E27FC236}">
                  <a16:creationId xmlns:a16="http://schemas.microsoft.com/office/drawing/2014/main" id="{6660C5EF-5B8F-BD46-8788-EBBE97800912}"/>
                </a:ext>
              </a:extLst>
            </p:cNvPr>
            <p:cNvSpPr/>
            <p:nvPr/>
          </p:nvSpPr>
          <p:spPr>
            <a:xfrm>
              <a:off x="6732036" y="4144826"/>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3" name="Donut 92">
              <a:extLst>
                <a:ext uri="{FF2B5EF4-FFF2-40B4-BE49-F238E27FC236}">
                  <a16:creationId xmlns:a16="http://schemas.microsoft.com/office/drawing/2014/main" id="{21FFFF93-732E-1A45-8A96-E11CA1C34BFF}"/>
                </a:ext>
              </a:extLst>
            </p:cNvPr>
            <p:cNvSpPr/>
            <p:nvPr/>
          </p:nvSpPr>
          <p:spPr>
            <a:xfrm>
              <a:off x="7248823" y="417633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sp>
        <p:nvSpPr>
          <p:cNvPr id="97" name="Oval 96">
            <a:extLst>
              <a:ext uri="{FF2B5EF4-FFF2-40B4-BE49-F238E27FC236}">
                <a16:creationId xmlns:a16="http://schemas.microsoft.com/office/drawing/2014/main" id="{63744EAD-AD99-FD4F-B702-B7ACD4166D76}"/>
              </a:ext>
            </a:extLst>
          </p:cNvPr>
          <p:cNvSpPr/>
          <p:nvPr/>
        </p:nvSpPr>
        <p:spPr>
          <a:xfrm>
            <a:off x="394222" y="2145843"/>
            <a:ext cx="1943100" cy="191176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accent1"/>
              </a:solidFill>
            </a:endParaRPr>
          </a:p>
        </p:txBody>
      </p:sp>
      <p:grpSp>
        <p:nvGrpSpPr>
          <p:cNvPr id="98" name="Group 97">
            <a:extLst>
              <a:ext uri="{FF2B5EF4-FFF2-40B4-BE49-F238E27FC236}">
                <a16:creationId xmlns:a16="http://schemas.microsoft.com/office/drawing/2014/main" id="{DD8A350D-222F-0349-B99A-D067D4B0440D}"/>
              </a:ext>
            </a:extLst>
          </p:cNvPr>
          <p:cNvGrpSpPr/>
          <p:nvPr/>
        </p:nvGrpSpPr>
        <p:grpSpPr>
          <a:xfrm>
            <a:off x="3533859" y="1455795"/>
            <a:ext cx="857937" cy="1103100"/>
            <a:chOff x="5529013" y="3424715"/>
            <a:chExt cx="2358412" cy="3003889"/>
          </a:xfrm>
        </p:grpSpPr>
        <p:grpSp>
          <p:nvGrpSpPr>
            <p:cNvPr id="99" name="Group 98">
              <a:extLst>
                <a:ext uri="{FF2B5EF4-FFF2-40B4-BE49-F238E27FC236}">
                  <a16:creationId xmlns:a16="http://schemas.microsoft.com/office/drawing/2014/main" id="{F32A5C86-0B25-FF4D-8B2F-21B06D4220B7}"/>
                </a:ext>
              </a:extLst>
            </p:cNvPr>
            <p:cNvGrpSpPr/>
            <p:nvPr/>
          </p:nvGrpSpPr>
          <p:grpSpPr>
            <a:xfrm>
              <a:off x="5529013" y="3424715"/>
              <a:ext cx="2358412" cy="3003889"/>
              <a:chOff x="1518857" y="2162022"/>
              <a:chExt cx="2358412" cy="3003889"/>
            </a:xfrm>
          </p:grpSpPr>
          <p:cxnSp>
            <p:nvCxnSpPr>
              <p:cNvPr id="107" name="Straight Arrow Connector 106">
                <a:extLst>
                  <a:ext uri="{FF2B5EF4-FFF2-40B4-BE49-F238E27FC236}">
                    <a16:creationId xmlns:a16="http://schemas.microsoft.com/office/drawing/2014/main" id="{162E9658-E924-B94B-9B6B-7989DF6DBAC0}"/>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3DF6A27-C39B-BC48-A031-1D90DF91CA9B}"/>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9CC7C2B0-DE24-3146-8AB4-E906BDDCF072}"/>
                  </a:ext>
                </a:extLst>
              </p:cNvPr>
              <p:cNvSpPr/>
              <p:nvPr/>
            </p:nvSpPr>
            <p:spPr>
              <a:xfrm>
                <a:off x="1617524" y="4474464"/>
                <a:ext cx="608988" cy="691447"/>
              </a:xfrm>
              <a:prstGeom prst="rect">
                <a:avLst/>
              </a:prstGeom>
            </p:spPr>
            <p:txBody>
              <a:bodyPr wrap="none">
                <a:spAutoFit/>
              </a:bodyPr>
              <a:lstStyle/>
              <a:p>
                <a:r>
                  <a:rPr lang="en-GB" sz="1050" dirty="0"/>
                  <a:t> </a:t>
                </a:r>
              </a:p>
            </p:txBody>
          </p:sp>
        </p:grpSp>
        <p:sp>
          <p:nvSpPr>
            <p:cNvPr id="100" name="Multiply 99">
              <a:extLst>
                <a:ext uri="{FF2B5EF4-FFF2-40B4-BE49-F238E27FC236}">
                  <a16:creationId xmlns:a16="http://schemas.microsoft.com/office/drawing/2014/main" id="{7A0274C1-F185-604D-8E39-208E51F309A9}"/>
                </a:ext>
              </a:extLst>
            </p:cNvPr>
            <p:cNvSpPr/>
            <p:nvPr/>
          </p:nvSpPr>
          <p:spPr>
            <a:xfrm>
              <a:off x="6264676" y="421145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1" name="Donut 100">
              <a:extLst>
                <a:ext uri="{FF2B5EF4-FFF2-40B4-BE49-F238E27FC236}">
                  <a16:creationId xmlns:a16="http://schemas.microsoft.com/office/drawing/2014/main" id="{1214DCA3-6392-024C-AA52-D0E67010D0CC}"/>
                </a:ext>
              </a:extLst>
            </p:cNvPr>
            <p:cNvSpPr/>
            <p:nvPr/>
          </p:nvSpPr>
          <p:spPr>
            <a:xfrm>
              <a:off x="6124053" y="459540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02" name="Donut 101">
              <a:extLst>
                <a:ext uri="{FF2B5EF4-FFF2-40B4-BE49-F238E27FC236}">
                  <a16:creationId xmlns:a16="http://schemas.microsoft.com/office/drawing/2014/main" id="{35676159-7BB2-9440-A075-7BF9E891B12D}"/>
                </a:ext>
              </a:extLst>
            </p:cNvPr>
            <p:cNvSpPr/>
            <p:nvPr/>
          </p:nvSpPr>
          <p:spPr>
            <a:xfrm>
              <a:off x="6705036" y="4639661"/>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03" name="Donut 102">
              <a:extLst>
                <a:ext uri="{FF2B5EF4-FFF2-40B4-BE49-F238E27FC236}">
                  <a16:creationId xmlns:a16="http://schemas.microsoft.com/office/drawing/2014/main" id="{BBE50415-CC45-A141-BAE5-D479F8782F0D}"/>
                </a:ext>
              </a:extLst>
            </p:cNvPr>
            <p:cNvSpPr/>
            <p:nvPr/>
          </p:nvSpPr>
          <p:spPr>
            <a:xfrm>
              <a:off x="6692070" y="510352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04" name="Multiply 103">
              <a:extLst>
                <a:ext uri="{FF2B5EF4-FFF2-40B4-BE49-F238E27FC236}">
                  <a16:creationId xmlns:a16="http://schemas.microsoft.com/office/drawing/2014/main" id="{5609AEB5-4902-674D-AE0D-2DE19C0F2256}"/>
                </a:ext>
              </a:extLst>
            </p:cNvPr>
            <p:cNvSpPr/>
            <p:nvPr/>
          </p:nvSpPr>
          <p:spPr>
            <a:xfrm>
              <a:off x="6137505" y="505175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5" name="Donut 104">
              <a:extLst>
                <a:ext uri="{FF2B5EF4-FFF2-40B4-BE49-F238E27FC236}">
                  <a16:creationId xmlns:a16="http://schemas.microsoft.com/office/drawing/2014/main" id="{7F4CECBA-8558-A141-A2EA-86583B67E091}"/>
                </a:ext>
              </a:extLst>
            </p:cNvPr>
            <p:cNvSpPr/>
            <p:nvPr/>
          </p:nvSpPr>
          <p:spPr>
            <a:xfrm>
              <a:off x="6755476" y="3819379"/>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06" name="Multiply 105">
              <a:extLst>
                <a:ext uri="{FF2B5EF4-FFF2-40B4-BE49-F238E27FC236}">
                  <a16:creationId xmlns:a16="http://schemas.microsoft.com/office/drawing/2014/main" id="{10071C42-A549-A145-B088-C2DD2713B5A0}"/>
                </a:ext>
              </a:extLst>
            </p:cNvPr>
            <p:cNvSpPr/>
            <p:nvPr/>
          </p:nvSpPr>
          <p:spPr>
            <a:xfrm>
              <a:off x="6732036" y="4144826"/>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10" name="Group 109">
            <a:extLst>
              <a:ext uri="{FF2B5EF4-FFF2-40B4-BE49-F238E27FC236}">
                <a16:creationId xmlns:a16="http://schemas.microsoft.com/office/drawing/2014/main" id="{84B248C3-225D-0E42-88AE-5A425F020FE5}"/>
              </a:ext>
            </a:extLst>
          </p:cNvPr>
          <p:cNvGrpSpPr/>
          <p:nvPr/>
        </p:nvGrpSpPr>
        <p:grpSpPr>
          <a:xfrm>
            <a:off x="3529618" y="2431203"/>
            <a:ext cx="857937" cy="1103100"/>
            <a:chOff x="5529013" y="3424715"/>
            <a:chExt cx="2358412" cy="3003889"/>
          </a:xfrm>
        </p:grpSpPr>
        <p:grpSp>
          <p:nvGrpSpPr>
            <p:cNvPr id="111" name="Group 110">
              <a:extLst>
                <a:ext uri="{FF2B5EF4-FFF2-40B4-BE49-F238E27FC236}">
                  <a16:creationId xmlns:a16="http://schemas.microsoft.com/office/drawing/2014/main" id="{B01C309F-5234-7542-A0F3-6B7ADD843957}"/>
                </a:ext>
              </a:extLst>
            </p:cNvPr>
            <p:cNvGrpSpPr/>
            <p:nvPr/>
          </p:nvGrpSpPr>
          <p:grpSpPr>
            <a:xfrm>
              <a:off x="5529013" y="3424715"/>
              <a:ext cx="2358412" cy="3003889"/>
              <a:chOff x="1518857" y="2162022"/>
              <a:chExt cx="2358412" cy="3003889"/>
            </a:xfrm>
          </p:grpSpPr>
          <p:cxnSp>
            <p:nvCxnSpPr>
              <p:cNvPr id="119" name="Straight Arrow Connector 118">
                <a:extLst>
                  <a:ext uri="{FF2B5EF4-FFF2-40B4-BE49-F238E27FC236}">
                    <a16:creationId xmlns:a16="http://schemas.microsoft.com/office/drawing/2014/main" id="{25B8D560-35B0-8946-9304-7D32AE25304D}"/>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9426313-A6FF-D94D-BFE5-84FFB00AE78A}"/>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44ACD13E-6052-F94B-9637-7A2CC0D2D514}"/>
                  </a:ext>
                </a:extLst>
              </p:cNvPr>
              <p:cNvSpPr/>
              <p:nvPr/>
            </p:nvSpPr>
            <p:spPr>
              <a:xfrm>
                <a:off x="1617524" y="4474464"/>
                <a:ext cx="608988" cy="691447"/>
              </a:xfrm>
              <a:prstGeom prst="rect">
                <a:avLst/>
              </a:prstGeom>
            </p:spPr>
            <p:txBody>
              <a:bodyPr wrap="none">
                <a:spAutoFit/>
              </a:bodyPr>
              <a:lstStyle/>
              <a:p>
                <a:r>
                  <a:rPr lang="en-GB" sz="1050" dirty="0"/>
                  <a:t> </a:t>
                </a:r>
              </a:p>
            </p:txBody>
          </p:sp>
        </p:grpSp>
        <p:sp>
          <p:nvSpPr>
            <p:cNvPr id="112" name="Multiply 111">
              <a:extLst>
                <a:ext uri="{FF2B5EF4-FFF2-40B4-BE49-F238E27FC236}">
                  <a16:creationId xmlns:a16="http://schemas.microsoft.com/office/drawing/2014/main" id="{F58F718A-795A-DE4C-B56D-FFF67A11DBE1}"/>
                </a:ext>
              </a:extLst>
            </p:cNvPr>
            <p:cNvSpPr/>
            <p:nvPr/>
          </p:nvSpPr>
          <p:spPr>
            <a:xfrm>
              <a:off x="5736815" y="4126594"/>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3" name="Donut 112">
              <a:extLst>
                <a:ext uri="{FF2B5EF4-FFF2-40B4-BE49-F238E27FC236}">
                  <a16:creationId xmlns:a16="http://schemas.microsoft.com/office/drawing/2014/main" id="{200A1699-EFEC-C144-B1FD-7F8537220D3B}"/>
                </a:ext>
              </a:extLst>
            </p:cNvPr>
            <p:cNvSpPr/>
            <p:nvPr/>
          </p:nvSpPr>
          <p:spPr>
            <a:xfrm>
              <a:off x="6124053" y="459540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14" name="Donut 113">
              <a:extLst>
                <a:ext uri="{FF2B5EF4-FFF2-40B4-BE49-F238E27FC236}">
                  <a16:creationId xmlns:a16="http://schemas.microsoft.com/office/drawing/2014/main" id="{8A7C3D13-FE6F-CA4C-B07E-AEDBE965C666}"/>
                </a:ext>
              </a:extLst>
            </p:cNvPr>
            <p:cNvSpPr/>
            <p:nvPr/>
          </p:nvSpPr>
          <p:spPr>
            <a:xfrm>
              <a:off x="6692070" y="510352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15" name="Multiply 114">
              <a:extLst>
                <a:ext uri="{FF2B5EF4-FFF2-40B4-BE49-F238E27FC236}">
                  <a16:creationId xmlns:a16="http://schemas.microsoft.com/office/drawing/2014/main" id="{D353B120-82F5-1B43-8BB2-B5521ECE6897}"/>
                </a:ext>
              </a:extLst>
            </p:cNvPr>
            <p:cNvSpPr/>
            <p:nvPr/>
          </p:nvSpPr>
          <p:spPr>
            <a:xfrm>
              <a:off x="6108227" y="3728991"/>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6" name="Donut 115">
              <a:extLst>
                <a:ext uri="{FF2B5EF4-FFF2-40B4-BE49-F238E27FC236}">
                  <a16:creationId xmlns:a16="http://schemas.microsoft.com/office/drawing/2014/main" id="{C85580F0-5E9E-3C4B-AB5A-937D161B44B6}"/>
                </a:ext>
              </a:extLst>
            </p:cNvPr>
            <p:cNvSpPr/>
            <p:nvPr/>
          </p:nvSpPr>
          <p:spPr>
            <a:xfrm>
              <a:off x="6755476" y="3819379"/>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17" name="Multiply 116">
              <a:extLst>
                <a:ext uri="{FF2B5EF4-FFF2-40B4-BE49-F238E27FC236}">
                  <a16:creationId xmlns:a16="http://schemas.microsoft.com/office/drawing/2014/main" id="{ADD38ABE-1E56-B14C-B6A2-5702925A1EAE}"/>
                </a:ext>
              </a:extLst>
            </p:cNvPr>
            <p:cNvSpPr/>
            <p:nvPr/>
          </p:nvSpPr>
          <p:spPr>
            <a:xfrm>
              <a:off x="6732036" y="4144826"/>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8" name="Donut 117">
              <a:extLst>
                <a:ext uri="{FF2B5EF4-FFF2-40B4-BE49-F238E27FC236}">
                  <a16:creationId xmlns:a16="http://schemas.microsoft.com/office/drawing/2014/main" id="{BF567563-00D9-904D-A08E-3BF24703FF9D}"/>
                </a:ext>
              </a:extLst>
            </p:cNvPr>
            <p:cNvSpPr/>
            <p:nvPr/>
          </p:nvSpPr>
          <p:spPr>
            <a:xfrm>
              <a:off x="7248823" y="417633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grpSp>
        <p:nvGrpSpPr>
          <p:cNvPr id="122" name="Group 121">
            <a:extLst>
              <a:ext uri="{FF2B5EF4-FFF2-40B4-BE49-F238E27FC236}">
                <a16:creationId xmlns:a16="http://schemas.microsoft.com/office/drawing/2014/main" id="{6EDBD67D-F970-CE48-9A90-7E8DA03C6D92}"/>
              </a:ext>
            </a:extLst>
          </p:cNvPr>
          <p:cNvGrpSpPr/>
          <p:nvPr/>
        </p:nvGrpSpPr>
        <p:grpSpPr>
          <a:xfrm>
            <a:off x="3529618" y="3371381"/>
            <a:ext cx="857937" cy="1103100"/>
            <a:chOff x="5529013" y="3424715"/>
            <a:chExt cx="2358412" cy="3003889"/>
          </a:xfrm>
        </p:grpSpPr>
        <p:grpSp>
          <p:nvGrpSpPr>
            <p:cNvPr id="123" name="Group 122">
              <a:extLst>
                <a:ext uri="{FF2B5EF4-FFF2-40B4-BE49-F238E27FC236}">
                  <a16:creationId xmlns:a16="http://schemas.microsoft.com/office/drawing/2014/main" id="{483B6F75-5A68-F241-9266-0B7E560EC0C0}"/>
                </a:ext>
              </a:extLst>
            </p:cNvPr>
            <p:cNvGrpSpPr/>
            <p:nvPr/>
          </p:nvGrpSpPr>
          <p:grpSpPr>
            <a:xfrm>
              <a:off x="5529013" y="3424715"/>
              <a:ext cx="2358412" cy="3003889"/>
              <a:chOff x="1518857" y="2162022"/>
              <a:chExt cx="2358412" cy="3003889"/>
            </a:xfrm>
          </p:grpSpPr>
          <p:cxnSp>
            <p:nvCxnSpPr>
              <p:cNvPr id="131" name="Straight Arrow Connector 130">
                <a:extLst>
                  <a:ext uri="{FF2B5EF4-FFF2-40B4-BE49-F238E27FC236}">
                    <a16:creationId xmlns:a16="http://schemas.microsoft.com/office/drawing/2014/main" id="{16CC1B80-8B2B-904B-905A-613AB24DFA01}"/>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0DFA861D-0FEF-C941-BA46-D521FAB8F624}"/>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813597CF-F461-594C-93D1-67DF88ED37E2}"/>
                  </a:ext>
                </a:extLst>
              </p:cNvPr>
              <p:cNvSpPr/>
              <p:nvPr/>
            </p:nvSpPr>
            <p:spPr>
              <a:xfrm>
                <a:off x="1617524" y="4474464"/>
                <a:ext cx="608988" cy="691447"/>
              </a:xfrm>
              <a:prstGeom prst="rect">
                <a:avLst/>
              </a:prstGeom>
            </p:spPr>
            <p:txBody>
              <a:bodyPr wrap="none">
                <a:spAutoFit/>
              </a:bodyPr>
              <a:lstStyle/>
              <a:p>
                <a:r>
                  <a:rPr lang="en-GB" sz="1050" dirty="0"/>
                  <a:t> </a:t>
                </a:r>
              </a:p>
            </p:txBody>
          </p:sp>
        </p:grpSp>
        <p:sp>
          <p:nvSpPr>
            <p:cNvPr id="124" name="Multiply 123">
              <a:extLst>
                <a:ext uri="{FF2B5EF4-FFF2-40B4-BE49-F238E27FC236}">
                  <a16:creationId xmlns:a16="http://schemas.microsoft.com/office/drawing/2014/main" id="{F243E7BA-3F5F-CF47-BC0E-CDDD7C3492BA}"/>
                </a:ext>
              </a:extLst>
            </p:cNvPr>
            <p:cNvSpPr/>
            <p:nvPr/>
          </p:nvSpPr>
          <p:spPr>
            <a:xfrm>
              <a:off x="5752371" y="472178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5" name="Donut 124">
              <a:extLst>
                <a:ext uri="{FF2B5EF4-FFF2-40B4-BE49-F238E27FC236}">
                  <a16:creationId xmlns:a16="http://schemas.microsoft.com/office/drawing/2014/main" id="{8A68F4C7-1979-4F4F-8A4F-9297105877FB}"/>
                </a:ext>
              </a:extLst>
            </p:cNvPr>
            <p:cNvSpPr/>
            <p:nvPr/>
          </p:nvSpPr>
          <p:spPr>
            <a:xfrm>
              <a:off x="6124053" y="459540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26" name="Donut 125">
              <a:extLst>
                <a:ext uri="{FF2B5EF4-FFF2-40B4-BE49-F238E27FC236}">
                  <a16:creationId xmlns:a16="http://schemas.microsoft.com/office/drawing/2014/main" id="{DD0E048E-B0B2-0E46-A5F6-0395A1DC23A2}"/>
                </a:ext>
              </a:extLst>
            </p:cNvPr>
            <p:cNvSpPr/>
            <p:nvPr/>
          </p:nvSpPr>
          <p:spPr>
            <a:xfrm>
              <a:off x="6692070" y="510352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27" name="Donut 126">
              <a:extLst>
                <a:ext uri="{FF2B5EF4-FFF2-40B4-BE49-F238E27FC236}">
                  <a16:creationId xmlns:a16="http://schemas.microsoft.com/office/drawing/2014/main" id="{F65D652D-9AD4-A74F-BB3E-A61173CE08F7}"/>
                </a:ext>
              </a:extLst>
            </p:cNvPr>
            <p:cNvSpPr/>
            <p:nvPr/>
          </p:nvSpPr>
          <p:spPr>
            <a:xfrm>
              <a:off x="7045563" y="4860826"/>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28" name="Multiply 127">
              <a:extLst>
                <a:ext uri="{FF2B5EF4-FFF2-40B4-BE49-F238E27FC236}">
                  <a16:creationId xmlns:a16="http://schemas.microsoft.com/office/drawing/2014/main" id="{21A382CF-7499-5747-A35A-2EF1DEB4318E}"/>
                </a:ext>
              </a:extLst>
            </p:cNvPr>
            <p:cNvSpPr/>
            <p:nvPr/>
          </p:nvSpPr>
          <p:spPr>
            <a:xfrm>
              <a:off x="6108227" y="3728991"/>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9" name="Multiply 128">
              <a:extLst>
                <a:ext uri="{FF2B5EF4-FFF2-40B4-BE49-F238E27FC236}">
                  <a16:creationId xmlns:a16="http://schemas.microsoft.com/office/drawing/2014/main" id="{0333CFDF-6D39-4D42-9CA9-1F48BDF6B7C7}"/>
                </a:ext>
              </a:extLst>
            </p:cNvPr>
            <p:cNvSpPr/>
            <p:nvPr/>
          </p:nvSpPr>
          <p:spPr>
            <a:xfrm>
              <a:off x="6137505" y="5051759"/>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30" name="Donut 129">
              <a:extLst>
                <a:ext uri="{FF2B5EF4-FFF2-40B4-BE49-F238E27FC236}">
                  <a16:creationId xmlns:a16="http://schemas.microsoft.com/office/drawing/2014/main" id="{8220AFC6-04EA-CE4C-915A-F558D351BEBD}"/>
                </a:ext>
              </a:extLst>
            </p:cNvPr>
            <p:cNvSpPr/>
            <p:nvPr/>
          </p:nvSpPr>
          <p:spPr>
            <a:xfrm>
              <a:off x="7248823" y="4176337"/>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cxnSp>
        <p:nvCxnSpPr>
          <p:cNvPr id="134" name="Straight Arrow Connector 133">
            <a:extLst>
              <a:ext uri="{FF2B5EF4-FFF2-40B4-BE49-F238E27FC236}">
                <a16:creationId xmlns:a16="http://schemas.microsoft.com/office/drawing/2014/main" id="{45D9C90B-A896-5740-A233-CD8EEA62A61B}"/>
              </a:ext>
            </a:extLst>
          </p:cNvPr>
          <p:cNvCxnSpPr>
            <a:cxnSpLocks/>
          </p:cNvCxnSpPr>
          <p:nvPr/>
        </p:nvCxnSpPr>
        <p:spPr>
          <a:xfrm>
            <a:off x="4403703" y="1968387"/>
            <a:ext cx="533356"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1AC7C20A-9FAD-F648-9D69-6E3715D9A334}"/>
              </a:ext>
            </a:extLst>
          </p:cNvPr>
          <p:cNvCxnSpPr>
            <a:cxnSpLocks/>
          </p:cNvCxnSpPr>
          <p:nvPr/>
        </p:nvCxnSpPr>
        <p:spPr>
          <a:xfrm>
            <a:off x="4403702" y="2802300"/>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cxnSp>
        <p:nvCxnSpPr>
          <p:cNvPr id="136" name="Straight Arrow Connector 135">
            <a:extLst>
              <a:ext uri="{FF2B5EF4-FFF2-40B4-BE49-F238E27FC236}">
                <a16:creationId xmlns:a16="http://schemas.microsoft.com/office/drawing/2014/main" id="{D0CEBEEC-9449-8040-9DA3-BB8EF91E74B7}"/>
              </a:ext>
            </a:extLst>
          </p:cNvPr>
          <p:cNvCxnSpPr>
            <a:cxnSpLocks/>
          </p:cNvCxnSpPr>
          <p:nvPr/>
        </p:nvCxnSpPr>
        <p:spPr>
          <a:xfrm>
            <a:off x="4403702" y="3657285"/>
            <a:ext cx="533357" cy="0"/>
          </a:xfrm>
          <a:prstGeom prst="straightConnector1">
            <a:avLst/>
          </a:prstGeom>
          <a:ln w="9525">
            <a:tailEnd type="triangle" w="lg" len="lg"/>
          </a:ln>
        </p:spPr>
        <p:style>
          <a:lnRef idx="1">
            <a:schemeClr val="dk1"/>
          </a:lnRef>
          <a:fillRef idx="0">
            <a:schemeClr val="dk1"/>
          </a:fillRef>
          <a:effectRef idx="0">
            <a:schemeClr val="dk1"/>
          </a:effectRef>
          <a:fontRef idx="minor">
            <a:schemeClr val="tx1"/>
          </a:fontRef>
        </p:style>
      </p:cxnSp>
      <p:sp>
        <p:nvSpPr>
          <p:cNvPr id="141" name="TextBox 140">
            <a:extLst>
              <a:ext uri="{FF2B5EF4-FFF2-40B4-BE49-F238E27FC236}">
                <a16:creationId xmlns:a16="http://schemas.microsoft.com/office/drawing/2014/main" id="{EF74FC21-F044-B745-BA57-F3F6B89BEAE0}"/>
              </a:ext>
            </a:extLst>
          </p:cNvPr>
          <p:cNvSpPr txBox="1"/>
          <p:nvPr/>
        </p:nvSpPr>
        <p:spPr>
          <a:xfrm>
            <a:off x="1192921" y="1264546"/>
            <a:ext cx="184731" cy="253916"/>
          </a:xfrm>
          <a:prstGeom prst="rect">
            <a:avLst/>
          </a:prstGeom>
          <a:noFill/>
        </p:spPr>
        <p:txBody>
          <a:bodyPr wrap="none" rtlCol="0">
            <a:spAutoFit/>
          </a:bodyPr>
          <a:lstStyle/>
          <a:p>
            <a:endParaRPr lang="en-GB" sz="1050" dirty="0"/>
          </a:p>
        </p:txBody>
      </p:sp>
      <p:sp>
        <p:nvSpPr>
          <p:cNvPr id="142" name="Rounded Rectangle 141">
            <a:extLst>
              <a:ext uri="{FF2B5EF4-FFF2-40B4-BE49-F238E27FC236}">
                <a16:creationId xmlns:a16="http://schemas.microsoft.com/office/drawing/2014/main" id="{8E7D313D-D447-5548-92FC-41F1CEE88D89}"/>
              </a:ext>
            </a:extLst>
          </p:cNvPr>
          <p:cNvSpPr/>
          <p:nvPr/>
        </p:nvSpPr>
        <p:spPr>
          <a:xfrm>
            <a:off x="4966839" y="1600725"/>
            <a:ext cx="797306" cy="66022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 </a:t>
            </a:r>
          </a:p>
        </p:txBody>
      </p:sp>
      <p:sp>
        <p:nvSpPr>
          <p:cNvPr id="143" name="Rounded Rectangle 142">
            <a:extLst>
              <a:ext uri="{FF2B5EF4-FFF2-40B4-BE49-F238E27FC236}">
                <a16:creationId xmlns:a16="http://schemas.microsoft.com/office/drawing/2014/main" id="{4F72436C-72F7-5F41-9529-42CAC5BDD81A}"/>
              </a:ext>
            </a:extLst>
          </p:cNvPr>
          <p:cNvSpPr/>
          <p:nvPr/>
        </p:nvSpPr>
        <p:spPr>
          <a:xfrm>
            <a:off x="4966838" y="2516127"/>
            <a:ext cx="797306" cy="6169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 </a:t>
            </a:r>
          </a:p>
        </p:txBody>
      </p:sp>
      <p:sp>
        <p:nvSpPr>
          <p:cNvPr id="144" name="Rounded Rectangle 143">
            <a:extLst>
              <a:ext uri="{FF2B5EF4-FFF2-40B4-BE49-F238E27FC236}">
                <a16:creationId xmlns:a16="http://schemas.microsoft.com/office/drawing/2014/main" id="{D415A161-CB71-C542-B9D9-7CF324F6724E}"/>
              </a:ext>
            </a:extLst>
          </p:cNvPr>
          <p:cNvSpPr/>
          <p:nvPr/>
        </p:nvSpPr>
        <p:spPr>
          <a:xfrm>
            <a:off x="4966837" y="3371112"/>
            <a:ext cx="797308" cy="6532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t> </a:t>
            </a:r>
          </a:p>
        </p:txBody>
      </p:sp>
      <p:grpSp>
        <p:nvGrpSpPr>
          <p:cNvPr id="145" name="Group 144">
            <a:extLst>
              <a:ext uri="{FF2B5EF4-FFF2-40B4-BE49-F238E27FC236}">
                <a16:creationId xmlns:a16="http://schemas.microsoft.com/office/drawing/2014/main" id="{70FFE190-740C-234B-86D0-C32C24AFFABB}"/>
              </a:ext>
            </a:extLst>
          </p:cNvPr>
          <p:cNvGrpSpPr/>
          <p:nvPr/>
        </p:nvGrpSpPr>
        <p:grpSpPr>
          <a:xfrm>
            <a:off x="5105351" y="1770713"/>
            <a:ext cx="524186" cy="333026"/>
            <a:chOff x="830449" y="2963251"/>
            <a:chExt cx="1705627" cy="888070"/>
          </a:xfrm>
        </p:grpSpPr>
        <p:sp>
          <p:nvSpPr>
            <p:cNvPr id="146" name="Oval 145">
              <a:extLst>
                <a:ext uri="{FF2B5EF4-FFF2-40B4-BE49-F238E27FC236}">
                  <a16:creationId xmlns:a16="http://schemas.microsoft.com/office/drawing/2014/main" id="{E4004751-EE95-4447-87E6-6823C0004E67}"/>
                </a:ext>
              </a:extLst>
            </p:cNvPr>
            <p:cNvSpPr/>
            <p:nvPr/>
          </p:nvSpPr>
          <p:spPr>
            <a:xfrm>
              <a:off x="1508434" y="2963251"/>
              <a:ext cx="394315" cy="307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88" dirty="0"/>
                <a:t>X</a:t>
              </a:r>
              <a:endParaRPr lang="en-GB" sz="900" dirty="0"/>
            </a:p>
          </p:txBody>
        </p:sp>
        <p:cxnSp>
          <p:nvCxnSpPr>
            <p:cNvPr id="147" name="Straight Connector 146">
              <a:extLst>
                <a:ext uri="{FF2B5EF4-FFF2-40B4-BE49-F238E27FC236}">
                  <a16:creationId xmlns:a16="http://schemas.microsoft.com/office/drawing/2014/main" id="{8F57D18B-E932-BC41-B27C-453E43E4B15F}"/>
                </a:ext>
              </a:extLst>
            </p:cNvPr>
            <p:cNvCxnSpPr>
              <a:cxnSpLocks/>
              <a:stCxn id="146" idx="4"/>
            </p:cNvCxnSpPr>
            <p:nvPr/>
          </p:nvCxnSpPr>
          <p:spPr>
            <a:xfrm flipH="1">
              <a:off x="1049890" y="3271243"/>
              <a:ext cx="655702" cy="223681"/>
            </a:xfrm>
            <a:prstGeom prst="line">
              <a:avLst/>
            </a:prstGeom>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13EE3888-CEC7-044F-B6DE-E7BB0DDE5D9C}"/>
                </a:ext>
              </a:extLst>
            </p:cNvPr>
            <p:cNvCxnSpPr>
              <a:cxnSpLocks/>
              <a:stCxn id="146" idx="4"/>
            </p:cNvCxnSpPr>
            <p:nvPr/>
          </p:nvCxnSpPr>
          <p:spPr>
            <a:xfrm>
              <a:off x="1705592" y="3271243"/>
              <a:ext cx="612069" cy="228752"/>
            </a:xfrm>
            <a:prstGeom prst="line">
              <a:avLst/>
            </a:prstGeom>
          </p:spPr>
          <p:style>
            <a:lnRef idx="1">
              <a:schemeClr val="dk1"/>
            </a:lnRef>
            <a:fillRef idx="0">
              <a:schemeClr val="dk1"/>
            </a:fillRef>
            <a:effectRef idx="0">
              <a:schemeClr val="dk1"/>
            </a:effectRef>
            <a:fontRef idx="minor">
              <a:schemeClr val="tx1"/>
            </a:fontRef>
          </p:style>
        </p:cxnSp>
        <p:grpSp>
          <p:nvGrpSpPr>
            <p:cNvPr id="149" name="Group 148">
              <a:extLst>
                <a:ext uri="{FF2B5EF4-FFF2-40B4-BE49-F238E27FC236}">
                  <a16:creationId xmlns:a16="http://schemas.microsoft.com/office/drawing/2014/main" id="{EFAC848F-1FBA-EB47-A707-305D1AE20E62}"/>
                </a:ext>
              </a:extLst>
            </p:cNvPr>
            <p:cNvGrpSpPr/>
            <p:nvPr/>
          </p:nvGrpSpPr>
          <p:grpSpPr>
            <a:xfrm>
              <a:off x="2107050" y="3513062"/>
              <a:ext cx="429026" cy="338259"/>
              <a:chOff x="3507889" y="2361774"/>
              <a:chExt cx="676332" cy="601527"/>
            </a:xfrm>
          </p:grpSpPr>
          <p:sp>
            <p:nvSpPr>
              <p:cNvPr id="153" name="Oval 152">
                <a:extLst>
                  <a:ext uri="{FF2B5EF4-FFF2-40B4-BE49-F238E27FC236}">
                    <a16:creationId xmlns:a16="http://schemas.microsoft.com/office/drawing/2014/main" id="{8A09E1C0-8EF0-F445-89CC-5C941882BB5D}"/>
                  </a:ext>
                </a:extLst>
              </p:cNvPr>
              <p:cNvSpPr/>
              <p:nvPr/>
            </p:nvSpPr>
            <p:spPr>
              <a:xfrm>
                <a:off x="3507889" y="2361774"/>
                <a:ext cx="676332" cy="6015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p:txBody>
          </p:sp>
          <p:sp>
            <p:nvSpPr>
              <p:cNvPr id="154" name="Donut 153">
                <a:extLst>
                  <a:ext uri="{FF2B5EF4-FFF2-40B4-BE49-F238E27FC236}">
                    <a16:creationId xmlns:a16="http://schemas.microsoft.com/office/drawing/2014/main" id="{609AD8D7-4D7C-644A-880A-AF4BFDDBFE8F}"/>
                  </a:ext>
                </a:extLst>
              </p:cNvPr>
              <p:cNvSpPr/>
              <p:nvPr/>
            </p:nvSpPr>
            <p:spPr>
              <a:xfrm>
                <a:off x="3725827" y="2531086"/>
                <a:ext cx="240455"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grpSp>
          <p:nvGrpSpPr>
            <p:cNvPr id="150" name="Group 149">
              <a:extLst>
                <a:ext uri="{FF2B5EF4-FFF2-40B4-BE49-F238E27FC236}">
                  <a16:creationId xmlns:a16="http://schemas.microsoft.com/office/drawing/2014/main" id="{DA343360-9072-394C-B498-2A84AF3FC8A5}"/>
                </a:ext>
              </a:extLst>
            </p:cNvPr>
            <p:cNvGrpSpPr/>
            <p:nvPr/>
          </p:nvGrpSpPr>
          <p:grpSpPr>
            <a:xfrm>
              <a:off x="830449" y="3494924"/>
              <a:ext cx="429026" cy="338259"/>
              <a:chOff x="3775434" y="4247279"/>
              <a:chExt cx="676332" cy="601527"/>
            </a:xfrm>
          </p:grpSpPr>
          <p:sp>
            <p:nvSpPr>
              <p:cNvPr id="151" name="Oval 150">
                <a:extLst>
                  <a:ext uri="{FF2B5EF4-FFF2-40B4-BE49-F238E27FC236}">
                    <a16:creationId xmlns:a16="http://schemas.microsoft.com/office/drawing/2014/main" id="{2B58BDC6-6696-AC4D-BEE1-B7DC3FD35BA5}"/>
                  </a:ext>
                </a:extLst>
              </p:cNvPr>
              <p:cNvSpPr/>
              <p:nvPr/>
            </p:nvSpPr>
            <p:spPr>
              <a:xfrm>
                <a:off x="3775434" y="4247279"/>
                <a:ext cx="676332" cy="6015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p:txBody>
          </p:sp>
          <p:sp>
            <p:nvSpPr>
              <p:cNvPr id="152" name="Multiply 151">
                <a:extLst>
                  <a:ext uri="{FF2B5EF4-FFF2-40B4-BE49-F238E27FC236}">
                    <a16:creationId xmlns:a16="http://schemas.microsoft.com/office/drawing/2014/main" id="{4FEC7FB9-0572-5849-A16A-1210D977FF25}"/>
                  </a:ext>
                </a:extLst>
              </p:cNvPr>
              <p:cNvSpPr/>
              <p:nvPr/>
            </p:nvSpPr>
            <p:spPr>
              <a:xfrm>
                <a:off x="3940018" y="4375528"/>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grpSp>
        <p:nvGrpSpPr>
          <p:cNvPr id="155" name="Group 154">
            <a:extLst>
              <a:ext uri="{FF2B5EF4-FFF2-40B4-BE49-F238E27FC236}">
                <a16:creationId xmlns:a16="http://schemas.microsoft.com/office/drawing/2014/main" id="{72970D18-5674-4D41-8CDC-C21CF0E5482C}"/>
              </a:ext>
            </a:extLst>
          </p:cNvPr>
          <p:cNvGrpSpPr/>
          <p:nvPr/>
        </p:nvGrpSpPr>
        <p:grpSpPr>
          <a:xfrm>
            <a:off x="4993192" y="2538023"/>
            <a:ext cx="731647" cy="556016"/>
            <a:chOff x="3137063" y="405944"/>
            <a:chExt cx="2265313" cy="1998011"/>
          </a:xfrm>
        </p:grpSpPr>
        <p:sp>
          <p:nvSpPr>
            <p:cNvPr id="156" name="Oval 155">
              <a:extLst>
                <a:ext uri="{FF2B5EF4-FFF2-40B4-BE49-F238E27FC236}">
                  <a16:creationId xmlns:a16="http://schemas.microsoft.com/office/drawing/2014/main" id="{0EDBCB0B-E030-BA44-B5C9-6D150FA89E51}"/>
                </a:ext>
              </a:extLst>
            </p:cNvPr>
            <p:cNvSpPr/>
            <p:nvPr/>
          </p:nvSpPr>
          <p:spPr>
            <a:xfrm>
              <a:off x="3815048" y="405944"/>
              <a:ext cx="394315" cy="307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88" dirty="0"/>
                <a:t>X</a:t>
              </a:r>
              <a:endParaRPr lang="en-GB" sz="900" dirty="0"/>
            </a:p>
          </p:txBody>
        </p:sp>
        <p:cxnSp>
          <p:nvCxnSpPr>
            <p:cNvPr id="157" name="Straight Connector 156">
              <a:extLst>
                <a:ext uri="{FF2B5EF4-FFF2-40B4-BE49-F238E27FC236}">
                  <a16:creationId xmlns:a16="http://schemas.microsoft.com/office/drawing/2014/main" id="{26DF9E10-CA9B-3F49-B700-5334B2B2545E}"/>
                </a:ext>
              </a:extLst>
            </p:cNvPr>
            <p:cNvCxnSpPr>
              <a:cxnSpLocks/>
              <a:stCxn id="156" idx="4"/>
            </p:cNvCxnSpPr>
            <p:nvPr/>
          </p:nvCxnSpPr>
          <p:spPr>
            <a:xfrm flipH="1">
              <a:off x="3356504" y="713936"/>
              <a:ext cx="655702" cy="223681"/>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956B07FB-D9BA-BF4F-B4D7-F9E62FFFFB1C}"/>
                </a:ext>
              </a:extLst>
            </p:cNvPr>
            <p:cNvCxnSpPr>
              <a:cxnSpLocks/>
              <a:stCxn id="156" idx="4"/>
              <a:endCxn id="159" idx="0"/>
            </p:cNvCxnSpPr>
            <p:nvPr/>
          </p:nvCxnSpPr>
          <p:spPr>
            <a:xfrm>
              <a:off x="4012205" y="713935"/>
              <a:ext cx="612069" cy="228753"/>
            </a:xfrm>
            <a:prstGeom prst="line">
              <a:avLst/>
            </a:prstGeom>
          </p:spPr>
          <p:style>
            <a:lnRef idx="1">
              <a:schemeClr val="dk1"/>
            </a:lnRef>
            <a:fillRef idx="0">
              <a:schemeClr val="dk1"/>
            </a:fillRef>
            <a:effectRef idx="0">
              <a:schemeClr val="dk1"/>
            </a:effectRef>
            <a:fontRef idx="minor">
              <a:schemeClr val="tx1"/>
            </a:fontRef>
          </p:style>
        </p:cxnSp>
        <p:sp>
          <p:nvSpPr>
            <p:cNvPr id="159" name="Oval 158">
              <a:extLst>
                <a:ext uri="{FF2B5EF4-FFF2-40B4-BE49-F238E27FC236}">
                  <a16:creationId xmlns:a16="http://schemas.microsoft.com/office/drawing/2014/main" id="{5AF7C2E5-05B9-E44F-9809-F075DB68C911}"/>
                </a:ext>
              </a:extLst>
            </p:cNvPr>
            <p:cNvSpPr/>
            <p:nvPr/>
          </p:nvSpPr>
          <p:spPr>
            <a:xfrm>
              <a:off x="4427117" y="942689"/>
              <a:ext cx="394315" cy="307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88" dirty="0"/>
                <a:t>Y</a:t>
              </a:r>
              <a:endParaRPr lang="en-GB" sz="900" dirty="0"/>
            </a:p>
          </p:txBody>
        </p:sp>
        <p:cxnSp>
          <p:nvCxnSpPr>
            <p:cNvPr id="160" name="Straight Connector 159">
              <a:extLst>
                <a:ext uri="{FF2B5EF4-FFF2-40B4-BE49-F238E27FC236}">
                  <a16:creationId xmlns:a16="http://schemas.microsoft.com/office/drawing/2014/main" id="{34D91453-A855-CB4F-8FCA-2FFA44DBCD7E}"/>
                </a:ext>
              </a:extLst>
            </p:cNvPr>
            <p:cNvCxnSpPr>
              <a:cxnSpLocks/>
              <a:stCxn id="159" idx="4"/>
              <a:endCxn id="176" idx="0"/>
            </p:cNvCxnSpPr>
            <p:nvPr/>
          </p:nvCxnSpPr>
          <p:spPr>
            <a:xfrm flipH="1">
              <a:off x="4369921" y="1250681"/>
              <a:ext cx="254354" cy="249677"/>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FDDE0A2C-ED2E-0C46-8BD0-29FB8240A106}"/>
                </a:ext>
              </a:extLst>
            </p:cNvPr>
            <p:cNvCxnSpPr>
              <a:cxnSpLocks/>
              <a:stCxn id="159" idx="4"/>
              <a:endCxn id="163" idx="0"/>
            </p:cNvCxnSpPr>
            <p:nvPr/>
          </p:nvCxnSpPr>
          <p:spPr>
            <a:xfrm>
              <a:off x="4624275" y="1250681"/>
              <a:ext cx="277930" cy="237732"/>
            </a:xfrm>
            <a:prstGeom prst="line">
              <a:avLst/>
            </a:prstGeom>
          </p:spPr>
          <p:style>
            <a:lnRef idx="1">
              <a:schemeClr val="dk1"/>
            </a:lnRef>
            <a:fillRef idx="0">
              <a:schemeClr val="dk1"/>
            </a:fillRef>
            <a:effectRef idx="0">
              <a:schemeClr val="dk1"/>
            </a:effectRef>
            <a:fontRef idx="minor">
              <a:schemeClr val="tx1"/>
            </a:fontRef>
          </p:style>
        </p:cxnSp>
        <p:grpSp>
          <p:nvGrpSpPr>
            <p:cNvPr id="162" name="Group 161">
              <a:extLst>
                <a:ext uri="{FF2B5EF4-FFF2-40B4-BE49-F238E27FC236}">
                  <a16:creationId xmlns:a16="http://schemas.microsoft.com/office/drawing/2014/main" id="{3A9A078D-9723-4143-ADF1-EDA5556D0130}"/>
                </a:ext>
              </a:extLst>
            </p:cNvPr>
            <p:cNvGrpSpPr/>
            <p:nvPr/>
          </p:nvGrpSpPr>
          <p:grpSpPr>
            <a:xfrm>
              <a:off x="4155408" y="1500358"/>
              <a:ext cx="429026" cy="338259"/>
              <a:chOff x="3100766" y="3330243"/>
              <a:chExt cx="676332" cy="601527"/>
            </a:xfrm>
          </p:grpSpPr>
          <p:sp>
            <p:nvSpPr>
              <p:cNvPr id="176" name="Oval 175">
                <a:extLst>
                  <a:ext uri="{FF2B5EF4-FFF2-40B4-BE49-F238E27FC236}">
                    <a16:creationId xmlns:a16="http://schemas.microsoft.com/office/drawing/2014/main" id="{FF682090-CC59-4A4C-AAE5-F07C9DAA56D6}"/>
                  </a:ext>
                </a:extLst>
              </p:cNvPr>
              <p:cNvSpPr/>
              <p:nvPr/>
            </p:nvSpPr>
            <p:spPr>
              <a:xfrm>
                <a:off x="3100766" y="3330243"/>
                <a:ext cx="676332" cy="6015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177" name="Donut 176">
                <a:extLst>
                  <a:ext uri="{FF2B5EF4-FFF2-40B4-BE49-F238E27FC236}">
                    <a16:creationId xmlns:a16="http://schemas.microsoft.com/office/drawing/2014/main" id="{0C7851DE-3816-1B4F-B287-554CB0A1E0F6}"/>
                  </a:ext>
                </a:extLst>
              </p:cNvPr>
              <p:cNvSpPr/>
              <p:nvPr/>
            </p:nvSpPr>
            <p:spPr>
              <a:xfrm>
                <a:off x="3318704" y="3499555"/>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a:solidFill>
                    <a:schemeClr val="tx1"/>
                  </a:solidFill>
                </a:endParaRPr>
              </a:p>
            </p:txBody>
          </p:sp>
        </p:grpSp>
        <p:sp>
          <p:nvSpPr>
            <p:cNvPr id="163" name="Oval 162">
              <a:extLst>
                <a:ext uri="{FF2B5EF4-FFF2-40B4-BE49-F238E27FC236}">
                  <a16:creationId xmlns:a16="http://schemas.microsoft.com/office/drawing/2014/main" id="{F808B7AF-659E-014E-ADFE-5779B89ED89B}"/>
                </a:ext>
              </a:extLst>
            </p:cNvPr>
            <p:cNvSpPr/>
            <p:nvPr/>
          </p:nvSpPr>
          <p:spPr>
            <a:xfrm>
              <a:off x="4705047" y="1488413"/>
              <a:ext cx="394315" cy="307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88" dirty="0"/>
                <a:t>X</a:t>
              </a:r>
              <a:endParaRPr lang="en-GB" sz="900" dirty="0"/>
            </a:p>
          </p:txBody>
        </p:sp>
        <p:cxnSp>
          <p:nvCxnSpPr>
            <p:cNvPr id="164" name="Straight Connector 163">
              <a:extLst>
                <a:ext uri="{FF2B5EF4-FFF2-40B4-BE49-F238E27FC236}">
                  <a16:creationId xmlns:a16="http://schemas.microsoft.com/office/drawing/2014/main" id="{C222F023-02EB-B34E-ACEC-699A84DDC042}"/>
                </a:ext>
              </a:extLst>
            </p:cNvPr>
            <p:cNvCxnSpPr>
              <a:cxnSpLocks/>
            </p:cNvCxnSpPr>
            <p:nvPr/>
          </p:nvCxnSpPr>
          <p:spPr>
            <a:xfrm flipH="1">
              <a:off x="4616214" y="1804955"/>
              <a:ext cx="280671" cy="26602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18DF0DD3-7E7C-234B-B3E5-0DDF584A284B}"/>
                </a:ext>
              </a:extLst>
            </p:cNvPr>
            <p:cNvCxnSpPr>
              <a:cxnSpLocks/>
            </p:cNvCxnSpPr>
            <p:nvPr/>
          </p:nvCxnSpPr>
          <p:spPr>
            <a:xfrm>
              <a:off x="4896886" y="1804955"/>
              <a:ext cx="284165" cy="249821"/>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0419DE77-569B-534C-A27C-1DD3021D15C6}"/>
                </a:ext>
              </a:extLst>
            </p:cNvPr>
            <p:cNvCxnSpPr>
              <a:cxnSpLocks/>
              <a:endCxn id="172" idx="0"/>
            </p:cNvCxnSpPr>
            <p:nvPr/>
          </p:nvCxnSpPr>
          <p:spPr>
            <a:xfrm>
              <a:off x="4889836" y="1791356"/>
              <a:ext cx="298027" cy="268298"/>
            </a:xfrm>
            <a:prstGeom prst="line">
              <a:avLst/>
            </a:prstGeom>
          </p:spPr>
          <p:style>
            <a:lnRef idx="1">
              <a:schemeClr val="dk1"/>
            </a:lnRef>
            <a:fillRef idx="0">
              <a:schemeClr val="dk1"/>
            </a:fillRef>
            <a:effectRef idx="0">
              <a:schemeClr val="dk1"/>
            </a:effectRef>
            <a:fontRef idx="minor">
              <a:schemeClr val="tx1"/>
            </a:fontRef>
          </p:style>
        </p:cxnSp>
        <p:grpSp>
          <p:nvGrpSpPr>
            <p:cNvPr id="167" name="Group 166">
              <a:extLst>
                <a:ext uri="{FF2B5EF4-FFF2-40B4-BE49-F238E27FC236}">
                  <a16:creationId xmlns:a16="http://schemas.microsoft.com/office/drawing/2014/main" id="{98A82207-4654-CD41-85F8-5B37863C0B4E}"/>
                </a:ext>
              </a:extLst>
            </p:cNvPr>
            <p:cNvGrpSpPr/>
            <p:nvPr/>
          </p:nvGrpSpPr>
          <p:grpSpPr>
            <a:xfrm>
              <a:off x="4367761" y="2065696"/>
              <a:ext cx="429026" cy="338259"/>
              <a:chOff x="3775434" y="4247279"/>
              <a:chExt cx="676332" cy="601527"/>
            </a:xfrm>
          </p:grpSpPr>
          <p:sp>
            <p:nvSpPr>
              <p:cNvPr id="174" name="Oval 173">
                <a:extLst>
                  <a:ext uri="{FF2B5EF4-FFF2-40B4-BE49-F238E27FC236}">
                    <a16:creationId xmlns:a16="http://schemas.microsoft.com/office/drawing/2014/main" id="{8A7278C3-07C2-F943-8C92-EACAC6194920}"/>
                  </a:ext>
                </a:extLst>
              </p:cNvPr>
              <p:cNvSpPr/>
              <p:nvPr/>
            </p:nvSpPr>
            <p:spPr>
              <a:xfrm>
                <a:off x="3775434" y="4247279"/>
                <a:ext cx="676332" cy="6015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175" name="Multiply 174">
                <a:extLst>
                  <a:ext uri="{FF2B5EF4-FFF2-40B4-BE49-F238E27FC236}">
                    <a16:creationId xmlns:a16="http://schemas.microsoft.com/office/drawing/2014/main" id="{ADA26C58-CA79-2149-A39E-7FAE90CAEA51}"/>
                  </a:ext>
                </a:extLst>
              </p:cNvPr>
              <p:cNvSpPr/>
              <p:nvPr/>
            </p:nvSpPr>
            <p:spPr>
              <a:xfrm>
                <a:off x="3940018" y="4375528"/>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a:p>
            </p:txBody>
          </p:sp>
        </p:grpSp>
        <p:grpSp>
          <p:nvGrpSpPr>
            <p:cNvPr id="168" name="Group 167">
              <a:extLst>
                <a:ext uri="{FF2B5EF4-FFF2-40B4-BE49-F238E27FC236}">
                  <a16:creationId xmlns:a16="http://schemas.microsoft.com/office/drawing/2014/main" id="{7334D3E6-A3AD-064D-8F42-D3D1C8478258}"/>
                </a:ext>
              </a:extLst>
            </p:cNvPr>
            <p:cNvGrpSpPr/>
            <p:nvPr/>
          </p:nvGrpSpPr>
          <p:grpSpPr>
            <a:xfrm>
              <a:off x="4973350" y="2059654"/>
              <a:ext cx="429026" cy="338259"/>
              <a:chOff x="3100766" y="3330243"/>
              <a:chExt cx="676332" cy="601527"/>
            </a:xfrm>
          </p:grpSpPr>
          <p:sp>
            <p:nvSpPr>
              <p:cNvPr id="172" name="Oval 171">
                <a:extLst>
                  <a:ext uri="{FF2B5EF4-FFF2-40B4-BE49-F238E27FC236}">
                    <a16:creationId xmlns:a16="http://schemas.microsoft.com/office/drawing/2014/main" id="{7FF6A081-79FD-E74F-A92F-4A63060AB27D}"/>
                  </a:ext>
                </a:extLst>
              </p:cNvPr>
              <p:cNvSpPr/>
              <p:nvPr/>
            </p:nvSpPr>
            <p:spPr>
              <a:xfrm>
                <a:off x="3100766" y="3330243"/>
                <a:ext cx="676332" cy="6015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173" name="Donut 172">
                <a:extLst>
                  <a:ext uri="{FF2B5EF4-FFF2-40B4-BE49-F238E27FC236}">
                    <a16:creationId xmlns:a16="http://schemas.microsoft.com/office/drawing/2014/main" id="{7097BA08-7C06-1E42-90D4-1FB2834E962B}"/>
                  </a:ext>
                </a:extLst>
              </p:cNvPr>
              <p:cNvSpPr/>
              <p:nvPr/>
            </p:nvSpPr>
            <p:spPr>
              <a:xfrm>
                <a:off x="3318704" y="3499555"/>
                <a:ext cx="240456"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a:solidFill>
                    <a:schemeClr val="tx1"/>
                  </a:solidFill>
                </a:endParaRPr>
              </a:p>
            </p:txBody>
          </p:sp>
        </p:grpSp>
        <p:grpSp>
          <p:nvGrpSpPr>
            <p:cNvPr id="169" name="Group 168">
              <a:extLst>
                <a:ext uri="{FF2B5EF4-FFF2-40B4-BE49-F238E27FC236}">
                  <a16:creationId xmlns:a16="http://schemas.microsoft.com/office/drawing/2014/main" id="{C92A92EB-E986-7443-80CD-696CF3E9EF41}"/>
                </a:ext>
              </a:extLst>
            </p:cNvPr>
            <p:cNvGrpSpPr/>
            <p:nvPr/>
          </p:nvGrpSpPr>
          <p:grpSpPr>
            <a:xfrm>
              <a:off x="3137063" y="937617"/>
              <a:ext cx="429026" cy="338259"/>
              <a:chOff x="3775434" y="4247279"/>
              <a:chExt cx="676332" cy="601527"/>
            </a:xfrm>
          </p:grpSpPr>
          <p:sp>
            <p:nvSpPr>
              <p:cNvPr id="170" name="Oval 169">
                <a:extLst>
                  <a:ext uri="{FF2B5EF4-FFF2-40B4-BE49-F238E27FC236}">
                    <a16:creationId xmlns:a16="http://schemas.microsoft.com/office/drawing/2014/main" id="{58E8BA2D-394B-7A45-9C61-4BAF3F075050}"/>
                  </a:ext>
                </a:extLst>
              </p:cNvPr>
              <p:cNvSpPr/>
              <p:nvPr/>
            </p:nvSpPr>
            <p:spPr>
              <a:xfrm>
                <a:off x="3775434" y="4247279"/>
                <a:ext cx="676332" cy="6015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dirty="0">
                  <a:solidFill>
                    <a:schemeClr val="tx1"/>
                  </a:solidFill>
                </a:endParaRPr>
              </a:p>
            </p:txBody>
          </p:sp>
          <p:sp>
            <p:nvSpPr>
              <p:cNvPr id="171" name="Multiply 170">
                <a:extLst>
                  <a:ext uri="{FF2B5EF4-FFF2-40B4-BE49-F238E27FC236}">
                    <a16:creationId xmlns:a16="http://schemas.microsoft.com/office/drawing/2014/main" id="{7A031B5C-D70F-BE4E-9F8D-CCD071971086}"/>
                  </a:ext>
                </a:extLst>
              </p:cNvPr>
              <p:cNvSpPr/>
              <p:nvPr/>
            </p:nvSpPr>
            <p:spPr>
              <a:xfrm>
                <a:off x="3940018" y="4375528"/>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788"/>
              </a:p>
            </p:txBody>
          </p:sp>
        </p:grpSp>
      </p:grpSp>
      <p:grpSp>
        <p:nvGrpSpPr>
          <p:cNvPr id="178" name="Group 177">
            <a:extLst>
              <a:ext uri="{FF2B5EF4-FFF2-40B4-BE49-F238E27FC236}">
                <a16:creationId xmlns:a16="http://schemas.microsoft.com/office/drawing/2014/main" id="{8B82DCA9-EEE4-2446-AC5F-3A39A1A55551}"/>
              </a:ext>
            </a:extLst>
          </p:cNvPr>
          <p:cNvGrpSpPr/>
          <p:nvPr/>
        </p:nvGrpSpPr>
        <p:grpSpPr>
          <a:xfrm>
            <a:off x="5079970" y="3486687"/>
            <a:ext cx="545143" cy="369710"/>
            <a:chOff x="6485218" y="2958150"/>
            <a:chExt cx="1705627" cy="888070"/>
          </a:xfrm>
        </p:grpSpPr>
        <p:sp>
          <p:nvSpPr>
            <p:cNvPr id="179" name="Oval 178">
              <a:extLst>
                <a:ext uri="{FF2B5EF4-FFF2-40B4-BE49-F238E27FC236}">
                  <a16:creationId xmlns:a16="http://schemas.microsoft.com/office/drawing/2014/main" id="{187DAD02-876C-C54D-ABD9-95D795D419B1}"/>
                </a:ext>
              </a:extLst>
            </p:cNvPr>
            <p:cNvSpPr/>
            <p:nvPr/>
          </p:nvSpPr>
          <p:spPr>
            <a:xfrm>
              <a:off x="7163203" y="2958150"/>
              <a:ext cx="394315" cy="307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88" dirty="0"/>
                <a:t>Y</a:t>
              </a:r>
              <a:endParaRPr lang="en-GB" sz="900" dirty="0"/>
            </a:p>
          </p:txBody>
        </p:sp>
        <p:cxnSp>
          <p:nvCxnSpPr>
            <p:cNvPr id="180" name="Straight Connector 179">
              <a:extLst>
                <a:ext uri="{FF2B5EF4-FFF2-40B4-BE49-F238E27FC236}">
                  <a16:creationId xmlns:a16="http://schemas.microsoft.com/office/drawing/2014/main" id="{46CFA21A-0515-4D40-BC95-1EE046A0BE3B}"/>
                </a:ext>
              </a:extLst>
            </p:cNvPr>
            <p:cNvCxnSpPr>
              <a:cxnSpLocks/>
              <a:stCxn id="179" idx="4"/>
            </p:cNvCxnSpPr>
            <p:nvPr/>
          </p:nvCxnSpPr>
          <p:spPr>
            <a:xfrm flipH="1">
              <a:off x="6704659" y="3266142"/>
              <a:ext cx="655702" cy="223681"/>
            </a:xfrm>
            <a:prstGeom prst="line">
              <a:avLst/>
            </a:prstGeom>
          </p:spPr>
          <p:style>
            <a:lnRef idx="1">
              <a:schemeClr val="dk1"/>
            </a:lnRef>
            <a:fillRef idx="0">
              <a:schemeClr val="dk1"/>
            </a:fillRef>
            <a:effectRef idx="0">
              <a:schemeClr val="dk1"/>
            </a:effectRef>
            <a:fontRef idx="minor">
              <a:schemeClr val="tx1"/>
            </a:fontRef>
          </p:style>
        </p:cxnSp>
        <p:cxnSp>
          <p:nvCxnSpPr>
            <p:cNvPr id="181" name="Straight Connector 180">
              <a:extLst>
                <a:ext uri="{FF2B5EF4-FFF2-40B4-BE49-F238E27FC236}">
                  <a16:creationId xmlns:a16="http://schemas.microsoft.com/office/drawing/2014/main" id="{11662D5F-2CA8-1649-86D4-722555B4E3FF}"/>
                </a:ext>
              </a:extLst>
            </p:cNvPr>
            <p:cNvCxnSpPr>
              <a:cxnSpLocks/>
              <a:stCxn id="179" idx="4"/>
            </p:cNvCxnSpPr>
            <p:nvPr/>
          </p:nvCxnSpPr>
          <p:spPr>
            <a:xfrm>
              <a:off x="7360361" y="3266142"/>
              <a:ext cx="612069" cy="228752"/>
            </a:xfrm>
            <a:prstGeom prst="line">
              <a:avLst/>
            </a:prstGeom>
          </p:spPr>
          <p:style>
            <a:lnRef idx="1">
              <a:schemeClr val="dk1"/>
            </a:lnRef>
            <a:fillRef idx="0">
              <a:schemeClr val="dk1"/>
            </a:fillRef>
            <a:effectRef idx="0">
              <a:schemeClr val="dk1"/>
            </a:effectRef>
            <a:fontRef idx="minor">
              <a:schemeClr val="tx1"/>
            </a:fontRef>
          </p:style>
        </p:cxnSp>
        <p:grpSp>
          <p:nvGrpSpPr>
            <p:cNvPr id="182" name="Group 181">
              <a:extLst>
                <a:ext uri="{FF2B5EF4-FFF2-40B4-BE49-F238E27FC236}">
                  <a16:creationId xmlns:a16="http://schemas.microsoft.com/office/drawing/2014/main" id="{574EF3D4-8ACD-D14F-8ABE-27B684EFE079}"/>
                </a:ext>
              </a:extLst>
            </p:cNvPr>
            <p:cNvGrpSpPr/>
            <p:nvPr/>
          </p:nvGrpSpPr>
          <p:grpSpPr>
            <a:xfrm>
              <a:off x="7761819" y="3507961"/>
              <a:ext cx="429026" cy="338259"/>
              <a:chOff x="3507889" y="2361774"/>
              <a:chExt cx="676332" cy="601527"/>
            </a:xfrm>
          </p:grpSpPr>
          <p:sp>
            <p:nvSpPr>
              <p:cNvPr id="186" name="Oval 185">
                <a:extLst>
                  <a:ext uri="{FF2B5EF4-FFF2-40B4-BE49-F238E27FC236}">
                    <a16:creationId xmlns:a16="http://schemas.microsoft.com/office/drawing/2014/main" id="{963F292C-74B9-2649-BE92-EDD817F725F5}"/>
                  </a:ext>
                </a:extLst>
              </p:cNvPr>
              <p:cNvSpPr/>
              <p:nvPr/>
            </p:nvSpPr>
            <p:spPr>
              <a:xfrm>
                <a:off x="3507889" y="2361774"/>
                <a:ext cx="676332" cy="6015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p:txBody>
          </p:sp>
          <p:sp>
            <p:nvSpPr>
              <p:cNvPr id="187" name="Donut 186">
                <a:extLst>
                  <a:ext uri="{FF2B5EF4-FFF2-40B4-BE49-F238E27FC236}">
                    <a16:creationId xmlns:a16="http://schemas.microsoft.com/office/drawing/2014/main" id="{3092C87E-9B3E-0B44-988D-67BA51D2179C}"/>
                  </a:ext>
                </a:extLst>
              </p:cNvPr>
              <p:cNvSpPr/>
              <p:nvPr/>
            </p:nvSpPr>
            <p:spPr>
              <a:xfrm>
                <a:off x="3725827" y="2531086"/>
                <a:ext cx="240455" cy="25464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grpSp>
        <p:grpSp>
          <p:nvGrpSpPr>
            <p:cNvPr id="183" name="Group 182">
              <a:extLst>
                <a:ext uri="{FF2B5EF4-FFF2-40B4-BE49-F238E27FC236}">
                  <a16:creationId xmlns:a16="http://schemas.microsoft.com/office/drawing/2014/main" id="{39A23E69-441C-9048-9075-49B995EE4903}"/>
                </a:ext>
              </a:extLst>
            </p:cNvPr>
            <p:cNvGrpSpPr/>
            <p:nvPr/>
          </p:nvGrpSpPr>
          <p:grpSpPr>
            <a:xfrm>
              <a:off x="6485218" y="3489823"/>
              <a:ext cx="429026" cy="338259"/>
              <a:chOff x="3775434" y="4247279"/>
              <a:chExt cx="676332" cy="601527"/>
            </a:xfrm>
          </p:grpSpPr>
          <p:sp>
            <p:nvSpPr>
              <p:cNvPr id="184" name="Oval 183">
                <a:extLst>
                  <a:ext uri="{FF2B5EF4-FFF2-40B4-BE49-F238E27FC236}">
                    <a16:creationId xmlns:a16="http://schemas.microsoft.com/office/drawing/2014/main" id="{0B177E01-7534-5B41-930F-20F1F2891F65}"/>
                  </a:ext>
                </a:extLst>
              </p:cNvPr>
              <p:cNvSpPr/>
              <p:nvPr/>
            </p:nvSpPr>
            <p:spPr>
              <a:xfrm>
                <a:off x="3775434" y="4247279"/>
                <a:ext cx="676332" cy="6015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endParaRPr>
              </a:p>
            </p:txBody>
          </p:sp>
          <p:sp>
            <p:nvSpPr>
              <p:cNvPr id="185" name="Multiply 184">
                <a:extLst>
                  <a:ext uri="{FF2B5EF4-FFF2-40B4-BE49-F238E27FC236}">
                    <a16:creationId xmlns:a16="http://schemas.microsoft.com/office/drawing/2014/main" id="{EB0A897C-4422-A240-BE92-660D49EE370C}"/>
                  </a:ext>
                </a:extLst>
              </p:cNvPr>
              <p:cNvSpPr/>
              <p:nvPr/>
            </p:nvSpPr>
            <p:spPr>
              <a:xfrm>
                <a:off x="3940018" y="4375528"/>
                <a:ext cx="347164" cy="345029"/>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Tree>
    <p:extLst>
      <p:ext uri="{BB962C8B-B14F-4D97-AF65-F5344CB8AC3E}">
        <p14:creationId xmlns:p14="http://schemas.microsoft.com/office/powerpoint/2010/main" val="129506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Random forest : bagging with replacement</a:t>
            </a:r>
            <a:endParaRPr dirty="0"/>
          </a:p>
        </p:txBody>
      </p:sp>
      <p:pic>
        <p:nvPicPr>
          <p:cNvPr id="184" name="Google Shape;184;p25"/>
          <p:cNvPicPr preferRelativeResize="0"/>
          <p:nvPr/>
        </p:nvPicPr>
        <p:blipFill>
          <a:blip r:embed="rId3">
            <a:alphaModFix/>
          </a:blip>
          <a:stretch>
            <a:fillRect/>
          </a:stretch>
        </p:blipFill>
        <p:spPr>
          <a:xfrm>
            <a:off x="1375576" y="1118125"/>
            <a:ext cx="6150637" cy="34459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body" idx="4294967295"/>
          </p:nvPr>
        </p:nvSpPr>
        <p:spPr>
          <a:xfrm>
            <a:off x="311700" y="683812"/>
            <a:ext cx="8736884" cy="3919992"/>
          </a:xfrm>
          <a:prstGeom prst="rect">
            <a:avLst/>
          </a:prstGeom>
        </p:spPr>
        <p:txBody>
          <a:bodyPr spcFirstLastPara="1" wrap="square" lIns="91425" tIns="91425" rIns="91425" bIns="91425" anchor="t" anchorCtr="0">
            <a:noAutofit/>
          </a:bodyPr>
          <a:lstStyle/>
          <a:p>
            <a:pPr marL="161925" lvl="0" indent="0" algn="l" rtl="0">
              <a:spcBef>
                <a:spcPts val="1100"/>
              </a:spcBef>
              <a:spcAft>
                <a:spcPts val="0"/>
              </a:spcAft>
              <a:buClr>
                <a:schemeClr val="dk1"/>
              </a:buClr>
              <a:buSzPts val="1050"/>
              <a:buNone/>
            </a:pPr>
            <a:r>
              <a:rPr lang="en" sz="1100" dirty="0">
                <a:solidFill>
                  <a:schemeClr val="dk1"/>
                </a:solidFill>
              </a:rPr>
              <a:t>Random Forests are one of the most common ensemble methods, which consists of a collection of Decision Trees.</a:t>
            </a:r>
            <a:endParaRPr sz="1100" dirty="0">
              <a:solidFill>
                <a:schemeClr val="dk1"/>
              </a:solidFill>
            </a:endParaRPr>
          </a:p>
          <a:p>
            <a:pPr marL="457200" lvl="0" indent="-295275" algn="l" rtl="0">
              <a:spcBef>
                <a:spcPts val="0"/>
              </a:spcBef>
              <a:spcAft>
                <a:spcPts val="0"/>
              </a:spcAft>
              <a:buClr>
                <a:schemeClr val="dk1"/>
              </a:buClr>
              <a:buSzPts val="1050"/>
              <a:buChar char="●"/>
            </a:pPr>
            <a:r>
              <a:rPr lang="en" sz="1100" dirty="0">
                <a:solidFill>
                  <a:schemeClr val="dk1"/>
                </a:solidFill>
              </a:rPr>
              <a:t>We repeatedly select data from the data set (with replacement) and build a Decision Tree with each new sample.</a:t>
            </a:r>
            <a:endParaRPr sz="1100" dirty="0">
              <a:solidFill>
                <a:schemeClr val="dk1"/>
              </a:solidFill>
            </a:endParaRPr>
          </a:p>
          <a:p>
            <a:pPr marL="457200" lvl="0" indent="-295275" algn="l" rtl="0">
              <a:spcBef>
                <a:spcPts val="0"/>
              </a:spcBef>
              <a:spcAft>
                <a:spcPts val="0"/>
              </a:spcAft>
              <a:buClr>
                <a:schemeClr val="dk1"/>
              </a:buClr>
              <a:buSzPts val="1050"/>
              <a:buChar char="●"/>
            </a:pPr>
            <a:r>
              <a:rPr lang="en" sz="1100" dirty="0">
                <a:solidFill>
                  <a:schemeClr val="dk1"/>
                </a:solidFill>
              </a:rPr>
              <a:t>It is important to note that since we are sampling with replacement, many data points will be repeated and many won’t be included as well.</a:t>
            </a:r>
            <a:endParaRPr sz="1100" dirty="0">
              <a:solidFill>
                <a:schemeClr val="dk1"/>
              </a:solidFill>
            </a:endParaRPr>
          </a:p>
          <a:p>
            <a:pPr marL="457200" lvl="0" indent="-295275" algn="l" rtl="0">
              <a:spcBef>
                <a:spcPts val="0"/>
              </a:spcBef>
              <a:spcAft>
                <a:spcPts val="0"/>
              </a:spcAft>
              <a:buClr>
                <a:schemeClr val="dk1"/>
              </a:buClr>
              <a:buSzPts val="1050"/>
              <a:buChar char="●"/>
            </a:pPr>
            <a:r>
              <a:rPr lang="en" sz="1100" dirty="0">
                <a:solidFill>
                  <a:schemeClr val="dk1"/>
                </a:solidFill>
              </a:rPr>
              <a:t>It will run a full depth decision tree on each subset</a:t>
            </a:r>
            <a:endParaRPr sz="1100" dirty="0">
              <a:solidFill>
                <a:schemeClr val="dk1"/>
              </a:solidFill>
            </a:endParaRPr>
          </a:p>
          <a:p>
            <a:pPr marL="457200" lvl="0" indent="-295275" algn="l" rtl="0">
              <a:spcBef>
                <a:spcPts val="0"/>
              </a:spcBef>
              <a:spcAft>
                <a:spcPts val="0"/>
              </a:spcAft>
              <a:buClr>
                <a:schemeClr val="dk1"/>
              </a:buClr>
              <a:buSzPts val="1050"/>
              <a:buChar char="●"/>
            </a:pPr>
            <a:r>
              <a:rPr lang="en" sz="1100" dirty="0">
                <a:solidFill>
                  <a:schemeClr val="dk1"/>
                </a:solidFill>
              </a:rPr>
              <a:t>But it also consider only a set of randomly selected features.</a:t>
            </a:r>
            <a:endParaRPr sz="1100" b="1" i="1" dirty="0">
              <a:solidFill>
                <a:schemeClr val="dk1"/>
              </a:solidFill>
            </a:endParaRPr>
          </a:p>
          <a:p>
            <a:pPr marL="457200" lvl="0" indent="-295275" algn="l" rtl="0">
              <a:spcBef>
                <a:spcPts val="0"/>
              </a:spcBef>
              <a:spcAft>
                <a:spcPts val="0"/>
              </a:spcAft>
              <a:buClr>
                <a:schemeClr val="dk1"/>
              </a:buClr>
              <a:buSzPts val="1050"/>
              <a:buChar char="●"/>
            </a:pPr>
            <a:r>
              <a:rPr lang="en" sz="1100" dirty="0">
                <a:solidFill>
                  <a:schemeClr val="dk1"/>
                </a:solidFill>
              </a:rPr>
              <a:t>In the case of classification with Random Forests, we use each tree in our forest to get a prediction, then the label with the most votes becomes the predicted class for that data point.</a:t>
            </a:r>
            <a:endParaRPr sz="1100" dirty="0">
              <a:solidFill>
                <a:schemeClr val="dk1"/>
              </a:solidFill>
            </a:endParaRPr>
          </a:p>
          <a:p>
            <a:pPr marL="457200" lvl="0" indent="-295275" algn="l" rtl="0">
              <a:spcBef>
                <a:spcPts val="0"/>
              </a:spcBef>
              <a:spcAft>
                <a:spcPts val="0"/>
              </a:spcAft>
              <a:buClr>
                <a:schemeClr val="dk1"/>
              </a:buClr>
              <a:buSzPts val="1050"/>
              <a:buChar char="●"/>
            </a:pPr>
            <a:r>
              <a:rPr lang="en" sz="1100" dirty="0">
                <a:solidFill>
                  <a:schemeClr val="dk1"/>
                </a:solidFill>
              </a:rPr>
              <a:t>DT are greedy search space (they think one step ahead not what would happen at the end of the tree if I split now). Therefore the tree found might not be the best one. </a:t>
            </a:r>
            <a:endParaRPr sz="1100" dirty="0">
              <a:solidFill>
                <a:schemeClr val="dk1"/>
              </a:solidFill>
            </a:endParaRPr>
          </a:p>
          <a:p>
            <a:pPr marL="457200" lvl="0" indent="-295275" algn="l" rtl="0">
              <a:spcBef>
                <a:spcPts val="0"/>
              </a:spcBef>
              <a:spcAft>
                <a:spcPts val="0"/>
              </a:spcAft>
              <a:buClr>
                <a:schemeClr val="dk1"/>
              </a:buClr>
              <a:buSzPts val="1050"/>
              <a:buChar char="●"/>
            </a:pPr>
            <a:r>
              <a:rPr lang="en" sz="1100" dirty="0">
                <a:solidFill>
                  <a:schemeClr val="dk1"/>
                </a:solidFill>
              </a:rPr>
              <a:t>DT can risk overfitting but if we reduce the depth of the tree to make it more general it will become soon a bad predictor. RF solves some of these issues.</a:t>
            </a:r>
            <a:endParaRPr sz="1100" dirty="0">
              <a:solidFill>
                <a:schemeClr val="dk1"/>
              </a:solidFill>
            </a:endParaRPr>
          </a:p>
          <a:p>
            <a:pPr marL="0" lvl="0" indent="0" algn="l" rtl="0">
              <a:spcBef>
                <a:spcPts val="700"/>
              </a:spcBef>
              <a:spcAft>
                <a:spcPts val="1600"/>
              </a:spcAft>
              <a:buNone/>
            </a:pPr>
            <a:endParaRPr sz="2000" dirty="0"/>
          </a:p>
        </p:txBody>
      </p:sp>
      <p:pic>
        <p:nvPicPr>
          <p:cNvPr id="176" name="Google Shape;176;p24"/>
          <p:cNvPicPr preferRelativeResize="0"/>
          <p:nvPr/>
        </p:nvPicPr>
        <p:blipFill>
          <a:blip r:embed="rId3">
            <a:alphaModFix/>
          </a:blip>
          <a:stretch>
            <a:fillRect/>
          </a:stretch>
        </p:blipFill>
        <p:spPr>
          <a:xfrm>
            <a:off x="1981088" y="3459182"/>
            <a:ext cx="1691125" cy="1446725"/>
          </a:xfrm>
          <a:prstGeom prst="rect">
            <a:avLst/>
          </a:prstGeom>
          <a:noFill/>
          <a:ln>
            <a:noFill/>
          </a:ln>
        </p:spPr>
      </p:pic>
      <p:pic>
        <p:nvPicPr>
          <p:cNvPr id="177" name="Google Shape;177;p24"/>
          <p:cNvPicPr preferRelativeResize="0"/>
          <p:nvPr/>
        </p:nvPicPr>
        <p:blipFill>
          <a:blip r:embed="rId4">
            <a:alphaModFix/>
          </a:blip>
          <a:stretch>
            <a:fillRect/>
          </a:stretch>
        </p:blipFill>
        <p:spPr>
          <a:xfrm>
            <a:off x="4550688" y="3386109"/>
            <a:ext cx="2028725" cy="1592875"/>
          </a:xfrm>
          <a:prstGeom prst="rect">
            <a:avLst/>
          </a:prstGeom>
          <a:noFill/>
          <a:ln>
            <a:noFill/>
          </a:ln>
        </p:spPr>
      </p:pic>
      <p:sp>
        <p:nvSpPr>
          <p:cNvPr id="178" name="Google Shape;178;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Random forest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98250" y="16350"/>
            <a:ext cx="8826600" cy="6027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
              <a:t>ID3 algorithm</a:t>
            </a:r>
            <a:endParaRPr/>
          </a:p>
        </p:txBody>
      </p:sp>
      <p:sp>
        <p:nvSpPr>
          <p:cNvPr id="195" name="Google Shape;195;p27"/>
          <p:cNvSpPr txBox="1">
            <a:spLocks noGrp="1"/>
          </p:cNvSpPr>
          <p:nvPr>
            <p:ph type="body" idx="4294967295"/>
          </p:nvPr>
        </p:nvSpPr>
        <p:spPr>
          <a:xfrm>
            <a:off x="400500" y="1219360"/>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600" dirty="0"/>
              <a:t>You not only keep the yes and no but also the counts of how many of them.</a:t>
            </a:r>
            <a:endParaRPr sz="1600" dirty="0"/>
          </a:p>
          <a:p>
            <a:pPr marL="457200" lvl="0" indent="-342900" algn="l" rtl="0">
              <a:spcBef>
                <a:spcPts val="0"/>
              </a:spcBef>
              <a:spcAft>
                <a:spcPts val="0"/>
              </a:spcAft>
              <a:buSzPts val="1800"/>
              <a:buChar char="●"/>
            </a:pPr>
            <a:r>
              <a:rPr lang="en" sz="1600" dirty="0"/>
              <a:t>We want to measure the “purity” of the split. </a:t>
            </a:r>
            <a:endParaRPr sz="1600" dirty="0"/>
          </a:p>
          <a:p>
            <a:pPr marL="457200" lvl="0" indent="-342900" algn="l" rtl="0">
              <a:spcBef>
                <a:spcPts val="0"/>
              </a:spcBef>
              <a:spcAft>
                <a:spcPts val="0"/>
              </a:spcAft>
              <a:buSzPts val="1800"/>
              <a:buChar char="●"/>
            </a:pPr>
            <a:r>
              <a:rPr lang="en" sz="1600" dirty="0"/>
              <a:t>If we have a subset of 4 yes and 0 no we are very certain that a new data in this dataset will be yes. If we have 3 yes and 3 no we are very uncertain (50%)</a:t>
            </a:r>
            <a:endParaRPr sz="1600" dirty="0"/>
          </a:p>
          <a:p>
            <a:pPr marL="457200" lvl="0" indent="-342900" algn="l" rtl="0">
              <a:spcBef>
                <a:spcPts val="0"/>
              </a:spcBef>
              <a:spcAft>
                <a:spcPts val="0"/>
              </a:spcAft>
              <a:buSzPts val="1800"/>
              <a:buChar char="●"/>
            </a:pPr>
            <a:r>
              <a:rPr lang="en" sz="1600" dirty="0"/>
              <a:t>We can use Entropy. </a:t>
            </a:r>
            <a:endParaRPr sz="1600" dirty="0"/>
          </a:p>
        </p:txBody>
      </p:sp>
      <p:pic>
        <p:nvPicPr>
          <p:cNvPr id="2050" name="Picture 2" descr="Image for post">
            <a:extLst>
              <a:ext uri="{FF2B5EF4-FFF2-40B4-BE49-F238E27FC236}">
                <a16:creationId xmlns:a16="http://schemas.microsoft.com/office/drawing/2014/main" id="{A7DAA450-F8DB-0846-9430-E1DF3804E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345" y="3174171"/>
            <a:ext cx="4587045" cy="1071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Entropy</a:t>
            </a:r>
            <a:endParaRPr/>
          </a:p>
        </p:txBody>
      </p:sp>
      <p:sp>
        <p:nvSpPr>
          <p:cNvPr id="201" name="Google Shape;201;p28"/>
          <p:cNvSpPr txBox="1">
            <a:spLocks noGrp="1"/>
          </p:cNvSpPr>
          <p:nvPr>
            <p:ph type="body" idx="4294967295"/>
          </p:nvPr>
        </p:nvSpPr>
        <p:spPr>
          <a:xfrm>
            <a:off x="311800" y="877300"/>
            <a:ext cx="8293500" cy="1167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ID3 algorithm uses entropy to calculate the homogeneity of a sample. If the sample is completely homogeneous the entropy is zero and if the sample is equally divided it has entropy of one.</a:t>
            </a:r>
            <a:endParaRPr sz="1400" dirty="0"/>
          </a:p>
        </p:txBody>
      </p:sp>
      <p:sp>
        <p:nvSpPr>
          <p:cNvPr id="202" name="Google Shape;202;p28"/>
          <p:cNvSpPr txBox="1"/>
          <p:nvPr/>
        </p:nvSpPr>
        <p:spPr>
          <a:xfrm>
            <a:off x="454975" y="2031423"/>
            <a:ext cx="4112700" cy="5019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H(Subset) = -</a:t>
            </a:r>
            <a:r>
              <a:rPr lang="en">
                <a:solidFill>
                  <a:schemeClr val="dk1"/>
                </a:solidFill>
              </a:rPr>
              <a:t>p</a:t>
            </a:r>
            <a:r>
              <a:rPr lang="en" baseline="-25000">
                <a:solidFill>
                  <a:schemeClr val="dk1"/>
                </a:solidFill>
              </a:rPr>
              <a:t>(+) </a:t>
            </a:r>
            <a:r>
              <a:rPr lang="en"/>
              <a:t>*Log</a:t>
            </a:r>
            <a:r>
              <a:rPr lang="en" baseline="-25000"/>
              <a:t>2 </a:t>
            </a:r>
            <a:r>
              <a:rPr lang="en"/>
              <a:t>p</a:t>
            </a:r>
            <a:r>
              <a:rPr lang="en" baseline="-25000"/>
              <a:t>(+) </a:t>
            </a:r>
            <a:r>
              <a:rPr lang="en">
                <a:solidFill>
                  <a:schemeClr val="dk1"/>
                </a:solidFill>
              </a:rPr>
              <a:t>-p</a:t>
            </a:r>
            <a:r>
              <a:rPr lang="en" baseline="-25000">
                <a:solidFill>
                  <a:schemeClr val="dk1"/>
                </a:solidFill>
              </a:rPr>
              <a:t>(-) </a:t>
            </a:r>
            <a:r>
              <a:rPr lang="en">
                <a:solidFill>
                  <a:schemeClr val="dk1"/>
                </a:solidFill>
              </a:rPr>
              <a:t>*Log</a:t>
            </a:r>
            <a:r>
              <a:rPr lang="en" baseline="-25000">
                <a:solidFill>
                  <a:schemeClr val="dk1"/>
                </a:solidFill>
              </a:rPr>
              <a:t>2 </a:t>
            </a:r>
            <a:r>
              <a:rPr lang="en">
                <a:solidFill>
                  <a:schemeClr val="dk1"/>
                </a:solidFill>
              </a:rPr>
              <a:t>p</a:t>
            </a:r>
            <a:r>
              <a:rPr lang="en" baseline="-25000">
                <a:solidFill>
                  <a:schemeClr val="dk1"/>
                </a:solidFill>
              </a:rPr>
              <a:t>(-) </a:t>
            </a:r>
            <a:endParaRPr baseline="-25000">
              <a:solidFill>
                <a:schemeClr val="dk1"/>
              </a:solidFill>
            </a:endParaRPr>
          </a:p>
          <a:p>
            <a:pPr marL="0" lvl="0" indent="0" algn="l" rtl="0">
              <a:spcBef>
                <a:spcPts val="0"/>
              </a:spcBef>
              <a:spcAft>
                <a:spcPts val="0"/>
              </a:spcAft>
              <a:buNone/>
            </a:pPr>
            <a:endParaRPr baseline="-25000">
              <a:solidFill>
                <a:schemeClr val="dk1"/>
              </a:solidFill>
            </a:endParaRPr>
          </a:p>
          <a:p>
            <a:pPr marL="0" lvl="0" indent="0" algn="l" rtl="0">
              <a:spcBef>
                <a:spcPts val="0"/>
              </a:spcBef>
              <a:spcAft>
                <a:spcPts val="0"/>
              </a:spcAft>
              <a:buNone/>
            </a:pPr>
            <a:endParaRPr baseline="-25000"/>
          </a:p>
        </p:txBody>
      </p:sp>
      <p:pic>
        <p:nvPicPr>
          <p:cNvPr id="203" name="Google Shape;203;p28"/>
          <p:cNvPicPr preferRelativeResize="0"/>
          <p:nvPr/>
        </p:nvPicPr>
        <p:blipFill>
          <a:blip r:embed="rId3">
            <a:alphaModFix/>
          </a:blip>
          <a:stretch>
            <a:fillRect/>
          </a:stretch>
        </p:blipFill>
        <p:spPr>
          <a:xfrm>
            <a:off x="5645700" y="2519838"/>
            <a:ext cx="2959597" cy="2518625"/>
          </a:xfrm>
          <a:prstGeom prst="rect">
            <a:avLst/>
          </a:prstGeom>
          <a:noFill/>
          <a:ln>
            <a:noFill/>
          </a:ln>
        </p:spPr>
      </p:pic>
      <p:pic>
        <p:nvPicPr>
          <p:cNvPr id="204" name="Google Shape;204;p28"/>
          <p:cNvPicPr preferRelativeResize="0"/>
          <p:nvPr/>
        </p:nvPicPr>
        <p:blipFill>
          <a:blip r:embed="rId4">
            <a:alphaModFix/>
          </a:blip>
          <a:stretch>
            <a:fillRect/>
          </a:stretch>
        </p:blipFill>
        <p:spPr>
          <a:xfrm>
            <a:off x="454975" y="2631150"/>
            <a:ext cx="4112700" cy="1962125"/>
          </a:xfrm>
          <a:prstGeom prst="rect">
            <a:avLst/>
          </a:prstGeom>
          <a:noFill/>
          <a:ln w="38100" cap="flat" cmpd="sng">
            <a:solidFill>
              <a:srgbClr val="C9DAF8"/>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29"/>
          <p:cNvPicPr preferRelativeResize="0"/>
          <p:nvPr/>
        </p:nvPicPr>
        <p:blipFill>
          <a:blip r:embed="rId3">
            <a:alphaModFix/>
          </a:blip>
          <a:stretch>
            <a:fillRect/>
          </a:stretch>
        </p:blipFill>
        <p:spPr>
          <a:xfrm>
            <a:off x="807975" y="144400"/>
            <a:ext cx="3940075" cy="2626725"/>
          </a:xfrm>
          <a:prstGeom prst="rect">
            <a:avLst/>
          </a:prstGeom>
          <a:noFill/>
          <a:ln>
            <a:noFill/>
          </a:ln>
        </p:spPr>
      </p:pic>
      <p:pic>
        <p:nvPicPr>
          <p:cNvPr id="211" name="Google Shape;211;p29"/>
          <p:cNvPicPr preferRelativeResize="0"/>
          <p:nvPr/>
        </p:nvPicPr>
        <p:blipFill>
          <a:blip r:embed="rId4">
            <a:alphaModFix/>
          </a:blip>
          <a:stretch>
            <a:fillRect/>
          </a:stretch>
        </p:blipFill>
        <p:spPr>
          <a:xfrm>
            <a:off x="108225" y="2771125"/>
            <a:ext cx="5721851" cy="2332800"/>
          </a:xfrm>
          <a:prstGeom prst="rect">
            <a:avLst/>
          </a:prstGeom>
          <a:noFill/>
          <a:ln>
            <a:noFill/>
          </a:ln>
        </p:spPr>
      </p:pic>
      <p:sp>
        <p:nvSpPr>
          <p:cNvPr id="212" name="Google Shape;212;p29"/>
          <p:cNvSpPr txBox="1">
            <a:spLocks noGrp="1"/>
          </p:cNvSpPr>
          <p:nvPr>
            <p:ph type="body" idx="4294967295"/>
          </p:nvPr>
        </p:nvSpPr>
        <p:spPr>
          <a:xfrm>
            <a:off x="6191400" y="144400"/>
            <a:ext cx="2861700" cy="2519100"/>
          </a:xfrm>
          <a:prstGeom prst="rect">
            <a:avLst/>
          </a:prstGeom>
          <a:ln w="762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a:solidFill>
                  <a:schemeClr val="dk1"/>
                </a:solidFill>
              </a:rPr>
              <a:t>Information gain</a:t>
            </a:r>
            <a:endParaRPr sz="1400">
              <a:solidFill>
                <a:schemeClr val="dk1"/>
              </a:solidFill>
            </a:endParaRPr>
          </a:p>
          <a:p>
            <a:pPr marL="0" lvl="0" indent="0" algn="l" rtl="0">
              <a:lnSpc>
                <a:spcPct val="100000"/>
              </a:lnSpc>
              <a:spcBef>
                <a:spcPts val="0"/>
              </a:spcBef>
              <a:spcAft>
                <a:spcPts val="0"/>
              </a:spcAft>
              <a:buNone/>
            </a:pPr>
            <a:endParaRPr sz="1400">
              <a:solidFill>
                <a:schemeClr val="dk1"/>
              </a:solidFill>
            </a:endParaRPr>
          </a:p>
          <a:p>
            <a:pPr marL="457200" lvl="0" indent="-317500" algn="l" rtl="0">
              <a:spcBef>
                <a:spcPts val="0"/>
              </a:spcBef>
              <a:spcAft>
                <a:spcPts val="0"/>
              </a:spcAft>
              <a:buSzPts val="1400"/>
              <a:buChar char="●"/>
            </a:pPr>
            <a:r>
              <a:rPr lang="en" sz="1400"/>
              <a:t>Entropy tells us how pure or impure a subset is.</a:t>
            </a:r>
            <a:endParaRPr sz="1400"/>
          </a:p>
          <a:p>
            <a:pPr marL="457200" lvl="0" indent="-317500" algn="l" rtl="0">
              <a:spcBef>
                <a:spcPts val="0"/>
              </a:spcBef>
              <a:spcAft>
                <a:spcPts val="0"/>
              </a:spcAft>
              <a:buSzPts val="1400"/>
              <a:buChar char="●"/>
            </a:pPr>
            <a:r>
              <a:rPr lang="en" sz="1400"/>
              <a:t>The split was good if we gained information (if the entropy  drops  after the split).</a:t>
            </a:r>
            <a:endParaRPr sz="1400"/>
          </a:p>
        </p:txBody>
      </p:sp>
      <p:sp>
        <p:nvSpPr>
          <p:cNvPr id="213" name="Google Shape;213;p29"/>
          <p:cNvSpPr txBox="1">
            <a:spLocks noGrp="1"/>
          </p:cNvSpPr>
          <p:nvPr>
            <p:ph type="body" idx="4294967295"/>
          </p:nvPr>
        </p:nvSpPr>
        <p:spPr>
          <a:xfrm>
            <a:off x="6191400" y="2984550"/>
            <a:ext cx="2861700" cy="2059200"/>
          </a:xfrm>
          <a:prstGeom prst="rect">
            <a:avLst/>
          </a:prstGeom>
          <a:ln w="762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There is an increase of certainty of 0.049 if we picked Wind. </a:t>
            </a:r>
            <a:endParaRPr sz="1400"/>
          </a:p>
          <a:p>
            <a:pPr marL="457200" lvl="0" indent="-317500" algn="l" rtl="0">
              <a:spcBef>
                <a:spcPts val="0"/>
              </a:spcBef>
              <a:spcAft>
                <a:spcPts val="0"/>
              </a:spcAft>
              <a:buSzPts val="1400"/>
              <a:buChar char="●"/>
            </a:pPr>
            <a:r>
              <a:rPr lang="en" sz="1400"/>
              <a:t>The Algorithm iterates to find the best attribute (feature) to split based on this IG.</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78BE-47F8-7247-938C-68B4A14119BB}"/>
              </a:ext>
            </a:extLst>
          </p:cNvPr>
          <p:cNvSpPr>
            <a:spLocks noGrp="1"/>
          </p:cNvSpPr>
          <p:nvPr>
            <p:ph type="title"/>
          </p:nvPr>
        </p:nvSpPr>
        <p:spPr>
          <a:xfrm>
            <a:off x="107276" y="50974"/>
            <a:ext cx="8195310" cy="549116"/>
          </a:xfrm>
        </p:spPr>
        <p:txBody>
          <a:bodyPr/>
          <a:lstStyle/>
          <a:p>
            <a:r>
              <a:rPr lang="en-US" dirty="0"/>
              <a:t>Decision Trees </a:t>
            </a:r>
            <a:endParaRPr lang="en-GB" dirty="0"/>
          </a:p>
        </p:txBody>
      </p:sp>
      <p:pic>
        <p:nvPicPr>
          <p:cNvPr id="11266" name="Picture 2" descr="Image result for rabbit">
            <a:extLst>
              <a:ext uri="{FF2B5EF4-FFF2-40B4-BE49-F238E27FC236}">
                <a16:creationId xmlns:a16="http://schemas.microsoft.com/office/drawing/2014/main" id="{ABCAA3A0-842B-8240-AACA-FB2548D3A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926" y="366203"/>
            <a:ext cx="1291663" cy="161297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Image result for hare">
            <a:extLst>
              <a:ext uri="{FF2B5EF4-FFF2-40B4-BE49-F238E27FC236}">
                <a16:creationId xmlns:a16="http://schemas.microsoft.com/office/drawing/2014/main" id="{ED24F168-EB75-2D42-8768-23E0B1CCC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282" y="378624"/>
            <a:ext cx="1315132" cy="160536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E685D15-F961-4B4A-A0E6-F88B4CB49DD7}"/>
              </a:ext>
            </a:extLst>
          </p:cNvPr>
          <p:cNvGrpSpPr/>
          <p:nvPr/>
        </p:nvGrpSpPr>
        <p:grpSpPr>
          <a:xfrm>
            <a:off x="2847823" y="2879468"/>
            <a:ext cx="1357108" cy="1235977"/>
            <a:chOff x="3797097" y="3839290"/>
            <a:chExt cx="1809477" cy="1647969"/>
          </a:xfrm>
        </p:grpSpPr>
        <p:sp>
          <p:nvSpPr>
            <p:cNvPr id="14" name="Oval 13">
              <a:extLst>
                <a:ext uri="{FF2B5EF4-FFF2-40B4-BE49-F238E27FC236}">
                  <a16:creationId xmlns:a16="http://schemas.microsoft.com/office/drawing/2014/main" id="{2ACAB4C0-3D0E-814D-9305-1805F1124466}"/>
                </a:ext>
              </a:extLst>
            </p:cNvPr>
            <p:cNvSpPr/>
            <p:nvPr/>
          </p:nvSpPr>
          <p:spPr>
            <a:xfrm>
              <a:off x="4127692" y="4541033"/>
              <a:ext cx="1478882" cy="94622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rabbit</a:t>
              </a:r>
            </a:p>
          </p:txBody>
        </p:sp>
        <p:cxnSp>
          <p:nvCxnSpPr>
            <p:cNvPr id="15" name="Straight Connector 14">
              <a:extLst>
                <a:ext uri="{FF2B5EF4-FFF2-40B4-BE49-F238E27FC236}">
                  <a16:creationId xmlns:a16="http://schemas.microsoft.com/office/drawing/2014/main" id="{3B61E258-81D4-E546-A1BA-FB0C46A22996}"/>
                </a:ext>
              </a:extLst>
            </p:cNvPr>
            <p:cNvCxnSpPr>
              <a:cxnSpLocks/>
              <a:stCxn id="5" idx="4"/>
              <a:endCxn id="14" idx="0"/>
            </p:cNvCxnSpPr>
            <p:nvPr/>
          </p:nvCxnSpPr>
          <p:spPr>
            <a:xfrm>
              <a:off x="3797097" y="3839291"/>
              <a:ext cx="1070036" cy="70174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FCA60C8-8810-8349-8562-0A1ADEA8C68C}"/>
                    </a:ext>
                  </a:extLst>
                </p:cNvPr>
                <p:cNvSpPr/>
                <p:nvPr/>
              </p:nvSpPr>
              <p:spPr>
                <a:xfrm>
                  <a:off x="4376260" y="3839290"/>
                  <a:ext cx="952226" cy="338555"/>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≤9.4</m:t>
                      </m:r>
                    </m:oMath>
                  </a14:m>
                  <a:r>
                    <a:rPr lang="en-GB" sz="1050" dirty="0"/>
                    <a:t> cm</a:t>
                  </a:r>
                </a:p>
              </p:txBody>
            </p:sp>
          </mc:Choice>
          <mc:Fallback xmlns="">
            <p:sp>
              <p:nvSpPr>
                <p:cNvPr id="28" name="Rectangle 27">
                  <a:extLst>
                    <a:ext uri="{FF2B5EF4-FFF2-40B4-BE49-F238E27FC236}">
                      <a16:creationId xmlns:a16="http://schemas.microsoft.com/office/drawing/2014/main" id="{CFCA60C8-8810-8349-8562-0A1ADEA8C68C}"/>
                    </a:ext>
                  </a:extLst>
                </p:cNvPr>
                <p:cNvSpPr>
                  <a:spLocks noRot="1" noChangeAspect="1" noMove="1" noResize="1" noEditPoints="1" noAdjustHandles="1" noChangeArrowheads="1" noChangeShapeType="1" noTextEdit="1"/>
                </p:cNvSpPr>
                <p:nvPr/>
              </p:nvSpPr>
              <p:spPr>
                <a:xfrm>
                  <a:off x="4376260" y="3839290"/>
                  <a:ext cx="952226" cy="338555"/>
                </a:xfrm>
                <a:prstGeom prst="rect">
                  <a:avLst/>
                </a:prstGeom>
                <a:blipFill>
                  <a:blip r:embed="rId5"/>
                  <a:stretch>
                    <a:fillRect b="-9524"/>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6F418A62-8C9D-DC47-B469-14BA986751B5}"/>
              </a:ext>
            </a:extLst>
          </p:cNvPr>
          <p:cNvGrpSpPr/>
          <p:nvPr/>
        </p:nvGrpSpPr>
        <p:grpSpPr>
          <a:xfrm>
            <a:off x="1630136" y="2879467"/>
            <a:ext cx="1217687" cy="1235978"/>
            <a:chOff x="2173515" y="3839290"/>
            <a:chExt cx="1623582" cy="1647970"/>
          </a:xfrm>
        </p:grpSpPr>
        <p:sp>
          <p:nvSpPr>
            <p:cNvPr id="13" name="Oval 12">
              <a:extLst>
                <a:ext uri="{FF2B5EF4-FFF2-40B4-BE49-F238E27FC236}">
                  <a16:creationId xmlns:a16="http://schemas.microsoft.com/office/drawing/2014/main" id="{E043F67F-5399-2440-BD2F-1ECECEE41401}"/>
                </a:ext>
              </a:extLst>
            </p:cNvPr>
            <p:cNvSpPr/>
            <p:nvPr/>
          </p:nvSpPr>
          <p:spPr>
            <a:xfrm>
              <a:off x="2173515" y="4541034"/>
              <a:ext cx="1478882" cy="94622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hare</a:t>
              </a:r>
            </a:p>
          </p:txBody>
        </p:sp>
        <p:cxnSp>
          <p:nvCxnSpPr>
            <p:cNvPr id="18" name="Straight Connector 17">
              <a:extLst>
                <a:ext uri="{FF2B5EF4-FFF2-40B4-BE49-F238E27FC236}">
                  <a16:creationId xmlns:a16="http://schemas.microsoft.com/office/drawing/2014/main" id="{03F59DBF-A8F2-CC42-92EB-58F81196C423}"/>
                </a:ext>
              </a:extLst>
            </p:cNvPr>
            <p:cNvCxnSpPr>
              <a:cxnSpLocks/>
              <a:stCxn id="5" idx="4"/>
              <a:endCxn id="13" idx="0"/>
            </p:cNvCxnSpPr>
            <p:nvPr/>
          </p:nvCxnSpPr>
          <p:spPr>
            <a:xfrm flipH="1">
              <a:off x="2912956" y="3839291"/>
              <a:ext cx="884141" cy="70174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0655A63B-CC64-5E4A-B783-6CC318BFFA8D}"/>
                    </a:ext>
                  </a:extLst>
                </p:cNvPr>
                <p:cNvSpPr/>
                <p:nvPr/>
              </p:nvSpPr>
              <p:spPr>
                <a:xfrm>
                  <a:off x="2251160" y="3839290"/>
                  <a:ext cx="952226" cy="338555"/>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&gt;9.4</m:t>
                      </m:r>
                    </m:oMath>
                  </a14:m>
                  <a:r>
                    <a:rPr lang="en-GB" sz="1050" dirty="0"/>
                    <a:t> cm</a:t>
                  </a:r>
                </a:p>
              </p:txBody>
            </p:sp>
          </mc:Choice>
          <mc:Fallback xmlns="">
            <p:sp>
              <p:nvSpPr>
                <p:cNvPr id="29" name="Rectangle 28">
                  <a:extLst>
                    <a:ext uri="{FF2B5EF4-FFF2-40B4-BE49-F238E27FC236}">
                      <a16:creationId xmlns:a16="http://schemas.microsoft.com/office/drawing/2014/main" id="{0655A63B-CC64-5E4A-B783-6CC318BFFA8D}"/>
                    </a:ext>
                  </a:extLst>
                </p:cNvPr>
                <p:cNvSpPr>
                  <a:spLocks noRot="1" noChangeAspect="1" noMove="1" noResize="1" noEditPoints="1" noAdjustHandles="1" noChangeArrowheads="1" noChangeShapeType="1" noTextEdit="1"/>
                </p:cNvSpPr>
                <p:nvPr/>
              </p:nvSpPr>
              <p:spPr>
                <a:xfrm>
                  <a:off x="2251160" y="3839290"/>
                  <a:ext cx="952226" cy="338555"/>
                </a:xfrm>
                <a:prstGeom prst="rect">
                  <a:avLst/>
                </a:prstGeom>
                <a:blipFill>
                  <a:blip r:embed="rId6"/>
                  <a:stretch>
                    <a:fillRect b="-9524"/>
                  </a:stretch>
                </a:blipFill>
              </p:spPr>
              <p:txBody>
                <a:bodyPr/>
                <a:lstStyle/>
                <a:p>
                  <a:r>
                    <a:rPr lang="en-US">
                      <a:noFill/>
                    </a:rPr>
                    <a:t> </a:t>
                  </a:r>
                </a:p>
              </p:txBody>
            </p:sp>
          </mc:Fallback>
        </mc:AlternateContent>
      </p:grpSp>
      <p:sp>
        <p:nvSpPr>
          <p:cNvPr id="3" name="Oval 2">
            <a:extLst>
              <a:ext uri="{FF2B5EF4-FFF2-40B4-BE49-F238E27FC236}">
                <a16:creationId xmlns:a16="http://schemas.microsoft.com/office/drawing/2014/main" id="{61D2C7FF-B075-004C-8ED9-59C1F2612F77}"/>
              </a:ext>
            </a:extLst>
          </p:cNvPr>
          <p:cNvSpPr/>
          <p:nvPr/>
        </p:nvSpPr>
        <p:spPr>
          <a:xfrm>
            <a:off x="1372342" y="1051235"/>
            <a:ext cx="1109162" cy="667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burrows?</a:t>
            </a:r>
            <a:endParaRPr lang="en-GB" sz="1800" dirty="0"/>
          </a:p>
        </p:txBody>
      </p:sp>
      <p:grpSp>
        <p:nvGrpSpPr>
          <p:cNvPr id="21" name="Group 20">
            <a:extLst>
              <a:ext uri="{FF2B5EF4-FFF2-40B4-BE49-F238E27FC236}">
                <a16:creationId xmlns:a16="http://schemas.microsoft.com/office/drawing/2014/main" id="{BEDD7819-6025-8B4A-BE11-FDBEFE93EA5A}"/>
              </a:ext>
            </a:extLst>
          </p:cNvPr>
          <p:cNvGrpSpPr/>
          <p:nvPr/>
        </p:nvGrpSpPr>
        <p:grpSpPr>
          <a:xfrm>
            <a:off x="1926923" y="1718654"/>
            <a:ext cx="1475481" cy="1160815"/>
            <a:chOff x="2569230" y="2291538"/>
            <a:chExt cx="1967308" cy="1547753"/>
          </a:xfrm>
        </p:grpSpPr>
        <p:sp>
          <p:nvSpPr>
            <p:cNvPr id="5" name="Oval 4">
              <a:extLst>
                <a:ext uri="{FF2B5EF4-FFF2-40B4-BE49-F238E27FC236}">
                  <a16:creationId xmlns:a16="http://schemas.microsoft.com/office/drawing/2014/main" id="{AD5F0DE7-29D4-8042-9FFE-BB7C01E049DC}"/>
                </a:ext>
              </a:extLst>
            </p:cNvPr>
            <p:cNvSpPr/>
            <p:nvPr/>
          </p:nvSpPr>
          <p:spPr>
            <a:xfrm>
              <a:off x="3057656" y="2893065"/>
              <a:ext cx="1478882" cy="946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ear length</a:t>
              </a:r>
            </a:p>
          </p:txBody>
        </p:sp>
        <p:cxnSp>
          <p:nvCxnSpPr>
            <p:cNvPr id="9" name="Straight Connector 8">
              <a:extLst>
                <a:ext uri="{FF2B5EF4-FFF2-40B4-BE49-F238E27FC236}">
                  <a16:creationId xmlns:a16="http://schemas.microsoft.com/office/drawing/2014/main" id="{F0D313E0-8725-FE43-81FF-600E1438630A}"/>
                </a:ext>
              </a:extLst>
            </p:cNvPr>
            <p:cNvCxnSpPr>
              <a:cxnSpLocks/>
              <a:stCxn id="3" idx="4"/>
              <a:endCxn id="5" idx="0"/>
            </p:cNvCxnSpPr>
            <p:nvPr/>
          </p:nvCxnSpPr>
          <p:spPr>
            <a:xfrm>
              <a:off x="2569230" y="2291538"/>
              <a:ext cx="1227867" cy="601527"/>
            </a:xfrm>
            <a:prstGeom prst="line">
              <a:avLst/>
            </a:prstGeom>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D86E9E90-48C6-E846-AE5D-CA3E8152D8EE}"/>
                </a:ext>
              </a:extLst>
            </p:cNvPr>
            <p:cNvSpPr/>
            <p:nvPr/>
          </p:nvSpPr>
          <p:spPr>
            <a:xfrm>
              <a:off x="3374115" y="2295687"/>
              <a:ext cx="526213" cy="338555"/>
            </a:xfrm>
            <a:prstGeom prst="rect">
              <a:avLst/>
            </a:prstGeom>
          </p:spPr>
          <p:txBody>
            <a:bodyPr wrap="none">
              <a:spAutoFit/>
            </a:bodyPr>
            <a:lstStyle/>
            <a:p>
              <a:r>
                <a:rPr lang="en-GB" sz="1050" dirty="0"/>
                <a:t>yes</a:t>
              </a:r>
            </a:p>
          </p:txBody>
        </p:sp>
      </p:grpSp>
      <p:grpSp>
        <p:nvGrpSpPr>
          <p:cNvPr id="20" name="Group 19">
            <a:extLst>
              <a:ext uri="{FF2B5EF4-FFF2-40B4-BE49-F238E27FC236}">
                <a16:creationId xmlns:a16="http://schemas.microsoft.com/office/drawing/2014/main" id="{55FE2C8D-FC5C-8849-9CBE-14682444FD76}"/>
              </a:ext>
            </a:extLst>
          </p:cNvPr>
          <p:cNvGrpSpPr/>
          <p:nvPr/>
        </p:nvGrpSpPr>
        <p:grpSpPr>
          <a:xfrm>
            <a:off x="515895" y="1718654"/>
            <a:ext cx="1411028" cy="1160815"/>
            <a:chOff x="687860" y="2291538"/>
            <a:chExt cx="1881370" cy="1547753"/>
          </a:xfrm>
        </p:grpSpPr>
        <p:sp>
          <p:nvSpPr>
            <p:cNvPr id="34" name="Oval 33">
              <a:extLst>
                <a:ext uri="{FF2B5EF4-FFF2-40B4-BE49-F238E27FC236}">
                  <a16:creationId xmlns:a16="http://schemas.microsoft.com/office/drawing/2014/main" id="{524EC82D-E459-734C-A650-E91331A85276}"/>
                </a:ext>
              </a:extLst>
            </p:cNvPr>
            <p:cNvSpPr/>
            <p:nvPr/>
          </p:nvSpPr>
          <p:spPr>
            <a:xfrm>
              <a:off x="687860" y="2893065"/>
              <a:ext cx="1478882" cy="94622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0" tIns="27000" rIns="0" bIns="27000" rtlCol="0" anchor="ctr">
              <a:normAutofit/>
            </a:bodyPr>
            <a:lstStyle/>
            <a:p>
              <a:pPr algn="ctr"/>
              <a:r>
                <a:rPr lang="en-GB" sz="1050" dirty="0">
                  <a:solidFill>
                    <a:schemeClr val="tx1"/>
                  </a:solidFill>
                </a:rPr>
                <a:t>hare</a:t>
              </a:r>
            </a:p>
          </p:txBody>
        </p:sp>
        <p:cxnSp>
          <p:nvCxnSpPr>
            <p:cNvPr id="7" name="Straight Connector 6">
              <a:extLst>
                <a:ext uri="{FF2B5EF4-FFF2-40B4-BE49-F238E27FC236}">
                  <a16:creationId xmlns:a16="http://schemas.microsoft.com/office/drawing/2014/main" id="{00B7A8A8-C377-7E42-816E-B6FA5ECAD24F}"/>
                </a:ext>
              </a:extLst>
            </p:cNvPr>
            <p:cNvCxnSpPr>
              <a:cxnSpLocks/>
              <a:stCxn id="3" idx="4"/>
              <a:endCxn id="34" idx="0"/>
            </p:cNvCxnSpPr>
            <p:nvPr/>
          </p:nvCxnSpPr>
          <p:spPr>
            <a:xfrm flipH="1">
              <a:off x="1427301" y="2291538"/>
              <a:ext cx="1141929" cy="601527"/>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2C19075B-A27A-2D4E-8005-25151CB9DBB6}"/>
                </a:ext>
              </a:extLst>
            </p:cNvPr>
            <p:cNvSpPr/>
            <p:nvPr/>
          </p:nvSpPr>
          <p:spPr>
            <a:xfrm>
              <a:off x="1534677" y="2295687"/>
              <a:ext cx="447131" cy="338555"/>
            </a:xfrm>
            <a:prstGeom prst="rect">
              <a:avLst/>
            </a:prstGeom>
          </p:spPr>
          <p:txBody>
            <a:bodyPr wrap="none">
              <a:spAutoFit/>
            </a:bodyPr>
            <a:lstStyle/>
            <a:p>
              <a:r>
                <a:rPr lang="en-GB" sz="1050" dirty="0"/>
                <a:t>no</a:t>
              </a:r>
            </a:p>
          </p:txBody>
        </p:sp>
      </p:grpSp>
      <p:grpSp>
        <p:nvGrpSpPr>
          <p:cNvPr id="19" name="Group 18">
            <a:extLst>
              <a:ext uri="{FF2B5EF4-FFF2-40B4-BE49-F238E27FC236}">
                <a16:creationId xmlns:a16="http://schemas.microsoft.com/office/drawing/2014/main" id="{BB84C50B-9BC8-2B49-AD9C-06D0C08C3D55}"/>
              </a:ext>
            </a:extLst>
          </p:cNvPr>
          <p:cNvGrpSpPr/>
          <p:nvPr/>
        </p:nvGrpSpPr>
        <p:grpSpPr>
          <a:xfrm>
            <a:off x="251647" y="2032280"/>
            <a:ext cx="2983620" cy="1533775"/>
            <a:chOff x="335529" y="2709706"/>
            <a:chExt cx="3978161" cy="2045034"/>
          </a:xfrm>
        </p:grpSpPr>
        <p:sp>
          <p:nvSpPr>
            <p:cNvPr id="10" name="Rectangle 9">
              <a:extLst>
                <a:ext uri="{FF2B5EF4-FFF2-40B4-BE49-F238E27FC236}">
                  <a16:creationId xmlns:a16="http://schemas.microsoft.com/office/drawing/2014/main" id="{6C1F9D5C-11ED-D343-B1E2-8797FCEDD636}"/>
                </a:ext>
              </a:extLst>
            </p:cNvPr>
            <p:cNvSpPr/>
            <p:nvPr/>
          </p:nvSpPr>
          <p:spPr>
            <a:xfrm>
              <a:off x="3776791" y="4416185"/>
              <a:ext cx="536899" cy="338555"/>
            </a:xfrm>
            <a:prstGeom prst="rect">
              <a:avLst/>
            </a:prstGeom>
          </p:spPr>
          <p:txBody>
            <a:bodyPr wrap="none">
              <a:spAutoFit/>
            </a:bodyPr>
            <a:lstStyle/>
            <a:p>
              <a:r>
                <a:rPr lang="en-GB" sz="1050" i="1" dirty="0">
                  <a:solidFill>
                    <a:srgbClr val="FF0000"/>
                  </a:solidFill>
                </a:rPr>
                <a:t>leaf</a:t>
              </a:r>
            </a:p>
          </p:txBody>
        </p:sp>
        <p:sp>
          <p:nvSpPr>
            <p:cNvPr id="31" name="Rectangle 30">
              <a:extLst>
                <a:ext uri="{FF2B5EF4-FFF2-40B4-BE49-F238E27FC236}">
                  <a16:creationId xmlns:a16="http://schemas.microsoft.com/office/drawing/2014/main" id="{D5EE9382-6C8E-0D4B-B2FE-24AA531DBA32}"/>
                </a:ext>
              </a:extLst>
            </p:cNvPr>
            <p:cNvSpPr/>
            <p:nvPr/>
          </p:nvSpPr>
          <p:spPr>
            <a:xfrm>
              <a:off x="1844335" y="4416185"/>
              <a:ext cx="536899" cy="338555"/>
            </a:xfrm>
            <a:prstGeom prst="rect">
              <a:avLst/>
            </a:prstGeom>
          </p:spPr>
          <p:txBody>
            <a:bodyPr wrap="none">
              <a:spAutoFit/>
            </a:bodyPr>
            <a:lstStyle/>
            <a:p>
              <a:r>
                <a:rPr lang="en-GB" sz="1050" i="1" dirty="0">
                  <a:solidFill>
                    <a:srgbClr val="FF0000"/>
                  </a:solidFill>
                </a:rPr>
                <a:t>leaf</a:t>
              </a:r>
            </a:p>
          </p:txBody>
        </p:sp>
        <p:sp>
          <p:nvSpPr>
            <p:cNvPr id="32" name="Rectangle 31">
              <a:extLst>
                <a:ext uri="{FF2B5EF4-FFF2-40B4-BE49-F238E27FC236}">
                  <a16:creationId xmlns:a16="http://schemas.microsoft.com/office/drawing/2014/main" id="{33A58E4D-D356-084E-AFA1-32FC9159708B}"/>
                </a:ext>
              </a:extLst>
            </p:cNvPr>
            <p:cNvSpPr/>
            <p:nvPr/>
          </p:nvSpPr>
          <p:spPr>
            <a:xfrm>
              <a:off x="335529" y="2709706"/>
              <a:ext cx="536899" cy="338555"/>
            </a:xfrm>
            <a:prstGeom prst="rect">
              <a:avLst/>
            </a:prstGeom>
          </p:spPr>
          <p:txBody>
            <a:bodyPr wrap="none">
              <a:spAutoFit/>
            </a:bodyPr>
            <a:lstStyle/>
            <a:p>
              <a:r>
                <a:rPr lang="en-GB" sz="1050" i="1" dirty="0">
                  <a:solidFill>
                    <a:srgbClr val="FF0000"/>
                  </a:solidFill>
                </a:rPr>
                <a:t>leaf</a:t>
              </a:r>
            </a:p>
          </p:txBody>
        </p:sp>
      </p:grpSp>
      <p:sp>
        <p:nvSpPr>
          <p:cNvPr id="35" name="Rectangle 34">
            <a:extLst>
              <a:ext uri="{FF2B5EF4-FFF2-40B4-BE49-F238E27FC236}">
                <a16:creationId xmlns:a16="http://schemas.microsoft.com/office/drawing/2014/main" id="{410FC3AD-F5A7-8C46-9B06-E5235B8A369A}"/>
              </a:ext>
            </a:extLst>
          </p:cNvPr>
          <p:cNvSpPr/>
          <p:nvPr/>
        </p:nvSpPr>
        <p:spPr>
          <a:xfrm>
            <a:off x="2460440" y="1018323"/>
            <a:ext cx="755335" cy="253916"/>
          </a:xfrm>
          <a:prstGeom prst="rect">
            <a:avLst/>
          </a:prstGeom>
        </p:spPr>
        <p:txBody>
          <a:bodyPr wrap="none">
            <a:spAutoFit/>
          </a:bodyPr>
          <a:lstStyle/>
          <a:p>
            <a:r>
              <a:rPr lang="en-GB" sz="1050" i="1" dirty="0">
                <a:solidFill>
                  <a:srgbClr val="FF0000"/>
                </a:solidFill>
              </a:rPr>
              <a:t>root node</a:t>
            </a:r>
          </a:p>
        </p:txBody>
      </p:sp>
      <p:sp>
        <p:nvSpPr>
          <p:cNvPr id="36" name="Rectangle 35">
            <a:extLst>
              <a:ext uri="{FF2B5EF4-FFF2-40B4-BE49-F238E27FC236}">
                <a16:creationId xmlns:a16="http://schemas.microsoft.com/office/drawing/2014/main" id="{854B847C-5F91-C640-A038-157A6C349BA8}"/>
              </a:ext>
            </a:extLst>
          </p:cNvPr>
          <p:cNvSpPr/>
          <p:nvPr/>
        </p:nvSpPr>
        <p:spPr>
          <a:xfrm>
            <a:off x="3484174" y="2309279"/>
            <a:ext cx="942887" cy="253916"/>
          </a:xfrm>
          <a:prstGeom prst="rect">
            <a:avLst/>
          </a:prstGeom>
        </p:spPr>
        <p:txBody>
          <a:bodyPr wrap="none">
            <a:spAutoFit/>
          </a:bodyPr>
          <a:lstStyle/>
          <a:p>
            <a:r>
              <a:rPr lang="en-GB" sz="1050" i="1" dirty="0">
                <a:solidFill>
                  <a:srgbClr val="FF0000"/>
                </a:solidFill>
              </a:rPr>
              <a:t>Interior node</a:t>
            </a:r>
          </a:p>
        </p:txBody>
      </p:sp>
    </p:spTree>
    <p:extLst>
      <p:ext uri="{BB962C8B-B14F-4D97-AF65-F5344CB8AC3E}">
        <p14:creationId xmlns:p14="http://schemas.microsoft.com/office/powerpoint/2010/main" val="74188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11CCD087-CFF0-B441-8B51-181BD4624C1E}"/>
              </a:ext>
            </a:extLst>
          </p:cNvPr>
          <p:cNvSpPr/>
          <p:nvPr/>
        </p:nvSpPr>
        <p:spPr>
          <a:xfrm>
            <a:off x="6177451" y="3658235"/>
            <a:ext cx="1603463" cy="636131"/>
          </a:xfrm>
          <a:prstGeom prst="rect">
            <a:avLst/>
          </a:prstGeom>
          <a:pattFill prst="pct5">
            <a:fgClr>
              <a:srgbClr val="060EE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 name="Title 1">
            <a:extLst>
              <a:ext uri="{FF2B5EF4-FFF2-40B4-BE49-F238E27FC236}">
                <a16:creationId xmlns:a16="http://schemas.microsoft.com/office/drawing/2014/main" id="{94F978BE-47F8-7247-938C-68B4A14119BB}"/>
              </a:ext>
            </a:extLst>
          </p:cNvPr>
          <p:cNvSpPr>
            <a:spLocks noGrp="1"/>
          </p:cNvSpPr>
          <p:nvPr>
            <p:ph type="title"/>
          </p:nvPr>
        </p:nvSpPr>
        <p:spPr/>
        <p:txBody>
          <a:bodyPr/>
          <a:lstStyle/>
          <a:p>
            <a:r>
              <a:rPr lang="en-US" dirty="0"/>
              <a:t>Decision Trees </a:t>
            </a:r>
            <a:endParaRPr lang="en-GB" dirty="0"/>
          </a:p>
        </p:txBody>
      </p:sp>
      <p:sp>
        <p:nvSpPr>
          <p:cNvPr id="3" name="Oval 2">
            <a:extLst>
              <a:ext uri="{FF2B5EF4-FFF2-40B4-BE49-F238E27FC236}">
                <a16:creationId xmlns:a16="http://schemas.microsoft.com/office/drawing/2014/main" id="{61D2C7FF-B075-004C-8ED9-59C1F2612F77}"/>
              </a:ext>
            </a:extLst>
          </p:cNvPr>
          <p:cNvSpPr/>
          <p:nvPr/>
        </p:nvSpPr>
        <p:spPr>
          <a:xfrm>
            <a:off x="1372342" y="1051235"/>
            <a:ext cx="1109162" cy="667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burrows?</a:t>
            </a:r>
            <a:endParaRPr lang="en-GB" sz="1800" dirty="0"/>
          </a:p>
        </p:txBody>
      </p:sp>
      <p:sp>
        <p:nvSpPr>
          <p:cNvPr id="5" name="Oval 4">
            <a:extLst>
              <a:ext uri="{FF2B5EF4-FFF2-40B4-BE49-F238E27FC236}">
                <a16:creationId xmlns:a16="http://schemas.microsoft.com/office/drawing/2014/main" id="{AD5F0DE7-29D4-8042-9FFE-BB7C01E049DC}"/>
              </a:ext>
            </a:extLst>
          </p:cNvPr>
          <p:cNvSpPr/>
          <p:nvPr/>
        </p:nvSpPr>
        <p:spPr>
          <a:xfrm>
            <a:off x="2293242" y="2169799"/>
            <a:ext cx="1109162" cy="709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ear length</a:t>
            </a:r>
          </a:p>
        </p:txBody>
      </p:sp>
      <p:cxnSp>
        <p:nvCxnSpPr>
          <p:cNvPr id="7" name="Straight Connector 6">
            <a:extLst>
              <a:ext uri="{FF2B5EF4-FFF2-40B4-BE49-F238E27FC236}">
                <a16:creationId xmlns:a16="http://schemas.microsoft.com/office/drawing/2014/main" id="{00B7A8A8-C377-7E42-816E-B6FA5ECAD24F}"/>
              </a:ext>
            </a:extLst>
          </p:cNvPr>
          <p:cNvCxnSpPr>
            <a:cxnSpLocks/>
            <a:stCxn id="3" idx="4"/>
            <a:endCxn id="34" idx="0"/>
          </p:cNvCxnSpPr>
          <p:nvPr/>
        </p:nvCxnSpPr>
        <p:spPr>
          <a:xfrm flipH="1">
            <a:off x="1070476" y="1718654"/>
            <a:ext cx="856447" cy="45114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0D313E0-8725-FE43-81FF-600E1438630A}"/>
              </a:ext>
            </a:extLst>
          </p:cNvPr>
          <p:cNvCxnSpPr>
            <a:cxnSpLocks/>
            <a:stCxn id="3" idx="4"/>
            <a:endCxn id="5" idx="0"/>
          </p:cNvCxnSpPr>
          <p:nvPr/>
        </p:nvCxnSpPr>
        <p:spPr>
          <a:xfrm>
            <a:off x="1926923" y="1718654"/>
            <a:ext cx="920900" cy="451145"/>
          </a:xfrm>
          <a:prstGeom prst="line">
            <a:avLst/>
          </a:prstGeom>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E043F67F-5399-2440-BD2F-1ECECEE41401}"/>
              </a:ext>
            </a:extLst>
          </p:cNvPr>
          <p:cNvSpPr/>
          <p:nvPr/>
        </p:nvSpPr>
        <p:spPr>
          <a:xfrm>
            <a:off x="1630136" y="3405775"/>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hare</a:t>
            </a:r>
          </a:p>
        </p:txBody>
      </p:sp>
      <p:sp>
        <p:nvSpPr>
          <p:cNvPr id="14" name="Oval 13">
            <a:extLst>
              <a:ext uri="{FF2B5EF4-FFF2-40B4-BE49-F238E27FC236}">
                <a16:creationId xmlns:a16="http://schemas.microsoft.com/office/drawing/2014/main" id="{2ACAB4C0-3D0E-814D-9305-1805F1124466}"/>
              </a:ext>
            </a:extLst>
          </p:cNvPr>
          <p:cNvSpPr/>
          <p:nvPr/>
        </p:nvSpPr>
        <p:spPr>
          <a:xfrm>
            <a:off x="3095769" y="3405775"/>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rabbit</a:t>
            </a:r>
          </a:p>
        </p:txBody>
      </p:sp>
      <p:cxnSp>
        <p:nvCxnSpPr>
          <p:cNvPr id="15" name="Straight Connector 14">
            <a:extLst>
              <a:ext uri="{FF2B5EF4-FFF2-40B4-BE49-F238E27FC236}">
                <a16:creationId xmlns:a16="http://schemas.microsoft.com/office/drawing/2014/main" id="{3B61E258-81D4-E546-A1BA-FB0C46A22996}"/>
              </a:ext>
            </a:extLst>
          </p:cNvPr>
          <p:cNvCxnSpPr>
            <a:cxnSpLocks/>
            <a:stCxn id="5" idx="4"/>
            <a:endCxn id="14" idx="0"/>
          </p:cNvCxnSpPr>
          <p:nvPr/>
        </p:nvCxnSpPr>
        <p:spPr>
          <a:xfrm>
            <a:off x="2847823" y="2879468"/>
            <a:ext cx="802527" cy="52630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3F59DBF-A8F2-CC42-92EB-58F81196C423}"/>
              </a:ext>
            </a:extLst>
          </p:cNvPr>
          <p:cNvCxnSpPr>
            <a:cxnSpLocks/>
            <a:stCxn id="5" idx="4"/>
            <a:endCxn id="13" idx="0"/>
          </p:cNvCxnSpPr>
          <p:nvPr/>
        </p:nvCxnSpPr>
        <p:spPr>
          <a:xfrm flipH="1">
            <a:off x="2184717" y="2879469"/>
            <a:ext cx="663106" cy="526307"/>
          </a:xfrm>
          <a:prstGeom prst="line">
            <a:avLst/>
          </a:prstGeom>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524EC82D-E459-734C-A650-E91331A85276}"/>
              </a:ext>
            </a:extLst>
          </p:cNvPr>
          <p:cNvSpPr/>
          <p:nvPr/>
        </p:nvSpPr>
        <p:spPr>
          <a:xfrm>
            <a:off x="515895" y="2169799"/>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0" tIns="27000" rIns="0" bIns="27000" rtlCol="0" anchor="ctr">
            <a:normAutofit/>
          </a:bodyPr>
          <a:lstStyle/>
          <a:p>
            <a:pPr algn="ctr"/>
            <a:r>
              <a:rPr lang="en-GB" sz="1050" dirty="0">
                <a:solidFill>
                  <a:schemeClr val="tx1"/>
                </a:solidFill>
              </a:rPr>
              <a:t>hare</a:t>
            </a:r>
          </a:p>
        </p:txBody>
      </p:sp>
      <p:sp>
        <p:nvSpPr>
          <p:cNvPr id="4" name="Rectangle 3">
            <a:extLst>
              <a:ext uri="{FF2B5EF4-FFF2-40B4-BE49-F238E27FC236}">
                <a16:creationId xmlns:a16="http://schemas.microsoft.com/office/drawing/2014/main" id="{D86E9E90-48C6-E846-AE5D-CA3E8152D8EE}"/>
              </a:ext>
            </a:extLst>
          </p:cNvPr>
          <p:cNvSpPr/>
          <p:nvPr/>
        </p:nvSpPr>
        <p:spPr>
          <a:xfrm>
            <a:off x="2530586" y="1721765"/>
            <a:ext cx="394660" cy="253916"/>
          </a:xfrm>
          <a:prstGeom prst="rect">
            <a:avLst/>
          </a:prstGeom>
        </p:spPr>
        <p:txBody>
          <a:bodyPr wrap="none">
            <a:spAutoFit/>
          </a:bodyPr>
          <a:lstStyle/>
          <a:p>
            <a:r>
              <a:rPr lang="en-GB" sz="1050" dirty="0"/>
              <a:t>yes</a:t>
            </a:r>
          </a:p>
        </p:txBody>
      </p:sp>
      <p:sp>
        <p:nvSpPr>
          <p:cNvPr id="16" name="Rectangle 15">
            <a:extLst>
              <a:ext uri="{FF2B5EF4-FFF2-40B4-BE49-F238E27FC236}">
                <a16:creationId xmlns:a16="http://schemas.microsoft.com/office/drawing/2014/main" id="{2C19075B-A27A-2D4E-8005-25151CB9DBB6}"/>
              </a:ext>
            </a:extLst>
          </p:cNvPr>
          <p:cNvSpPr/>
          <p:nvPr/>
        </p:nvSpPr>
        <p:spPr>
          <a:xfrm>
            <a:off x="1151008" y="1721765"/>
            <a:ext cx="335348" cy="253916"/>
          </a:xfrm>
          <a:prstGeom prst="rect">
            <a:avLst/>
          </a:prstGeom>
        </p:spPr>
        <p:txBody>
          <a:bodyPr wrap="none">
            <a:spAutoFit/>
          </a:bodyPr>
          <a:lstStyle/>
          <a:p>
            <a:r>
              <a:rPr lang="en-GB" sz="1050" dirty="0"/>
              <a:t>no</a:t>
            </a:r>
          </a:p>
        </p:txBody>
      </p:sp>
      <p:pic>
        <p:nvPicPr>
          <p:cNvPr id="11266" name="Picture 2" descr="Image result for rabbit">
            <a:extLst>
              <a:ext uri="{FF2B5EF4-FFF2-40B4-BE49-F238E27FC236}">
                <a16:creationId xmlns:a16="http://schemas.microsoft.com/office/drawing/2014/main" id="{ABCAA3A0-842B-8240-AACA-FB2548D3A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926" y="366203"/>
            <a:ext cx="1291663" cy="161297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Image result for hare">
            <a:extLst>
              <a:ext uri="{FF2B5EF4-FFF2-40B4-BE49-F238E27FC236}">
                <a16:creationId xmlns:a16="http://schemas.microsoft.com/office/drawing/2014/main" id="{ED24F168-EB75-2D42-8768-23E0B1CCC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282" y="378624"/>
            <a:ext cx="1315132" cy="16053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FCA60C8-8810-8349-8562-0A1ADEA8C68C}"/>
                  </a:ext>
                </a:extLst>
              </p:cNvPr>
              <p:cNvSpPr/>
              <p:nvPr/>
            </p:nvSpPr>
            <p:spPr>
              <a:xfrm>
                <a:off x="3282195" y="2879468"/>
                <a:ext cx="714170" cy="253916"/>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≤9.4</m:t>
                    </m:r>
                  </m:oMath>
                </a14:m>
                <a:r>
                  <a:rPr lang="en-GB" sz="1050" dirty="0"/>
                  <a:t> cm</a:t>
                </a:r>
              </a:p>
            </p:txBody>
          </p:sp>
        </mc:Choice>
        <mc:Fallback xmlns="">
          <p:sp>
            <p:nvSpPr>
              <p:cNvPr id="28" name="Rectangle 27">
                <a:extLst>
                  <a:ext uri="{FF2B5EF4-FFF2-40B4-BE49-F238E27FC236}">
                    <a16:creationId xmlns:a16="http://schemas.microsoft.com/office/drawing/2014/main" id="{CFCA60C8-8810-8349-8562-0A1ADEA8C68C}"/>
                  </a:ext>
                </a:extLst>
              </p:cNvPr>
              <p:cNvSpPr>
                <a:spLocks noRot="1" noChangeAspect="1" noMove="1" noResize="1" noEditPoints="1" noAdjustHandles="1" noChangeArrowheads="1" noChangeShapeType="1" noTextEdit="1"/>
              </p:cNvSpPr>
              <p:nvPr/>
            </p:nvSpPr>
            <p:spPr>
              <a:xfrm>
                <a:off x="3282195" y="2879468"/>
                <a:ext cx="714170" cy="253916"/>
              </a:xfrm>
              <a:prstGeom prst="rect">
                <a:avLst/>
              </a:prstGeom>
              <a:blipFill>
                <a:blip r:embed="rId5"/>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0655A63B-CC64-5E4A-B783-6CC318BFFA8D}"/>
                  </a:ext>
                </a:extLst>
              </p:cNvPr>
              <p:cNvSpPr/>
              <p:nvPr/>
            </p:nvSpPr>
            <p:spPr>
              <a:xfrm>
                <a:off x="1688370" y="2879468"/>
                <a:ext cx="714170" cy="253916"/>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&gt;9.4</m:t>
                    </m:r>
                  </m:oMath>
                </a14:m>
                <a:r>
                  <a:rPr lang="en-GB" sz="1050" dirty="0"/>
                  <a:t> cm</a:t>
                </a:r>
              </a:p>
            </p:txBody>
          </p:sp>
        </mc:Choice>
        <mc:Fallback xmlns="">
          <p:sp>
            <p:nvSpPr>
              <p:cNvPr id="29" name="Rectangle 28">
                <a:extLst>
                  <a:ext uri="{FF2B5EF4-FFF2-40B4-BE49-F238E27FC236}">
                    <a16:creationId xmlns:a16="http://schemas.microsoft.com/office/drawing/2014/main" id="{0655A63B-CC64-5E4A-B783-6CC318BFFA8D}"/>
                  </a:ext>
                </a:extLst>
              </p:cNvPr>
              <p:cNvSpPr>
                <a:spLocks noRot="1" noChangeAspect="1" noMove="1" noResize="1" noEditPoints="1" noAdjustHandles="1" noChangeArrowheads="1" noChangeShapeType="1" noTextEdit="1"/>
              </p:cNvSpPr>
              <p:nvPr/>
            </p:nvSpPr>
            <p:spPr>
              <a:xfrm>
                <a:off x="1688370" y="2879468"/>
                <a:ext cx="714170" cy="253916"/>
              </a:xfrm>
              <a:prstGeom prst="rect">
                <a:avLst/>
              </a:prstGeom>
              <a:blipFill>
                <a:blip r:embed="rId6"/>
                <a:stretch>
                  <a:fillRect b="-9524"/>
                </a:stretch>
              </a:blipFill>
            </p:spPr>
            <p:txBody>
              <a:bodyPr/>
              <a:lstStyle/>
              <a:p>
                <a:r>
                  <a:rPr lang="en-US">
                    <a:noFill/>
                  </a:rPr>
                  <a:t> </a:t>
                </a:r>
              </a:p>
            </p:txBody>
          </p:sp>
        </mc:Fallback>
      </mc:AlternateContent>
      <p:grpSp>
        <p:nvGrpSpPr>
          <p:cNvPr id="73" name="Group 72">
            <a:extLst>
              <a:ext uri="{FF2B5EF4-FFF2-40B4-BE49-F238E27FC236}">
                <a16:creationId xmlns:a16="http://schemas.microsoft.com/office/drawing/2014/main" id="{26535C36-9CAF-2A45-83B0-7CB7B71DD06A}"/>
              </a:ext>
            </a:extLst>
          </p:cNvPr>
          <p:cNvGrpSpPr/>
          <p:nvPr/>
        </p:nvGrpSpPr>
        <p:grpSpPr>
          <a:xfrm>
            <a:off x="5651543" y="2411283"/>
            <a:ext cx="3196102" cy="2339236"/>
            <a:chOff x="967848" y="1694037"/>
            <a:chExt cx="4261470" cy="3118982"/>
          </a:xfrm>
        </p:grpSpPr>
        <p:cxnSp>
          <p:nvCxnSpPr>
            <p:cNvPr id="74" name="Straight Arrow Connector 73">
              <a:extLst>
                <a:ext uri="{FF2B5EF4-FFF2-40B4-BE49-F238E27FC236}">
                  <a16:creationId xmlns:a16="http://schemas.microsoft.com/office/drawing/2014/main" id="{6FC81A61-7255-4349-8C63-ECA6DB45A917}"/>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3312D5E-9C0D-B24D-8458-59A1442FCD17}"/>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FB919B2B-AA3E-2540-8674-AB807778AC27}"/>
                    </a:ext>
                  </a:extLst>
                </p:cNvPr>
                <p:cNvSpPr txBox="1"/>
                <p:nvPr/>
              </p:nvSpPr>
              <p:spPr>
                <a:xfrm>
                  <a:off x="3837483" y="4079491"/>
                  <a:ext cx="1391835"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500" b="1" i="1" dirty="0">
                            <a:latin typeface="Cambria Math" panose="02040503050406030204" pitchFamily="18" charset="0"/>
                          </a:rPr>
                          <m:t>𝒆𝒂𝒓</m:t>
                        </m:r>
                        <m:r>
                          <a:rPr lang="en-GB" sz="1500" b="1" i="1" dirty="0">
                            <a:latin typeface="Cambria Math" panose="02040503050406030204" pitchFamily="18" charset="0"/>
                          </a:rPr>
                          <m:t> (</m:t>
                        </m:r>
                        <m:r>
                          <a:rPr lang="en-GB" sz="1500" b="1" i="1" dirty="0">
                            <a:latin typeface="Cambria Math" panose="02040503050406030204" pitchFamily="18" charset="0"/>
                          </a:rPr>
                          <m:t>𝒄𝒎</m:t>
                        </m:r>
                        <m:r>
                          <a:rPr lang="en-GB" sz="1500" b="1" i="1" dirty="0">
                            <a:latin typeface="Cambria Math" panose="02040503050406030204" pitchFamily="18" charset="0"/>
                          </a:rPr>
                          <m:t>)</m:t>
                        </m:r>
                      </m:oMath>
                    </m:oMathPara>
                  </a14:m>
                  <a:endParaRPr lang="en-GB" sz="900" b="1" dirty="0"/>
                </a:p>
              </p:txBody>
            </p:sp>
          </mc:Choice>
          <mc:Fallback xmlns="">
            <p:sp>
              <p:nvSpPr>
                <p:cNvPr id="76" name="TextBox 75">
                  <a:extLst>
                    <a:ext uri="{FF2B5EF4-FFF2-40B4-BE49-F238E27FC236}">
                      <a16:creationId xmlns:a16="http://schemas.microsoft.com/office/drawing/2014/main" id="{FB919B2B-AA3E-2540-8674-AB807778AC27}"/>
                    </a:ext>
                  </a:extLst>
                </p:cNvPr>
                <p:cNvSpPr txBox="1">
                  <a:spLocks noRot="1" noChangeAspect="1" noMove="1" noResize="1" noEditPoints="1" noAdjustHandles="1" noChangeArrowheads="1" noChangeShapeType="1" noTextEdit="1"/>
                </p:cNvSpPr>
                <p:nvPr/>
              </p:nvSpPr>
              <p:spPr>
                <a:xfrm>
                  <a:off x="3837483" y="4079491"/>
                  <a:ext cx="1391835" cy="430887"/>
                </a:xfrm>
                <a:prstGeom prst="rect">
                  <a:avLst/>
                </a:prstGeom>
                <a:blipFill>
                  <a:blip r:embed="rId7"/>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780F9E6-6C34-9743-AA72-5B4654C84778}"/>
                    </a:ext>
                  </a:extLst>
                </p:cNvPr>
                <p:cNvSpPr txBox="1"/>
                <p:nvPr/>
              </p:nvSpPr>
              <p:spPr>
                <a:xfrm>
                  <a:off x="967848" y="1694037"/>
                  <a:ext cx="1389698"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500" b="1" i="1" dirty="0">
                            <a:latin typeface="Cambria Math" panose="02040503050406030204" pitchFamily="18" charset="0"/>
                          </a:rPr>
                          <m:t>𝒃𝒖𝒓𝒓𝒐𝒘𝒔</m:t>
                        </m:r>
                      </m:oMath>
                    </m:oMathPara>
                  </a14:m>
                  <a:endParaRPr lang="en-GB" sz="900" b="1" dirty="0"/>
                </a:p>
              </p:txBody>
            </p:sp>
          </mc:Choice>
          <mc:Fallback xmlns="">
            <p:sp>
              <p:nvSpPr>
                <p:cNvPr id="77" name="TextBox 76">
                  <a:extLst>
                    <a:ext uri="{FF2B5EF4-FFF2-40B4-BE49-F238E27FC236}">
                      <a16:creationId xmlns:a16="http://schemas.microsoft.com/office/drawing/2014/main" id="{7780F9E6-6C34-9743-AA72-5B4654C84778}"/>
                    </a:ext>
                  </a:extLst>
                </p:cNvPr>
                <p:cNvSpPr txBox="1">
                  <a:spLocks noRot="1" noChangeAspect="1" noMove="1" noResize="1" noEditPoints="1" noAdjustHandles="1" noChangeArrowheads="1" noChangeShapeType="1" noTextEdit="1"/>
                </p:cNvSpPr>
                <p:nvPr/>
              </p:nvSpPr>
              <p:spPr>
                <a:xfrm>
                  <a:off x="967848" y="1694037"/>
                  <a:ext cx="1389698" cy="430887"/>
                </a:xfrm>
                <a:prstGeom prst="rect">
                  <a:avLst/>
                </a:prstGeom>
                <a:blipFill>
                  <a:blip r:embed="rId8"/>
                  <a:stretch>
                    <a:fillRect/>
                  </a:stretch>
                </a:blipFill>
              </p:spPr>
              <p:txBody>
                <a:bodyPr/>
                <a:lstStyle/>
                <a:p>
                  <a:r>
                    <a:rPr lang="en-US">
                      <a:noFill/>
                    </a:rPr>
                    <a:t> </a:t>
                  </a:r>
                </a:p>
              </p:txBody>
            </p:sp>
          </mc:Fallback>
        </mc:AlternateContent>
        <p:sp>
          <p:nvSpPr>
            <p:cNvPr id="78" name="Rectangle 77">
              <a:extLst>
                <a:ext uri="{FF2B5EF4-FFF2-40B4-BE49-F238E27FC236}">
                  <a16:creationId xmlns:a16="http://schemas.microsoft.com/office/drawing/2014/main" id="{82703673-D307-DE43-BBB6-983939FB8FBA}"/>
                </a:ext>
              </a:extLst>
            </p:cNvPr>
            <p:cNvSpPr/>
            <p:nvPr/>
          </p:nvSpPr>
          <p:spPr>
            <a:xfrm>
              <a:off x="1617524" y="4474464"/>
              <a:ext cx="295381" cy="338555"/>
            </a:xfrm>
            <a:prstGeom prst="rect">
              <a:avLst/>
            </a:prstGeom>
          </p:spPr>
          <p:txBody>
            <a:bodyPr wrap="none">
              <a:spAutoFit/>
            </a:bodyPr>
            <a:lstStyle/>
            <a:p>
              <a:r>
                <a:rPr lang="en-GB" sz="1050" dirty="0"/>
                <a:t> </a:t>
              </a:r>
            </a:p>
          </p:txBody>
        </p:sp>
      </p:grpSp>
      <p:sp>
        <p:nvSpPr>
          <p:cNvPr id="79" name="Rectangle 78">
            <a:extLst>
              <a:ext uri="{FF2B5EF4-FFF2-40B4-BE49-F238E27FC236}">
                <a16:creationId xmlns:a16="http://schemas.microsoft.com/office/drawing/2014/main" id="{43C2A413-E516-D24D-997B-9228828B2938}"/>
              </a:ext>
            </a:extLst>
          </p:cNvPr>
          <p:cNvSpPr/>
          <p:nvPr/>
        </p:nvSpPr>
        <p:spPr>
          <a:xfrm>
            <a:off x="7780915" y="2371612"/>
            <a:ext cx="931241" cy="5019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050"/>
          </a:p>
        </p:txBody>
      </p:sp>
      <p:sp>
        <p:nvSpPr>
          <p:cNvPr id="80" name="Multiply 79">
            <a:extLst>
              <a:ext uri="{FF2B5EF4-FFF2-40B4-BE49-F238E27FC236}">
                <a16:creationId xmlns:a16="http://schemas.microsoft.com/office/drawing/2014/main" id="{DC2B991C-A7D6-7A40-8E2C-95E71CD50C71}"/>
              </a:ext>
            </a:extLst>
          </p:cNvPr>
          <p:cNvSpPr/>
          <p:nvPr/>
        </p:nvSpPr>
        <p:spPr>
          <a:xfrm>
            <a:off x="6220651" y="3288681"/>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1" name="Multiply 80">
            <a:extLst>
              <a:ext uri="{FF2B5EF4-FFF2-40B4-BE49-F238E27FC236}">
                <a16:creationId xmlns:a16="http://schemas.microsoft.com/office/drawing/2014/main" id="{5848012D-4267-7C42-BCA6-E937D816225C}"/>
              </a:ext>
            </a:extLst>
          </p:cNvPr>
          <p:cNvSpPr/>
          <p:nvPr/>
        </p:nvSpPr>
        <p:spPr>
          <a:xfrm>
            <a:off x="6609936" y="3281314"/>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2" name="Multiply 81">
            <a:extLst>
              <a:ext uri="{FF2B5EF4-FFF2-40B4-BE49-F238E27FC236}">
                <a16:creationId xmlns:a16="http://schemas.microsoft.com/office/drawing/2014/main" id="{CA6872FA-641F-5940-B585-BF98D91AC313}"/>
              </a:ext>
            </a:extLst>
          </p:cNvPr>
          <p:cNvSpPr/>
          <p:nvPr/>
        </p:nvSpPr>
        <p:spPr>
          <a:xfrm>
            <a:off x="6365727" y="3288681"/>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3" name="Donut 82">
            <a:extLst>
              <a:ext uri="{FF2B5EF4-FFF2-40B4-BE49-F238E27FC236}">
                <a16:creationId xmlns:a16="http://schemas.microsoft.com/office/drawing/2014/main" id="{B7337F71-4E96-864C-9017-40E6329B878A}"/>
              </a:ext>
            </a:extLst>
          </p:cNvPr>
          <p:cNvSpPr/>
          <p:nvPr/>
        </p:nvSpPr>
        <p:spPr>
          <a:xfrm>
            <a:off x="6973168" y="3755178"/>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4" name="Donut 83">
            <a:extLst>
              <a:ext uri="{FF2B5EF4-FFF2-40B4-BE49-F238E27FC236}">
                <a16:creationId xmlns:a16="http://schemas.microsoft.com/office/drawing/2014/main" id="{948890CD-4F27-F049-B684-A95A9E56975D}"/>
              </a:ext>
            </a:extLst>
          </p:cNvPr>
          <p:cNvSpPr/>
          <p:nvPr/>
        </p:nvSpPr>
        <p:spPr>
          <a:xfrm>
            <a:off x="7035191" y="3320205"/>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5" name="Donut 84">
            <a:extLst>
              <a:ext uri="{FF2B5EF4-FFF2-40B4-BE49-F238E27FC236}">
                <a16:creationId xmlns:a16="http://schemas.microsoft.com/office/drawing/2014/main" id="{6980D5B8-82AF-4544-8CC2-46C04E5270AD}"/>
              </a:ext>
            </a:extLst>
          </p:cNvPr>
          <p:cNvSpPr/>
          <p:nvPr/>
        </p:nvSpPr>
        <p:spPr>
          <a:xfrm>
            <a:off x="6792826" y="3755178"/>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6" name="Donut 85">
            <a:extLst>
              <a:ext uri="{FF2B5EF4-FFF2-40B4-BE49-F238E27FC236}">
                <a16:creationId xmlns:a16="http://schemas.microsoft.com/office/drawing/2014/main" id="{0AAC5ECB-A94D-A049-930B-B6063081962F}"/>
              </a:ext>
            </a:extLst>
          </p:cNvPr>
          <p:cNvSpPr/>
          <p:nvPr/>
        </p:nvSpPr>
        <p:spPr>
          <a:xfrm>
            <a:off x="7895387" y="2401336"/>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87" name="Multiply 86">
            <a:extLst>
              <a:ext uri="{FF2B5EF4-FFF2-40B4-BE49-F238E27FC236}">
                <a16:creationId xmlns:a16="http://schemas.microsoft.com/office/drawing/2014/main" id="{94F08146-D046-BF42-8B3C-FA462C6C843D}"/>
              </a:ext>
            </a:extLst>
          </p:cNvPr>
          <p:cNvSpPr/>
          <p:nvPr/>
        </p:nvSpPr>
        <p:spPr>
          <a:xfrm>
            <a:off x="7847618" y="2584629"/>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8" name="Rectangle 87">
            <a:extLst>
              <a:ext uri="{FF2B5EF4-FFF2-40B4-BE49-F238E27FC236}">
                <a16:creationId xmlns:a16="http://schemas.microsoft.com/office/drawing/2014/main" id="{42E3F457-A1BC-044A-B66F-A8B5D413B9E0}"/>
              </a:ext>
            </a:extLst>
          </p:cNvPr>
          <p:cNvSpPr/>
          <p:nvPr/>
        </p:nvSpPr>
        <p:spPr>
          <a:xfrm>
            <a:off x="8049570" y="2371612"/>
            <a:ext cx="522900" cy="415498"/>
          </a:xfrm>
          <a:prstGeom prst="rect">
            <a:avLst/>
          </a:prstGeom>
        </p:spPr>
        <p:txBody>
          <a:bodyPr wrap="none">
            <a:spAutoFit/>
          </a:bodyPr>
          <a:lstStyle/>
          <a:p>
            <a:r>
              <a:rPr lang="en-GB" sz="1050" dirty="0"/>
              <a:t>hare</a:t>
            </a:r>
          </a:p>
          <a:p>
            <a:r>
              <a:rPr lang="en-GB" sz="1050" dirty="0"/>
              <a:t>rabbit</a:t>
            </a:r>
          </a:p>
        </p:txBody>
      </p:sp>
      <p:sp>
        <p:nvSpPr>
          <p:cNvPr id="89" name="Donut 88">
            <a:extLst>
              <a:ext uri="{FF2B5EF4-FFF2-40B4-BE49-F238E27FC236}">
                <a16:creationId xmlns:a16="http://schemas.microsoft.com/office/drawing/2014/main" id="{93123B79-5987-F74E-BEFE-DDC566E98D1D}"/>
              </a:ext>
            </a:extLst>
          </p:cNvPr>
          <p:cNvSpPr/>
          <p:nvPr/>
        </p:nvSpPr>
        <p:spPr>
          <a:xfrm>
            <a:off x="7166885" y="3760610"/>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90" name="Rectangle 89">
            <a:extLst>
              <a:ext uri="{FF2B5EF4-FFF2-40B4-BE49-F238E27FC236}">
                <a16:creationId xmlns:a16="http://schemas.microsoft.com/office/drawing/2014/main" id="{625C5E2E-11E4-CE43-838D-0C783563D6BB}"/>
              </a:ext>
            </a:extLst>
          </p:cNvPr>
          <p:cNvSpPr/>
          <p:nvPr/>
        </p:nvSpPr>
        <p:spPr>
          <a:xfrm>
            <a:off x="5728968" y="3721489"/>
            <a:ext cx="335348" cy="253916"/>
          </a:xfrm>
          <a:prstGeom prst="rect">
            <a:avLst/>
          </a:prstGeom>
        </p:spPr>
        <p:txBody>
          <a:bodyPr wrap="none">
            <a:spAutoFit/>
          </a:bodyPr>
          <a:lstStyle/>
          <a:p>
            <a:r>
              <a:rPr lang="en-GB" sz="1050" dirty="0"/>
              <a:t>no</a:t>
            </a:r>
          </a:p>
        </p:txBody>
      </p:sp>
      <p:sp>
        <p:nvSpPr>
          <p:cNvPr id="91" name="Rectangle 90">
            <a:extLst>
              <a:ext uri="{FF2B5EF4-FFF2-40B4-BE49-F238E27FC236}">
                <a16:creationId xmlns:a16="http://schemas.microsoft.com/office/drawing/2014/main" id="{E9D6C39D-876D-F947-A090-5C7C14817121}"/>
              </a:ext>
            </a:extLst>
          </p:cNvPr>
          <p:cNvSpPr/>
          <p:nvPr/>
        </p:nvSpPr>
        <p:spPr>
          <a:xfrm>
            <a:off x="5682236" y="3234186"/>
            <a:ext cx="394660" cy="253916"/>
          </a:xfrm>
          <a:prstGeom prst="rect">
            <a:avLst/>
          </a:prstGeom>
        </p:spPr>
        <p:txBody>
          <a:bodyPr wrap="none">
            <a:spAutoFit/>
          </a:bodyPr>
          <a:lstStyle/>
          <a:p>
            <a:r>
              <a:rPr lang="en-GB" sz="1050" dirty="0"/>
              <a:t>yes</a:t>
            </a:r>
          </a:p>
        </p:txBody>
      </p:sp>
      <p:sp>
        <p:nvSpPr>
          <p:cNvPr id="92" name="Freeform 91">
            <a:extLst>
              <a:ext uri="{FF2B5EF4-FFF2-40B4-BE49-F238E27FC236}">
                <a16:creationId xmlns:a16="http://schemas.microsoft.com/office/drawing/2014/main" id="{B2678EA4-7215-8548-8646-0DF5BC2067BB}"/>
              </a:ext>
            </a:extLst>
          </p:cNvPr>
          <p:cNvSpPr/>
          <p:nvPr/>
        </p:nvSpPr>
        <p:spPr>
          <a:xfrm>
            <a:off x="6203126" y="3650871"/>
            <a:ext cx="1577789" cy="4483"/>
          </a:xfrm>
          <a:custGeom>
            <a:avLst/>
            <a:gdLst>
              <a:gd name="connsiteX0" fmla="*/ 0 w 2103718"/>
              <a:gd name="connsiteY0" fmla="*/ 5977 h 5977"/>
              <a:gd name="connsiteX1" fmla="*/ 2103718 w 2103718"/>
              <a:gd name="connsiteY1" fmla="*/ 0 h 5977"/>
              <a:gd name="connsiteX2" fmla="*/ 2103718 w 2103718"/>
              <a:gd name="connsiteY2" fmla="*/ 0 h 5977"/>
            </a:gdLst>
            <a:ahLst/>
            <a:cxnLst>
              <a:cxn ang="0">
                <a:pos x="connsiteX0" y="connsiteY0"/>
              </a:cxn>
              <a:cxn ang="0">
                <a:pos x="connsiteX1" y="connsiteY1"/>
              </a:cxn>
              <a:cxn ang="0">
                <a:pos x="connsiteX2" y="connsiteY2"/>
              </a:cxn>
            </a:cxnLst>
            <a:rect l="l" t="t" r="r" b="b"/>
            <a:pathLst>
              <a:path w="2103718" h="5977">
                <a:moveTo>
                  <a:pt x="0" y="5977"/>
                </a:moveTo>
                <a:lnTo>
                  <a:pt x="2103718" y="0"/>
                </a:lnTo>
                <a:lnTo>
                  <a:pt x="210371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5" name="Rectangle 94">
            <a:extLst>
              <a:ext uri="{FF2B5EF4-FFF2-40B4-BE49-F238E27FC236}">
                <a16:creationId xmlns:a16="http://schemas.microsoft.com/office/drawing/2014/main" id="{74A0DBC2-D98F-E648-BE9D-E3213E101A66}"/>
              </a:ext>
            </a:extLst>
          </p:cNvPr>
          <p:cNvSpPr/>
          <p:nvPr/>
        </p:nvSpPr>
        <p:spPr>
          <a:xfrm>
            <a:off x="7323613" y="3657534"/>
            <a:ext cx="455574" cy="253916"/>
          </a:xfrm>
          <a:prstGeom prst="rect">
            <a:avLst/>
          </a:prstGeom>
        </p:spPr>
        <p:txBody>
          <a:bodyPr wrap="none">
            <a:spAutoFit/>
          </a:bodyPr>
          <a:lstStyle/>
          <a:p>
            <a:r>
              <a:rPr lang="en-GB" sz="1050" dirty="0"/>
              <a:t>hare</a:t>
            </a:r>
          </a:p>
        </p:txBody>
      </p:sp>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1DAC76A6-FD9E-9C4E-B6E2-CBFC516C629B}"/>
                  </a:ext>
                </a:extLst>
              </p:cNvPr>
              <p:cNvSpPr/>
              <p:nvPr/>
            </p:nvSpPr>
            <p:spPr>
              <a:xfrm>
                <a:off x="6713558" y="4327646"/>
                <a:ext cx="396262"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i="1">
                          <a:latin typeface="Cambria Math" panose="02040503050406030204" pitchFamily="18" charset="0"/>
                        </a:rPr>
                        <m:t>9.4</m:t>
                      </m:r>
                    </m:oMath>
                  </m:oMathPara>
                </a14:m>
                <a:endParaRPr lang="en-GB" sz="1050" dirty="0"/>
              </a:p>
            </p:txBody>
          </p:sp>
        </mc:Choice>
        <mc:Fallback xmlns="">
          <p:sp>
            <p:nvSpPr>
              <p:cNvPr id="98" name="Rectangle 97">
                <a:extLst>
                  <a:ext uri="{FF2B5EF4-FFF2-40B4-BE49-F238E27FC236}">
                    <a16:creationId xmlns:a16="http://schemas.microsoft.com/office/drawing/2014/main" id="{1DAC76A6-FD9E-9C4E-B6E2-CBFC516C629B}"/>
                  </a:ext>
                </a:extLst>
              </p:cNvPr>
              <p:cNvSpPr>
                <a:spLocks noRot="1" noChangeAspect="1" noMove="1" noResize="1" noEditPoints="1" noAdjustHandles="1" noChangeArrowheads="1" noChangeShapeType="1" noTextEdit="1"/>
              </p:cNvSpPr>
              <p:nvPr/>
            </p:nvSpPr>
            <p:spPr>
              <a:xfrm>
                <a:off x="6713558" y="4327646"/>
                <a:ext cx="396262" cy="253916"/>
              </a:xfrm>
              <a:prstGeom prst="rect">
                <a:avLst/>
              </a:prstGeom>
              <a:blipFill>
                <a:blip r:embed="rId9"/>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CFF87D7C-33BE-D144-82AE-55A2D83111CA}"/>
              </a:ext>
            </a:extLst>
          </p:cNvPr>
          <p:cNvSpPr/>
          <p:nvPr/>
        </p:nvSpPr>
        <p:spPr>
          <a:xfrm>
            <a:off x="7945797" y="3415160"/>
            <a:ext cx="1066210" cy="415498"/>
          </a:xfrm>
          <a:prstGeom prst="rect">
            <a:avLst/>
          </a:prstGeom>
        </p:spPr>
        <p:txBody>
          <a:bodyPr wrap="square">
            <a:spAutoFit/>
          </a:bodyPr>
          <a:lstStyle/>
          <a:p>
            <a:r>
              <a:rPr lang="en-GB" sz="1050" dirty="0"/>
              <a:t>decision boundary</a:t>
            </a:r>
          </a:p>
        </p:txBody>
      </p:sp>
    </p:spTree>
    <p:extLst>
      <p:ext uri="{BB962C8B-B14F-4D97-AF65-F5344CB8AC3E}">
        <p14:creationId xmlns:p14="http://schemas.microsoft.com/office/powerpoint/2010/main" val="335344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2" grpId="0" animBg="1"/>
      <p:bldP spid="9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D2E42010-BBAB-AB47-BC08-C10C8E6CD075}"/>
              </a:ext>
            </a:extLst>
          </p:cNvPr>
          <p:cNvSpPr/>
          <p:nvPr/>
        </p:nvSpPr>
        <p:spPr>
          <a:xfrm>
            <a:off x="6937013" y="2813650"/>
            <a:ext cx="903995" cy="1467605"/>
          </a:xfrm>
          <a:prstGeom prst="rect">
            <a:avLst/>
          </a:prstGeom>
          <a:pattFill prst="pct5">
            <a:fgClr>
              <a:srgbClr val="060EE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3" name="Rectangle 72">
            <a:extLst>
              <a:ext uri="{FF2B5EF4-FFF2-40B4-BE49-F238E27FC236}">
                <a16:creationId xmlns:a16="http://schemas.microsoft.com/office/drawing/2014/main" id="{2CACED7C-B3DA-B24E-BBA0-70C9487F7887}"/>
              </a:ext>
            </a:extLst>
          </p:cNvPr>
          <p:cNvSpPr/>
          <p:nvPr/>
        </p:nvSpPr>
        <p:spPr>
          <a:xfrm>
            <a:off x="6177451" y="3658235"/>
            <a:ext cx="780872" cy="636131"/>
          </a:xfrm>
          <a:prstGeom prst="rect">
            <a:avLst/>
          </a:prstGeom>
          <a:pattFill prst="pct5">
            <a:fgClr>
              <a:srgbClr val="060EE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 name="Title 1">
            <a:extLst>
              <a:ext uri="{FF2B5EF4-FFF2-40B4-BE49-F238E27FC236}">
                <a16:creationId xmlns:a16="http://schemas.microsoft.com/office/drawing/2014/main" id="{94F978BE-47F8-7247-938C-68B4A14119BB}"/>
              </a:ext>
            </a:extLst>
          </p:cNvPr>
          <p:cNvSpPr>
            <a:spLocks noGrp="1"/>
          </p:cNvSpPr>
          <p:nvPr>
            <p:ph type="title"/>
          </p:nvPr>
        </p:nvSpPr>
        <p:spPr>
          <a:xfrm>
            <a:off x="106326" y="16350"/>
            <a:ext cx="8818524" cy="602700"/>
          </a:xfrm>
        </p:spPr>
        <p:txBody>
          <a:bodyPr/>
          <a:lstStyle/>
          <a:p>
            <a:r>
              <a:rPr lang="en-US" dirty="0"/>
              <a:t>Decision Trees </a:t>
            </a:r>
            <a:endParaRPr lang="en-GB" dirty="0"/>
          </a:p>
        </p:txBody>
      </p:sp>
      <p:sp>
        <p:nvSpPr>
          <p:cNvPr id="3" name="Oval 2">
            <a:extLst>
              <a:ext uri="{FF2B5EF4-FFF2-40B4-BE49-F238E27FC236}">
                <a16:creationId xmlns:a16="http://schemas.microsoft.com/office/drawing/2014/main" id="{61D2C7FF-B075-004C-8ED9-59C1F2612F77}"/>
              </a:ext>
            </a:extLst>
          </p:cNvPr>
          <p:cNvSpPr/>
          <p:nvPr/>
        </p:nvSpPr>
        <p:spPr>
          <a:xfrm>
            <a:off x="1372342" y="1051235"/>
            <a:ext cx="1109162" cy="667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burrows?</a:t>
            </a:r>
            <a:endParaRPr lang="en-GB" sz="1800" dirty="0"/>
          </a:p>
        </p:txBody>
      </p:sp>
      <p:sp>
        <p:nvSpPr>
          <p:cNvPr id="5" name="Oval 4">
            <a:extLst>
              <a:ext uri="{FF2B5EF4-FFF2-40B4-BE49-F238E27FC236}">
                <a16:creationId xmlns:a16="http://schemas.microsoft.com/office/drawing/2014/main" id="{AD5F0DE7-29D4-8042-9FFE-BB7C01E049DC}"/>
              </a:ext>
            </a:extLst>
          </p:cNvPr>
          <p:cNvSpPr/>
          <p:nvPr/>
        </p:nvSpPr>
        <p:spPr>
          <a:xfrm>
            <a:off x="2293242" y="2169799"/>
            <a:ext cx="1109162" cy="709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ear length</a:t>
            </a:r>
          </a:p>
        </p:txBody>
      </p:sp>
      <p:cxnSp>
        <p:nvCxnSpPr>
          <p:cNvPr id="7" name="Straight Connector 6">
            <a:extLst>
              <a:ext uri="{FF2B5EF4-FFF2-40B4-BE49-F238E27FC236}">
                <a16:creationId xmlns:a16="http://schemas.microsoft.com/office/drawing/2014/main" id="{00B7A8A8-C377-7E42-816E-B6FA5ECAD24F}"/>
              </a:ext>
            </a:extLst>
          </p:cNvPr>
          <p:cNvCxnSpPr>
            <a:cxnSpLocks/>
            <a:stCxn id="3" idx="4"/>
            <a:endCxn id="34" idx="0"/>
          </p:cNvCxnSpPr>
          <p:nvPr/>
        </p:nvCxnSpPr>
        <p:spPr>
          <a:xfrm flipH="1">
            <a:off x="1070476" y="1718654"/>
            <a:ext cx="856447" cy="45114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0D313E0-8725-FE43-81FF-600E1438630A}"/>
              </a:ext>
            </a:extLst>
          </p:cNvPr>
          <p:cNvCxnSpPr>
            <a:cxnSpLocks/>
            <a:stCxn id="3" idx="4"/>
            <a:endCxn id="5" idx="0"/>
          </p:cNvCxnSpPr>
          <p:nvPr/>
        </p:nvCxnSpPr>
        <p:spPr>
          <a:xfrm>
            <a:off x="1926923" y="1718654"/>
            <a:ext cx="920900" cy="451145"/>
          </a:xfrm>
          <a:prstGeom prst="line">
            <a:avLst/>
          </a:prstGeom>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E043F67F-5399-2440-BD2F-1ECECEE41401}"/>
              </a:ext>
            </a:extLst>
          </p:cNvPr>
          <p:cNvSpPr/>
          <p:nvPr/>
        </p:nvSpPr>
        <p:spPr>
          <a:xfrm>
            <a:off x="1630136" y="3405775"/>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hare</a:t>
            </a:r>
          </a:p>
        </p:txBody>
      </p:sp>
      <p:sp>
        <p:nvSpPr>
          <p:cNvPr id="14" name="Oval 13">
            <a:extLst>
              <a:ext uri="{FF2B5EF4-FFF2-40B4-BE49-F238E27FC236}">
                <a16:creationId xmlns:a16="http://schemas.microsoft.com/office/drawing/2014/main" id="{2ACAB4C0-3D0E-814D-9305-1805F1124466}"/>
              </a:ext>
            </a:extLst>
          </p:cNvPr>
          <p:cNvSpPr/>
          <p:nvPr/>
        </p:nvSpPr>
        <p:spPr>
          <a:xfrm>
            <a:off x="3095769" y="3405775"/>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rabbit</a:t>
            </a:r>
          </a:p>
        </p:txBody>
      </p:sp>
      <p:cxnSp>
        <p:nvCxnSpPr>
          <p:cNvPr id="15" name="Straight Connector 14">
            <a:extLst>
              <a:ext uri="{FF2B5EF4-FFF2-40B4-BE49-F238E27FC236}">
                <a16:creationId xmlns:a16="http://schemas.microsoft.com/office/drawing/2014/main" id="{3B61E258-81D4-E546-A1BA-FB0C46A22996}"/>
              </a:ext>
            </a:extLst>
          </p:cNvPr>
          <p:cNvCxnSpPr>
            <a:cxnSpLocks/>
            <a:stCxn id="5" idx="4"/>
            <a:endCxn id="14" idx="0"/>
          </p:cNvCxnSpPr>
          <p:nvPr/>
        </p:nvCxnSpPr>
        <p:spPr>
          <a:xfrm>
            <a:off x="2847823" y="2879468"/>
            <a:ext cx="802527" cy="52630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3F59DBF-A8F2-CC42-92EB-58F81196C423}"/>
              </a:ext>
            </a:extLst>
          </p:cNvPr>
          <p:cNvCxnSpPr>
            <a:cxnSpLocks/>
            <a:stCxn id="5" idx="4"/>
            <a:endCxn id="13" idx="0"/>
          </p:cNvCxnSpPr>
          <p:nvPr/>
        </p:nvCxnSpPr>
        <p:spPr>
          <a:xfrm flipH="1">
            <a:off x="2184717" y="2879469"/>
            <a:ext cx="663106" cy="526307"/>
          </a:xfrm>
          <a:prstGeom prst="line">
            <a:avLst/>
          </a:prstGeom>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524EC82D-E459-734C-A650-E91331A85276}"/>
              </a:ext>
            </a:extLst>
          </p:cNvPr>
          <p:cNvSpPr/>
          <p:nvPr/>
        </p:nvSpPr>
        <p:spPr>
          <a:xfrm>
            <a:off x="515895" y="2169799"/>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0" tIns="27000" rIns="0" bIns="27000" rtlCol="0" anchor="ctr">
            <a:normAutofit/>
          </a:bodyPr>
          <a:lstStyle/>
          <a:p>
            <a:pPr algn="ctr"/>
            <a:r>
              <a:rPr lang="en-GB" sz="1050" dirty="0">
                <a:solidFill>
                  <a:schemeClr val="tx1"/>
                </a:solidFill>
              </a:rPr>
              <a:t>hare</a:t>
            </a:r>
          </a:p>
        </p:txBody>
      </p:sp>
      <p:sp>
        <p:nvSpPr>
          <p:cNvPr id="4" name="Rectangle 3">
            <a:extLst>
              <a:ext uri="{FF2B5EF4-FFF2-40B4-BE49-F238E27FC236}">
                <a16:creationId xmlns:a16="http://schemas.microsoft.com/office/drawing/2014/main" id="{D86E9E90-48C6-E846-AE5D-CA3E8152D8EE}"/>
              </a:ext>
            </a:extLst>
          </p:cNvPr>
          <p:cNvSpPr/>
          <p:nvPr/>
        </p:nvSpPr>
        <p:spPr>
          <a:xfrm>
            <a:off x="2530586" y="1721765"/>
            <a:ext cx="394660" cy="253916"/>
          </a:xfrm>
          <a:prstGeom prst="rect">
            <a:avLst/>
          </a:prstGeom>
        </p:spPr>
        <p:txBody>
          <a:bodyPr wrap="none">
            <a:spAutoFit/>
          </a:bodyPr>
          <a:lstStyle/>
          <a:p>
            <a:r>
              <a:rPr lang="en-GB" sz="1050" dirty="0"/>
              <a:t>yes</a:t>
            </a:r>
          </a:p>
        </p:txBody>
      </p:sp>
      <p:sp>
        <p:nvSpPr>
          <p:cNvPr id="16" name="Rectangle 15">
            <a:extLst>
              <a:ext uri="{FF2B5EF4-FFF2-40B4-BE49-F238E27FC236}">
                <a16:creationId xmlns:a16="http://schemas.microsoft.com/office/drawing/2014/main" id="{2C19075B-A27A-2D4E-8005-25151CB9DBB6}"/>
              </a:ext>
            </a:extLst>
          </p:cNvPr>
          <p:cNvSpPr/>
          <p:nvPr/>
        </p:nvSpPr>
        <p:spPr>
          <a:xfrm>
            <a:off x="1151008" y="1721765"/>
            <a:ext cx="335348" cy="253916"/>
          </a:xfrm>
          <a:prstGeom prst="rect">
            <a:avLst/>
          </a:prstGeom>
        </p:spPr>
        <p:txBody>
          <a:bodyPr wrap="none">
            <a:spAutoFit/>
          </a:bodyPr>
          <a:lstStyle/>
          <a:p>
            <a:r>
              <a:rPr lang="en-GB" sz="1050" dirty="0"/>
              <a:t>no</a:t>
            </a:r>
          </a:p>
        </p:txBody>
      </p:sp>
      <p:pic>
        <p:nvPicPr>
          <p:cNvPr id="11266" name="Picture 2" descr="Image result for rabbit">
            <a:extLst>
              <a:ext uri="{FF2B5EF4-FFF2-40B4-BE49-F238E27FC236}">
                <a16:creationId xmlns:a16="http://schemas.microsoft.com/office/drawing/2014/main" id="{ABCAA3A0-842B-8240-AACA-FB2548D3A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926" y="366203"/>
            <a:ext cx="1291663" cy="1612973"/>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Image result for hare">
            <a:extLst>
              <a:ext uri="{FF2B5EF4-FFF2-40B4-BE49-F238E27FC236}">
                <a16:creationId xmlns:a16="http://schemas.microsoft.com/office/drawing/2014/main" id="{ED24F168-EB75-2D42-8768-23E0B1CCC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282" y="378624"/>
            <a:ext cx="1315132" cy="16053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CFCA60C8-8810-8349-8562-0A1ADEA8C68C}"/>
                  </a:ext>
                </a:extLst>
              </p:cNvPr>
              <p:cNvSpPr/>
              <p:nvPr/>
            </p:nvSpPr>
            <p:spPr>
              <a:xfrm>
                <a:off x="3282195" y="2879468"/>
                <a:ext cx="714170" cy="253916"/>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≤9.4</m:t>
                    </m:r>
                  </m:oMath>
                </a14:m>
                <a:r>
                  <a:rPr lang="en-GB" sz="1050" dirty="0"/>
                  <a:t> cm</a:t>
                </a:r>
              </a:p>
            </p:txBody>
          </p:sp>
        </mc:Choice>
        <mc:Fallback xmlns="">
          <p:sp>
            <p:nvSpPr>
              <p:cNvPr id="28" name="Rectangle 27">
                <a:extLst>
                  <a:ext uri="{FF2B5EF4-FFF2-40B4-BE49-F238E27FC236}">
                    <a16:creationId xmlns:a16="http://schemas.microsoft.com/office/drawing/2014/main" id="{CFCA60C8-8810-8349-8562-0A1ADEA8C68C}"/>
                  </a:ext>
                </a:extLst>
              </p:cNvPr>
              <p:cNvSpPr>
                <a:spLocks noRot="1" noChangeAspect="1" noMove="1" noResize="1" noEditPoints="1" noAdjustHandles="1" noChangeArrowheads="1" noChangeShapeType="1" noTextEdit="1"/>
              </p:cNvSpPr>
              <p:nvPr/>
            </p:nvSpPr>
            <p:spPr>
              <a:xfrm>
                <a:off x="3282195" y="2879468"/>
                <a:ext cx="714170" cy="253916"/>
              </a:xfrm>
              <a:prstGeom prst="rect">
                <a:avLst/>
              </a:prstGeom>
              <a:blipFill>
                <a:blip r:embed="rId5"/>
                <a:stretch>
                  <a:fillRect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0655A63B-CC64-5E4A-B783-6CC318BFFA8D}"/>
                  </a:ext>
                </a:extLst>
              </p:cNvPr>
              <p:cNvSpPr/>
              <p:nvPr/>
            </p:nvSpPr>
            <p:spPr>
              <a:xfrm>
                <a:off x="1688370" y="2879468"/>
                <a:ext cx="714170" cy="253916"/>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&gt;9.4</m:t>
                    </m:r>
                  </m:oMath>
                </a14:m>
                <a:r>
                  <a:rPr lang="en-GB" sz="1050" dirty="0"/>
                  <a:t> cm</a:t>
                </a:r>
              </a:p>
            </p:txBody>
          </p:sp>
        </mc:Choice>
        <mc:Fallback xmlns="">
          <p:sp>
            <p:nvSpPr>
              <p:cNvPr id="29" name="Rectangle 28">
                <a:extLst>
                  <a:ext uri="{FF2B5EF4-FFF2-40B4-BE49-F238E27FC236}">
                    <a16:creationId xmlns:a16="http://schemas.microsoft.com/office/drawing/2014/main" id="{0655A63B-CC64-5E4A-B783-6CC318BFFA8D}"/>
                  </a:ext>
                </a:extLst>
              </p:cNvPr>
              <p:cNvSpPr>
                <a:spLocks noRot="1" noChangeAspect="1" noMove="1" noResize="1" noEditPoints="1" noAdjustHandles="1" noChangeArrowheads="1" noChangeShapeType="1" noTextEdit="1"/>
              </p:cNvSpPr>
              <p:nvPr/>
            </p:nvSpPr>
            <p:spPr>
              <a:xfrm>
                <a:off x="1688370" y="2879468"/>
                <a:ext cx="714170" cy="253916"/>
              </a:xfrm>
              <a:prstGeom prst="rect">
                <a:avLst/>
              </a:prstGeom>
              <a:blipFill>
                <a:blip r:embed="rId6"/>
                <a:stretch>
                  <a:fillRect b="-9524"/>
                </a:stretch>
              </a:blipFill>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969C7877-A922-C04B-8AF7-143D935ABA56}"/>
              </a:ext>
            </a:extLst>
          </p:cNvPr>
          <p:cNvGrpSpPr/>
          <p:nvPr/>
        </p:nvGrpSpPr>
        <p:grpSpPr>
          <a:xfrm>
            <a:off x="5651543" y="2411283"/>
            <a:ext cx="3196102" cy="2339236"/>
            <a:chOff x="967848" y="1694037"/>
            <a:chExt cx="4261470" cy="3118982"/>
          </a:xfrm>
        </p:grpSpPr>
        <p:cxnSp>
          <p:nvCxnSpPr>
            <p:cNvPr id="44" name="Straight Arrow Connector 43">
              <a:extLst>
                <a:ext uri="{FF2B5EF4-FFF2-40B4-BE49-F238E27FC236}">
                  <a16:creationId xmlns:a16="http://schemas.microsoft.com/office/drawing/2014/main" id="{A2251A69-D70A-614E-9F91-FB3E1C5FCD37}"/>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33E584C-952F-6840-ACE1-DDDBF1C0CB40}"/>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2FF790B-AC47-1B4E-8245-ED786A67B1D1}"/>
                    </a:ext>
                  </a:extLst>
                </p:cNvPr>
                <p:cNvSpPr txBox="1"/>
                <p:nvPr/>
              </p:nvSpPr>
              <p:spPr>
                <a:xfrm>
                  <a:off x="3837483" y="4079491"/>
                  <a:ext cx="1391835"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500" b="1" i="1" dirty="0">
                            <a:latin typeface="Cambria Math" panose="02040503050406030204" pitchFamily="18" charset="0"/>
                          </a:rPr>
                          <m:t>𝒆𝒂𝒓</m:t>
                        </m:r>
                        <m:r>
                          <a:rPr lang="en-GB" sz="1500" b="1" i="1" dirty="0">
                            <a:latin typeface="Cambria Math" panose="02040503050406030204" pitchFamily="18" charset="0"/>
                          </a:rPr>
                          <m:t> (</m:t>
                        </m:r>
                        <m:r>
                          <a:rPr lang="en-GB" sz="1500" b="1" i="1" dirty="0">
                            <a:latin typeface="Cambria Math" panose="02040503050406030204" pitchFamily="18" charset="0"/>
                          </a:rPr>
                          <m:t>𝒄𝒎</m:t>
                        </m:r>
                        <m:r>
                          <a:rPr lang="en-GB" sz="1500" b="1" i="1" dirty="0">
                            <a:latin typeface="Cambria Math" panose="02040503050406030204" pitchFamily="18" charset="0"/>
                          </a:rPr>
                          <m:t>)</m:t>
                        </m:r>
                      </m:oMath>
                    </m:oMathPara>
                  </a14:m>
                  <a:endParaRPr lang="en-GB" sz="900" b="1" dirty="0"/>
                </a:p>
              </p:txBody>
            </p:sp>
          </mc:Choice>
          <mc:Fallback xmlns="">
            <p:sp>
              <p:nvSpPr>
                <p:cNvPr id="46" name="TextBox 45">
                  <a:extLst>
                    <a:ext uri="{FF2B5EF4-FFF2-40B4-BE49-F238E27FC236}">
                      <a16:creationId xmlns:a16="http://schemas.microsoft.com/office/drawing/2014/main" id="{C2FF790B-AC47-1B4E-8245-ED786A67B1D1}"/>
                    </a:ext>
                  </a:extLst>
                </p:cNvPr>
                <p:cNvSpPr txBox="1">
                  <a:spLocks noRot="1" noChangeAspect="1" noMove="1" noResize="1" noEditPoints="1" noAdjustHandles="1" noChangeArrowheads="1" noChangeShapeType="1" noTextEdit="1"/>
                </p:cNvSpPr>
                <p:nvPr/>
              </p:nvSpPr>
              <p:spPr>
                <a:xfrm>
                  <a:off x="3837483" y="4079491"/>
                  <a:ext cx="1391835" cy="430887"/>
                </a:xfrm>
                <a:prstGeom prst="rect">
                  <a:avLst/>
                </a:prstGeom>
                <a:blipFill>
                  <a:blip r:embed="rId7"/>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3C67EE7-3C35-1D44-862D-671653B044DA}"/>
                    </a:ext>
                  </a:extLst>
                </p:cNvPr>
                <p:cNvSpPr txBox="1"/>
                <p:nvPr/>
              </p:nvSpPr>
              <p:spPr>
                <a:xfrm>
                  <a:off x="967848" y="1694037"/>
                  <a:ext cx="1389698"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500" b="1" i="1" dirty="0">
                            <a:latin typeface="Cambria Math" panose="02040503050406030204" pitchFamily="18" charset="0"/>
                          </a:rPr>
                          <m:t>𝒃𝒖𝒓𝒓𝒐𝒘𝒔</m:t>
                        </m:r>
                      </m:oMath>
                    </m:oMathPara>
                  </a14:m>
                  <a:endParaRPr lang="en-GB" sz="900" b="1" dirty="0"/>
                </a:p>
              </p:txBody>
            </p:sp>
          </mc:Choice>
          <mc:Fallback xmlns="">
            <p:sp>
              <p:nvSpPr>
                <p:cNvPr id="47" name="TextBox 46">
                  <a:extLst>
                    <a:ext uri="{FF2B5EF4-FFF2-40B4-BE49-F238E27FC236}">
                      <a16:creationId xmlns:a16="http://schemas.microsoft.com/office/drawing/2014/main" id="{33C67EE7-3C35-1D44-862D-671653B044DA}"/>
                    </a:ext>
                  </a:extLst>
                </p:cNvPr>
                <p:cNvSpPr txBox="1">
                  <a:spLocks noRot="1" noChangeAspect="1" noMove="1" noResize="1" noEditPoints="1" noAdjustHandles="1" noChangeArrowheads="1" noChangeShapeType="1" noTextEdit="1"/>
                </p:cNvSpPr>
                <p:nvPr/>
              </p:nvSpPr>
              <p:spPr>
                <a:xfrm>
                  <a:off x="967848" y="1694037"/>
                  <a:ext cx="1389698" cy="430887"/>
                </a:xfrm>
                <a:prstGeom prst="rect">
                  <a:avLst/>
                </a:prstGeom>
                <a:blipFill>
                  <a:blip r:embed="rId8"/>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DBA90064-CFA6-8C47-B6D2-8C4D8A765605}"/>
                </a:ext>
              </a:extLst>
            </p:cNvPr>
            <p:cNvSpPr/>
            <p:nvPr/>
          </p:nvSpPr>
          <p:spPr>
            <a:xfrm>
              <a:off x="1617524" y="4474464"/>
              <a:ext cx="295381" cy="338555"/>
            </a:xfrm>
            <a:prstGeom prst="rect">
              <a:avLst/>
            </a:prstGeom>
          </p:spPr>
          <p:txBody>
            <a:bodyPr wrap="none">
              <a:spAutoFit/>
            </a:bodyPr>
            <a:lstStyle/>
            <a:p>
              <a:r>
                <a:rPr lang="en-GB" sz="1050" dirty="0"/>
                <a:t> </a:t>
              </a:r>
            </a:p>
          </p:txBody>
        </p:sp>
      </p:grpSp>
      <p:sp>
        <p:nvSpPr>
          <p:cNvPr id="49" name="Rectangle 48">
            <a:extLst>
              <a:ext uri="{FF2B5EF4-FFF2-40B4-BE49-F238E27FC236}">
                <a16:creationId xmlns:a16="http://schemas.microsoft.com/office/drawing/2014/main" id="{E0B1ABBE-3362-1A48-9B5E-CFEECAC8C2D2}"/>
              </a:ext>
            </a:extLst>
          </p:cNvPr>
          <p:cNvSpPr/>
          <p:nvPr/>
        </p:nvSpPr>
        <p:spPr>
          <a:xfrm>
            <a:off x="7780915" y="2371612"/>
            <a:ext cx="931241" cy="5019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050"/>
          </a:p>
        </p:txBody>
      </p:sp>
      <p:sp>
        <p:nvSpPr>
          <p:cNvPr id="50" name="Multiply 49">
            <a:extLst>
              <a:ext uri="{FF2B5EF4-FFF2-40B4-BE49-F238E27FC236}">
                <a16:creationId xmlns:a16="http://schemas.microsoft.com/office/drawing/2014/main" id="{77D1D74B-6267-2C41-9C8A-67A697B4E9FA}"/>
              </a:ext>
            </a:extLst>
          </p:cNvPr>
          <p:cNvSpPr/>
          <p:nvPr/>
        </p:nvSpPr>
        <p:spPr>
          <a:xfrm>
            <a:off x="6220651" y="3288681"/>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1" name="Multiply 50">
            <a:extLst>
              <a:ext uri="{FF2B5EF4-FFF2-40B4-BE49-F238E27FC236}">
                <a16:creationId xmlns:a16="http://schemas.microsoft.com/office/drawing/2014/main" id="{5A929D47-5CE3-9E42-8966-2BFB2ED9F419}"/>
              </a:ext>
            </a:extLst>
          </p:cNvPr>
          <p:cNvSpPr/>
          <p:nvPr/>
        </p:nvSpPr>
        <p:spPr>
          <a:xfrm>
            <a:off x="6609936" y="3281314"/>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2" name="Multiply 51">
            <a:extLst>
              <a:ext uri="{FF2B5EF4-FFF2-40B4-BE49-F238E27FC236}">
                <a16:creationId xmlns:a16="http://schemas.microsoft.com/office/drawing/2014/main" id="{54F6DD65-348B-4140-99EB-5937609990E9}"/>
              </a:ext>
            </a:extLst>
          </p:cNvPr>
          <p:cNvSpPr/>
          <p:nvPr/>
        </p:nvSpPr>
        <p:spPr>
          <a:xfrm>
            <a:off x="6365727" y="3288681"/>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 name="Donut 52">
            <a:extLst>
              <a:ext uri="{FF2B5EF4-FFF2-40B4-BE49-F238E27FC236}">
                <a16:creationId xmlns:a16="http://schemas.microsoft.com/office/drawing/2014/main" id="{86CE09CB-E937-B548-B2E8-4F54711D96B2}"/>
              </a:ext>
            </a:extLst>
          </p:cNvPr>
          <p:cNvSpPr/>
          <p:nvPr/>
        </p:nvSpPr>
        <p:spPr>
          <a:xfrm>
            <a:off x="6973168" y="3755178"/>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4" name="Donut 53">
            <a:extLst>
              <a:ext uri="{FF2B5EF4-FFF2-40B4-BE49-F238E27FC236}">
                <a16:creationId xmlns:a16="http://schemas.microsoft.com/office/drawing/2014/main" id="{FEE767D1-A886-A448-A7E8-04D2853C85E4}"/>
              </a:ext>
            </a:extLst>
          </p:cNvPr>
          <p:cNvSpPr/>
          <p:nvPr/>
        </p:nvSpPr>
        <p:spPr>
          <a:xfrm>
            <a:off x="7035191" y="3320205"/>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5" name="Donut 54">
            <a:extLst>
              <a:ext uri="{FF2B5EF4-FFF2-40B4-BE49-F238E27FC236}">
                <a16:creationId xmlns:a16="http://schemas.microsoft.com/office/drawing/2014/main" id="{DFE8FEA3-406E-C143-B4DF-3778CC718EA3}"/>
              </a:ext>
            </a:extLst>
          </p:cNvPr>
          <p:cNvSpPr/>
          <p:nvPr/>
        </p:nvSpPr>
        <p:spPr>
          <a:xfrm>
            <a:off x="6792826" y="3755178"/>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6" name="Donut 55">
            <a:extLst>
              <a:ext uri="{FF2B5EF4-FFF2-40B4-BE49-F238E27FC236}">
                <a16:creationId xmlns:a16="http://schemas.microsoft.com/office/drawing/2014/main" id="{A1F54D13-330A-FB43-9C42-82BF11C5F460}"/>
              </a:ext>
            </a:extLst>
          </p:cNvPr>
          <p:cNvSpPr/>
          <p:nvPr/>
        </p:nvSpPr>
        <p:spPr>
          <a:xfrm>
            <a:off x="7895387" y="2401336"/>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7" name="Multiply 56">
            <a:extLst>
              <a:ext uri="{FF2B5EF4-FFF2-40B4-BE49-F238E27FC236}">
                <a16:creationId xmlns:a16="http://schemas.microsoft.com/office/drawing/2014/main" id="{3A5D50CA-363E-0549-ACAA-83A706FA1C07}"/>
              </a:ext>
            </a:extLst>
          </p:cNvPr>
          <p:cNvSpPr/>
          <p:nvPr/>
        </p:nvSpPr>
        <p:spPr>
          <a:xfrm>
            <a:off x="7847618" y="2584629"/>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8" name="Rectangle 57">
            <a:extLst>
              <a:ext uri="{FF2B5EF4-FFF2-40B4-BE49-F238E27FC236}">
                <a16:creationId xmlns:a16="http://schemas.microsoft.com/office/drawing/2014/main" id="{9BCCE6D3-74C8-104C-B574-ABC727F9A0EA}"/>
              </a:ext>
            </a:extLst>
          </p:cNvPr>
          <p:cNvSpPr/>
          <p:nvPr/>
        </p:nvSpPr>
        <p:spPr>
          <a:xfrm>
            <a:off x="8049570" y="2371612"/>
            <a:ext cx="522900" cy="415498"/>
          </a:xfrm>
          <a:prstGeom prst="rect">
            <a:avLst/>
          </a:prstGeom>
        </p:spPr>
        <p:txBody>
          <a:bodyPr wrap="none">
            <a:spAutoFit/>
          </a:bodyPr>
          <a:lstStyle/>
          <a:p>
            <a:r>
              <a:rPr lang="en-GB" sz="1050" dirty="0"/>
              <a:t>hare</a:t>
            </a:r>
          </a:p>
          <a:p>
            <a:r>
              <a:rPr lang="en-GB" sz="1050" dirty="0"/>
              <a:t>rabbit</a:t>
            </a:r>
          </a:p>
        </p:txBody>
      </p:sp>
      <p:sp>
        <p:nvSpPr>
          <p:cNvPr id="59" name="Donut 58">
            <a:extLst>
              <a:ext uri="{FF2B5EF4-FFF2-40B4-BE49-F238E27FC236}">
                <a16:creationId xmlns:a16="http://schemas.microsoft.com/office/drawing/2014/main" id="{6E1DDCC4-ECF9-694F-A53D-1A1E667EA84E}"/>
              </a:ext>
            </a:extLst>
          </p:cNvPr>
          <p:cNvSpPr/>
          <p:nvPr/>
        </p:nvSpPr>
        <p:spPr>
          <a:xfrm>
            <a:off x="7166885" y="3760610"/>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60" name="Rectangle 59">
            <a:extLst>
              <a:ext uri="{FF2B5EF4-FFF2-40B4-BE49-F238E27FC236}">
                <a16:creationId xmlns:a16="http://schemas.microsoft.com/office/drawing/2014/main" id="{232C5447-0160-F64E-A241-8B0540C546F9}"/>
              </a:ext>
            </a:extLst>
          </p:cNvPr>
          <p:cNvSpPr/>
          <p:nvPr/>
        </p:nvSpPr>
        <p:spPr>
          <a:xfrm>
            <a:off x="5728968" y="3721489"/>
            <a:ext cx="335348" cy="253916"/>
          </a:xfrm>
          <a:prstGeom prst="rect">
            <a:avLst/>
          </a:prstGeom>
        </p:spPr>
        <p:txBody>
          <a:bodyPr wrap="none">
            <a:spAutoFit/>
          </a:bodyPr>
          <a:lstStyle/>
          <a:p>
            <a:r>
              <a:rPr lang="en-GB" sz="1050" dirty="0"/>
              <a:t>no</a:t>
            </a:r>
          </a:p>
        </p:txBody>
      </p:sp>
      <p:sp>
        <p:nvSpPr>
          <p:cNvPr id="61" name="Rectangle 60">
            <a:extLst>
              <a:ext uri="{FF2B5EF4-FFF2-40B4-BE49-F238E27FC236}">
                <a16:creationId xmlns:a16="http://schemas.microsoft.com/office/drawing/2014/main" id="{BD4AAAEA-8BA1-3342-ADCB-78B7C7FD0572}"/>
              </a:ext>
            </a:extLst>
          </p:cNvPr>
          <p:cNvSpPr/>
          <p:nvPr/>
        </p:nvSpPr>
        <p:spPr>
          <a:xfrm>
            <a:off x="5682236" y="3234186"/>
            <a:ext cx="394660" cy="253916"/>
          </a:xfrm>
          <a:prstGeom prst="rect">
            <a:avLst/>
          </a:prstGeom>
        </p:spPr>
        <p:txBody>
          <a:bodyPr wrap="none">
            <a:spAutoFit/>
          </a:bodyPr>
          <a:lstStyle/>
          <a:p>
            <a:r>
              <a:rPr lang="en-GB" sz="1050" dirty="0"/>
              <a:t>yes</a:t>
            </a:r>
          </a:p>
        </p:txBody>
      </p:sp>
      <p:sp>
        <p:nvSpPr>
          <p:cNvPr id="62" name="Freeform 61">
            <a:extLst>
              <a:ext uri="{FF2B5EF4-FFF2-40B4-BE49-F238E27FC236}">
                <a16:creationId xmlns:a16="http://schemas.microsoft.com/office/drawing/2014/main" id="{D7A5E6C0-7FE0-6B48-A466-ECF944AC5216}"/>
              </a:ext>
            </a:extLst>
          </p:cNvPr>
          <p:cNvSpPr/>
          <p:nvPr/>
        </p:nvSpPr>
        <p:spPr>
          <a:xfrm>
            <a:off x="6203127" y="3650869"/>
            <a:ext cx="716786" cy="0"/>
          </a:xfrm>
          <a:custGeom>
            <a:avLst/>
            <a:gdLst>
              <a:gd name="connsiteX0" fmla="*/ 0 w 2103718"/>
              <a:gd name="connsiteY0" fmla="*/ 5977 h 5977"/>
              <a:gd name="connsiteX1" fmla="*/ 2103718 w 2103718"/>
              <a:gd name="connsiteY1" fmla="*/ 0 h 5977"/>
              <a:gd name="connsiteX2" fmla="*/ 2103718 w 2103718"/>
              <a:gd name="connsiteY2" fmla="*/ 0 h 5977"/>
            </a:gdLst>
            <a:ahLst/>
            <a:cxnLst>
              <a:cxn ang="0">
                <a:pos x="connsiteX0" y="connsiteY0"/>
              </a:cxn>
              <a:cxn ang="0">
                <a:pos x="connsiteX1" y="connsiteY1"/>
              </a:cxn>
              <a:cxn ang="0">
                <a:pos x="connsiteX2" y="connsiteY2"/>
              </a:cxn>
            </a:cxnLst>
            <a:rect l="l" t="t" r="r" b="b"/>
            <a:pathLst>
              <a:path w="2103718" h="5977">
                <a:moveTo>
                  <a:pt x="0" y="5977"/>
                </a:moveTo>
                <a:lnTo>
                  <a:pt x="2103718" y="0"/>
                </a:lnTo>
                <a:lnTo>
                  <a:pt x="210371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3" name="Freeform 62">
            <a:extLst>
              <a:ext uri="{FF2B5EF4-FFF2-40B4-BE49-F238E27FC236}">
                <a16:creationId xmlns:a16="http://schemas.microsoft.com/office/drawing/2014/main" id="{98D9EF93-A8C9-7F4F-923F-BDD40464B5EA}"/>
              </a:ext>
            </a:extLst>
          </p:cNvPr>
          <p:cNvSpPr/>
          <p:nvPr/>
        </p:nvSpPr>
        <p:spPr>
          <a:xfrm rot="199149" flipH="1">
            <a:off x="6910135" y="2873269"/>
            <a:ext cx="34289" cy="769523"/>
          </a:xfrm>
          <a:custGeom>
            <a:avLst/>
            <a:gdLst>
              <a:gd name="connsiteX0" fmla="*/ 0 w 2103718"/>
              <a:gd name="connsiteY0" fmla="*/ 5977 h 5977"/>
              <a:gd name="connsiteX1" fmla="*/ 2103718 w 2103718"/>
              <a:gd name="connsiteY1" fmla="*/ 0 h 5977"/>
              <a:gd name="connsiteX2" fmla="*/ 2103718 w 2103718"/>
              <a:gd name="connsiteY2" fmla="*/ 0 h 5977"/>
            </a:gdLst>
            <a:ahLst/>
            <a:cxnLst>
              <a:cxn ang="0">
                <a:pos x="connsiteX0" y="connsiteY0"/>
              </a:cxn>
              <a:cxn ang="0">
                <a:pos x="connsiteX1" y="connsiteY1"/>
              </a:cxn>
              <a:cxn ang="0">
                <a:pos x="connsiteX2" y="connsiteY2"/>
              </a:cxn>
            </a:cxnLst>
            <a:rect l="l" t="t" r="r" b="b"/>
            <a:pathLst>
              <a:path w="2103718" h="5977">
                <a:moveTo>
                  <a:pt x="0" y="5977"/>
                </a:moveTo>
                <a:lnTo>
                  <a:pt x="2103718" y="0"/>
                </a:lnTo>
                <a:lnTo>
                  <a:pt x="210371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F05683A7-AD62-5644-B107-28B295EBC167}"/>
                  </a:ext>
                </a:extLst>
              </p:cNvPr>
              <p:cNvSpPr/>
              <p:nvPr/>
            </p:nvSpPr>
            <p:spPr>
              <a:xfrm>
                <a:off x="6713558" y="4327646"/>
                <a:ext cx="396262"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i="1">
                          <a:latin typeface="Cambria Math" panose="02040503050406030204" pitchFamily="18" charset="0"/>
                        </a:rPr>
                        <m:t>9.4</m:t>
                      </m:r>
                    </m:oMath>
                  </m:oMathPara>
                </a14:m>
                <a:endParaRPr lang="en-GB" sz="1050" dirty="0"/>
              </a:p>
            </p:txBody>
          </p:sp>
        </mc:Choice>
        <mc:Fallback xmlns="">
          <p:sp>
            <p:nvSpPr>
              <p:cNvPr id="64" name="Rectangle 63">
                <a:extLst>
                  <a:ext uri="{FF2B5EF4-FFF2-40B4-BE49-F238E27FC236}">
                    <a16:creationId xmlns:a16="http://schemas.microsoft.com/office/drawing/2014/main" id="{F05683A7-AD62-5644-B107-28B295EBC167}"/>
                  </a:ext>
                </a:extLst>
              </p:cNvPr>
              <p:cNvSpPr>
                <a:spLocks noRot="1" noChangeAspect="1" noMove="1" noResize="1" noEditPoints="1" noAdjustHandles="1" noChangeArrowheads="1" noChangeShapeType="1" noTextEdit="1"/>
              </p:cNvSpPr>
              <p:nvPr/>
            </p:nvSpPr>
            <p:spPr>
              <a:xfrm>
                <a:off x="6713558" y="4327646"/>
                <a:ext cx="396262" cy="253916"/>
              </a:xfrm>
              <a:prstGeom prst="rect">
                <a:avLst/>
              </a:prstGeom>
              <a:blipFill>
                <a:blip r:embed="rId9"/>
                <a:stretch>
                  <a:fillRect/>
                </a:stretch>
              </a:blipFill>
            </p:spPr>
            <p:txBody>
              <a:bodyPr/>
              <a:lstStyle/>
              <a:p>
                <a:r>
                  <a:rPr lang="en-US">
                    <a:noFill/>
                  </a:rPr>
                  <a:t> </a:t>
                </a:r>
              </a:p>
            </p:txBody>
          </p:sp>
        </mc:Fallback>
      </mc:AlternateContent>
      <p:sp>
        <p:nvSpPr>
          <p:cNvPr id="65" name="Rectangle 64">
            <a:extLst>
              <a:ext uri="{FF2B5EF4-FFF2-40B4-BE49-F238E27FC236}">
                <a16:creationId xmlns:a16="http://schemas.microsoft.com/office/drawing/2014/main" id="{0D7E2ADC-263D-8E43-9B44-6FBEB7A7892F}"/>
              </a:ext>
            </a:extLst>
          </p:cNvPr>
          <p:cNvSpPr/>
          <p:nvPr/>
        </p:nvSpPr>
        <p:spPr>
          <a:xfrm>
            <a:off x="7323613" y="3657534"/>
            <a:ext cx="455574" cy="253916"/>
          </a:xfrm>
          <a:prstGeom prst="rect">
            <a:avLst/>
          </a:prstGeom>
        </p:spPr>
        <p:txBody>
          <a:bodyPr wrap="none">
            <a:spAutoFit/>
          </a:bodyPr>
          <a:lstStyle/>
          <a:p>
            <a:r>
              <a:rPr lang="en-GB" sz="1050" dirty="0"/>
              <a:t>hare</a:t>
            </a:r>
          </a:p>
        </p:txBody>
      </p:sp>
      <p:sp>
        <p:nvSpPr>
          <p:cNvPr id="67" name="Rectangle 66">
            <a:extLst>
              <a:ext uri="{FF2B5EF4-FFF2-40B4-BE49-F238E27FC236}">
                <a16:creationId xmlns:a16="http://schemas.microsoft.com/office/drawing/2014/main" id="{DED34BB8-8002-5E42-959F-5A49265367B4}"/>
              </a:ext>
            </a:extLst>
          </p:cNvPr>
          <p:cNvSpPr/>
          <p:nvPr/>
        </p:nvSpPr>
        <p:spPr>
          <a:xfrm>
            <a:off x="6211412" y="3021756"/>
            <a:ext cx="522900" cy="253916"/>
          </a:xfrm>
          <a:prstGeom prst="rect">
            <a:avLst/>
          </a:prstGeom>
        </p:spPr>
        <p:txBody>
          <a:bodyPr wrap="none">
            <a:spAutoFit/>
          </a:bodyPr>
          <a:lstStyle/>
          <a:p>
            <a:r>
              <a:rPr lang="en-GB" sz="1050" dirty="0"/>
              <a:t>rabbit</a:t>
            </a:r>
          </a:p>
        </p:txBody>
      </p:sp>
    </p:spTree>
    <p:extLst>
      <p:ext uri="{BB962C8B-B14F-4D97-AF65-F5344CB8AC3E}">
        <p14:creationId xmlns:p14="http://schemas.microsoft.com/office/powerpoint/2010/main" val="251584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4"/>
          <p:cNvPicPr preferRelativeResize="0"/>
          <p:nvPr/>
        </p:nvPicPr>
        <p:blipFill>
          <a:blip r:embed="rId3">
            <a:alphaModFix/>
          </a:blip>
          <a:stretch>
            <a:fillRect/>
          </a:stretch>
        </p:blipFill>
        <p:spPr>
          <a:xfrm>
            <a:off x="3220625" y="841925"/>
            <a:ext cx="5847726" cy="3928849"/>
          </a:xfrm>
          <a:prstGeom prst="rect">
            <a:avLst/>
          </a:prstGeom>
          <a:noFill/>
          <a:ln>
            <a:noFill/>
          </a:ln>
        </p:spPr>
      </p:pic>
      <p:sp>
        <p:nvSpPr>
          <p:cNvPr id="74" name="Google Shape;74;p14"/>
          <p:cNvSpPr txBox="1"/>
          <p:nvPr/>
        </p:nvSpPr>
        <p:spPr>
          <a:xfrm>
            <a:off x="98250" y="1075575"/>
            <a:ext cx="3000000" cy="1089000"/>
          </a:xfrm>
          <a:prstGeom prst="rect">
            <a:avLst/>
          </a:prstGeom>
          <a:solidFill>
            <a:srgbClr val="9FC5E8"/>
          </a:solid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b="1"/>
              <a:t>Decision Tree algorithm learns a hierarchy of if/else questions</a:t>
            </a:r>
            <a:endParaRPr sz="1200" b="1"/>
          </a:p>
        </p:txBody>
      </p:sp>
      <p:sp>
        <p:nvSpPr>
          <p:cNvPr id="75" name="Google Shape;75;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Decision Tree</a:t>
            </a:r>
            <a:endParaRPr/>
          </a:p>
        </p:txBody>
      </p:sp>
      <p:sp>
        <p:nvSpPr>
          <p:cNvPr id="76" name="Google Shape;76;p14"/>
          <p:cNvSpPr/>
          <p:nvPr/>
        </p:nvSpPr>
        <p:spPr>
          <a:xfrm>
            <a:off x="3537450" y="2433775"/>
            <a:ext cx="5387400" cy="242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633275" y="3870000"/>
            <a:ext cx="5387400" cy="1135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a:off x="152400" y="908125"/>
            <a:ext cx="5144024" cy="4082975"/>
          </a:xfrm>
          <a:prstGeom prst="rect">
            <a:avLst/>
          </a:prstGeom>
          <a:noFill/>
          <a:ln>
            <a:noFill/>
          </a:ln>
        </p:spPr>
      </p:pic>
      <p:sp>
        <p:nvSpPr>
          <p:cNvPr id="83" name="Google Shape;83;p15"/>
          <p:cNvSpPr/>
          <p:nvPr/>
        </p:nvSpPr>
        <p:spPr>
          <a:xfrm>
            <a:off x="6823875" y="477675"/>
            <a:ext cx="1228200" cy="8871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outlook</a:t>
            </a:r>
            <a:endParaRPr/>
          </a:p>
        </p:txBody>
      </p:sp>
      <p:cxnSp>
        <p:nvCxnSpPr>
          <p:cNvPr id="84" name="Google Shape;84;p15"/>
          <p:cNvCxnSpPr>
            <a:stCxn id="83" idx="3"/>
          </p:cNvCxnSpPr>
          <p:nvPr/>
        </p:nvCxnSpPr>
        <p:spPr>
          <a:xfrm flipH="1">
            <a:off x="6414541" y="1234862"/>
            <a:ext cx="589200" cy="607500"/>
          </a:xfrm>
          <a:prstGeom prst="straightConnector1">
            <a:avLst/>
          </a:prstGeom>
          <a:noFill/>
          <a:ln w="9525" cap="flat" cmpd="sng">
            <a:solidFill>
              <a:schemeClr val="dk2"/>
            </a:solidFill>
            <a:prstDash val="solid"/>
            <a:round/>
            <a:headEnd type="none" w="med" len="med"/>
            <a:tailEnd type="triangle" w="med" len="med"/>
          </a:ln>
        </p:spPr>
      </p:cxnSp>
      <p:sp>
        <p:nvSpPr>
          <p:cNvPr id="85" name="Google Shape;85;p15"/>
          <p:cNvSpPr/>
          <p:nvPr/>
        </p:nvSpPr>
        <p:spPr>
          <a:xfrm>
            <a:off x="439750" y="3762300"/>
            <a:ext cx="4655700" cy="1005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5835400" y="1846800"/>
            <a:ext cx="900300" cy="607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Sunny</a:t>
            </a:r>
            <a:endParaRPr/>
          </a:p>
          <a:p>
            <a:pPr marL="0" lvl="0" indent="0" algn="l" rtl="0">
              <a:spcBef>
                <a:spcPts val="0"/>
              </a:spcBef>
              <a:spcAft>
                <a:spcPts val="0"/>
              </a:spcAft>
              <a:buNone/>
            </a:pPr>
            <a:r>
              <a:rPr lang="en"/>
              <a:t>3 Yes</a:t>
            </a:r>
            <a:endParaRPr/>
          </a:p>
          <a:p>
            <a:pPr marL="0" lvl="0" indent="0" algn="l" rtl="0">
              <a:spcBef>
                <a:spcPts val="0"/>
              </a:spcBef>
              <a:spcAft>
                <a:spcPts val="0"/>
              </a:spcAft>
              <a:buNone/>
            </a:pPr>
            <a:r>
              <a:rPr lang="en"/>
              <a:t>2 No</a:t>
            </a:r>
            <a:endParaRPr/>
          </a:p>
        </p:txBody>
      </p:sp>
      <p:sp>
        <p:nvSpPr>
          <p:cNvPr id="87" name="Google Shape;87;p15"/>
          <p:cNvSpPr/>
          <p:nvPr/>
        </p:nvSpPr>
        <p:spPr>
          <a:xfrm>
            <a:off x="439750" y="1888675"/>
            <a:ext cx="4655700" cy="816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15"/>
          <p:cNvCxnSpPr>
            <a:stCxn id="83" idx="4"/>
          </p:cNvCxnSpPr>
          <p:nvPr/>
        </p:nvCxnSpPr>
        <p:spPr>
          <a:xfrm flipH="1">
            <a:off x="7426875" y="1364775"/>
            <a:ext cx="11100" cy="495900"/>
          </a:xfrm>
          <a:prstGeom prst="straightConnector1">
            <a:avLst/>
          </a:prstGeom>
          <a:noFill/>
          <a:ln w="9525" cap="flat" cmpd="sng">
            <a:solidFill>
              <a:schemeClr val="dk2"/>
            </a:solidFill>
            <a:prstDash val="solid"/>
            <a:round/>
            <a:headEnd type="none" w="med" len="med"/>
            <a:tailEnd type="triangle" w="med" len="med"/>
          </a:ln>
        </p:spPr>
      </p:cxnSp>
      <p:sp>
        <p:nvSpPr>
          <p:cNvPr id="89" name="Google Shape;89;p15"/>
          <p:cNvSpPr/>
          <p:nvPr/>
        </p:nvSpPr>
        <p:spPr>
          <a:xfrm>
            <a:off x="6931300" y="1860750"/>
            <a:ext cx="935400" cy="607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Overcast</a:t>
            </a:r>
            <a:endParaRPr/>
          </a:p>
          <a:p>
            <a:pPr marL="0" lvl="0" indent="0" algn="l" rtl="0">
              <a:spcBef>
                <a:spcPts val="0"/>
              </a:spcBef>
              <a:spcAft>
                <a:spcPts val="0"/>
              </a:spcAft>
              <a:buNone/>
            </a:pPr>
            <a:r>
              <a:rPr lang="en"/>
              <a:t>4 yes</a:t>
            </a:r>
            <a:endParaRPr/>
          </a:p>
        </p:txBody>
      </p:sp>
      <p:sp>
        <p:nvSpPr>
          <p:cNvPr id="90" name="Google Shape;90;p15"/>
          <p:cNvSpPr/>
          <p:nvPr/>
        </p:nvSpPr>
        <p:spPr>
          <a:xfrm>
            <a:off x="453700" y="2733275"/>
            <a:ext cx="4641900" cy="985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 name="Google Shape;91;p15"/>
          <p:cNvCxnSpPr>
            <a:stCxn id="83" idx="5"/>
          </p:cNvCxnSpPr>
          <p:nvPr/>
        </p:nvCxnSpPr>
        <p:spPr>
          <a:xfrm>
            <a:off x="7872209" y="1234862"/>
            <a:ext cx="531900" cy="584100"/>
          </a:xfrm>
          <a:prstGeom prst="straightConnector1">
            <a:avLst/>
          </a:prstGeom>
          <a:noFill/>
          <a:ln w="9525" cap="flat" cmpd="sng">
            <a:solidFill>
              <a:schemeClr val="dk2"/>
            </a:solidFill>
            <a:prstDash val="solid"/>
            <a:round/>
            <a:headEnd type="none" w="med" len="med"/>
            <a:tailEnd type="triangle" w="med" len="med"/>
          </a:ln>
        </p:spPr>
      </p:cxnSp>
      <p:sp>
        <p:nvSpPr>
          <p:cNvPr id="92" name="Google Shape;92;p15"/>
          <p:cNvSpPr/>
          <p:nvPr/>
        </p:nvSpPr>
        <p:spPr>
          <a:xfrm>
            <a:off x="8020200" y="1860750"/>
            <a:ext cx="844500" cy="5841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Rainy</a:t>
            </a:r>
            <a:endParaRPr/>
          </a:p>
          <a:p>
            <a:pPr marL="0" lvl="0" indent="0" algn="l" rtl="0">
              <a:spcBef>
                <a:spcPts val="0"/>
              </a:spcBef>
              <a:spcAft>
                <a:spcPts val="0"/>
              </a:spcAft>
              <a:buNone/>
            </a:pPr>
            <a:r>
              <a:rPr lang="en"/>
              <a:t>2 yes</a:t>
            </a:r>
            <a:endParaRPr/>
          </a:p>
          <a:p>
            <a:pPr marL="0" lvl="0" indent="0" algn="l" rtl="0">
              <a:spcBef>
                <a:spcPts val="0"/>
              </a:spcBef>
              <a:spcAft>
                <a:spcPts val="0"/>
              </a:spcAft>
              <a:buNone/>
            </a:pPr>
            <a:r>
              <a:rPr lang="en"/>
              <a:t>3 no</a:t>
            </a:r>
            <a:endParaRPr/>
          </a:p>
        </p:txBody>
      </p:sp>
      <p:sp>
        <p:nvSpPr>
          <p:cNvPr id="93" name="Google Shape;93;p15"/>
          <p:cNvSpPr txBox="1"/>
          <p:nvPr/>
        </p:nvSpPr>
        <p:spPr>
          <a:xfrm>
            <a:off x="5786550" y="2579700"/>
            <a:ext cx="739800" cy="584100"/>
          </a:xfrm>
          <a:prstGeom prst="rect">
            <a:avLst/>
          </a:prstGeom>
          <a:solidFill>
            <a:srgbClr val="A4C2F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 further</a:t>
            </a:r>
            <a:endParaRPr/>
          </a:p>
        </p:txBody>
      </p:sp>
      <p:sp>
        <p:nvSpPr>
          <p:cNvPr id="94" name="Google Shape;94;p15"/>
          <p:cNvSpPr txBox="1"/>
          <p:nvPr/>
        </p:nvSpPr>
        <p:spPr>
          <a:xfrm>
            <a:off x="8052075" y="2579700"/>
            <a:ext cx="739800" cy="584100"/>
          </a:xfrm>
          <a:prstGeom prst="rect">
            <a:avLst/>
          </a:prstGeom>
          <a:solidFill>
            <a:srgbClr val="A4C2F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Split further</a:t>
            </a:r>
            <a:endParaRPr/>
          </a:p>
        </p:txBody>
      </p:sp>
      <p:sp>
        <p:nvSpPr>
          <p:cNvPr id="95" name="Google Shape;95;p15"/>
          <p:cNvSpPr txBox="1"/>
          <p:nvPr/>
        </p:nvSpPr>
        <p:spPr>
          <a:xfrm>
            <a:off x="7016475" y="2579700"/>
            <a:ext cx="739800" cy="584100"/>
          </a:xfrm>
          <a:prstGeom prst="rect">
            <a:avLst/>
          </a:prstGeom>
          <a:solidFill>
            <a:srgbClr val="A4C2F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Pure Subset</a:t>
            </a:r>
            <a:endParaRPr/>
          </a:p>
        </p:txBody>
      </p:sp>
      <p:cxnSp>
        <p:nvCxnSpPr>
          <p:cNvPr id="96" name="Google Shape;96;p15"/>
          <p:cNvCxnSpPr>
            <a:stCxn id="93" idx="2"/>
          </p:cNvCxnSpPr>
          <p:nvPr/>
        </p:nvCxnSpPr>
        <p:spPr>
          <a:xfrm flipH="1">
            <a:off x="5486250" y="3163800"/>
            <a:ext cx="670200" cy="365100"/>
          </a:xfrm>
          <a:prstGeom prst="straightConnector1">
            <a:avLst/>
          </a:prstGeom>
          <a:noFill/>
          <a:ln w="9525" cap="flat" cmpd="sng">
            <a:solidFill>
              <a:schemeClr val="dk2"/>
            </a:solidFill>
            <a:prstDash val="solid"/>
            <a:round/>
            <a:headEnd type="none" w="med" len="med"/>
            <a:tailEnd type="triangle" w="med" len="med"/>
          </a:ln>
        </p:spPr>
      </p:cxnSp>
      <p:cxnSp>
        <p:nvCxnSpPr>
          <p:cNvPr id="97" name="Google Shape;97;p15"/>
          <p:cNvCxnSpPr>
            <a:stCxn id="93" idx="2"/>
          </p:cNvCxnSpPr>
          <p:nvPr/>
        </p:nvCxnSpPr>
        <p:spPr>
          <a:xfrm>
            <a:off x="6156450" y="3163800"/>
            <a:ext cx="363000" cy="302400"/>
          </a:xfrm>
          <a:prstGeom prst="straightConnector1">
            <a:avLst/>
          </a:prstGeom>
          <a:noFill/>
          <a:ln w="9525" cap="flat" cmpd="sng">
            <a:solidFill>
              <a:schemeClr val="dk2"/>
            </a:solidFill>
            <a:prstDash val="solid"/>
            <a:round/>
            <a:headEnd type="none" w="med" len="med"/>
            <a:tailEnd type="triangle" w="med" len="med"/>
          </a:ln>
        </p:spPr>
      </p:cxnSp>
      <p:sp>
        <p:nvSpPr>
          <p:cNvPr id="98" name="Google Shape;98;p15"/>
          <p:cNvSpPr/>
          <p:nvPr/>
        </p:nvSpPr>
        <p:spPr>
          <a:xfrm>
            <a:off x="5221150" y="3570900"/>
            <a:ext cx="900300" cy="8871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windy</a:t>
            </a:r>
            <a:endParaRPr/>
          </a:p>
          <a:p>
            <a:pPr marL="0" lvl="0" indent="0" algn="l" rtl="0">
              <a:spcBef>
                <a:spcPts val="0"/>
              </a:spcBef>
              <a:spcAft>
                <a:spcPts val="0"/>
              </a:spcAft>
              <a:buNone/>
            </a:pPr>
            <a:r>
              <a:rPr lang="en"/>
              <a:t> 0 yes</a:t>
            </a:r>
            <a:endParaRPr/>
          </a:p>
          <a:p>
            <a:pPr marL="0" lvl="0" indent="0" algn="l" rtl="0">
              <a:spcBef>
                <a:spcPts val="0"/>
              </a:spcBef>
              <a:spcAft>
                <a:spcPts val="0"/>
              </a:spcAft>
              <a:buNone/>
            </a:pPr>
            <a:r>
              <a:rPr lang="en"/>
              <a:t>2 no</a:t>
            </a:r>
            <a:endParaRPr/>
          </a:p>
          <a:p>
            <a:pPr marL="0" lvl="0" indent="0" algn="l" rtl="0">
              <a:spcBef>
                <a:spcPts val="0"/>
              </a:spcBef>
              <a:spcAft>
                <a:spcPts val="0"/>
              </a:spcAft>
              <a:buNone/>
            </a:pPr>
            <a:endParaRPr/>
          </a:p>
        </p:txBody>
      </p:sp>
      <p:sp>
        <p:nvSpPr>
          <p:cNvPr id="99" name="Google Shape;99;p15"/>
          <p:cNvSpPr/>
          <p:nvPr/>
        </p:nvSpPr>
        <p:spPr>
          <a:xfrm>
            <a:off x="6156450" y="3570900"/>
            <a:ext cx="900300" cy="8871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 wind</a:t>
            </a:r>
            <a:endParaRPr/>
          </a:p>
          <a:p>
            <a:pPr marL="0" lvl="0" indent="0" algn="l" rtl="0">
              <a:spcBef>
                <a:spcPts val="0"/>
              </a:spcBef>
              <a:spcAft>
                <a:spcPts val="0"/>
              </a:spcAft>
              <a:buNone/>
            </a:pPr>
            <a:r>
              <a:rPr lang="en"/>
              <a:t>3 yes</a:t>
            </a:r>
            <a:endParaRPr/>
          </a:p>
          <a:p>
            <a:pPr marL="0" lvl="0" indent="0" algn="l" rtl="0">
              <a:spcBef>
                <a:spcPts val="0"/>
              </a:spcBef>
              <a:spcAft>
                <a:spcPts val="0"/>
              </a:spcAft>
              <a:buNone/>
            </a:pPr>
            <a:r>
              <a:rPr lang="en"/>
              <a:t>0 no</a:t>
            </a:r>
            <a:endParaRPr/>
          </a:p>
          <a:p>
            <a:pPr marL="0" lvl="0" indent="0" algn="l" rtl="0">
              <a:spcBef>
                <a:spcPts val="0"/>
              </a:spcBef>
              <a:spcAft>
                <a:spcPts val="0"/>
              </a:spcAft>
              <a:buNone/>
            </a:pPr>
            <a:endParaRPr/>
          </a:p>
        </p:txBody>
      </p:sp>
      <p:cxnSp>
        <p:nvCxnSpPr>
          <p:cNvPr id="100" name="Google Shape;100;p15"/>
          <p:cNvCxnSpPr>
            <a:stCxn id="94" idx="2"/>
            <a:endCxn id="101" idx="0"/>
          </p:cNvCxnSpPr>
          <p:nvPr/>
        </p:nvCxnSpPr>
        <p:spPr>
          <a:xfrm flipH="1">
            <a:off x="7596675" y="3163800"/>
            <a:ext cx="825300" cy="405300"/>
          </a:xfrm>
          <a:prstGeom prst="straightConnector1">
            <a:avLst/>
          </a:prstGeom>
          <a:noFill/>
          <a:ln w="9525" cap="flat" cmpd="sng">
            <a:solidFill>
              <a:schemeClr val="dk2"/>
            </a:solidFill>
            <a:prstDash val="solid"/>
            <a:round/>
            <a:headEnd type="none" w="med" len="med"/>
            <a:tailEnd type="triangle" w="med" len="med"/>
          </a:ln>
        </p:spPr>
      </p:cxnSp>
      <p:cxnSp>
        <p:nvCxnSpPr>
          <p:cNvPr id="102" name="Google Shape;102;p15"/>
          <p:cNvCxnSpPr>
            <a:stCxn id="94" idx="2"/>
          </p:cNvCxnSpPr>
          <p:nvPr/>
        </p:nvCxnSpPr>
        <p:spPr>
          <a:xfrm>
            <a:off x="8421975" y="3163800"/>
            <a:ext cx="22800" cy="371100"/>
          </a:xfrm>
          <a:prstGeom prst="straightConnector1">
            <a:avLst/>
          </a:prstGeom>
          <a:noFill/>
          <a:ln w="9525" cap="flat" cmpd="sng">
            <a:solidFill>
              <a:schemeClr val="dk2"/>
            </a:solidFill>
            <a:prstDash val="solid"/>
            <a:round/>
            <a:headEnd type="none" w="med" len="med"/>
            <a:tailEnd type="triangle" w="med" len="med"/>
          </a:ln>
        </p:spPr>
      </p:cxnSp>
      <p:sp>
        <p:nvSpPr>
          <p:cNvPr id="101" name="Google Shape;101;p15"/>
          <p:cNvSpPr/>
          <p:nvPr/>
        </p:nvSpPr>
        <p:spPr>
          <a:xfrm>
            <a:off x="7146500" y="3569050"/>
            <a:ext cx="900300" cy="887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High Humidity</a:t>
            </a:r>
            <a:endParaRPr/>
          </a:p>
          <a:p>
            <a:pPr marL="0" lvl="0" indent="0" algn="l" rtl="0">
              <a:spcBef>
                <a:spcPts val="0"/>
              </a:spcBef>
              <a:spcAft>
                <a:spcPts val="0"/>
              </a:spcAft>
              <a:buNone/>
            </a:pPr>
            <a:r>
              <a:rPr lang="en"/>
              <a:t>0 yes</a:t>
            </a:r>
            <a:endParaRPr/>
          </a:p>
          <a:p>
            <a:pPr marL="0" lvl="0" indent="0" algn="l" rtl="0">
              <a:spcBef>
                <a:spcPts val="0"/>
              </a:spcBef>
              <a:spcAft>
                <a:spcPts val="0"/>
              </a:spcAft>
              <a:buNone/>
            </a:pPr>
            <a:r>
              <a:rPr lang="en"/>
              <a:t>3 no</a:t>
            </a:r>
            <a:endParaRPr/>
          </a:p>
          <a:p>
            <a:pPr marL="0" lvl="0" indent="0" algn="l" rtl="0">
              <a:spcBef>
                <a:spcPts val="0"/>
              </a:spcBef>
              <a:spcAft>
                <a:spcPts val="0"/>
              </a:spcAft>
              <a:buNone/>
            </a:pPr>
            <a:endParaRPr/>
          </a:p>
        </p:txBody>
      </p:sp>
      <p:sp>
        <p:nvSpPr>
          <p:cNvPr id="103" name="Google Shape;103;p15"/>
          <p:cNvSpPr/>
          <p:nvPr/>
        </p:nvSpPr>
        <p:spPr>
          <a:xfrm>
            <a:off x="8081800" y="3570900"/>
            <a:ext cx="900300" cy="887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normal Humidity</a:t>
            </a:r>
            <a:endParaRPr/>
          </a:p>
          <a:p>
            <a:pPr marL="0" lvl="0" indent="0" algn="l" rtl="0">
              <a:spcBef>
                <a:spcPts val="0"/>
              </a:spcBef>
              <a:spcAft>
                <a:spcPts val="0"/>
              </a:spcAft>
              <a:buNone/>
            </a:pPr>
            <a:r>
              <a:rPr lang="en"/>
              <a:t>2 yes</a:t>
            </a:r>
            <a:endParaRPr/>
          </a:p>
          <a:p>
            <a:pPr marL="0" lvl="0" indent="0" algn="l" rtl="0">
              <a:spcBef>
                <a:spcPts val="0"/>
              </a:spcBef>
              <a:spcAft>
                <a:spcPts val="0"/>
              </a:spcAft>
              <a:buNone/>
            </a:pPr>
            <a:r>
              <a:rPr lang="en"/>
              <a:t>0 no</a:t>
            </a:r>
            <a:endParaRPr/>
          </a:p>
          <a:p>
            <a:pPr marL="0" lvl="0" indent="0" algn="l" rtl="0">
              <a:spcBef>
                <a:spcPts val="0"/>
              </a:spcBef>
              <a:spcAft>
                <a:spcPts val="0"/>
              </a:spcAft>
              <a:buNone/>
            </a:pPr>
            <a:endParaRPr/>
          </a:p>
        </p:txBody>
      </p:sp>
      <p:sp>
        <p:nvSpPr>
          <p:cNvPr id="104" name="Google Shape;104;p15"/>
          <p:cNvSpPr txBox="1"/>
          <p:nvPr/>
        </p:nvSpPr>
        <p:spPr>
          <a:xfrm>
            <a:off x="5290850" y="4556400"/>
            <a:ext cx="775800" cy="495900"/>
          </a:xfrm>
          <a:prstGeom prst="rect">
            <a:avLst/>
          </a:prstGeom>
          <a:solidFill>
            <a:srgbClr val="A4C2F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Pure Subset</a:t>
            </a:r>
            <a:endParaRPr/>
          </a:p>
        </p:txBody>
      </p:sp>
      <p:sp>
        <p:nvSpPr>
          <p:cNvPr id="105" name="Google Shape;105;p15"/>
          <p:cNvSpPr txBox="1"/>
          <p:nvPr/>
        </p:nvSpPr>
        <p:spPr>
          <a:xfrm>
            <a:off x="6200725" y="4562700"/>
            <a:ext cx="775800" cy="495900"/>
          </a:xfrm>
          <a:prstGeom prst="rect">
            <a:avLst/>
          </a:prstGeom>
          <a:solidFill>
            <a:srgbClr val="A4C2F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Pure Subset</a:t>
            </a:r>
            <a:endParaRPr/>
          </a:p>
        </p:txBody>
      </p:sp>
      <p:sp>
        <p:nvSpPr>
          <p:cNvPr id="106" name="Google Shape;106;p15"/>
          <p:cNvSpPr txBox="1"/>
          <p:nvPr/>
        </p:nvSpPr>
        <p:spPr>
          <a:xfrm>
            <a:off x="7166488" y="4559550"/>
            <a:ext cx="775800" cy="495900"/>
          </a:xfrm>
          <a:prstGeom prst="rect">
            <a:avLst/>
          </a:prstGeom>
          <a:solidFill>
            <a:srgbClr val="A4C2F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Pure Subset</a:t>
            </a:r>
            <a:endParaRPr/>
          </a:p>
        </p:txBody>
      </p:sp>
      <p:sp>
        <p:nvSpPr>
          <p:cNvPr id="107" name="Google Shape;107;p15"/>
          <p:cNvSpPr txBox="1"/>
          <p:nvPr/>
        </p:nvSpPr>
        <p:spPr>
          <a:xfrm>
            <a:off x="8076363" y="4565850"/>
            <a:ext cx="775800" cy="495900"/>
          </a:xfrm>
          <a:prstGeom prst="rect">
            <a:avLst/>
          </a:prstGeom>
          <a:solidFill>
            <a:srgbClr val="A4C2F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Pure Subset</a:t>
            </a:r>
            <a:endParaRPr/>
          </a:p>
        </p:txBody>
      </p:sp>
      <p:sp>
        <p:nvSpPr>
          <p:cNvPr id="108" name="Google Shape;108;p15"/>
          <p:cNvSpPr/>
          <p:nvPr/>
        </p:nvSpPr>
        <p:spPr>
          <a:xfrm>
            <a:off x="2045175" y="66850"/>
            <a:ext cx="3790200" cy="705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New data: rainy, high humidity, windy ?</a:t>
            </a:r>
            <a:endParaRPr/>
          </a:p>
        </p:txBody>
      </p:sp>
      <p:sp>
        <p:nvSpPr>
          <p:cNvPr id="109" name="Google Shape;109;p15"/>
          <p:cNvSpPr/>
          <p:nvPr/>
        </p:nvSpPr>
        <p:spPr>
          <a:xfrm>
            <a:off x="7510650" y="1274425"/>
            <a:ext cx="1053775" cy="3364425"/>
          </a:xfrm>
          <a:custGeom>
            <a:avLst/>
            <a:gdLst/>
            <a:ahLst/>
            <a:cxnLst/>
            <a:rect l="l" t="t" r="r" b="b"/>
            <a:pathLst>
              <a:path w="42151" h="134577" extrusionOk="0">
                <a:moveTo>
                  <a:pt x="22336" y="0"/>
                </a:moveTo>
                <a:cubicBezTo>
                  <a:pt x="25314" y="3211"/>
                  <a:pt x="37134" y="12657"/>
                  <a:pt x="40205" y="19265"/>
                </a:cubicBezTo>
                <a:cubicBezTo>
                  <a:pt x="43276" y="25873"/>
                  <a:pt x="42020" y="32062"/>
                  <a:pt x="40764" y="39647"/>
                </a:cubicBezTo>
                <a:cubicBezTo>
                  <a:pt x="39508" y="47232"/>
                  <a:pt x="38112" y="55655"/>
                  <a:pt x="32667" y="64776"/>
                </a:cubicBezTo>
                <a:cubicBezTo>
                  <a:pt x="27223" y="73897"/>
                  <a:pt x="13542" y="82739"/>
                  <a:pt x="8097" y="94372"/>
                </a:cubicBezTo>
                <a:cubicBezTo>
                  <a:pt x="2653" y="106006"/>
                  <a:pt x="1350" y="127876"/>
                  <a:pt x="0" y="134577"/>
                </a:cubicBezTo>
              </a:path>
            </a:pathLst>
          </a:custGeom>
          <a:noFill/>
          <a:ln w="38100" cap="flat" cmpd="sng">
            <a:solidFill>
              <a:srgbClr val="FF00FF"/>
            </a:solidFill>
            <a:prstDash val="solid"/>
            <a:round/>
            <a:headEnd type="none" w="med" len="med"/>
            <a:tailEnd type="none" w="med" len="med"/>
          </a:ln>
        </p:spPr>
      </p:sp>
      <p:sp>
        <p:nvSpPr>
          <p:cNvPr id="110" name="Google Shape;110;p15"/>
          <p:cNvSpPr txBox="1"/>
          <p:nvPr/>
        </p:nvSpPr>
        <p:spPr>
          <a:xfrm>
            <a:off x="5947100" y="276250"/>
            <a:ext cx="531900" cy="3651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a:t>
            </a:r>
            <a:endParaRPr/>
          </a:p>
        </p:txBody>
      </p:sp>
      <p:sp>
        <p:nvSpPr>
          <p:cNvPr id="111" name="Google Shape;111;p15"/>
          <p:cNvSpPr/>
          <p:nvPr/>
        </p:nvSpPr>
        <p:spPr>
          <a:xfrm>
            <a:off x="3388900" y="3785100"/>
            <a:ext cx="775800" cy="552000"/>
          </a:xfrm>
          <a:prstGeom prst="rect">
            <a:avLst/>
          </a:prstGeom>
          <a:noFill/>
          <a:ln w="38100"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356625" y="4377300"/>
            <a:ext cx="825300" cy="365100"/>
          </a:xfrm>
          <a:prstGeom prst="rect">
            <a:avLst/>
          </a:prstGeom>
          <a:noFill/>
          <a:ln w="38100"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497475" y="2759225"/>
            <a:ext cx="825300" cy="3651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497475" y="3132450"/>
            <a:ext cx="825300" cy="6075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fade">
                                      <p:cBhvr>
                                        <p:cTn id="37" dur="1000"/>
                                        <p:tgtEl>
                                          <p:spTgt spid="95"/>
                                        </p:tgtEl>
                                      </p:cBhvr>
                                    </p:animEffect>
                                  </p:childTnLst>
                                </p:cTn>
                              </p:par>
                              <p:par>
                                <p:cTn id="38" presetID="10" presetClass="entr" presetSubtype="0" fill="hold" nodeType="withEffect">
                                  <p:stCondLst>
                                    <p:cond delay="0"/>
                                  </p:stCondLst>
                                  <p:childTnLst>
                                    <p:set>
                                      <p:cBhvr>
                                        <p:cTn id="39" dur="1" fill="hold">
                                          <p:stCondLst>
                                            <p:cond delay="0"/>
                                          </p:stCondLst>
                                        </p:cTn>
                                        <p:tgtEl>
                                          <p:spTgt spid="94"/>
                                        </p:tgtEl>
                                        <p:attrNameLst>
                                          <p:attrName>style.visibility</p:attrName>
                                        </p:attrNameLst>
                                      </p:cBhvr>
                                      <p:to>
                                        <p:strVal val="visible"/>
                                      </p:to>
                                    </p:set>
                                    <p:animEffect transition="in" filter="fade">
                                      <p:cBhvr>
                                        <p:cTn id="40" dur="1000"/>
                                        <p:tgtEl>
                                          <p:spTgt spid="9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par>
                                <p:cTn id="45" presetID="10" presetClass="entr" presetSubtype="0" fill="hold" nodeType="with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fade">
                                      <p:cBhvr>
                                        <p:cTn id="47" dur="1000"/>
                                        <p:tgtEl>
                                          <p:spTgt spid="97"/>
                                        </p:tgtEl>
                                      </p:cBhvr>
                                    </p:animEffect>
                                  </p:childTnLst>
                                </p:cTn>
                              </p:par>
                              <p:par>
                                <p:cTn id="48" presetID="10" presetClass="entr" presetSubtype="0" fill="hold" nodeType="with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fade">
                                      <p:cBhvr>
                                        <p:cTn id="50" dur="1000"/>
                                        <p:tgtEl>
                                          <p:spTgt spid="98"/>
                                        </p:tgtEl>
                                      </p:cBhvr>
                                    </p:animEffect>
                                  </p:childTnLst>
                                </p:cTn>
                              </p:par>
                              <p:par>
                                <p:cTn id="51" presetID="10" presetClass="entr" presetSubtype="0" fill="hold" nodeType="withEffect">
                                  <p:stCondLst>
                                    <p:cond delay="0"/>
                                  </p:stCondLst>
                                  <p:childTnLst>
                                    <p:set>
                                      <p:cBhvr>
                                        <p:cTn id="52" dur="1" fill="hold">
                                          <p:stCondLst>
                                            <p:cond delay="0"/>
                                          </p:stCondLst>
                                        </p:cTn>
                                        <p:tgtEl>
                                          <p:spTgt spid="99"/>
                                        </p:tgtEl>
                                        <p:attrNameLst>
                                          <p:attrName>style.visibility</p:attrName>
                                        </p:attrNameLst>
                                      </p:cBhvr>
                                      <p:to>
                                        <p:strVal val="visible"/>
                                      </p:to>
                                    </p:set>
                                    <p:animEffect transition="in" filter="fade">
                                      <p:cBhvr>
                                        <p:cTn id="53" dur="1000"/>
                                        <p:tgtEl>
                                          <p:spTgt spid="99"/>
                                        </p:tgtEl>
                                      </p:cBhvr>
                                    </p:animEffect>
                                  </p:childTnLst>
                                </p:cTn>
                              </p:par>
                              <p:par>
                                <p:cTn id="54" presetID="1" presetClass="entr" presetSubtype="0" fill="hold" nodeType="withEffect">
                                  <p:stCondLst>
                                    <p:cond delay="0"/>
                                  </p:stCondLst>
                                  <p:childTnLst>
                                    <p:set>
                                      <p:cBhvr>
                                        <p:cTn id="55" dur="1" fill="hold">
                                          <p:stCondLst>
                                            <p:cond delay="0"/>
                                          </p:stCondLst>
                                        </p:cTn>
                                        <p:tgtEl>
                                          <p:spTgt spid="111"/>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12"/>
                                        </p:tgtEl>
                                        <p:attrNameLst>
                                          <p:attrName>style.visibility</p:attrName>
                                        </p:attrNameLst>
                                      </p:cBhvr>
                                      <p:to>
                                        <p:strVal val="visible"/>
                                      </p:to>
                                    </p:set>
                                  </p:childTnLst>
                                </p:cTn>
                              </p:par>
                              <p:par>
                                <p:cTn id="58" presetID="10" presetClass="entr" presetSubtype="0" fill="hold" nodeType="with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fade">
                                      <p:cBhvr>
                                        <p:cTn id="60" dur="1000"/>
                                        <p:tgtEl>
                                          <p:spTgt spid="100"/>
                                        </p:tgtEl>
                                      </p:cBhvr>
                                    </p:animEffect>
                                  </p:childTnLst>
                                </p:cTn>
                              </p:par>
                              <p:par>
                                <p:cTn id="61" presetID="10" presetClass="entr" presetSubtype="0" fill="hold" nodeType="with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1000"/>
                                        <p:tgtEl>
                                          <p:spTgt spid="102"/>
                                        </p:tgtEl>
                                      </p:cBhvr>
                                    </p:animEffect>
                                  </p:childTnLst>
                                </p:cTn>
                              </p:par>
                              <p:par>
                                <p:cTn id="64" presetID="10" presetClass="entr" presetSubtype="0" fill="hold" nodeType="with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fade">
                                      <p:cBhvr>
                                        <p:cTn id="66" dur="1000"/>
                                        <p:tgtEl>
                                          <p:spTgt spid="101"/>
                                        </p:tgtEl>
                                      </p:cBhvr>
                                    </p:animEffect>
                                  </p:childTnLst>
                                </p:cTn>
                              </p:par>
                              <p:par>
                                <p:cTn id="67" presetID="10" presetClass="entr" presetSubtype="0" fill="hold" nodeType="with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fade">
                                      <p:cBhvr>
                                        <p:cTn id="69" dur="1000"/>
                                        <p:tgtEl>
                                          <p:spTgt spid="103"/>
                                        </p:tgtEl>
                                      </p:cBhvr>
                                    </p:animEffect>
                                  </p:childTnLst>
                                </p:cTn>
                              </p:par>
                              <p:par>
                                <p:cTn id="70" presetID="1" presetClass="entr" presetSubtype="0" fill="hold" nodeType="withEffect">
                                  <p:stCondLst>
                                    <p:cond delay="0"/>
                                  </p:stCondLst>
                                  <p:childTnLst>
                                    <p:set>
                                      <p:cBhvr>
                                        <p:cTn id="71" dur="1" fill="hold">
                                          <p:stCondLst>
                                            <p:cond delay="0"/>
                                          </p:stCondLst>
                                        </p:cTn>
                                        <p:tgtEl>
                                          <p:spTgt spid="113"/>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14"/>
                                        </p:tgtEl>
                                        <p:attrNameLst>
                                          <p:attrName>style.visibility</p:attrName>
                                        </p:attrNameLst>
                                      </p:cBhvr>
                                      <p:to>
                                        <p:strVal val="visible"/>
                                      </p:to>
                                    </p:set>
                                  </p:childTnLst>
                                </p:cTn>
                              </p:par>
                              <p:par>
                                <p:cTn id="74" presetID="10" presetClass="entr" presetSubtype="0" fill="hold" nodeType="withEffect">
                                  <p:stCondLst>
                                    <p:cond delay="0"/>
                                  </p:stCondLst>
                                  <p:childTnLst>
                                    <p:set>
                                      <p:cBhvr>
                                        <p:cTn id="75" dur="1" fill="hold">
                                          <p:stCondLst>
                                            <p:cond delay="0"/>
                                          </p:stCondLst>
                                        </p:cTn>
                                        <p:tgtEl>
                                          <p:spTgt spid="104"/>
                                        </p:tgtEl>
                                        <p:attrNameLst>
                                          <p:attrName>style.visibility</p:attrName>
                                        </p:attrNameLst>
                                      </p:cBhvr>
                                      <p:to>
                                        <p:strVal val="visible"/>
                                      </p:to>
                                    </p:set>
                                    <p:animEffect transition="in" filter="fade">
                                      <p:cBhvr>
                                        <p:cTn id="76" dur="1000"/>
                                        <p:tgtEl>
                                          <p:spTgt spid="104"/>
                                        </p:tgtEl>
                                      </p:cBhvr>
                                    </p:animEffect>
                                  </p:childTnLst>
                                </p:cTn>
                              </p:par>
                              <p:par>
                                <p:cTn id="77" presetID="10" presetClass="entr" presetSubtype="0" fill="hold" nodeType="withEffect">
                                  <p:stCondLst>
                                    <p:cond delay="0"/>
                                  </p:stCondLst>
                                  <p:childTnLst>
                                    <p:set>
                                      <p:cBhvr>
                                        <p:cTn id="78" dur="1" fill="hold">
                                          <p:stCondLst>
                                            <p:cond delay="0"/>
                                          </p:stCondLst>
                                        </p:cTn>
                                        <p:tgtEl>
                                          <p:spTgt spid="105"/>
                                        </p:tgtEl>
                                        <p:attrNameLst>
                                          <p:attrName>style.visibility</p:attrName>
                                        </p:attrNameLst>
                                      </p:cBhvr>
                                      <p:to>
                                        <p:strVal val="visible"/>
                                      </p:to>
                                    </p:set>
                                    <p:animEffect transition="in" filter="fade">
                                      <p:cBhvr>
                                        <p:cTn id="79" dur="1000"/>
                                        <p:tgtEl>
                                          <p:spTgt spid="105"/>
                                        </p:tgtEl>
                                      </p:cBhvr>
                                    </p:animEffect>
                                  </p:childTnLst>
                                </p:cTn>
                              </p:par>
                              <p:par>
                                <p:cTn id="80" presetID="10" presetClass="entr" presetSubtype="0" fill="hold" nodeType="with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fade">
                                      <p:cBhvr>
                                        <p:cTn id="82" dur="1000"/>
                                        <p:tgtEl>
                                          <p:spTgt spid="106"/>
                                        </p:tgtEl>
                                      </p:cBhvr>
                                    </p:animEffect>
                                  </p:childTnLst>
                                </p:cTn>
                              </p:par>
                              <p:par>
                                <p:cTn id="83" presetID="10" presetClass="entr" presetSubtype="0" fill="hold" nodeType="withEffect">
                                  <p:stCondLst>
                                    <p:cond delay="0"/>
                                  </p:stCondLst>
                                  <p:childTnLst>
                                    <p:set>
                                      <p:cBhvr>
                                        <p:cTn id="84" dur="1" fill="hold">
                                          <p:stCondLst>
                                            <p:cond delay="0"/>
                                          </p:stCondLst>
                                        </p:cTn>
                                        <p:tgtEl>
                                          <p:spTgt spid="107"/>
                                        </p:tgtEl>
                                        <p:attrNameLst>
                                          <p:attrName>style.visibility</p:attrName>
                                        </p:attrNameLst>
                                      </p:cBhvr>
                                      <p:to>
                                        <p:strVal val="visible"/>
                                      </p:to>
                                    </p:set>
                                    <p:animEffect transition="in" filter="fade">
                                      <p:cBhvr>
                                        <p:cTn id="85" dur="1000"/>
                                        <p:tgtEl>
                                          <p:spTgt spid="10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10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09"/>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does it work</a:t>
            </a:r>
            <a:endParaRPr/>
          </a:p>
        </p:txBody>
      </p:sp>
      <p:sp>
        <p:nvSpPr>
          <p:cNvPr id="120" name="Google Shape;120;p16"/>
          <p:cNvSpPr txBox="1">
            <a:spLocks noGrp="1"/>
          </p:cNvSpPr>
          <p:nvPr>
            <p:ph type="body" idx="4294967295"/>
          </p:nvPr>
        </p:nvSpPr>
        <p:spPr>
          <a:xfrm>
            <a:off x="460949" y="808300"/>
            <a:ext cx="8603537" cy="178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CART (Classification and Regression Trees) → </a:t>
            </a:r>
            <a:br>
              <a:rPr lang="en" dirty="0"/>
            </a:br>
            <a:r>
              <a:rPr lang="en" dirty="0"/>
              <a:t>			uses </a:t>
            </a:r>
            <a:r>
              <a:rPr lang="en" b="1" dirty="0">
                <a:solidFill>
                  <a:srgbClr val="4A86E8"/>
                </a:solidFill>
              </a:rPr>
              <a:t>Gini Index</a:t>
            </a:r>
            <a:r>
              <a:rPr lang="en" dirty="0"/>
              <a:t>(Classification) as metric.</a:t>
            </a:r>
            <a:endParaRPr dirty="0"/>
          </a:p>
          <a:p>
            <a:pPr marL="457200" lvl="0" indent="-342900" algn="l" rtl="0">
              <a:spcBef>
                <a:spcPts val="1600"/>
              </a:spcBef>
              <a:spcAft>
                <a:spcPts val="0"/>
              </a:spcAft>
              <a:buSzPts val="1800"/>
              <a:buChar char="●"/>
            </a:pPr>
            <a:r>
              <a:rPr lang="en" dirty="0"/>
              <a:t>ID3 (Iterative </a:t>
            </a:r>
            <a:r>
              <a:rPr lang="en" dirty="0" err="1"/>
              <a:t>Dichotomiser</a:t>
            </a:r>
            <a:r>
              <a:rPr lang="en" dirty="0"/>
              <a:t> 3) → uses </a:t>
            </a:r>
            <a:r>
              <a:rPr lang="en" b="1" dirty="0">
                <a:solidFill>
                  <a:srgbClr val="6D9EEB"/>
                </a:solidFill>
              </a:rPr>
              <a:t>Entropy</a:t>
            </a:r>
            <a:r>
              <a:rPr lang="en" dirty="0"/>
              <a:t> function as metrics</a:t>
            </a:r>
            <a:endParaRPr dirty="0"/>
          </a:p>
          <a:p>
            <a:pPr marL="457200" lvl="0" indent="0" algn="l" rtl="0">
              <a:spcBef>
                <a:spcPts val="1600"/>
              </a:spcBef>
              <a:spcAft>
                <a:spcPts val="0"/>
              </a:spcAft>
              <a:buNone/>
            </a:pPr>
            <a:endParaRPr dirty="0"/>
          </a:p>
          <a:p>
            <a:pPr marL="0" lvl="0" indent="0" algn="l" rtl="0">
              <a:spcBef>
                <a:spcPts val="1600"/>
              </a:spcBef>
              <a:spcAft>
                <a:spcPts val="1600"/>
              </a:spcAft>
              <a:buNone/>
            </a:pPr>
            <a:endParaRPr dirty="0"/>
          </a:p>
        </p:txBody>
      </p:sp>
      <p:sp>
        <p:nvSpPr>
          <p:cNvPr id="121" name="Google Shape;121;p16"/>
          <p:cNvSpPr txBox="1"/>
          <p:nvPr/>
        </p:nvSpPr>
        <p:spPr>
          <a:xfrm>
            <a:off x="877300" y="2190250"/>
            <a:ext cx="7584300" cy="113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lt2"/>
                </a:solidFill>
                <a:latin typeface="Roboto"/>
                <a:ea typeface="Roboto"/>
                <a:cs typeface="Roboto"/>
                <a:sym typeface="Roboto"/>
              </a:rPr>
              <a:t>The idea is to iterate along the samples and the features values and chooses the split that creates the most homogeneous two groups after the split, using GINI or ENTROPY to evaluate the splits.</a:t>
            </a:r>
            <a:endParaRPr sz="1800">
              <a:solidFill>
                <a:schemeClr val="lt2"/>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98250" y="16350"/>
            <a:ext cx="8826600" cy="602700"/>
          </a:xfrm>
          <a:prstGeom prst="rect">
            <a:avLst/>
          </a:prstGeom>
          <a:noFill/>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
                <a:solidFill>
                  <a:srgbClr val="FFFFFF"/>
                </a:solidFill>
              </a:rPr>
              <a:t>We use the Gini Index as our cost function to evaluate splits in the dataset.</a:t>
            </a:r>
            <a:endParaRPr>
              <a:solidFill>
                <a:srgbClr val="FFFFFF"/>
              </a:solidFill>
            </a:endParaRPr>
          </a:p>
        </p:txBody>
      </p:sp>
      <p:sp>
        <p:nvSpPr>
          <p:cNvPr id="127" name="Google Shape;127;p17"/>
          <p:cNvSpPr txBox="1">
            <a:spLocks noGrp="1"/>
          </p:cNvSpPr>
          <p:nvPr>
            <p:ph type="body" idx="4294967295"/>
          </p:nvPr>
        </p:nvSpPr>
        <p:spPr>
          <a:xfrm>
            <a:off x="311700" y="730725"/>
            <a:ext cx="8520600" cy="1602300"/>
          </a:xfrm>
          <a:prstGeom prst="rect">
            <a:avLst/>
          </a:prstGeom>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 </a:t>
            </a:r>
            <a:r>
              <a:rPr lang="en" b="1" dirty="0"/>
              <a:t>Gini score</a:t>
            </a:r>
            <a:r>
              <a:rPr lang="en" dirty="0"/>
              <a:t> gives an idea of how good a split is by how mixed the classes are in the two groups created by the split. All elements being in the same class gives a Gini score of 0, whereas a 50/50 split would have a score of 0.5 (the maximum). </a:t>
            </a:r>
            <a:endParaRPr sz="1600" dirty="0">
              <a:solidFill>
                <a:schemeClr val="dk1"/>
              </a:solidFill>
              <a:highlight>
                <a:srgbClr val="FFFFFF"/>
              </a:highlight>
              <a:latin typeface="Georgia"/>
              <a:ea typeface="Georgia"/>
              <a:cs typeface="Georgia"/>
              <a:sym typeface="Georgia"/>
            </a:endParaRPr>
          </a:p>
          <a:p>
            <a:pPr marL="0" lvl="0" indent="0" algn="l" rtl="0">
              <a:spcBef>
                <a:spcPts val="1600"/>
              </a:spcBef>
              <a:spcAft>
                <a:spcPts val="1600"/>
              </a:spcAft>
              <a:buNone/>
            </a:pPr>
            <a:endParaRPr sz="1600" dirty="0">
              <a:solidFill>
                <a:schemeClr val="dk1"/>
              </a:solidFill>
              <a:highlight>
                <a:srgbClr val="FFFFFF"/>
              </a:highlight>
              <a:latin typeface="Georgia"/>
              <a:ea typeface="Georgia"/>
              <a:cs typeface="Georgia"/>
              <a:sym typeface="Georgia"/>
            </a:endParaRPr>
          </a:p>
        </p:txBody>
      </p:sp>
      <p:pic>
        <p:nvPicPr>
          <p:cNvPr id="129" name="Google Shape;129;p17"/>
          <p:cNvPicPr preferRelativeResize="0"/>
          <p:nvPr/>
        </p:nvPicPr>
        <p:blipFill>
          <a:blip r:embed="rId3">
            <a:alphaModFix/>
          </a:blip>
          <a:stretch>
            <a:fillRect/>
          </a:stretch>
        </p:blipFill>
        <p:spPr>
          <a:xfrm>
            <a:off x="1874062" y="3282975"/>
            <a:ext cx="5274976" cy="1304700"/>
          </a:xfrm>
          <a:prstGeom prst="rect">
            <a:avLst/>
          </a:prstGeom>
          <a:noFill/>
          <a:ln>
            <a:noFill/>
          </a:ln>
        </p:spPr>
      </p:pic>
      <p:pic>
        <p:nvPicPr>
          <p:cNvPr id="1026" name="Picture 2" descr="Image for post">
            <a:extLst>
              <a:ext uri="{FF2B5EF4-FFF2-40B4-BE49-F238E27FC236}">
                <a16:creationId xmlns:a16="http://schemas.microsoft.com/office/drawing/2014/main" id="{8A2B7164-8DFC-1A4F-81BB-02CDD812BF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671" y="2061235"/>
            <a:ext cx="2550313" cy="960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1944</TotalTime>
  <Words>2276</Words>
  <Application>Microsoft Macintosh PowerPoint</Application>
  <PresentationFormat>On-screen Show (16:9)</PresentationFormat>
  <Paragraphs>316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Roboto</vt:lpstr>
      <vt:lpstr>Georgia</vt:lpstr>
      <vt:lpstr>Cambria Math</vt:lpstr>
      <vt:lpstr>Material</vt:lpstr>
      <vt:lpstr>Introduction to Machine Learning</vt:lpstr>
      <vt:lpstr> Decision Trees </vt:lpstr>
      <vt:lpstr>Decision Trees </vt:lpstr>
      <vt:lpstr>Decision Trees </vt:lpstr>
      <vt:lpstr>Decision Trees </vt:lpstr>
      <vt:lpstr>Decision Tree</vt:lpstr>
      <vt:lpstr>PowerPoint Presentation</vt:lpstr>
      <vt:lpstr>How does it work</vt:lpstr>
      <vt:lpstr>We use the Gini Index as our cost function to evaluate splits in the dataset.</vt:lpstr>
      <vt:lpstr>How to do the splits?  Original GINI = 1 - 9/14^2 - 5/14^2 = 0.48 gini</vt:lpstr>
      <vt:lpstr>PowerPoint Presentation</vt:lpstr>
      <vt:lpstr>PowerPoint Presentation</vt:lpstr>
      <vt:lpstr>PowerPoint Presentation</vt:lpstr>
      <vt:lpstr>PowerPoint Presentation</vt:lpstr>
      <vt:lpstr>Pros and Cons</vt:lpstr>
      <vt:lpstr>Ensemble methods: the wisdom of the crowd</vt:lpstr>
      <vt:lpstr>Ensemble methods: majority vote classification</vt:lpstr>
      <vt:lpstr>Ensemble methods: regression</vt:lpstr>
      <vt:lpstr>Random forest</vt:lpstr>
      <vt:lpstr>Random forest</vt:lpstr>
      <vt:lpstr>Random forest : bagging with replacement</vt:lpstr>
      <vt:lpstr>Random forest</vt:lpstr>
      <vt:lpstr>Extra</vt:lpstr>
      <vt:lpstr>ID3 algorithm</vt:lpstr>
      <vt:lpstr>Entropy</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cp:lastModifiedBy>Jamie Ward</cp:lastModifiedBy>
  <cp:revision>17</cp:revision>
  <dcterms:modified xsi:type="dcterms:W3CDTF">2020-10-28T20:36:10Z</dcterms:modified>
</cp:coreProperties>
</file>