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1189" r:id="rId10"/>
    <p:sldId id="1207" r:id="rId11"/>
    <p:sldId id="1208" r:id="rId12"/>
    <p:sldId id="1209" r:id="rId13"/>
    <p:sldId id="1206" r:id="rId14"/>
    <p:sldId id="265" r:id="rId15"/>
    <p:sldId id="879" r:id="rId16"/>
    <p:sldId id="266" r:id="rId17"/>
    <p:sldId id="267" r:id="rId18"/>
    <p:sldId id="268" r:id="rId19"/>
    <p:sldId id="1211" r:id="rId20"/>
    <p:sldId id="1188" r:id="rId21"/>
    <p:sldId id="269" r:id="rId22"/>
    <p:sldId id="270" r:id="rId23"/>
    <p:sldId id="271" r:id="rId24"/>
    <p:sldId id="1210" r:id="rId25"/>
    <p:sldId id="958" r:id="rId26"/>
    <p:sldId id="1016" r:id="rId27"/>
  </p:sldIdLst>
  <p:sldSz cx="9144000" cy="5143500" type="screen16x9"/>
  <p:notesSz cx="6858000" cy="9144000"/>
  <p:embeddedFontLst>
    <p:embeddedFont>
      <p:font typeface="Roboto"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2"/>
  </p:normalViewPr>
  <p:slideViewPr>
    <p:cSldViewPr snapToGrid="0">
      <p:cViewPr varScale="1">
        <p:scale>
          <a:sx n="160" d="100"/>
          <a:sy n="160" d="100"/>
        </p:scale>
        <p:origin x="24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9531ac57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9531ac57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From https://</a:t>
            </a:r>
            <a:r>
              <a:rPr lang="en-GB" dirty="0" err="1"/>
              <a:t>algobeans.com</a:t>
            </a:r>
            <a:r>
              <a:rPr lang="en-GB" dirty="0"/>
              <a:t>/</a:t>
            </a:r>
          </a:p>
          <a:p>
            <a:endParaRPr lang="en-GB" dirty="0"/>
          </a:p>
          <a:p>
            <a:r>
              <a:rPr lang="en-GB" dirty="0"/>
              <a:t>Limitations of maximising spread approach – pancake</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4AC1217D-482C-47EB-B167-AB9F91C51866}" type="slidenum">
              <a:rPr lang="en-GB" smtClean="0"/>
              <a:t>10</a:t>
            </a:fld>
            <a:endParaRPr lang="en-GB"/>
          </a:p>
        </p:txBody>
      </p:sp>
    </p:spTree>
    <p:extLst>
      <p:ext uri="{BB962C8B-B14F-4D97-AF65-F5344CB8AC3E}">
        <p14:creationId xmlns:p14="http://schemas.microsoft.com/office/powerpoint/2010/main" val="2660696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From https://</a:t>
            </a:r>
            <a:r>
              <a:rPr lang="en-GB" dirty="0" err="1"/>
              <a:t>algobeans.com</a:t>
            </a:r>
            <a:r>
              <a:rPr lang="en-GB" dirty="0"/>
              <a:t>/</a:t>
            </a:r>
          </a:p>
          <a:p>
            <a:endParaRPr lang="en-GB" dirty="0"/>
          </a:p>
          <a:p>
            <a:r>
              <a:rPr lang="en-GB" dirty="0"/>
              <a:t>Limitations of maximising spread approach – pancake</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4AC1217D-482C-47EB-B167-AB9F91C51866}" type="slidenum">
              <a:rPr lang="en-GB" smtClean="0"/>
              <a:t>11</a:t>
            </a:fld>
            <a:endParaRPr lang="en-GB"/>
          </a:p>
        </p:txBody>
      </p:sp>
    </p:spTree>
    <p:extLst>
      <p:ext uri="{BB962C8B-B14F-4D97-AF65-F5344CB8AC3E}">
        <p14:creationId xmlns:p14="http://schemas.microsoft.com/office/powerpoint/2010/main" val="744063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From https://</a:t>
            </a:r>
            <a:r>
              <a:rPr lang="en-GB" dirty="0" err="1"/>
              <a:t>algobeans.com</a:t>
            </a:r>
            <a:r>
              <a:rPr lang="en-GB" dirty="0"/>
              <a:t>/</a:t>
            </a:r>
          </a:p>
          <a:p>
            <a:endParaRPr lang="en-GB" dirty="0"/>
          </a:p>
          <a:p>
            <a:r>
              <a:rPr lang="en-GB" dirty="0"/>
              <a:t>Limitations of maximising spread approach – pancake</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4AC1217D-482C-47EB-B167-AB9F91C51866}" type="slidenum">
              <a:rPr lang="en-GB" smtClean="0"/>
              <a:t>13</a:t>
            </a:fld>
            <a:endParaRPr lang="en-GB"/>
          </a:p>
        </p:txBody>
      </p:sp>
    </p:spTree>
    <p:extLst>
      <p:ext uri="{BB962C8B-B14F-4D97-AF65-F5344CB8AC3E}">
        <p14:creationId xmlns:p14="http://schemas.microsoft.com/office/powerpoint/2010/main" val="2089157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9531ac57a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9531ac57a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AC1217D-482C-47EB-B167-AB9F91C51866}" type="slidenum">
              <a:rPr lang="en-GB" smtClean="0"/>
              <a:t>15</a:t>
            </a:fld>
            <a:endParaRPr lang="en-GB"/>
          </a:p>
        </p:txBody>
      </p:sp>
    </p:spTree>
    <p:extLst>
      <p:ext uri="{BB962C8B-B14F-4D97-AF65-F5344CB8AC3E}">
        <p14:creationId xmlns:p14="http://schemas.microsoft.com/office/powerpoint/2010/main" val="3401975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954b2d08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954b2d08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954b2d08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954b2d0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9531ac57a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9531ac57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9531ac57a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9531ac57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9531ac57a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9531ac57a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9531ac57a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59531ac57a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9531ac57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9531ac57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9531ac57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9531ac57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9531ac57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9531ac57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9531ac57a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9531ac57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9531ac57a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9531ac57a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9531ac57a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9531ac57a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9531ac57a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9531ac57a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From https://</a:t>
            </a:r>
            <a:r>
              <a:rPr lang="en-GB" dirty="0" err="1"/>
              <a:t>algobeans.com</a:t>
            </a:r>
            <a:r>
              <a:rPr lang="en-GB" dirty="0"/>
              <a:t>/</a:t>
            </a:r>
          </a:p>
          <a:p>
            <a:endParaRPr lang="en-GB" dirty="0"/>
          </a:p>
          <a:p>
            <a:r>
              <a:rPr lang="en-GB" dirty="0"/>
              <a:t>Limitations of maximising spread approach – pancake</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4AC1217D-482C-47EB-B167-AB9F91C51866}" type="slidenum">
              <a:rPr lang="en-GB" smtClean="0"/>
              <a:t>9</a:t>
            </a:fld>
            <a:endParaRPr lang="en-GB"/>
          </a:p>
        </p:txBody>
      </p:sp>
    </p:spTree>
    <p:extLst>
      <p:ext uri="{BB962C8B-B14F-4D97-AF65-F5344CB8AC3E}">
        <p14:creationId xmlns:p14="http://schemas.microsoft.com/office/powerpoint/2010/main" val="3700044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8800" y="199800"/>
            <a:ext cx="7886700" cy="491400"/>
          </a:xfrm>
        </p:spPr>
        <p:txBody>
          <a:bodyPr/>
          <a:lstStyle>
            <a:lvl1pPr>
              <a:defRPr u="sng"/>
            </a:lvl1pPr>
          </a:lstStyle>
          <a:p>
            <a:r>
              <a:rPr lang="en-US" dirty="0"/>
              <a:t>Click to edit Master title style</a:t>
            </a:r>
            <a:endParaRPr lang="en-GB" dirty="0"/>
          </a:p>
        </p:txBody>
      </p:sp>
      <p:sp>
        <p:nvSpPr>
          <p:cNvPr id="3" name="Content Placeholder 2"/>
          <p:cNvSpPr>
            <a:spLocks noGrp="1"/>
          </p:cNvSpPr>
          <p:nvPr>
            <p:ph idx="1"/>
          </p:nvPr>
        </p:nvSpPr>
        <p:spPr>
          <a:xfrm>
            <a:off x="208800" y="842400"/>
            <a:ext cx="8712000" cy="4055400"/>
          </a:xfrm>
        </p:spPr>
        <p:txBody>
          <a:bodyPr/>
          <a:lstStyle>
            <a:lvl1pPr>
              <a:defRPr sz="1725" baseline="0">
                <a:latin typeface="+mj-lt"/>
              </a:defRPr>
            </a:lvl1pPr>
            <a:lvl2pPr marL="385763" indent="-128588">
              <a:buSzPct val="60000"/>
              <a:buFontTx/>
              <a:buChar char="►"/>
              <a:defRPr sz="1575" baseline="0">
                <a:latin typeface="+mj-lt"/>
              </a:defRPr>
            </a:lvl2pPr>
            <a:lvl3pPr>
              <a:defRPr sz="1350" baseline="0">
                <a:latin typeface="+mj-lt"/>
              </a:defRPr>
            </a:lvl3pPr>
            <a:lvl4pPr>
              <a:defRPr sz="1125" baseline="0">
                <a:latin typeface="+mj-lt"/>
              </a:defRPr>
            </a:lvl4pPr>
            <a:lvl5pPr>
              <a:defRPr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p:cNvSpPr>
            <a:spLocks noGrp="1"/>
          </p:cNvSpPr>
          <p:nvPr>
            <p:ph type="ftr" sz="quarter" idx="11"/>
          </p:nvPr>
        </p:nvSpPr>
        <p:spPr>
          <a:xfrm>
            <a:off x="208800" y="4971136"/>
            <a:ext cx="5899050" cy="161122"/>
          </a:xfrm>
        </p:spPr>
        <p:txBody>
          <a:bodyPr/>
          <a:lstStyle>
            <a:lvl1pPr algn="l">
              <a:defRPr/>
            </a:lvl1pPr>
          </a:lstStyle>
          <a:p>
            <a:endParaRPr lang="en-GB" dirty="0"/>
          </a:p>
        </p:txBody>
      </p:sp>
      <p:sp>
        <p:nvSpPr>
          <p:cNvPr id="6" name="Slide Number Placeholder 5"/>
          <p:cNvSpPr>
            <a:spLocks noGrp="1"/>
          </p:cNvSpPr>
          <p:nvPr>
            <p:ph type="sldNum" sz="quarter" idx="12"/>
          </p:nvPr>
        </p:nvSpPr>
        <p:spPr>
          <a:xfrm>
            <a:off x="7066800" y="4982379"/>
            <a:ext cx="2057400" cy="161122"/>
          </a:xfrm>
        </p:spPr>
        <p:txBody>
          <a:bodyPr/>
          <a:lstStyle/>
          <a:p>
            <a:fld id="{5417DD94-7777-4A98-84E3-132DCA28D48C}" type="slidenum">
              <a:rPr lang="en-GB" smtClean="0"/>
              <a:t>‹#›</a:t>
            </a:fld>
            <a:endParaRPr lang="en-GB"/>
          </a:p>
        </p:txBody>
      </p:sp>
    </p:spTree>
    <p:extLst>
      <p:ext uri="{BB962C8B-B14F-4D97-AF65-F5344CB8AC3E}">
        <p14:creationId xmlns:p14="http://schemas.microsoft.com/office/powerpoint/2010/main" val="3069853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etosa.io/ev/principal-component-analysis/" TargetMode="Externa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0.png"/><Relationship Id="rId1" Type="http://schemas.openxmlformats.org/officeDocument/2006/relationships/slideLayout" Target="../slideLayouts/slideLayout5.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26.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5.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 To Machine Learning</a:t>
            </a:r>
            <a:endParaRPr/>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rPr>
              <a:t>Goldsmiths University</a:t>
            </a:r>
            <a:endParaRPr dirty="0">
              <a:solidFill>
                <a:srgbClr val="FFFFFF"/>
              </a:solidFill>
            </a:endParaRPr>
          </a:p>
          <a:p>
            <a:pPr marL="0" lvl="0" indent="0" algn="l" rtl="0">
              <a:spcBef>
                <a:spcPts val="0"/>
              </a:spcBef>
              <a:spcAft>
                <a:spcPts val="0"/>
              </a:spcAft>
              <a:buNone/>
            </a:pPr>
            <a:endParaRPr dirty="0">
              <a:solidFill>
                <a:srgbClr val="FFFFFF"/>
              </a:solidFill>
            </a:endParaRPr>
          </a:p>
          <a:p>
            <a:pPr marL="0" lvl="0" indent="0" algn="l" rtl="0">
              <a:lnSpc>
                <a:spcPct val="115000"/>
              </a:lnSpc>
              <a:spcBef>
                <a:spcPts val="0"/>
              </a:spcBef>
              <a:spcAft>
                <a:spcPts val="0"/>
              </a:spcAft>
              <a:buNone/>
            </a:pPr>
            <a:endParaRPr dirty="0">
              <a:solidFill>
                <a:srgbClr val="FFFFFF"/>
              </a:solidFill>
            </a:endParaRPr>
          </a:p>
        </p:txBody>
      </p:sp>
      <p:sp>
        <p:nvSpPr>
          <p:cNvPr id="4" name="Google Shape;68;p13">
            <a:extLst>
              <a:ext uri="{FF2B5EF4-FFF2-40B4-BE49-F238E27FC236}">
                <a16:creationId xmlns:a16="http://schemas.microsoft.com/office/drawing/2014/main" id="{B6C75F6B-7BE5-F64A-9766-8590CCDDE984}"/>
              </a:ext>
            </a:extLst>
          </p:cNvPr>
          <p:cNvSpPr txBox="1">
            <a:spLocks/>
          </p:cNvSpPr>
          <p:nvPr/>
        </p:nvSpPr>
        <p:spPr>
          <a:xfrm>
            <a:off x="390525" y="3412310"/>
            <a:ext cx="8222100" cy="43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L="914400" marR="0" lvl="1" indent="-31750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L="1371600" marR="0" lvl="2" indent="-31750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L="1828800" marR="0" lvl="3" indent="-31750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L="2286000" marR="0" lvl="4" indent="-31750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L="2743200" marR="0" lvl="5" indent="-31750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L="3200400" marR="0" lvl="6" indent="-31750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L="3657600" marR="0" lvl="7" indent="-31750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L="4114800" marR="0" lvl="8" indent="-31750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pPr marL="0" indent="0"/>
            <a:r>
              <a:rPr lang="en-GB" dirty="0"/>
              <a:t>PCA and LDA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4A2E8-4C1A-F74F-91BD-0578A518FC33}"/>
              </a:ext>
            </a:extLst>
          </p:cNvPr>
          <p:cNvSpPr>
            <a:spLocks noGrp="1"/>
          </p:cNvSpPr>
          <p:nvPr>
            <p:ph type="title"/>
          </p:nvPr>
        </p:nvSpPr>
        <p:spPr/>
        <p:txBody>
          <a:bodyPr/>
          <a:lstStyle/>
          <a:p>
            <a:r>
              <a:rPr lang="en-GB" dirty="0"/>
              <a:t>Maximising the variance</a:t>
            </a:r>
          </a:p>
        </p:txBody>
      </p:sp>
      <p:sp>
        <p:nvSpPr>
          <p:cNvPr id="4" name="Slide Number Placeholder 3">
            <a:extLst>
              <a:ext uri="{FF2B5EF4-FFF2-40B4-BE49-F238E27FC236}">
                <a16:creationId xmlns:a16="http://schemas.microsoft.com/office/drawing/2014/main" id="{A0BDC508-AE3F-2B4B-B5B0-420E3FD404C2}"/>
              </a:ext>
            </a:extLst>
          </p:cNvPr>
          <p:cNvSpPr>
            <a:spLocks noGrp="1"/>
          </p:cNvSpPr>
          <p:nvPr>
            <p:ph type="sldNum" idx="12"/>
          </p:nvPr>
        </p:nvSpPr>
        <p:spPr/>
        <p:txBody>
          <a:bodyPr/>
          <a:lstStyle/>
          <a:p>
            <a:fld id="{5417DD94-7777-4A98-84E3-132DCA28D48C}" type="slidenum">
              <a:rPr lang="en-GB" smtClean="0"/>
              <a:t>10</a:t>
            </a:fld>
            <a:endParaRPr lang="en-GB"/>
          </a:p>
        </p:txBody>
      </p:sp>
      <p:pic>
        <p:nvPicPr>
          <p:cNvPr id="1028" name="Picture 4" descr="/var/folders/5z/4grv_bw9203cd63t98gnmp6h0000gn/T/com.microsoft.Powerpoint/WebArchiveCopyPasteTempFiles/p1078">
            <a:extLst>
              <a:ext uri="{FF2B5EF4-FFF2-40B4-BE49-F238E27FC236}">
                <a16:creationId xmlns:a16="http://schemas.microsoft.com/office/drawing/2014/main" id="{05F9017A-D427-1049-AEC1-DE196737BD99}"/>
              </a:ext>
            </a:extLst>
          </p:cNvPr>
          <p:cNvPicPr>
            <a:picLocks noGrp="1" noChangeAspect="1" noChangeArrowheads="1"/>
          </p:cNvPicPr>
          <p:nvPr>
            <p:ph idx="4294967295"/>
          </p:nvPr>
        </p:nvPicPr>
        <p:blipFill rotWithShape="1">
          <a:blip r:embed="rId3">
            <a:extLst>
              <a:ext uri="{28A0092B-C50C-407E-A947-70E740481C1C}">
                <a14:useLocalDpi xmlns:a14="http://schemas.microsoft.com/office/drawing/2010/main" val="0"/>
              </a:ext>
            </a:extLst>
          </a:blip>
          <a:srcRect r="33962"/>
          <a:stretch/>
        </p:blipFill>
        <p:spPr bwMode="auto">
          <a:xfrm>
            <a:off x="6977063" y="1160463"/>
            <a:ext cx="2166937" cy="3419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20204F1-ECCC-8946-8858-46108FF33C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04754" y="1290638"/>
            <a:ext cx="1876425" cy="1885950"/>
          </a:xfrm>
          <a:prstGeom prst="rect">
            <a:avLst/>
          </a:prstGeom>
        </p:spPr>
      </p:pic>
      <p:sp>
        <p:nvSpPr>
          <p:cNvPr id="14" name="Content Placeholder 2"/>
          <p:cNvSpPr txBox="1">
            <a:spLocks/>
          </p:cNvSpPr>
          <p:nvPr/>
        </p:nvSpPr>
        <p:spPr>
          <a:xfrm>
            <a:off x="1299601" y="842400"/>
            <a:ext cx="3846557" cy="4055400"/>
          </a:xfrm>
          <a:prstGeom prst="rect">
            <a:avLst/>
          </a:prstGeom>
        </p:spPr>
        <p:txBody>
          <a:bodyPr vert="horz" lIns="68580" tIns="34290" rIns="68580" bIns="3429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300" kern="1200" baseline="0">
                <a:solidFill>
                  <a:schemeClr val="tx1"/>
                </a:solidFill>
                <a:latin typeface="+mj-lt"/>
                <a:ea typeface="+mn-ea"/>
                <a:cs typeface="+mn-cs"/>
              </a:defRPr>
            </a:lvl1pPr>
            <a:lvl2pPr marL="514350" indent="-171450" algn="l" defTabSz="685800" rtl="0" eaLnBrk="1" latinLnBrk="0" hangingPunct="1">
              <a:lnSpc>
                <a:spcPct val="90000"/>
              </a:lnSpc>
              <a:spcBef>
                <a:spcPts val="375"/>
              </a:spcBef>
              <a:buSzPct val="60000"/>
              <a:buFontTx/>
              <a:buChar char="►"/>
              <a:defRPr sz="2100" kern="1200" baseline="0">
                <a:solidFill>
                  <a:schemeClr val="tx1"/>
                </a:solidFill>
                <a:latin typeface="+mj-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baseline="0">
                <a:solidFill>
                  <a:schemeClr val="tx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1725" dirty="0"/>
              <a:t>We have a dataset of food with the following features (F=4)</a:t>
            </a:r>
          </a:p>
          <a:p>
            <a:pPr lvl="1"/>
            <a:r>
              <a:rPr lang="en-GB" sz="1500" dirty="0"/>
              <a:t>Vitamin C</a:t>
            </a:r>
          </a:p>
          <a:p>
            <a:pPr lvl="1"/>
            <a:r>
              <a:rPr lang="en-GB" sz="1500" dirty="0"/>
              <a:t>Fat</a:t>
            </a:r>
          </a:p>
          <a:p>
            <a:pPr lvl="1"/>
            <a:r>
              <a:rPr lang="en-GB" sz="1500" dirty="0"/>
              <a:t>Protein</a:t>
            </a:r>
          </a:p>
          <a:p>
            <a:pPr lvl="1"/>
            <a:r>
              <a:rPr lang="en-GB" sz="1500" dirty="0" err="1"/>
              <a:t>Fiber</a:t>
            </a:r>
            <a:endParaRPr lang="en-GB" sz="1500" dirty="0"/>
          </a:p>
          <a:p>
            <a:pPr marL="0" indent="0">
              <a:buNone/>
            </a:pPr>
            <a:endParaRPr lang="en-GB" sz="1725" dirty="0"/>
          </a:p>
          <a:p>
            <a:pPr marL="0" indent="0">
              <a:buNone/>
            </a:pPr>
            <a:r>
              <a:rPr lang="en-GB" sz="1725" dirty="0"/>
              <a:t>Make a new feature: </a:t>
            </a:r>
            <a:r>
              <a:rPr lang="en-GB" sz="1725" dirty="0" err="1">
                <a:solidFill>
                  <a:srgbClr val="FF0000"/>
                </a:solidFill>
              </a:rPr>
              <a:t>VitaminC</a:t>
            </a:r>
            <a:r>
              <a:rPr lang="en-GB" sz="1725" dirty="0">
                <a:solidFill>
                  <a:srgbClr val="FF0000"/>
                </a:solidFill>
              </a:rPr>
              <a:t> - Fat</a:t>
            </a:r>
          </a:p>
          <a:p>
            <a:pPr marL="0" indent="0">
              <a:buNone/>
            </a:pPr>
            <a:r>
              <a:rPr lang="en-GB" sz="1350" dirty="0"/>
              <a:t>(taking care to normalise the values to make the comparable)</a:t>
            </a:r>
          </a:p>
          <a:p>
            <a:pPr lvl="1"/>
            <a:r>
              <a:rPr lang="en-GB" sz="1500" dirty="0"/>
              <a:t>The data spreads out more </a:t>
            </a:r>
          </a:p>
          <a:p>
            <a:pPr marL="0" indent="0">
              <a:buNone/>
            </a:pPr>
            <a:endParaRPr lang="en-GB" sz="1725" dirty="0"/>
          </a:p>
          <a:p>
            <a:pPr lvl="1"/>
            <a:endParaRPr lang="en-GB" sz="1500" dirty="0"/>
          </a:p>
          <a:p>
            <a:pPr marL="257175" lvl="1" indent="0">
              <a:buNone/>
            </a:pPr>
            <a:endParaRPr lang="en-GB" sz="1500" dirty="0"/>
          </a:p>
          <a:p>
            <a:endParaRPr lang="en-GB" sz="1350" dirty="0"/>
          </a:p>
          <a:p>
            <a:pPr marL="0" indent="0">
              <a:buNone/>
            </a:pPr>
            <a:endParaRPr lang="en-GB" sz="1350" dirty="0"/>
          </a:p>
          <a:p>
            <a:pPr marL="0" indent="0">
              <a:buNone/>
            </a:pPr>
            <a:endParaRPr lang="en-GB" sz="1350" dirty="0"/>
          </a:p>
          <a:p>
            <a:pPr marL="0" indent="0">
              <a:buNone/>
            </a:pPr>
            <a:endParaRPr lang="en-GB" sz="1350" dirty="0"/>
          </a:p>
          <a:p>
            <a:pPr marL="0" indent="0">
              <a:buNone/>
            </a:pPr>
            <a:endParaRPr lang="en-GB" sz="1350" dirty="0"/>
          </a:p>
        </p:txBody>
      </p:sp>
      <p:pic>
        <p:nvPicPr>
          <p:cNvPr id="8" name="Picture 7">
            <a:extLst>
              <a:ext uri="{FF2B5EF4-FFF2-40B4-BE49-F238E27FC236}">
                <a16:creationId xmlns:a16="http://schemas.microsoft.com/office/drawing/2014/main" id="{AB7EB6DC-0D7F-3540-BD69-D45C9536A8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5222" y="1381180"/>
            <a:ext cx="1119853" cy="1125537"/>
          </a:xfrm>
          <a:prstGeom prst="rect">
            <a:avLst/>
          </a:prstGeom>
        </p:spPr>
      </p:pic>
    </p:spTree>
    <p:extLst>
      <p:ext uri="{BB962C8B-B14F-4D97-AF65-F5344CB8AC3E}">
        <p14:creationId xmlns:p14="http://schemas.microsoft.com/office/powerpoint/2010/main" val="2243422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4A2E8-4C1A-F74F-91BD-0578A518FC33}"/>
              </a:ext>
            </a:extLst>
          </p:cNvPr>
          <p:cNvSpPr>
            <a:spLocks noGrp="1"/>
          </p:cNvSpPr>
          <p:nvPr>
            <p:ph type="title"/>
          </p:nvPr>
        </p:nvSpPr>
        <p:spPr/>
        <p:txBody>
          <a:bodyPr/>
          <a:lstStyle/>
          <a:p>
            <a:r>
              <a:rPr lang="en-GB" dirty="0"/>
              <a:t>Maximising the variance</a:t>
            </a:r>
          </a:p>
        </p:txBody>
      </p:sp>
      <p:sp>
        <p:nvSpPr>
          <p:cNvPr id="4" name="Slide Number Placeholder 3">
            <a:extLst>
              <a:ext uri="{FF2B5EF4-FFF2-40B4-BE49-F238E27FC236}">
                <a16:creationId xmlns:a16="http://schemas.microsoft.com/office/drawing/2014/main" id="{A0BDC508-AE3F-2B4B-B5B0-420E3FD404C2}"/>
              </a:ext>
            </a:extLst>
          </p:cNvPr>
          <p:cNvSpPr>
            <a:spLocks noGrp="1"/>
          </p:cNvSpPr>
          <p:nvPr>
            <p:ph type="sldNum" idx="12"/>
          </p:nvPr>
        </p:nvSpPr>
        <p:spPr/>
        <p:txBody>
          <a:bodyPr/>
          <a:lstStyle/>
          <a:p>
            <a:fld id="{5417DD94-7777-4A98-84E3-132DCA28D48C}" type="slidenum">
              <a:rPr lang="en-GB" smtClean="0"/>
              <a:t>11</a:t>
            </a:fld>
            <a:endParaRPr lang="en-GB"/>
          </a:p>
        </p:txBody>
      </p:sp>
      <p:pic>
        <p:nvPicPr>
          <p:cNvPr id="1028" name="Picture 4" descr="/var/folders/5z/4grv_bw9203cd63t98gnmp6h0000gn/T/com.microsoft.Powerpoint/WebArchiveCopyPasteTempFiles/p1078">
            <a:extLst>
              <a:ext uri="{FF2B5EF4-FFF2-40B4-BE49-F238E27FC236}">
                <a16:creationId xmlns:a16="http://schemas.microsoft.com/office/drawing/2014/main" id="{05F9017A-D427-1049-AEC1-DE196737BD99}"/>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5862638" y="1160463"/>
            <a:ext cx="3281362" cy="3419475"/>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2"/>
          <p:cNvSpPr txBox="1">
            <a:spLocks/>
          </p:cNvSpPr>
          <p:nvPr/>
        </p:nvSpPr>
        <p:spPr>
          <a:xfrm>
            <a:off x="1299601" y="842400"/>
            <a:ext cx="3920985" cy="4055400"/>
          </a:xfrm>
          <a:prstGeom prst="rect">
            <a:avLst/>
          </a:prstGeom>
        </p:spPr>
        <p:txBody>
          <a:bodyPr vert="horz" lIns="68580" tIns="34290" rIns="68580" bIns="3429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300" kern="1200" baseline="0">
                <a:solidFill>
                  <a:schemeClr val="tx1"/>
                </a:solidFill>
                <a:latin typeface="+mj-lt"/>
                <a:ea typeface="+mn-ea"/>
                <a:cs typeface="+mn-cs"/>
              </a:defRPr>
            </a:lvl1pPr>
            <a:lvl2pPr marL="514350" indent="-171450" algn="l" defTabSz="685800" rtl="0" eaLnBrk="1" latinLnBrk="0" hangingPunct="1">
              <a:lnSpc>
                <a:spcPct val="90000"/>
              </a:lnSpc>
              <a:spcBef>
                <a:spcPts val="375"/>
              </a:spcBef>
              <a:buSzPct val="60000"/>
              <a:buFontTx/>
              <a:buChar char="►"/>
              <a:defRPr sz="2100" kern="1200" baseline="0">
                <a:solidFill>
                  <a:schemeClr val="tx1"/>
                </a:solidFill>
                <a:latin typeface="+mj-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baseline="0">
                <a:solidFill>
                  <a:schemeClr val="tx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1725" dirty="0"/>
              <a:t>We have a dataset of food with the following features (F=4)</a:t>
            </a:r>
          </a:p>
          <a:p>
            <a:pPr lvl="1"/>
            <a:r>
              <a:rPr lang="en-GB" sz="1500" dirty="0"/>
              <a:t>Vitamin C</a:t>
            </a:r>
          </a:p>
          <a:p>
            <a:pPr lvl="1"/>
            <a:r>
              <a:rPr lang="en-GB" sz="1500" dirty="0"/>
              <a:t>Fat</a:t>
            </a:r>
          </a:p>
          <a:p>
            <a:pPr lvl="1"/>
            <a:r>
              <a:rPr lang="en-GB" sz="1500" dirty="0"/>
              <a:t>Protein</a:t>
            </a:r>
          </a:p>
          <a:p>
            <a:pPr lvl="1"/>
            <a:r>
              <a:rPr lang="en-GB" sz="1500" dirty="0" err="1"/>
              <a:t>Fiber</a:t>
            </a:r>
            <a:endParaRPr lang="en-GB" sz="1500" dirty="0"/>
          </a:p>
          <a:p>
            <a:pPr marL="0" indent="0">
              <a:buNone/>
            </a:pPr>
            <a:endParaRPr lang="en-GB" sz="1725" dirty="0"/>
          </a:p>
          <a:p>
            <a:pPr marL="0" indent="0">
              <a:buNone/>
            </a:pPr>
            <a:r>
              <a:rPr lang="en-GB" sz="1725" dirty="0"/>
              <a:t>Make a new feature: </a:t>
            </a:r>
            <a:r>
              <a:rPr lang="en-GB" sz="1725" dirty="0" err="1"/>
              <a:t>VitaminC</a:t>
            </a:r>
            <a:r>
              <a:rPr lang="en-GB" sz="1725" dirty="0"/>
              <a:t> - Fat</a:t>
            </a:r>
          </a:p>
          <a:p>
            <a:pPr marL="0" indent="0">
              <a:buNone/>
            </a:pPr>
            <a:r>
              <a:rPr lang="en-GB" sz="1350" dirty="0"/>
              <a:t>(taking care to normalise the values to make the comparable)</a:t>
            </a:r>
          </a:p>
          <a:p>
            <a:pPr lvl="1"/>
            <a:r>
              <a:rPr lang="en-GB" sz="1500" dirty="0"/>
              <a:t>The data spreads out more </a:t>
            </a:r>
          </a:p>
          <a:p>
            <a:pPr marL="0" indent="0">
              <a:buNone/>
            </a:pPr>
            <a:endParaRPr lang="en-GB" sz="1725" dirty="0"/>
          </a:p>
          <a:p>
            <a:pPr marL="0" indent="0">
              <a:buNone/>
            </a:pPr>
            <a:r>
              <a:rPr lang="en-GB" sz="1725" dirty="0"/>
              <a:t>Now sum </a:t>
            </a:r>
            <a:r>
              <a:rPr lang="en-GB" sz="1725" dirty="0" err="1">
                <a:solidFill>
                  <a:srgbClr val="FF0000"/>
                </a:solidFill>
              </a:rPr>
              <a:t>VitaminC</a:t>
            </a:r>
            <a:r>
              <a:rPr lang="en-GB" sz="1725" dirty="0">
                <a:solidFill>
                  <a:srgbClr val="FF0000"/>
                </a:solidFill>
              </a:rPr>
              <a:t> – Fat + </a:t>
            </a:r>
            <a:r>
              <a:rPr lang="en-GB" sz="1725" dirty="0" err="1">
                <a:solidFill>
                  <a:srgbClr val="FF0000"/>
                </a:solidFill>
              </a:rPr>
              <a:t>Fiber</a:t>
            </a:r>
            <a:endParaRPr lang="en-GB" sz="1350" dirty="0">
              <a:solidFill>
                <a:srgbClr val="FF0000"/>
              </a:solidFill>
            </a:endParaRPr>
          </a:p>
          <a:p>
            <a:pPr lvl="1"/>
            <a:r>
              <a:rPr lang="en-GB" sz="1500" dirty="0"/>
              <a:t>Even better spread</a:t>
            </a:r>
          </a:p>
          <a:p>
            <a:pPr marL="257175" lvl="1" indent="0">
              <a:buNone/>
            </a:pPr>
            <a:endParaRPr lang="en-GB" sz="1500" dirty="0"/>
          </a:p>
          <a:p>
            <a:endParaRPr lang="en-GB" sz="1350" dirty="0"/>
          </a:p>
          <a:p>
            <a:pPr marL="0" indent="0">
              <a:buNone/>
            </a:pPr>
            <a:endParaRPr lang="en-GB" sz="1350" dirty="0"/>
          </a:p>
          <a:p>
            <a:pPr marL="0" indent="0">
              <a:buNone/>
            </a:pPr>
            <a:endParaRPr lang="en-GB" sz="1350" dirty="0"/>
          </a:p>
          <a:p>
            <a:pPr marL="0" indent="0">
              <a:buNone/>
            </a:pPr>
            <a:endParaRPr lang="en-GB" sz="1350" dirty="0"/>
          </a:p>
          <a:p>
            <a:pPr marL="0" indent="0">
              <a:buNone/>
            </a:pPr>
            <a:endParaRPr lang="en-GB" sz="1350" dirty="0"/>
          </a:p>
        </p:txBody>
      </p:sp>
      <p:sp>
        <p:nvSpPr>
          <p:cNvPr id="3" name="Rectangle 2"/>
          <p:cNvSpPr/>
          <p:nvPr/>
        </p:nvSpPr>
        <p:spPr>
          <a:xfrm>
            <a:off x="4859576" y="4332396"/>
            <a:ext cx="2483674" cy="415498"/>
          </a:xfrm>
          <a:prstGeom prst="rect">
            <a:avLst/>
          </a:prstGeom>
          <a:solidFill>
            <a:schemeClr val="bg1"/>
          </a:solidFill>
          <a:ln>
            <a:solidFill>
              <a:srgbClr val="030EE3"/>
            </a:solidFill>
          </a:ln>
        </p:spPr>
        <p:txBody>
          <a:bodyPr wrap="square">
            <a:spAutoFit/>
          </a:bodyPr>
          <a:lstStyle/>
          <a:p>
            <a:r>
              <a:rPr lang="en-GB" sz="1050" dirty="0">
                <a:latin typeface="+mj-lt"/>
              </a:rPr>
              <a:t>These are linear combinations of the original feature space</a:t>
            </a:r>
          </a:p>
        </p:txBody>
      </p:sp>
      <p:pic>
        <p:nvPicPr>
          <p:cNvPr id="7" name="Picture 6">
            <a:extLst>
              <a:ext uri="{FF2B5EF4-FFF2-40B4-BE49-F238E27FC236}">
                <a16:creationId xmlns:a16="http://schemas.microsoft.com/office/drawing/2014/main" id="{667EA37B-449D-3B41-A910-99A018888B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5222" y="1381180"/>
            <a:ext cx="1119853" cy="1125537"/>
          </a:xfrm>
          <a:prstGeom prst="rect">
            <a:avLst/>
          </a:prstGeom>
        </p:spPr>
      </p:pic>
    </p:spTree>
    <p:extLst>
      <p:ext uri="{BB962C8B-B14F-4D97-AF65-F5344CB8AC3E}">
        <p14:creationId xmlns:p14="http://schemas.microsoft.com/office/powerpoint/2010/main" val="1368742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Principle components and food</a:t>
            </a:r>
          </a:p>
        </p:txBody>
      </p:sp>
      <p:sp>
        <p:nvSpPr>
          <p:cNvPr id="4" name="Slide Number Placeholder 3"/>
          <p:cNvSpPr>
            <a:spLocks noGrp="1"/>
          </p:cNvSpPr>
          <p:nvPr>
            <p:ph type="sldNum" idx="12"/>
          </p:nvPr>
        </p:nvSpPr>
        <p:spPr/>
        <p:txBody>
          <a:bodyPr/>
          <a:lstStyle/>
          <a:p>
            <a:fld id="{5417DD94-7777-4A98-84E3-132DCA28D48C}" type="slidenum">
              <a:rPr lang="en-GB" smtClean="0"/>
              <a:t>12</a:t>
            </a:fld>
            <a:endParaRPr lang="en-GB"/>
          </a:p>
        </p:txBody>
      </p:sp>
      <p:sp>
        <p:nvSpPr>
          <p:cNvPr id="3" name="Content Placeholder 2"/>
          <p:cNvSpPr>
            <a:spLocks noGrp="1"/>
          </p:cNvSpPr>
          <p:nvPr>
            <p:ph idx="4294967295"/>
          </p:nvPr>
        </p:nvSpPr>
        <p:spPr>
          <a:xfrm>
            <a:off x="316453" y="945927"/>
            <a:ext cx="4248314" cy="4054475"/>
          </a:xfrm>
        </p:spPr>
        <p:txBody>
          <a:bodyPr/>
          <a:lstStyle/>
          <a:p>
            <a:pPr marL="0" indent="0">
              <a:buNone/>
            </a:pPr>
            <a:r>
              <a:rPr lang="en-GB" dirty="0">
                <a:latin typeface="+mj-lt"/>
              </a:rPr>
              <a:t>We can see correlations in </a:t>
            </a:r>
            <a:br>
              <a:rPr lang="en-GB" dirty="0">
                <a:latin typeface="+mj-lt"/>
              </a:rPr>
            </a:br>
            <a:r>
              <a:rPr lang="en-GB" dirty="0">
                <a:latin typeface="+mj-lt"/>
              </a:rPr>
              <a:t>co-occurrence of some features</a:t>
            </a:r>
          </a:p>
          <a:p>
            <a:pPr lvl="1">
              <a:spcBef>
                <a:spcPts val="0"/>
              </a:spcBef>
            </a:pPr>
            <a:r>
              <a:rPr lang="en-GB" dirty="0">
                <a:latin typeface="+mj-lt"/>
              </a:rPr>
              <a:t> fat and protein ‘move together’</a:t>
            </a:r>
          </a:p>
          <a:p>
            <a:pPr lvl="1">
              <a:spcBef>
                <a:spcPts val="0"/>
              </a:spcBef>
            </a:pPr>
            <a:r>
              <a:rPr lang="en-GB" dirty="0">
                <a:latin typeface="+mj-lt"/>
              </a:rPr>
              <a:t> protein and </a:t>
            </a:r>
            <a:r>
              <a:rPr lang="en-GB" dirty="0" err="1">
                <a:latin typeface="+mj-lt"/>
              </a:rPr>
              <a:t>fiber</a:t>
            </a:r>
            <a:r>
              <a:rPr lang="en-GB" dirty="0">
                <a:latin typeface="+mj-lt"/>
              </a:rPr>
              <a:t> ‘move apart’</a:t>
            </a:r>
          </a:p>
          <a:p>
            <a:endParaRPr lang="en-GB" dirty="0">
              <a:latin typeface="+mj-lt"/>
            </a:endParaRPr>
          </a:p>
          <a:p>
            <a:pPr marL="0" indent="0">
              <a:buNone/>
            </a:pPr>
            <a:r>
              <a:rPr lang="en-GB" dirty="0">
                <a:latin typeface="+mj-lt"/>
              </a:rPr>
              <a:t> Idea: </a:t>
            </a:r>
          </a:p>
          <a:p>
            <a:pPr lvl="1">
              <a:spcBef>
                <a:spcPts val="0"/>
              </a:spcBef>
            </a:pPr>
            <a:r>
              <a:rPr lang="en-GB" dirty="0">
                <a:latin typeface="+mj-lt"/>
              </a:rPr>
              <a:t>instead of using all 4 features, combine those that are correlated</a:t>
            </a:r>
          </a:p>
          <a:p>
            <a:pPr lvl="1">
              <a:spcBef>
                <a:spcPts val="0"/>
              </a:spcBef>
            </a:pPr>
            <a:r>
              <a:rPr lang="en-GB" dirty="0">
                <a:latin typeface="+mj-lt"/>
              </a:rPr>
              <a:t>This is the basis of PCA</a:t>
            </a:r>
          </a:p>
          <a:p>
            <a:pPr lvl="1">
              <a:spcBef>
                <a:spcPts val="0"/>
              </a:spcBef>
            </a:pPr>
            <a:r>
              <a:rPr lang="en-GB" dirty="0">
                <a:latin typeface="+mj-lt"/>
              </a:rPr>
              <a:t>Create new features based on linear combination of the old ones </a:t>
            </a:r>
            <a:br>
              <a:rPr lang="en-GB" dirty="0">
                <a:latin typeface="+mj-lt"/>
              </a:rPr>
            </a:br>
            <a:r>
              <a:rPr lang="en-GB" dirty="0">
                <a:latin typeface="+mj-lt"/>
              </a:rPr>
              <a:t>(principle components)</a:t>
            </a:r>
          </a:p>
          <a:p>
            <a:pPr lvl="1">
              <a:spcBef>
                <a:spcPts val="0"/>
              </a:spcBef>
            </a:pPr>
            <a:r>
              <a:rPr lang="en-GB" dirty="0">
                <a:latin typeface="+mj-lt"/>
              </a:rPr>
              <a:t>Use weights to indicate the importance of each feature’s contribution:</a:t>
            </a:r>
          </a:p>
          <a:p>
            <a:pPr lvl="1">
              <a:spcBef>
                <a:spcPts val="0"/>
              </a:spcBef>
            </a:pPr>
            <a:endParaRPr lang="en-GB" sz="1200" dirty="0">
              <a:latin typeface="+mj-lt"/>
            </a:endParaRPr>
          </a:p>
          <a:p>
            <a:pPr marL="257175" lvl="1" indent="0">
              <a:spcBef>
                <a:spcPts val="0"/>
              </a:spcBef>
              <a:buNone/>
            </a:pPr>
            <a:endParaRPr lang="en-GB" sz="1200" dirty="0"/>
          </a:p>
        </p:txBody>
      </p:sp>
      <p:pic>
        <p:nvPicPr>
          <p:cNvPr id="5" name="Picture 4">
            <a:extLst>
              <a:ext uri="{FF2B5EF4-FFF2-40B4-BE49-F238E27FC236}">
                <a16:creationId xmlns:a16="http://schemas.microsoft.com/office/drawing/2014/main" id="{920204F1-ECCC-8946-8858-46108FF33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2347" y="950796"/>
            <a:ext cx="2226469" cy="2237771"/>
          </a:xfrm>
          <a:prstGeom prst="rect">
            <a:avLst/>
          </a:prstGeom>
        </p:spPr>
      </p:pic>
      <p:pic>
        <p:nvPicPr>
          <p:cNvPr id="6" name="Picture 5">
            <a:extLst>
              <a:ext uri="{FF2B5EF4-FFF2-40B4-BE49-F238E27FC236}">
                <a16:creationId xmlns:a16="http://schemas.microsoft.com/office/drawing/2014/main" id="{6569CF09-8087-2A48-9D18-40A6F0139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8366" y="3442483"/>
            <a:ext cx="2960869" cy="1079072"/>
          </a:xfrm>
          <a:prstGeom prst="rect">
            <a:avLst/>
          </a:prstGeom>
        </p:spPr>
      </p:pic>
      <p:sp>
        <p:nvSpPr>
          <p:cNvPr id="7" name="Rectangle 6"/>
          <p:cNvSpPr/>
          <p:nvPr/>
        </p:nvSpPr>
        <p:spPr>
          <a:xfrm>
            <a:off x="5749546" y="696880"/>
            <a:ext cx="1535998" cy="253916"/>
          </a:xfrm>
          <a:prstGeom prst="rect">
            <a:avLst/>
          </a:prstGeom>
        </p:spPr>
        <p:txBody>
          <a:bodyPr wrap="none">
            <a:spAutoFit/>
          </a:bodyPr>
          <a:lstStyle/>
          <a:p>
            <a:r>
              <a:rPr lang="en-GB" sz="1050" dirty="0"/>
              <a:t>Covariance in features</a:t>
            </a:r>
          </a:p>
        </p:txBody>
      </p:sp>
    </p:spTree>
    <p:extLst>
      <p:ext uri="{BB962C8B-B14F-4D97-AF65-F5344CB8AC3E}">
        <p14:creationId xmlns:p14="http://schemas.microsoft.com/office/powerpoint/2010/main" val="402133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4A2E8-4C1A-F74F-91BD-0578A518FC33}"/>
              </a:ext>
            </a:extLst>
          </p:cNvPr>
          <p:cNvSpPr>
            <a:spLocks noGrp="1"/>
          </p:cNvSpPr>
          <p:nvPr>
            <p:ph type="title"/>
          </p:nvPr>
        </p:nvSpPr>
        <p:spPr/>
        <p:txBody>
          <a:bodyPr/>
          <a:lstStyle/>
          <a:p>
            <a:r>
              <a:rPr lang="en-GB" dirty="0"/>
              <a:t>PCA and food</a:t>
            </a:r>
          </a:p>
        </p:txBody>
      </p:sp>
      <p:sp>
        <p:nvSpPr>
          <p:cNvPr id="4" name="Slide Number Placeholder 3">
            <a:extLst>
              <a:ext uri="{FF2B5EF4-FFF2-40B4-BE49-F238E27FC236}">
                <a16:creationId xmlns:a16="http://schemas.microsoft.com/office/drawing/2014/main" id="{A0BDC508-AE3F-2B4B-B5B0-420E3FD404C2}"/>
              </a:ext>
            </a:extLst>
          </p:cNvPr>
          <p:cNvSpPr>
            <a:spLocks noGrp="1"/>
          </p:cNvSpPr>
          <p:nvPr>
            <p:ph type="sldNum" idx="12"/>
          </p:nvPr>
        </p:nvSpPr>
        <p:spPr/>
        <p:txBody>
          <a:bodyPr/>
          <a:lstStyle/>
          <a:p>
            <a:fld id="{5417DD94-7777-4A98-84E3-132DCA28D48C}" type="slidenum">
              <a:rPr lang="en-GB" smtClean="0"/>
              <a:t>13</a:t>
            </a:fld>
            <a:endParaRPr lang="en-GB"/>
          </a:p>
        </p:txBody>
      </p:sp>
      <p:sp>
        <p:nvSpPr>
          <p:cNvPr id="3" name="Content Placeholder 2"/>
          <p:cNvSpPr>
            <a:spLocks noGrp="1"/>
          </p:cNvSpPr>
          <p:nvPr>
            <p:ph idx="4294967295"/>
          </p:nvPr>
        </p:nvSpPr>
        <p:spPr>
          <a:xfrm>
            <a:off x="391004" y="1013482"/>
            <a:ext cx="4093535" cy="4054475"/>
          </a:xfrm>
        </p:spPr>
        <p:txBody>
          <a:bodyPr/>
          <a:lstStyle/>
          <a:p>
            <a:pPr marL="0" indent="0">
              <a:buNone/>
            </a:pPr>
            <a:r>
              <a:rPr lang="en-GB" dirty="0">
                <a:latin typeface="+mj-lt"/>
              </a:rPr>
              <a:t>Using our top 2 principle components, we can visualise the data clearly</a:t>
            </a:r>
          </a:p>
          <a:p>
            <a:pPr marL="257175" lvl="1" indent="0">
              <a:buNone/>
            </a:pPr>
            <a:r>
              <a:rPr lang="en-GB" dirty="0">
                <a:latin typeface="+mj-lt"/>
              </a:rPr>
              <a:t>Calculation:</a:t>
            </a:r>
          </a:p>
          <a:p>
            <a:pPr marL="257175" lvl="1" indent="0">
              <a:buNone/>
            </a:pPr>
            <a:r>
              <a:rPr lang="en-GB" dirty="0">
                <a:latin typeface="+mj-lt"/>
              </a:rPr>
              <a:t>PC1 = 0.55*</a:t>
            </a:r>
            <a:r>
              <a:rPr lang="en-GB" dirty="0" err="1">
                <a:latin typeface="+mj-lt"/>
              </a:rPr>
              <a:t>fiber</a:t>
            </a:r>
            <a:r>
              <a:rPr lang="en-GB" dirty="0">
                <a:latin typeface="+mj-lt"/>
              </a:rPr>
              <a:t> + 0.44*</a:t>
            </a:r>
            <a:r>
              <a:rPr lang="en-GB" dirty="0" err="1">
                <a:latin typeface="+mj-lt"/>
              </a:rPr>
              <a:t>VitC</a:t>
            </a:r>
            <a:r>
              <a:rPr lang="en-GB" dirty="0">
                <a:latin typeface="+mj-lt"/>
              </a:rPr>
              <a:t> </a:t>
            </a:r>
          </a:p>
          <a:p>
            <a:pPr marL="257175" lvl="1" indent="0">
              <a:buNone/>
            </a:pPr>
            <a:r>
              <a:rPr lang="en-GB" dirty="0">
                <a:latin typeface="+mj-lt"/>
              </a:rPr>
              <a:t>	- 0.55*protein – 0.45*fat </a:t>
            </a:r>
          </a:p>
          <a:p>
            <a:pPr marL="0" indent="0">
              <a:buNone/>
            </a:pPr>
            <a:endParaRPr lang="en-GB" dirty="0">
              <a:latin typeface="+mj-lt"/>
            </a:endParaRPr>
          </a:p>
          <a:p>
            <a:pPr marL="257175" lvl="1" indent="0">
              <a:buNone/>
            </a:pPr>
            <a:r>
              <a:rPr lang="en-GB" dirty="0">
                <a:latin typeface="+mj-lt"/>
              </a:rPr>
              <a:t>PC2 = 0.66*fat + 0.7*</a:t>
            </a:r>
            <a:r>
              <a:rPr lang="en-GB" dirty="0" err="1">
                <a:latin typeface="+mj-lt"/>
              </a:rPr>
              <a:t>VitC</a:t>
            </a:r>
            <a:r>
              <a:rPr lang="en-GB" dirty="0">
                <a:latin typeface="+mj-lt"/>
              </a:rPr>
              <a:t> </a:t>
            </a:r>
          </a:p>
          <a:p>
            <a:pPr marL="257175" lvl="1" indent="0">
              <a:buNone/>
            </a:pPr>
            <a:r>
              <a:rPr lang="en-GB" dirty="0">
                <a:latin typeface="+mj-lt"/>
              </a:rPr>
              <a:t>	+ 0.21*protein +0.19*</a:t>
            </a:r>
            <a:r>
              <a:rPr lang="en-GB" dirty="0" err="1">
                <a:latin typeface="+mj-lt"/>
              </a:rPr>
              <a:t>fiber</a:t>
            </a:r>
            <a:r>
              <a:rPr lang="en-GB" dirty="0">
                <a:latin typeface="+mj-lt"/>
              </a:rPr>
              <a:t> </a:t>
            </a:r>
          </a:p>
          <a:p>
            <a:endParaRPr lang="en-GB" dirty="0">
              <a:latin typeface="+mj-lt"/>
            </a:endParaRPr>
          </a:p>
        </p:txBody>
      </p:sp>
      <p:pic>
        <p:nvPicPr>
          <p:cNvPr id="10" name="Picture 9">
            <a:extLst>
              <a:ext uri="{FF2B5EF4-FFF2-40B4-BE49-F238E27FC236}">
                <a16:creationId xmlns:a16="http://schemas.microsoft.com/office/drawing/2014/main" id="{A5812B05-7D5C-4F49-882D-66DFFC66AA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172" y="278837"/>
            <a:ext cx="3146259" cy="3146259"/>
          </a:xfrm>
          <a:prstGeom prst="rect">
            <a:avLst/>
          </a:prstGeom>
        </p:spPr>
      </p:pic>
      <p:pic>
        <p:nvPicPr>
          <p:cNvPr id="11" name="Picture 10">
            <a:extLst>
              <a:ext uri="{FF2B5EF4-FFF2-40B4-BE49-F238E27FC236}">
                <a16:creationId xmlns:a16="http://schemas.microsoft.com/office/drawing/2014/main" id="{6569CF09-8087-2A48-9D18-40A6F01397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0563" y="3520314"/>
            <a:ext cx="2960869" cy="1079072"/>
          </a:xfrm>
          <a:prstGeom prst="rect">
            <a:avLst/>
          </a:prstGeom>
        </p:spPr>
      </p:pic>
    </p:spTree>
    <p:extLst>
      <p:ext uri="{BB962C8B-B14F-4D97-AF65-F5344CB8AC3E}">
        <p14:creationId xmlns:p14="http://schemas.microsoft.com/office/powerpoint/2010/main" val="81930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it works</a:t>
            </a:r>
            <a:endParaRPr/>
          </a:p>
        </p:txBody>
      </p:sp>
      <p:pic>
        <p:nvPicPr>
          <p:cNvPr id="143" name="Google Shape;143;p22"/>
          <p:cNvPicPr preferRelativeResize="0"/>
          <p:nvPr/>
        </p:nvPicPr>
        <p:blipFill>
          <a:blip r:embed="rId3">
            <a:alphaModFix/>
          </a:blip>
          <a:stretch>
            <a:fillRect/>
          </a:stretch>
        </p:blipFill>
        <p:spPr>
          <a:xfrm>
            <a:off x="1802888" y="764375"/>
            <a:ext cx="5373224" cy="4219651"/>
          </a:xfrm>
          <a:prstGeom prst="rect">
            <a:avLst/>
          </a:prstGeom>
          <a:noFill/>
          <a:ln>
            <a:noFill/>
          </a:ln>
        </p:spPr>
      </p:pic>
      <p:sp>
        <p:nvSpPr>
          <p:cNvPr id="144" name="Google Shape;144;p22"/>
          <p:cNvSpPr/>
          <p:nvPr/>
        </p:nvSpPr>
        <p:spPr>
          <a:xfrm>
            <a:off x="3525338" y="1641400"/>
            <a:ext cx="396300" cy="396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rot="2167956">
            <a:off x="6076254" y="1918240"/>
            <a:ext cx="396333" cy="396333"/>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6857938" y="1839500"/>
            <a:ext cx="2235600" cy="126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Do some algebra to find the axis that represents the higher variance of the data.</a:t>
            </a:r>
            <a:endParaRPr>
              <a:solidFill>
                <a:srgbClr val="FFFFFF"/>
              </a:solidFill>
            </a:endParaRPr>
          </a:p>
        </p:txBody>
      </p:sp>
      <p:sp>
        <p:nvSpPr>
          <p:cNvPr id="147" name="Google Shape;147;p22"/>
          <p:cNvSpPr/>
          <p:nvPr/>
        </p:nvSpPr>
        <p:spPr>
          <a:xfrm>
            <a:off x="50738" y="4067375"/>
            <a:ext cx="2141100" cy="97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Project the data into that axis. And therefore reduce the dimension.</a:t>
            </a:r>
            <a:endParaRPr>
              <a:solidFill>
                <a:srgbClr val="FFFFFF"/>
              </a:solidFill>
            </a:endParaRPr>
          </a:p>
        </p:txBody>
      </p:sp>
      <p:sp>
        <p:nvSpPr>
          <p:cNvPr id="148" name="Google Shape;148;p22"/>
          <p:cNvSpPr/>
          <p:nvPr/>
        </p:nvSpPr>
        <p:spPr>
          <a:xfrm>
            <a:off x="1088313" y="1588625"/>
            <a:ext cx="396300" cy="396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rot="-10643846">
            <a:off x="4828142" y="3651836"/>
            <a:ext cx="396409" cy="396409"/>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668525" y="619050"/>
            <a:ext cx="2235600" cy="60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Scale the data using the mean and std.</a:t>
            </a:r>
            <a:endParaRPr>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5"/>
                                        </p:tgtEl>
                                        <p:attrNameLst>
                                          <p:attrName>style.visibility</p:attrName>
                                        </p:attrNameLst>
                                      </p:cBhvr>
                                      <p:to>
                                        <p:strVal val="visible"/>
                                      </p:to>
                                    </p:set>
                                  </p:childTnLst>
                                </p:cTn>
                              </p:par>
                              <p:par>
                                <p:cTn id="13" presetID="10" presetClass="entr" presetSubtype="0" fill="hold" nodeType="withEffect">
                                  <p:stCondLst>
                                    <p:cond delay="0"/>
                                  </p:stCondLst>
                                  <p:childTnLst>
                                    <p:set>
                                      <p:cBhvr>
                                        <p:cTn id="14" dur="1" fill="hold">
                                          <p:stCondLst>
                                            <p:cond delay="0"/>
                                          </p:stCondLst>
                                        </p:cTn>
                                        <p:tgtEl>
                                          <p:spTgt spid="146"/>
                                        </p:tgtEl>
                                        <p:attrNameLst>
                                          <p:attrName>style.visibility</p:attrName>
                                        </p:attrNameLst>
                                      </p:cBhvr>
                                      <p:to>
                                        <p:strVal val="visible"/>
                                      </p:to>
                                    </p:set>
                                    <p:animEffect transition="in" filter="fade">
                                      <p:cBhvr>
                                        <p:cTn id="15" dur="1"/>
                                        <p:tgtEl>
                                          <p:spTgt spid="14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49"/>
                                        </p:tgtEl>
                                        <p:attrNameLst>
                                          <p:attrName>style.visibility</p:attrName>
                                        </p:attrNameLst>
                                      </p:cBhvr>
                                      <p:to>
                                        <p:strVal val="visible"/>
                                      </p:to>
                                    </p:set>
                                  </p:childTnLst>
                                </p:cTn>
                              </p:par>
                              <p:par>
                                <p:cTn id="20" presetID="10" presetClass="entr" presetSubtype="0" fill="hold" nodeType="withEffect">
                                  <p:stCondLst>
                                    <p:cond delay="0"/>
                                  </p:stCondLst>
                                  <p:childTnLst>
                                    <p:set>
                                      <p:cBhvr>
                                        <p:cTn id="21" dur="1" fill="hold">
                                          <p:stCondLst>
                                            <p:cond delay="0"/>
                                          </p:stCondLst>
                                        </p:cTn>
                                        <p:tgtEl>
                                          <p:spTgt spid="147"/>
                                        </p:tgtEl>
                                        <p:attrNameLst>
                                          <p:attrName>style.visibility</p:attrName>
                                        </p:attrNameLst>
                                      </p:cBhvr>
                                      <p:to>
                                        <p:strVal val="visible"/>
                                      </p:to>
                                    </p:set>
                                    <p:animEffect transition="in" filter="fade">
                                      <p:cBhvr>
                                        <p:cTn id="22" dur="1"/>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PCA</a:t>
            </a:r>
          </a:p>
        </p:txBody>
      </p:sp>
      <p:sp>
        <p:nvSpPr>
          <p:cNvPr id="4" name="Slide Number Placeholder 3"/>
          <p:cNvSpPr>
            <a:spLocks noGrp="1"/>
          </p:cNvSpPr>
          <p:nvPr>
            <p:ph type="sldNum" idx="12"/>
          </p:nvPr>
        </p:nvSpPr>
        <p:spPr/>
        <p:txBody>
          <a:bodyPr/>
          <a:lstStyle/>
          <a:p>
            <a:fld id="{5417DD94-7777-4A98-84E3-132DCA28D48C}" type="slidenum">
              <a:rPr lang="en-GB" smtClean="0"/>
              <a:t>15</a:t>
            </a:fld>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842963"/>
                <a:ext cx="8835656" cy="1770062"/>
              </a:xfrm>
            </p:spPr>
            <p:txBody>
              <a:bodyPr>
                <a:normAutofit/>
              </a:bodyPr>
              <a:lstStyle/>
              <a:p>
                <a:pPr marL="0" indent="0">
                  <a:buNone/>
                </a:pPr>
                <a:r>
                  <a:rPr lang="en-GB" sz="1400" dirty="0">
                    <a:sym typeface="Wingdings" panose="05000000000000000000" pitchFamily="2" charset="2"/>
                  </a:rPr>
                  <a:t>Reduce dimensionality while preserving variability</a:t>
                </a:r>
              </a:p>
              <a:p>
                <a:pPr>
                  <a:buFont typeface="Wingdings" pitchFamily="2" charset="2"/>
                  <a:buChar char="è"/>
                </a:pPr>
                <a:r>
                  <a:rPr lang="en-GB" sz="1400" dirty="0">
                    <a:sym typeface="Wingdings" panose="05000000000000000000" pitchFamily="2" charset="2"/>
                  </a:rPr>
                  <a:t>Red line (</a:t>
                </a:r>
                <a14:m>
                  <m:oMath xmlns:m="http://schemas.openxmlformats.org/officeDocument/2006/math">
                    <m:sSub>
                      <m:sSubPr>
                        <m:ctrlPr>
                          <a:rPr lang="en-GB" sz="1400" i="1" dirty="0" smtClean="0">
                            <a:latin typeface="Cambria Math" panose="02040503050406030204" pitchFamily="18" charset="0"/>
                            <a:sym typeface="Wingdings" panose="05000000000000000000" pitchFamily="2" charset="2"/>
                          </a:rPr>
                        </m:ctrlPr>
                      </m:sSubPr>
                      <m:e>
                        <m:r>
                          <a:rPr lang="en-GB" sz="1400" i="1" dirty="0" smtClean="0">
                            <a:latin typeface="Cambria Math" panose="02040503050406030204" pitchFamily="18" charset="0"/>
                            <a:sym typeface="Wingdings" panose="05000000000000000000" pitchFamily="2" charset="2"/>
                          </a:rPr>
                          <m:t>𝑐</m:t>
                        </m:r>
                      </m:e>
                      <m:sub>
                        <m:r>
                          <a:rPr lang="en-GB" sz="1400" i="1" dirty="0" smtClean="0">
                            <a:latin typeface="Cambria Math" panose="02040503050406030204" pitchFamily="18" charset="0"/>
                            <a:sym typeface="Wingdings" panose="05000000000000000000" pitchFamily="2" charset="2"/>
                          </a:rPr>
                          <m:t>1</m:t>
                        </m:r>
                      </m:sub>
                    </m:sSub>
                  </m:oMath>
                </a14:m>
                <a:r>
                  <a:rPr lang="en-GB" sz="1400" dirty="0">
                    <a:sym typeface="Wingdings" panose="05000000000000000000" pitchFamily="2" charset="2"/>
                  </a:rPr>
                  <a:t>): 1</a:t>
                </a:r>
                <a:r>
                  <a:rPr lang="en-GB" sz="1400" baseline="30000" dirty="0">
                    <a:sym typeface="Wingdings" panose="05000000000000000000" pitchFamily="2" charset="2"/>
                  </a:rPr>
                  <a:t>st</a:t>
                </a:r>
                <a:r>
                  <a:rPr lang="en-GB" sz="1400" dirty="0">
                    <a:sym typeface="Wingdings" panose="05000000000000000000" pitchFamily="2" charset="2"/>
                  </a:rPr>
                  <a:t> axis = direction data changes most </a:t>
                </a:r>
                <a:br>
                  <a:rPr lang="en-GB" sz="1400" dirty="0">
                    <a:sym typeface="Wingdings" panose="05000000000000000000" pitchFamily="2" charset="2"/>
                  </a:rPr>
                </a:br>
                <a:r>
                  <a:rPr lang="en-GB" sz="1400" dirty="0">
                    <a:sym typeface="Wingdings" panose="05000000000000000000" pitchFamily="2" charset="2"/>
                  </a:rPr>
                  <a:t>(1st principle component)</a:t>
                </a:r>
              </a:p>
              <a:p>
                <a:pPr>
                  <a:buFont typeface="Wingdings" pitchFamily="2" charset="2"/>
                  <a:buChar char="è"/>
                </a:pPr>
                <a:r>
                  <a:rPr lang="en-GB" sz="1400" dirty="0"/>
                  <a:t>Blue line (</a:t>
                </a:r>
                <a14:m>
                  <m:oMath xmlns:m="http://schemas.openxmlformats.org/officeDocument/2006/math">
                    <m:sSub>
                      <m:sSubPr>
                        <m:ctrlPr>
                          <a:rPr lang="en-GB" sz="1400" i="1" dirty="0" smtClean="0">
                            <a:latin typeface="Cambria Math" panose="02040503050406030204" pitchFamily="18" charset="0"/>
                          </a:rPr>
                        </m:ctrlPr>
                      </m:sSubPr>
                      <m:e>
                        <m:r>
                          <a:rPr lang="en-GB" sz="1400" i="1" dirty="0" smtClean="0">
                            <a:latin typeface="Cambria Math" panose="02040503050406030204" pitchFamily="18" charset="0"/>
                          </a:rPr>
                          <m:t>𝑐</m:t>
                        </m:r>
                      </m:e>
                      <m:sub>
                        <m:r>
                          <a:rPr lang="en-GB" sz="1400" i="1" dirty="0" smtClean="0">
                            <a:latin typeface="Cambria Math" panose="02040503050406030204" pitchFamily="18" charset="0"/>
                          </a:rPr>
                          <m:t>2</m:t>
                        </m:r>
                      </m:sub>
                    </m:sSub>
                  </m:oMath>
                </a14:m>
                <a:r>
                  <a:rPr lang="en-GB" sz="1400" dirty="0"/>
                  <a:t>): 2</a:t>
                </a:r>
                <a:r>
                  <a:rPr lang="en-GB" sz="1400" baseline="30000" dirty="0"/>
                  <a:t>nd</a:t>
                </a:r>
                <a:r>
                  <a:rPr lang="en-GB" sz="1400" dirty="0"/>
                  <a:t> axis = direction data changes most after 1</a:t>
                </a:r>
                <a:r>
                  <a:rPr lang="en-GB" sz="1400" baseline="30000" dirty="0"/>
                  <a:t>st</a:t>
                </a:r>
                <a:br>
                  <a:rPr lang="en-GB" sz="1400" dirty="0"/>
                </a:br>
                <a:r>
                  <a:rPr lang="en-GB" sz="1400" dirty="0"/>
                  <a:t>(2</a:t>
                </a:r>
                <a:r>
                  <a:rPr lang="en-GB" sz="1400" baseline="30000" dirty="0"/>
                  <a:t>nd</a:t>
                </a:r>
                <a:r>
                  <a:rPr lang="en-GB" sz="1400" dirty="0"/>
                  <a:t> principle component)</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842963"/>
                <a:ext cx="8835656" cy="1770062"/>
              </a:xfrm>
              <a:blipFill>
                <a:blip r:embed="rId3"/>
                <a:stretch>
                  <a:fillRect l="-144"/>
                </a:stretch>
              </a:blipFill>
            </p:spPr>
            <p:txBody>
              <a:bodyPr/>
              <a:lstStyle/>
              <a:p>
                <a:r>
                  <a:rPr lang="en-GB">
                    <a:noFill/>
                  </a:rPr>
                  <a:t> </a:t>
                </a:r>
              </a:p>
            </p:txBody>
          </p:sp>
        </mc:Fallback>
      </mc:AlternateContent>
      <p:grpSp>
        <p:nvGrpSpPr>
          <p:cNvPr id="33" name="Group 32">
            <a:extLst>
              <a:ext uri="{FF2B5EF4-FFF2-40B4-BE49-F238E27FC236}">
                <a16:creationId xmlns:a16="http://schemas.microsoft.com/office/drawing/2014/main" id="{1C3BCE93-2408-E643-8B39-FF739E3D6322}"/>
              </a:ext>
            </a:extLst>
          </p:cNvPr>
          <p:cNvGrpSpPr/>
          <p:nvPr/>
        </p:nvGrpSpPr>
        <p:grpSpPr>
          <a:xfrm>
            <a:off x="4355154" y="2647740"/>
            <a:ext cx="2261446" cy="1287639"/>
            <a:chOff x="4355154" y="2647740"/>
            <a:chExt cx="2261446" cy="1287639"/>
          </a:xfrm>
        </p:grpSpPr>
        <mc:AlternateContent xmlns:mc="http://schemas.openxmlformats.org/markup-compatibility/2006" xmlns:a14="http://schemas.microsoft.com/office/drawing/2010/main">
          <mc:Choice Requires="a14">
            <p:sp>
              <p:nvSpPr>
                <p:cNvPr id="84" name="TextBox 83"/>
                <p:cNvSpPr txBox="1"/>
                <p:nvPr/>
              </p:nvSpPr>
              <p:spPr>
                <a:xfrm>
                  <a:off x="6189880" y="3612214"/>
                  <a:ext cx="426720" cy="3231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1500" b="1" i="1" dirty="0">
                                <a:latin typeface="Cambria Math" panose="02040503050406030204" pitchFamily="18" charset="0"/>
                              </a:rPr>
                            </m:ctrlPr>
                          </m:sSubPr>
                          <m:e>
                            <m:r>
                              <a:rPr lang="en-GB" sz="1500" b="1" i="1" dirty="0">
                                <a:latin typeface="Cambria Math" panose="02040503050406030204" pitchFamily="18" charset="0"/>
                              </a:rPr>
                              <m:t>𝒄</m:t>
                            </m:r>
                          </m:e>
                          <m:sub>
                            <m:r>
                              <a:rPr lang="en-GB" sz="1500" b="1" i="1" dirty="0">
                                <a:latin typeface="Cambria Math" panose="02040503050406030204" pitchFamily="18" charset="0"/>
                              </a:rPr>
                              <m:t>𝟏</m:t>
                            </m:r>
                          </m:sub>
                        </m:sSub>
                      </m:oMath>
                    </m:oMathPara>
                  </a14:m>
                  <a:endParaRPr lang="en-GB" sz="900" b="1" dirty="0"/>
                </a:p>
              </p:txBody>
            </p:sp>
          </mc:Choice>
          <mc:Fallback xmlns="">
            <p:sp>
              <p:nvSpPr>
                <p:cNvPr id="84" name="TextBox 83"/>
                <p:cNvSpPr txBox="1">
                  <a:spLocks noRot="1" noChangeAspect="1" noMove="1" noResize="1" noEditPoints="1" noAdjustHandles="1" noChangeArrowheads="1" noChangeShapeType="1" noTextEdit="1"/>
                </p:cNvSpPr>
                <p:nvPr/>
              </p:nvSpPr>
              <p:spPr>
                <a:xfrm>
                  <a:off x="6189880" y="3612214"/>
                  <a:ext cx="426720" cy="32316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4355154" y="2647740"/>
                  <a:ext cx="388462"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500" b="1" i="1" dirty="0">
                                <a:latin typeface="Cambria Math" panose="02040503050406030204" pitchFamily="18" charset="0"/>
                              </a:rPr>
                            </m:ctrlPr>
                          </m:sSubPr>
                          <m:e>
                            <m:r>
                              <a:rPr lang="en-GB" sz="1500" b="1" i="1" dirty="0">
                                <a:latin typeface="Cambria Math" panose="02040503050406030204" pitchFamily="18" charset="0"/>
                              </a:rPr>
                              <m:t>𝒄</m:t>
                            </m:r>
                          </m:e>
                          <m:sub>
                            <m:r>
                              <a:rPr lang="en-GB" sz="1500" b="1" i="1" dirty="0">
                                <a:latin typeface="Cambria Math" panose="02040503050406030204" pitchFamily="18" charset="0"/>
                              </a:rPr>
                              <m:t>𝟐</m:t>
                            </m:r>
                          </m:sub>
                        </m:sSub>
                      </m:oMath>
                    </m:oMathPara>
                  </a14:m>
                  <a:endParaRPr lang="en-GB" sz="900" b="1" dirty="0"/>
                </a:p>
              </p:txBody>
            </p:sp>
          </mc:Choice>
          <mc:Fallback xmlns="">
            <p:sp>
              <p:nvSpPr>
                <p:cNvPr id="85" name="TextBox 84"/>
                <p:cNvSpPr txBox="1">
                  <a:spLocks noRot="1" noChangeAspect="1" noMove="1" noResize="1" noEditPoints="1" noAdjustHandles="1" noChangeArrowheads="1" noChangeShapeType="1" noTextEdit="1"/>
                </p:cNvSpPr>
                <p:nvPr/>
              </p:nvSpPr>
              <p:spPr>
                <a:xfrm>
                  <a:off x="4355154" y="2647740"/>
                  <a:ext cx="388462" cy="323165"/>
                </a:xfrm>
                <a:prstGeom prst="rect">
                  <a:avLst/>
                </a:prstGeom>
                <a:blipFill>
                  <a:blip r:embed="rId5"/>
                  <a:stretch>
                    <a:fillRect/>
                  </a:stretch>
                </a:blipFill>
              </p:spPr>
              <p:txBody>
                <a:bodyPr/>
                <a:lstStyle/>
                <a:p>
                  <a:r>
                    <a:rPr lang="en-GB">
                      <a:noFill/>
                    </a:rPr>
                    <a:t> </a:t>
                  </a:r>
                </a:p>
              </p:txBody>
            </p:sp>
          </mc:Fallback>
        </mc:AlternateContent>
      </p:grpSp>
      <p:grpSp>
        <p:nvGrpSpPr>
          <p:cNvPr id="32" name="Group 31">
            <a:extLst>
              <a:ext uri="{FF2B5EF4-FFF2-40B4-BE49-F238E27FC236}">
                <a16:creationId xmlns:a16="http://schemas.microsoft.com/office/drawing/2014/main" id="{90F17F67-A6BA-2146-BCF3-E5B68C98E478}"/>
              </a:ext>
            </a:extLst>
          </p:cNvPr>
          <p:cNvGrpSpPr/>
          <p:nvPr/>
        </p:nvGrpSpPr>
        <p:grpSpPr>
          <a:xfrm>
            <a:off x="1269264" y="2461313"/>
            <a:ext cx="2674579" cy="2333388"/>
            <a:chOff x="168352" y="3281751"/>
            <a:chExt cx="3566105" cy="3111185"/>
          </a:xfrm>
        </p:grpSpPr>
        <p:grpSp>
          <p:nvGrpSpPr>
            <p:cNvPr id="71" name="Group 70"/>
            <p:cNvGrpSpPr/>
            <p:nvPr/>
          </p:nvGrpSpPr>
          <p:grpSpPr>
            <a:xfrm>
              <a:off x="961787" y="3281751"/>
              <a:ext cx="2743566" cy="2796105"/>
              <a:chOff x="1803743" y="2801645"/>
              <a:chExt cx="2743566" cy="2796105"/>
            </a:xfrm>
          </p:grpSpPr>
          <p:cxnSp>
            <p:nvCxnSpPr>
              <p:cNvPr id="69" name="Straight Connector 68"/>
              <p:cNvCxnSpPr/>
              <p:nvPr/>
            </p:nvCxnSpPr>
            <p:spPr>
              <a:xfrm flipV="1">
                <a:off x="1816695" y="4109575"/>
                <a:ext cx="1249294" cy="1031242"/>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1803743" y="2801645"/>
                <a:ext cx="1250737" cy="2443329"/>
                <a:chOff x="5281829" y="1399191"/>
                <a:chExt cx="1250737" cy="2443329"/>
              </a:xfrm>
            </p:grpSpPr>
            <p:cxnSp>
              <p:nvCxnSpPr>
                <p:cNvPr id="7" name="Straight Connector 6"/>
                <p:cNvCxnSpPr/>
                <p:nvPr/>
              </p:nvCxnSpPr>
              <p:spPr>
                <a:xfrm flipV="1">
                  <a:off x="5281829" y="2359643"/>
                  <a:ext cx="1249294" cy="1031242"/>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5283272" y="1983945"/>
                  <a:ext cx="1249294" cy="1031242"/>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5282384" y="1621184"/>
                  <a:ext cx="1249294" cy="1031242"/>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5635771" y="2095764"/>
                  <a:ext cx="3199" cy="1746756"/>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5883418" y="1832411"/>
                  <a:ext cx="3199" cy="1746756"/>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6087692" y="1631089"/>
                  <a:ext cx="3199" cy="1746756"/>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6236975" y="1555392"/>
                  <a:ext cx="3199" cy="1746756"/>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6367838" y="1399191"/>
                  <a:ext cx="3199" cy="1746756"/>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rot="16200000" flipV="1">
                <a:off x="2752761" y="3803202"/>
                <a:ext cx="1277999" cy="2311097"/>
                <a:chOff x="5281829" y="1399191"/>
                <a:chExt cx="1277999" cy="2443329"/>
              </a:xfrm>
            </p:grpSpPr>
            <p:cxnSp>
              <p:nvCxnSpPr>
                <p:cNvPr id="16" name="Straight Connector 15"/>
                <p:cNvCxnSpPr/>
                <p:nvPr/>
              </p:nvCxnSpPr>
              <p:spPr>
                <a:xfrm flipV="1">
                  <a:off x="5286442" y="2681719"/>
                  <a:ext cx="1273386" cy="1117667"/>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281829" y="2359643"/>
                  <a:ext cx="1249294" cy="1031242"/>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283272" y="1983945"/>
                  <a:ext cx="1249294" cy="1031242"/>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5282384" y="1621184"/>
                  <a:ext cx="1249294" cy="1031242"/>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5635771" y="2095764"/>
                  <a:ext cx="3199" cy="1746756"/>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5883418" y="1832411"/>
                  <a:ext cx="3199" cy="1746756"/>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6087692" y="1631089"/>
                  <a:ext cx="3199" cy="1746756"/>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6236975" y="1555392"/>
                  <a:ext cx="3199" cy="1746756"/>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6367838" y="1399191"/>
                  <a:ext cx="3199" cy="1746756"/>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25" name="Straight Arrow Connector 24"/>
            <p:cNvCxnSpPr>
              <a:cxnSpLocks/>
            </p:cNvCxnSpPr>
            <p:nvPr/>
          </p:nvCxnSpPr>
          <p:spPr>
            <a:xfrm flipH="1" flipV="1">
              <a:off x="957104" y="4044581"/>
              <a:ext cx="70" cy="2202414"/>
            </a:xfrm>
            <a:prstGeom prst="straightConnector1">
              <a:avLst/>
            </a:prstGeom>
            <a:ln w="539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p:cNvCxnSpPr>
            <p:nvPr/>
          </p:nvCxnSpPr>
          <p:spPr>
            <a:xfrm>
              <a:off x="829772" y="6109560"/>
              <a:ext cx="2358412" cy="1"/>
            </a:xfrm>
            <a:prstGeom prst="straightConnector1">
              <a:avLst/>
            </a:prstGeom>
            <a:ln w="53975">
              <a:solidFill>
                <a:schemeClr val="bg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3148398" y="5962049"/>
                  <a:ext cx="586059"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1500" b="1" i="1" dirty="0">
                                <a:latin typeface="Cambria Math" panose="02040503050406030204" pitchFamily="18" charset="0"/>
                              </a:rPr>
                            </m:ctrlPr>
                          </m:sSubPr>
                          <m:e>
                            <m:r>
                              <a:rPr lang="en-GB" sz="1500" b="1" i="1" dirty="0">
                                <a:latin typeface="Cambria Math" panose="02040503050406030204" pitchFamily="18" charset="0"/>
                              </a:rPr>
                              <m:t>𝒙</m:t>
                            </m:r>
                          </m:e>
                          <m:sub>
                            <m:r>
                              <a:rPr lang="en-GB" sz="1500" b="1" i="1" dirty="0">
                                <a:latin typeface="Cambria Math" panose="02040503050406030204" pitchFamily="18" charset="0"/>
                              </a:rPr>
                              <m:t>𝟏</m:t>
                            </m:r>
                          </m:sub>
                        </m:sSub>
                      </m:oMath>
                    </m:oMathPara>
                  </a14:m>
                  <a:endParaRPr lang="en-GB" sz="900" b="1" dirty="0"/>
                </a:p>
              </p:txBody>
            </p:sp>
          </mc:Choice>
          <mc:Fallback xmlns="">
            <p:sp>
              <p:nvSpPr>
                <p:cNvPr id="27" name="TextBox 26"/>
                <p:cNvSpPr txBox="1">
                  <a:spLocks noRot="1" noChangeAspect="1" noMove="1" noResize="1" noEditPoints="1" noAdjustHandles="1" noChangeArrowheads="1" noChangeShapeType="1" noTextEdit="1"/>
                </p:cNvSpPr>
                <p:nvPr/>
              </p:nvSpPr>
              <p:spPr>
                <a:xfrm>
                  <a:off x="3148398" y="5962049"/>
                  <a:ext cx="586059" cy="430887"/>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740537" y="3642926"/>
                  <a:ext cx="586059"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1500" b="1" i="1" dirty="0">
                                <a:latin typeface="Cambria Math" panose="02040503050406030204" pitchFamily="18" charset="0"/>
                              </a:rPr>
                            </m:ctrlPr>
                          </m:sSubPr>
                          <m:e>
                            <m:r>
                              <a:rPr lang="en-GB" sz="1500" b="1" i="1" dirty="0">
                                <a:latin typeface="Cambria Math" panose="02040503050406030204" pitchFamily="18" charset="0"/>
                              </a:rPr>
                              <m:t>𝒙</m:t>
                            </m:r>
                          </m:e>
                          <m:sub>
                            <m:r>
                              <a:rPr lang="en-GB" sz="1500" b="1" i="1" dirty="0">
                                <a:latin typeface="Cambria Math" panose="02040503050406030204" pitchFamily="18" charset="0"/>
                              </a:rPr>
                              <m:t>𝟐</m:t>
                            </m:r>
                          </m:sub>
                        </m:sSub>
                      </m:oMath>
                    </m:oMathPara>
                  </a14:m>
                  <a:endParaRPr lang="en-GB" sz="900" b="1" dirty="0"/>
                </a:p>
              </p:txBody>
            </p:sp>
          </mc:Choice>
          <mc:Fallback xmlns="">
            <p:sp>
              <p:nvSpPr>
                <p:cNvPr id="28" name="TextBox 27"/>
                <p:cNvSpPr txBox="1">
                  <a:spLocks noRot="1" noChangeAspect="1" noMove="1" noResize="1" noEditPoints="1" noAdjustHandles="1" noChangeArrowheads="1" noChangeShapeType="1" noTextEdit="1"/>
                </p:cNvSpPr>
                <p:nvPr/>
              </p:nvSpPr>
              <p:spPr>
                <a:xfrm>
                  <a:off x="740537" y="3642926"/>
                  <a:ext cx="586059" cy="430887"/>
                </a:xfrm>
                <a:prstGeom prst="rect">
                  <a:avLst/>
                </a:prstGeom>
                <a:blipFill>
                  <a:blip r:embed="rId7"/>
                  <a:stretch>
                    <a:fillRect/>
                  </a:stretch>
                </a:blipFill>
              </p:spPr>
              <p:txBody>
                <a:bodyPr/>
                <a:lstStyle/>
                <a:p>
                  <a:r>
                    <a:rPr lang="en-GB">
                      <a:noFill/>
                    </a:rPr>
                    <a:t> </a:t>
                  </a:r>
                </a:p>
              </p:txBody>
            </p:sp>
          </mc:Fallback>
        </mc:AlternateContent>
        <p:cxnSp>
          <p:nvCxnSpPr>
            <p:cNvPr id="29" name="Straight Arrow Connector 28"/>
            <p:cNvCxnSpPr>
              <a:cxnSpLocks/>
            </p:cNvCxnSpPr>
            <p:nvPr/>
          </p:nvCxnSpPr>
          <p:spPr>
            <a:xfrm flipV="1">
              <a:off x="935958" y="4751692"/>
              <a:ext cx="1412146" cy="1367716"/>
            </a:xfrm>
            <a:prstGeom prst="straightConnector1">
              <a:avLst/>
            </a:prstGeom>
            <a:ln w="53975">
              <a:solidFill>
                <a:schemeClr val="bg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p:cNvSpPr txBox="1"/>
                <p:nvPr/>
              </p:nvSpPr>
              <p:spPr>
                <a:xfrm>
                  <a:off x="2239786" y="4364223"/>
                  <a:ext cx="586059"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1500" b="1" i="1" dirty="0">
                                <a:latin typeface="Cambria Math" panose="02040503050406030204" pitchFamily="18" charset="0"/>
                              </a:rPr>
                            </m:ctrlPr>
                          </m:sSubPr>
                          <m:e>
                            <m:r>
                              <a:rPr lang="en-GB" sz="1500" b="1" i="1" dirty="0">
                                <a:latin typeface="Cambria Math" panose="02040503050406030204" pitchFamily="18" charset="0"/>
                              </a:rPr>
                              <m:t>𝒙</m:t>
                            </m:r>
                          </m:e>
                          <m:sub>
                            <m:r>
                              <a:rPr lang="en-GB" sz="1500" b="1" i="1" dirty="0">
                                <a:latin typeface="Cambria Math" panose="02040503050406030204" pitchFamily="18" charset="0"/>
                              </a:rPr>
                              <m:t>𝟑</m:t>
                            </m:r>
                          </m:sub>
                        </m:sSub>
                      </m:oMath>
                    </m:oMathPara>
                  </a14:m>
                  <a:endParaRPr lang="en-GB" sz="900" b="1" dirty="0"/>
                </a:p>
              </p:txBody>
            </p:sp>
          </mc:Choice>
          <mc:Fallback xmlns="">
            <p:sp>
              <p:nvSpPr>
                <p:cNvPr id="31" name="TextBox 30"/>
                <p:cNvSpPr txBox="1">
                  <a:spLocks noRot="1" noChangeAspect="1" noMove="1" noResize="1" noEditPoints="1" noAdjustHandles="1" noChangeArrowheads="1" noChangeShapeType="1" noTextEdit="1"/>
                </p:cNvSpPr>
                <p:nvPr/>
              </p:nvSpPr>
              <p:spPr>
                <a:xfrm>
                  <a:off x="2239786" y="4364223"/>
                  <a:ext cx="586059" cy="430887"/>
                </a:xfrm>
                <a:prstGeom prst="rect">
                  <a:avLst/>
                </a:prstGeom>
                <a:blipFill>
                  <a:blip r:embed="rId8"/>
                  <a:stretch>
                    <a:fillRect/>
                  </a:stretch>
                </a:blipFill>
              </p:spPr>
              <p:txBody>
                <a:bodyPr/>
                <a:lstStyle/>
                <a:p>
                  <a:r>
                    <a:rPr lang="en-GB">
                      <a:noFill/>
                    </a:rPr>
                    <a:t> </a:t>
                  </a:r>
                </a:p>
              </p:txBody>
            </p:sp>
          </mc:Fallback>
        </mc:AlternateContent>
        <p:grpSp>
          <p:nvGrpSpPr>
            <p:cNvPr id="38" name="Group 37">
              <a:extLst>
                <a:ext uri="{FF2B5EF4-FFF2-40B4-BE49-F238E27FC236}">
                  <a16:creationId xmlns:a16="http://schemas.microsoft.com/office/drawing/2014/main" id="{B7CC0AFF-49E3-6048-AE8A-2AEE95D56754}"/>
                </a:ext>
              </a:extLst>
            </p:cNvPr>
            <p:cNvGrpSpPr/>
            <p:nvPr/>
          </p:nvGrpSpPr>
          <p:grpSpPr>
            <a:xfrm>
              <a:off x="1158914" y="4699531"/>
              <a:ext cx="2029270" cy="1018013"/>
              <a:chOff x="1974366" y="4760076"/>
              <a:chExt cx="2029270" cy="1018013"/>
            </a:xfrm>
          </p:grpSpPr>
          <p:grpSp>
            <p:nvGrpSpPr>
              <p:cNvPr id="105" name="Group 104"/>
              <p:cNvGrpSpPr/>
              <p:nvPr/>
            </p:nvGrpSpPr>
            <p:grpSpPr>
              <a:xfrm>
                <a:off x="1974366" y="4760076"/>
                <a:ext cx="2029270" cy="1018013"/>
                <a:chOff x="2000870" y="4219425"/>
                <a:chExt cx="2029270" cy="1018013"/>
              </a:xfrm>
            </p:grpSpPr>
            <p:cxnSp>
              <p:nvCxnSpPr>
                <p:cNvPr id="87" name="Straight Connector 86"/>
                <p:cNvCxnSpPr/>
                <p:nvPr/>
              </p:nvCxnSpPr>
              <p:spPr>
                <a:xfrm flipV="1">
                  <a:off x="2000870" y="4284228"/>
                  <a:ext cx="2029270" cy="660908"/>
                </a:xfrm>
                <a:prstGeom prst="line">
                  <a:avLst/>
                </a:prstGeom>
                <a:ln w="38100">
                  <a:solidFill>
                    <a:srgbClr val="C00000"/>
                  </a:solidFill>
                  <a:prstDash val="lgDash"/>
                </a:ln>
              </p:spPr>
              <p:style>
                <a:lnRef idx="1">
                  <a:schemeClr val="accent2"/>
                </a:lnRef>
                <a:fillRef idx="0">
                  <a:schemeClr val="accent2"/>
                </a:fillRef>
                <a:effectRef idx="0">
                  <a:schemeClr val="accent2"/>
                </a:effectRef>
                <a:fontRef idx="minor">
                  <a:schemeClr val="tx1"/>
                </a:fontRef>
              </p:style>
            </p:cxnSp>
            <p:cxnSp>
              <p:nvCxnSpPr>
                <p:cNvPr id="88" name="Straight Connector 87"/>
                <p:cNvCxnSpPr/>
                <p:nvPr/>
              </p:nvCxnSpPr>
              <p:spPr>
                <a:xfrm>
                  <a:off x="2265003" y="4219425"/>
                  <a:ext cx="1345196" cy="1018013"/>
                </a:xfrm>
                <a:prstGeom prst="line">
                  <a:avLst/>
                </a:prstGeom>
                <a:ln w="38100">
                  <a:solidFill>
                    <a:srgbClr val="030EE3"/>
                  </a:solidFill>
                  <a:prstDash val="sysDash"/>
                </a:ln>
              </p:spPr>
              <p:style>
                <a:lnRef idx="1">
                  <a:schemeClr val="accent2"/>
                </a:lnRef>
                <a:fillRef idx="0">
                  <a:schemeClr val="accent2"/>
                </a:fillRef>
                <a:effectRef idx="0">
                  <a:schemeClr val="accent2"/>
                </a:effectRef>
                <a:fontRef idx="minor">
                  <a:schemeClr val="tx1"/>
                </a:fontRef>
              </p:style>
            </p:cxnSp>
          </p:grpSp>
          <p:grpSp>
            <p:nvGrpSpPr>
              <p:cNvPr id="36" name="Group 35">
                <a:extLst>
                  <a:ext uri="{FF2B5EF4-FFF2-40B4-BE49-F238E27FC236}">
                    <a16:creationId xmlns:a16="http://schemas.microsoft.com/office/drawing/2014/main" id="{2BB805A9-FC36-4D46-97B8-7A632323FE6E}"/>
                  </a:ext>
                </a:extLst>
              </p:cNvPr>
              <p:cNvGrpSpPr/>
              <p:nvPr/>
            </p:nvGrpSpPr>
            <p:grpSpPr>
              <a:xfrm>
                <a:off x="2130363" y="4775805"/>
                <a:ext cx="1791684" cy="965957"/>
                <a:chOff x="2130363" y="4775805"/>
                <a:chExt cx="1791684" cy="965957"/>
              </a:xfrm>
            </p:grpSpPr>
            <p:sp>
              <p:nvSpPr>
                <p:cNvPr id="74" name="Cube 73"/>
                <p:cNvSpPr/>
                <p:nvPr/>
              </p:nvSpPr>
              <p:spPr>
                <a:xfrm>
                  <a:off x="2130363" y="5165534"/>
                  <a:ext cx="117838" cy="122142"/>
                </a:xfrm>
                <a:prstGeom prst="cube">
                  <a:avLst>
                    <a:gd name="adj" fmla="val 3706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75" name="Cube 74"/>
                <p:cNvSpPr/>
                <p:nvPr/>
              </p:nvSpPr>
              <p:spPr>
                <a:xfrm>
                  <a:off x="3060461" y="4806124"/>
                  <a:ext cx="117838" cy="122142"/>
                </a:xfrm>
                <a:prstGeom prst="cube">
                  <a:avLst>
                    <a:gd name="adj" fmla="val 3706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76" name="Cube 75"/>
                <p:cNvSpPr/>
                <p:nvPr/>
              </p:nvSpPr>
              <p:spPr>
                <a:xfrm>
                  <a:off x="2731095" y="4775805"/>
                  <a:ext cx="117838" cy="122142"/>
                </a:xfrm>
                <a:prstGeom prst="cube">
                  <a:avLst>
                    <a:gd name="adj" fmla="val 3706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78" name="Cube 77"/>
                <p:cNvSpPr/>
                <p:nvPr/>
              </p:nvSpPr>
              <p:spPr>
                <a:xfrm>
                  <a:off x="3804209" y="4960339"/>
                  <a:ext cx="117838" cy="122142"/>
                </a:xfrm>
                <a:prstGeom prst="cube">
                  <a:avLst>
                    <a:gd name="adj" fmla="val 3706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4" name="Cube 33"/>
                <p:cNvSpPr/>
                <p:nvPr/>
              </p:nvSpPr>
              <p:spPr>
                <a:xfrm>
                  <a:off x="2980029" y="5538757"/>
                  <a:ext cx="117838" cy="122142"/>
                </a:xfrm>
                <a:prstGeom prst="cube">
                  <a:avLst>
                    <a:gd name="adj" fmla="val 3706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72" name="Cube 71"/>
                <p:cNvSpPr/>
                <p:nvPr/>
              </p:nvSpPr>
              <p:spPr>
                <a:xfrm>
                  <a:off x="2681232" y="5379684"/>
                  <a:ext cx="117838" cy="122142"/>
                </a:xfrm>
                <a:prstGeom prst="cube">
                  <a:avLst>
                    <a:gd name="adj" fmla="val 3706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73" name="Cube 72"/>
                <p:cNvSpPr/>
                <p:nvPr/>
              </p:nvSpPr>
              <p:spPr>
                <a:xfrm>
                  <a:off x="3060461" y="5283644"/>
                  <a:ext cx="117838" cy="122142"/>
                </a:xfrm>
                <a:prstGeom prst="cube">
                  <a:avLst>
                    <a:gd name="adj" fmla="val 3706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77" name="Cube 76"/>
                <p:cNvSpPr/>
                <p:nvPr/>
              </p:nvSpPr>
              <p:spPr>
                <a:xfrm>
                  <a:off x="2461021" y="5044884"/>
                  <a:ext cx="117838" cy="122142"/>
                </a:xfrm>
                <a:prstGeom prst="cube">
                  <a:avLst>
                    <a:gd name="adj" fmla="val 3706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79" name="Cube 78"/>
                <p:cNvSpPr/>
                <p:nvPr/>
              </p:nvSpPr>
              <p:spPr>
                <a:xfrm>
                  <a:off x="2174595" y="5619620"/>
                  <a:ext cx="117838" cy="122142"/>
                </a:xfrm>
                <a:prstGeom prst="cube">
                  <a:avLst>
                    <a:gd name="adj" fmla="val 3706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80" name="Cube 79"/>
                <p:cNvSpPr/>
                <p:nvPr/>
              </p:nvSpPr>
              <p:spPr>
                <a:xfrm>
                  <a:off x="3260318" y="5030704"/>
                  <a:ext cx="117838" cy="122142"/>
                </a:xfrm>
                <a:prstGeom prst="cube">
                  <a:avLst>
                    <a:gd name="adj" fmla="val 3706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sp>
          <p:nvSpPr>
            <p:cNvPr id="39" name="Rectangle 38">
              <a:extLst>
                <a:ext uri="{FF2B5EF4-FFF2-40B4-BE49-F238E27FC236}">
                  <a16:creationId xmlns:a16="http://schemas.microsoft.com/office/drawing/2014/main" id="{F6A88E94-6A35-C146-A5EA-9B01AEDCD2E3}"/>
                </a:ext>
              </a:extLst>
            </p:cNvPr>
            <p:cNvSpPr/>
            <p:nvPr/>
          </p:nvSpPr>
          <p:spPr>
            <a:xfrm>
              <a:off x="168352" y="3751444"/>
              <a:ext cx="477053" cy="338555"/>
            </a:xfrm>
            <a:prstGeom prst="rect">
              <a:avLst/>
            </a:prstGeom>
            <a:solidFill>
              <a:schemeClr val="bg1"/>
            </a:solidFill>
            <a:ln>
              <a:solidFill>
                <a:srgbClr val="030EE3"/>
              </a:solidFill>
            </a:ln>
          </p:spPr>
          <p:txBody>
            <a:bodyPr wrap="none">
              <a:spAutoFit/>
            </a:bodyPr>
            <a:lstStyle/>
            <a:p>
              <a:r>
                <a:rPr lang="en-GB" sz="1050" dirty="0"/>
                <a:t>3D</a:t>
              </a:r>
            </a:p>
          </p:txBody>
        </p:sp>
      </p:grpSp>
      <p:grpSp>
        <p:nvGrpSpPr>
          <p:cNvPr id="30" name="Group 29">
            <a:extLst>
              <a:ext uri="{FF2B5EF4-FFF2-40B4-BE49-F238E27FC236}">
                <a16:creationId xmlns:a16="http://schemas.microsoft.com/office/drawing/2014/main" id="{45EC140F-57E3-934F-90B1-3B1CEC556A54}"/>
              </a:ext>
            </a:extLst>
          </p:cNvPr>
          <p:cNvGrpSpPr/>
          <p:nvPr/>
        </p:nvGrpSpPr>
        <p:grpSpPr>
          <a:xfrm>
            <a:off x="3958405" y="2824269"/>
            <a:ext cx="2264747" cy="1757902"/>
            <a:chOff x="3753874" y="3765691"/>
            <a:chExt cx="3019662" cy="2343869"/>
          </a:xfrm>
        </p:grpSpPr>
        <p:cxnSp>
          <p:nvCxnSpPr>
            <p:cNvPr id="82" name="Straight Arrow Connector 81"/>
            <p:cNvCxnSpPr>
              <a:cxnSpLocks/>
            </p:cNvCxnSpPr>
            <p:nvPr/>
          </p:nvCxnSpPr>
          <p:spPr>
            <a:xfrm flipH="1" flipV="1">
              <a:off x="4495583" y="3907146"/>
              <a:ext cx="70" cy="2202414"/>
            </a:xfrm>
            <a:prstGeom prst="straightConnector1">
              <a:avLst/>
            </a:prstGeom>
            <a:ln w="53975">
              <a:solidFill>
                <a:srgbClr val="030EE3"/>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D90A2309-D0C7-7B41-9AE7-5E7B8DCF293D}"/>
                </a:ext>
              </a:extLst>
            </p:cNvPr>
            <p:cNvGrpSpPr/>
            <p:nvPr/>
          </p:nvGrpSpPr>
          <p:grpSpPr>
            <a:xfrm>
              <a:off x="4415124" y="4362522"/>
              <a:ext cx="2358412" cy="1602696"/>
              <a:chOff x="4415124" y="4362522"/>
              <a:chExt cx="2358412" cy="1602696"/>
            </a:xfrm>
          </p:grpSpPr>
          <p:cxnSp>
            <p:nvCxnSpPr>
              <p:cNvPr id="83" name="Straight Arrow Connector 82"/>
              <p:cNvCxnSpPr>
                <a:cxnSpLocks/>
              </p:cNvCxnSpPr>
              <p:nvPr/>
            </p:nvCxnSpPr>
            <p:spPr>
              <a:xfrm>
                <a:off x="4415124" y="5074352"/>
                <a:ext cx="2358412" cy="1"/>
              </a:xfrm>
              <a:prstGeom prst="straightConnector1">
                <a:avLst/>
              </a:prstGeom>
              <a:ln w="53975">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rot="3328768">
                <a:off x="4820437" y="4219267"/>
                <a:ext cx="1602696" cy="1889206"/>
                <a:chOff x="6124658" y="3866602"/>
                <a:chExt cx="1559163" cy="1889206"/>
              </a:xfrm>
            </p:grpSpPr>
            <p:sp>
              <p:nvSpPr>
                <p:cNvPr id="93" name="Cube 92"/>
                <p:cNvSpPr/>
                <p:nvPr/>
              </p:nvSpPr>
              <p:spPr>
                <a:xfrm>
                  <a:off x="6434239" y="3987072"/>
                  <a:ext cx="117838" cy="122142"/>
                </a:xfrm>
                <a:prstGeom prst="cube">
                  <a:avLst>
                    <a:gd name="adj" fmla="val 3706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94" name="Cube 93"/>
                <p:cNvSpPr/>
                <p:nvPr/>
              </p:nvSpPr>
              <p:spPr>
                <a:xfrm>
                  <a:off x="7565983" y="3866602"/>
                  <a:ext cx="117838" cy="122142"/>
                </a:xfrm>
                <a:prstGeom prst="cube">
                  <a:avLst>
                    <a:gd name="adj" fmla="val 3706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95" name="Cube 94"/>
                <p:cNvSpPr/>
                <p:nvPr/>
              </p:nvSpPr>
              <p:spPr>
                <a:xfrm>
                  <a:off x="6758418" y="3920229"/>
                  <a:ext cx="117838" cy="122142"/>
                </a:xfrm>
                <a:prstGeom prst="cube">
                  <a:avLst>
                    <a:gd name="adj" fmla="val 3706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96" name="Cube 95"/>
                <p:cNvSpPr/>
                <p:nvPr/>
              </p:nvSpPr>
              <p:spPr>
                <a:xfrm>
                  <a:off x="6483378" y="5633666"/>
                  <a:ext cx="117838" cy="122142"/>
                </a:xfrm>
                <a:prstGeom prst="cube">
                  <a:avLst>
                    <a:gd name="adj" fmla="val 3706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97" name="Cube 96"/>
                <p:cNvSpPr/>
                <p:nvPr/>
              </p:nvSpPr>
              <p:spPr>
                <a:xfrm>
                  <a:off x="7185651" y="5194288"/>
                  <a:ext cx="117838" cy="122142"/>
                </a:xfrm>
                <a:prstGeom prst="cube">
                  <a:avLst>
                    <a:gd name="adj" fmla="val 3706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98" name="Cube 97"/>
                <p:cNvSpPr/>
                <p:nvPr/>
              </p:nvSpPr>
              <p:spPr>
                <a:xfrm>
                  <a:off x="7046995" y="4736849"/>
                  <a:ext cx="117838" cy="122142"/>
                </a:xfrm>
                <a:prstGeom prst="cube">
                  <a:avLst>
                    <a:gd name="adj" fmla="val 3706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99" name="Cube 98"/>
                <p:cNvSpPr/>
                <p:nvPr/>
              </p:nvSpPr>
              <p:spPr>
                <a:xfrm>
                  <a:off x="6790447" y="5039001"/>
                  <a:ext cx="117838" cy="122142"/>
                </a:xfrm>
                <a:prstGeom prst="cube">
                  <a:avLst>
                    <a:gd name="adj" fmla="val 3706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00" name="Cube 99"/>
                <p:cNvSpPr/>
                <p:nvPr/>
              </p:nvSpPr>
              <p:spPr>
                <a:xfrm>
                  <a:off x="6328402" y="4542557"/>
                  <a:ext cx="117838" cy="122142"/>
                </a:xfrm>
                <a:prstGeom prst="cube">
                  <a:avLst>
                    <a:gd name="adj" fmla="val 3706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01" name="Cube 100"/>
                <p:cNvSpPr/>
                <p:nvPr/>
              </p:nvSpPr>
              <p:spPr>
                <a:xfrm>
                  <a:off x="6124658" y="4892800"/>
                  <a:ext cx="117838" cy="122142"/>
                </a:xfrm>
                <a:prstGeom prst="cube">
                  <a:avLst>
                    <a:gd name="adj" fmla="val 3706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02" name="Cube 101"/>
                <p:cNvSpPr/>
                <p:nvPr/>
              </p:nvSpPr>
              <p:spPr>
                <a:xfrm>
                  <a:off x="7082627" y="4217999"/>
                  <a:ext cx="117838" cy="122142"/>
                </a:xfrm>
                <a:prstGeom prst="cube">
                  <a:avLst>
                    <a:gd name="adj" fmla="val 3706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sp>
          <p:nvSpPr>
            <p:cNvPr id="132" name="Rectangle 131">
              <a:extLst>
                <a:ext uri="{FF2B5EF4-FFF2-40B4-BE49-F238E27FC236}">
                  <a16:creationId xmlns:a16="http://schemas.microsoft.com/office/drawing/2014/main" id="{CDE42F19-1B14-CF47-9B2C-D426538C7969}"/>
                </a:ext>
              </a:extLst>
            </p:cNvPr>
            <p:cNvSpPr/>
            <p:nvPr/>
          </p:nvSpPr>
          <p:spPr>
            <a:xfrm>
              <a:off x="3753874" y="3765691"/>
              <a:ext cx="477053" cy="338555"/>
            </a:xfrm>
            <a:prstGeom prst="rect">
              <a:avLst/>
            </a:prstGeom>
            <a:solidFill>
              <a:schemeClr val="bg1"/>
            </a:solidFill>
            <a:ln>
              <a:solidFill>
                <a:srgbClr val="030EE3"/>
              </a:solidFill>
            </a:ln>
          </p:spPr>
          <p:txBody>
            <a:bodyPr wrap="none">
              <a:spAutoFit/>
            </a:bodyPr>
            <a:lstStyle/>
            <a:p>
              <a:r>
                <a:rPr lang="en-GB" sz="1050" dirty="0"/>
                <a:t>2D</a:t>
              </a:r>
            </a:p>
          </p:txBody>
        </p:sp>
        <p:cxnSp>
          <p:nvCxnSpPr>
            <p:cNvPr id="44" name="Straight Arrow Connector 43">
              <a:extLst>
                <a:ext uri="{FF2B5EF4-FFF2-40B4-BE49-F238E27FC236}">
                  <a16:creationId xmlns:a16="http://schemas.microsoft.com/office/drawing/2014/main" id="{80C2DFA4-1D53-4E49-90BE-5C9B1346E3CA}"/>
                </a:ext>
              </a:extLst>
            </p:cNvPr>
            <p:cNvCxnSpPr/>
            <p:nvPr/>
          </p:nvCxnSpPr>
          <p:spPr>
            <a:xfrm>
              <a:off x="3753874" y="5068704"/>
              <a:ext cx="3068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33A64C63-2AAB-2445-B217-F016C7FDE18F}"/>
              </a:ext>
            </a:extLst>
          </p:cNvPr>
          <p:cNvGrpSpPr/>
          <p:nvPr/>
        </p:nvGrpSpPr>
        <p:grpSpPr>
          <a:xfrm>
            <a:off x="6572330" y="2437202"/>
            <a:ext cx="1115736" cy="2316812"/>
            <a:chOff x="7239106" y="3249602"/>
            <a:chExt cx="1487648" cy="3089083"/>
          </a:xfrm>
        </p:grpSpPr>
        <p:grpSp>
          <p:nvGrpSpPr>
            <p:cNvPr id="134" name="Group 133">
              <a:extLst>
                <a:ext uri="{FF2B5EF4-FFF2-40B4-BE49-F238E27FC236}">
                  <a16:creationId xmlns:a16="http://schemas.microsoft.com/office/drawing/2014/main" id="{2E0E376D-7B54-C348-A5DA-2846842C27C8}"/>
                </a:ext>
              </a:extLst>
            </p:cNvPr>
            <p:cNvGrpSpPr/>
            <p:nvPr/>
          </p:nvGrpSpPr>
          <p:grpSpPr>
            <a:xfrm rot="16200000">
              <a:off x="6742366" y="4354297"/>
              <a:ext cx="2665185" cy="1303591"/>
              <a:chOff x="4415123" y="4422554"/>
              <a:chExt cx="2665185" cy="1303591"/>
            </a:xfrm>
          </p:grpSpPr>
          <p:cxnSp>
            <p:nvCxnSpPr>
              <p:cNvPr id="135" name="Straight Arrow Connector 134">
                <a:extLst>
                  <a:ext uri="{FF2B5EF4-FFF2-40B4-BE49-F238E27FC236}">
                    <a16:creationId xmlns:a16="http://schemas.microsoft.com/office/drawing/2014/main" id="{2EA2AC75-1E3E-6044-8B5A-E58A69658290}"/>
                  </a:ext>
                </a:extLst>
              </p:cNvPr>
              <p:cNvCxnSpPr>
                <a:cxnSpLocks/>
              </p:cNvCxnSpPr>
              <p:nvPr/>
            </p:nvCxnSpPr>
            <p:spPr>
              <a:xfrm rot="5400000" flipH="1" flipV="1">
                <a:off x="5740222" y="3734266"/>
                <a:ext cx="14987" cy="2665185"/>
              </a:xfrm>
              <a:prstGeom prst="straightConnector1">
                <a:avLst/>
              </a:prstGeom>
              <a:ln w="53975">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grpSp>
            <p:nvGrpSpPr>
              <p:cNvPr id="136" name="Group 135">
                <a:extLst>
                  <a:ext uri="{FF2B5EF4-FFF2-40B4-BE49-F238E27FC236}">
                    <a16:creationId xmlns:a16="http://schemas.microsoft.com/office/drawing/2014/main" id="{03B5D714-0382-BF4F-BFD8-946642E7F60C}"/>
                  </a:ext>
                </a:extLst>
              </p:cNvPr>
              <p:cNvGrpSpPr/>
              <p:nvPr/>
            </p:nvGrpSpPr>
            <p:grpSpPr>
              <a:xfrm rot="3328768">
                <a:off x="5068844" y="4153691"/>
                <a:ext cx="1303591" cy="1841317"/>
                <a:chOff x="6252891" y="3758366"/>
                <a:chExt cx="1268182" cy="1841317"/>
              </a:xfrm>
            </p:grpSpPr>
            <p:sp>
              <p:nvSpPr>
                <p:cNvPr id="137" name="Cube 136">
                  <a:extLst>
                    <a:ext uri="{FF2B5EF4-FFF2-40B4-BE49-F238E27FC236}">
                      <a16:creationId xmlns:a16="http://schemas.microsoft.com/office/drawing/2014/main" id="{2CB6CC50-7D4B-C24C-B979-EA30D5169A61}"/>
                    </a:ext>
                  </a:extLst>
                </p:cNvPr>
                <p:cNvSpPr/>
                <p:nvPr/>
              </p:nvSpPr>
              <p:spPr>
                <a:xfrm>
                  <a:off x="6985053" y="4383337"/>
                  <a:ext cx="117838" cy="122142"/>
                </a:xfrm>
                <a:prstGeom prst="cube">
                  <a:avLst>
                    <a:gd name="adj" fmla="val 3706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38" name="Cube 137">
                  <a:extLst>
                    <a:ext uri="{FF2B5EF4-FFF2-40B4-BE49-F238E27FC236}">
                      <a16:creationId xmlns:a16="http://schemas.microsoft.com/office/drawing/2014/main" id="{93161283-BD5C-164A-8D74-33F55A6A4ADB}"/>
                    </a:ext>
                  </a:extLst>
                </p:cNvPr>
                <p:cNvSpPr/>
                <p:nvPr/>
              </p:nvSpPr>
              <p:spPr>
                <a:xfrm>
                  <a:off x="7403235" y="3758366"/>
                  <a:ext cx="117838" cy="122142"/>
                </a:xfrm>
                <a:prstGeom prst="cube">
                  <a:avLst>
                    <a:gd name="adj" fmla="val 3706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39" name="Cube 138">
                  <a:extLst>
                    <a:ext uri="{FF2B5EF4-FFF2-40B4-BE49-F238E27FC236}">
                      <a16:creationId xmlns:a16="http://schemas.microsoft.com/office/drawing/2014/main" id="{3FE6B20E-7823-464F-8CD7-2B5F686AC1B8}"/>
                    </a:ext>
                  </a:extLst>
                </p:cNvPr>
                <p:cNvSpPr/>
                <p:nvPr/>
              </p:nvSpPr>
              <p:spPr>
                <a:xfrm>
                  <a:off x="7119526" y="4182369"/>
                  <a:ext cx="117838" cy="122142"/>
                </a:xfrm>
                <a:prstGeom prst="cube">
                  <a:avLst>
                    <a:gd name="adj" fmla="val 3706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40" name="Cube 139">
                  <a:extLst>
                    <a:ext uri="{FF2B5EF4-FFF2-40B4-BE49-F238E27FC236}">
                      <a16:creationId xmlns:a16="http://schemas.microsoft.com/office/drawing/2014/main" id="{4D9FAE2D-5EB7-014B-9B9E-4DE7FC3CF89F}"/>
                    </a:ext>
                  </a:extLst>
                </p:cNvPr>
                <p:cNvSpPr/>
                <p:nvPr/>
              </p:nvSpPr>
              <p:spPr>
                <a:xfrm>
                  <a:off x="6252891" y="5477541"/>
                  <a:ext cx="117838" cy="122142"/>
                </a:xfrm>
                <a:prstGeom prst="cube">
                  <a:avLst>
                    <a:gd name="adj" fmla="val 3706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41" name="Cube 140">
                  <a:extLst>
                    <a:ext uri="{FF2B5EF4-FFF2-40B4-BE49-F238E27FC236}">
                      <a16:creationId xmlns:a16="http://schemas.microsoft.com/office/drawing/2014/main" id="{7387EFB9-0599-8946-AFB9-D247F583CB6C}"/>
                    </a:ext>
                  </a:extLst>
                </p:cNvPr>
                <p:cNvSpPr/>
                <p:nvPr/>
              </p:nvSpPr>
              <p:spPr>
                <a:xfrm>
                  <a:off x="6678008" y="4842207"/>
                  <a:ext cx="117838" cy="122142"/>
                </a:xfrm>
                <a:prstGeom prst="cube">
                  <a:avLst>
                    <a:gd name="adj" fmla="val 3706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42" name="Cube 141">
                  <a:extLst>
                    <a:ext uri="{FF2B5EF4-FFF2-40B4-BE49-F238E27FC236}">
                      <a16:creationId xmlns:a16="http://schemas.microsoft.com/office/drawing/2014/main" id="{CC695249-90DD-C64C-AD06-5FBEB16731CA}"/>
                    </a:ext>
                  </a:extLst>
                </p:cNvPr>
                <p:cNvSpPr/>
                <p:nvPr/>
              </p:nvSpPr>
              <p:spPr>
                <a:xfrm>
                  <a:off x="6841262" y="4598224"/>
                  <a:ext cx="117838" cy="122142"/>
                </a:xfrm>
                <a:prstGeom prst="cube">
                  <a:avLst>
                    <a:gd name="adj" fmla="val 3706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43" name="Cube 142">
                  <a:extLst>
                    <a:ext uri="{FF2B5EF4-FFF2-40B4-BE49-F238E27FC236}">
                      <a16:creationId xmlns:a16="http://schemas.microsoft.com/office/drawing/2014/main" id="{374395D8-5CFA-4444-B669-0D36CC94C707}"/>
                    </a:ext>
                  </a:extLst>
                </p:cNvPr>
                <p:cNvSpPr/>
                <p:nvPr/>
              </p:nvSpPr>
              <p:spPr>
                <a:xfrm>
                  <a:off x="6621625" y="4926472"/>
                  <a:ext cx="117838" cy="122142"/>
                </a:xfrm>
                <a:prstGeom prst="cube">
                  <a:avLst>
                    <a:gd name="adj" fmla="val 3706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44" name="Cube 143">
                  <a:extLst>
                    <a:ext uri="{FF2B5EF4-FFF2-40B4-BE49-F238E27FC236}">
                      <a16:creationId xmlns:a16="http://schemas.microsoft.com/office/drawing/2014/main" id="{E801F9A3-67C1-7D40-9168-7B63A40D91BA}"/>
                    </a:ext>
                  </a:extLst>
                </p:cNvPr>
                <p:cNvSpPr/>
                <p:nvPr/>
              </p:nvSpPr>
              <p:spPr>
                <a:xfrm>
                  <a:off x="6698743" y="4811224"/>
                  <a:ext cx="117838" cy="122142"/>
                </a:xfrm>
                <a:prstGeom prst="cube">
                  <a:avLst>
                    <a:gd name="adj" fmla="val 3706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45" name="Cube 144">
                  <a:extLst>
                    <a:ext uri="{FF2B5EF4-FFF2-40B4-BE49-F238E27FC236}">
                      <a16:creationId xmlns:a16="http://schemas.microsoft.com/office/drawing/2014/main" id="{4CBC28B0-6AD4-B246-8C4A-8FD18A017432}"/>
                    </a:ext>
                  </a:extLst>
                </p:cNvPr>
                <p:cNvSpPr/>
                <p:nvPr/>
              </p:nvSpPr>
              <p:spPr>
                <a:xfrm>
                  <a:off x="6474218" y="5146774"/>
                  <a:ext cx="117838" cy="122142"/>
                </a:xfrm>
                <a:prstGeom prst="cube">
                  <a:avLst>
                    <a:gd name="adj" fmla="val 3706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46" name="Cube 145">
                  <a:extLst>
                    <a:ext uri="{FF2B5EF4-FFF2-40B4-BE49-F238E27FC236}">
                      <a16:creationId xmlns:a16="http://schemas.microsoft.com/office/drawing/2014/main" id="{91FE0CE9-CA09-0743-9EA5-FCEA09CBE0DB}"/>
                    </a:ext>
                  </a:extLst>
                </p:cNvPr>
                <p:cNvSpPr/>
                <p:nvPr/>
              </p:nvSpPr>
              <p:spPr>
                <a:xfrm>
                  <a:off x="7088387" y="4228901"/>
                  <a:ext cx="117838" cy="122142"/>
                </a:xfrm>
                <a:prstGeom prst="cube">
                  <a:avLst>
                    <a:gd name="adj" fmla="val 3706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mc:AlternateContent xmlns:mc="http://schemas.openxmlformats.org/markup-compatibility/2006" xmlns:a14="http://schemas.microsoft.com/office/drawing/2010/main">
          <mc:Choice Requires="a14">
            <p:sp>
              <p:nvSpPr>
                <p:cNvPr id="147" name="TextBox 146">
                  <a:extLst>
                    <a:ext uri="{FF2B5EF4-FFF2-40B4-BE49-F238E27FC236}">
                      <a16:creationId xmlns:a16="http://schemas.microsoft.com/office/drawing/2014/main" id="{CEC7E21D-E5F7-9341-852E-3A4B81B76CF5}"/>
                    </a:ext>
                  </a:extLst>
                </p:cNvPr>
                <p:cNvSpPr txBox="1"/>
                <p:nvPr/>
              </p:nvSpPr>
              <p:spPr>
                <a:xfrm>
                  <a:off x="7841046" y="3249602"/>
                  <a:ext cx="568960"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1500" b="1" i="1" dirty="0">
                                <a:latin typeface="Cambria Math" panose="02040503050406030204" pitchFamily="18" charset="0"/>
                              </a:rPr>
                            </m:ctrlPr>
                          </m:sSubPr>
                          <m:e>
                            <m:r>
                              <a:rPr lang="en-GB" sz="1500" b="1" i="1" dirty="0">
                                <a:latin typeface="Cambria Math" panose="02040503050406030204" pitchFamily="18" charset="0"/>
                              </a:rPr>
                              <m:t>𝒄</m:t>
                            </m:r>
                          </m:e>
                          <m:sub>
                            <m:r>
                              <a:rPr lang="en-GB" sz="1500" b="1" i="1" dirty="0">
                                <a:latin typeface="Cambria Math" panose="02040503050406030204" pitchFamily="18" charset="0"/>
                              </a:rPr>
                              <m:t>𝟏</m:t>
                            </m:r>
                          </m:sub>
                        </m:sSub>
                      </m:oMath>
                    </m:oMathPara>
                  </a14:m>
                  <a:endParaRPr lang="en-GB" sz="900" b="1" dirty="0"/>
                </a:p>
              </p:txBody>
            </p:sp>
          </mc:Choice>
          <mc:Fallback xmlns="">
            <p:sp>
              <p:nvSpPr>
                <p:cNvPr id="147" name="TextBox 146">
                  <a:extLst>
                    <a:ext uri="{FF2B5EF4-FFF2-40B4-BE49-F238E27FC236}">
                      <a16:creationId xmlns:a16="http://schemas.microsoft.com/office/drawing/2014/main" id="{CEC7E21D-E5F7-9341-852E-3A4B81B76CF5}"/>
                    </a:ext>
                  </a:extLst>
                </p:cNvPr>
                <p:cNvSpPr txBox="1">
                  <a:spLocks noRot="1" noChangeAspect="1" noMove="1" noResize="1" noEditPoints="1" noAdjustHandles="1" noChangeArrowheads="1" noChangeShapeType="1" noTextEdit="1"/>
                </p:cNvSpPr>
                <p:nvPr/>
              </p:nvSpPr>
              <p:spPr>
                <a:xfrm>
                  <a:off x="7841046" y="3249602"/>
                  <a:ext cx="568960" cy="430887"/>
                </a:xfrm>
                <a:prstGeom prst="rect">
                  <a:avLst/>
                </a:prstGeom>
                <a:blipFill>
                  <a:blip r:embed="rId9"/>
                  <a:stretch>
                    <a:fillRect/>
                  </a:stretch>
                </a:blipFill>
              </p:spPr>
              <p:txBody>
                <a:bodyPr/>
                <a:lstStyle/>
                <a:p>
                  <a:r>
                    <a:rPr lang="en-GB">
                      <a:noFill/>
                    </a:rPr>
                    <a:t> </a:t>
                  </a:r>
                </a:p>
              </p:txBody>
            </p:sp>
          </mc:Fallback>
        </mc:AlternateContent>
        <p:sp>
          <p:nvSpPr>
            <p:cNvPr id="148" name="Rectangle 147">
              <a:extLst>
                <a:ext uri="{FF2B5EF4-FFF2-40B4-BE49-F238E27FC236}">
                  <a16:creationId xmlns:a16="http://schemas.microsoft.com/office/drawing/2014/main" id="{7588A0D1-59E3-9A45-A9D7-3FE99FE770E0}"/>
                </a:ext>
              </a:extLst>
            </p:cNvPr>
            <p:cNvSpPr/>
            <p:nvPr/>
          </p:nvSpPr>
          <p:spPr>
            <a:xfrm>
              <a:off x="7239106" y="3760507"/>
              <a:ext cx="477053" cy="338555"/>
            </a:xfrm>
            <a:prstGeom prst="rect">
              <a:avLst/>
            </a:prstGeom>
            <a:solidFill>
              <a:schemeClr val="bg1"/>
            </a:solidFill>
            <a:ln>
              <a:solidFill>
                <a:srgbClr val="030EE3"/>
              </a:solidFill>
            </a:ln>
          </p:spPr>
          <p:txBody>
            <a:bodyPr wrap="none">
              <a:spAutoFit/>
            </a:bodyPr>
            <a:lstStyle/>
            <a:p>
              <a:r>
                <a:rPr lang="en-GB" sz="1050" dirty="0"/>
                <a:t>1D</a:t>
              </a:r>
            </a:p>
          </p:txBody>
        </p:sp>
        <p:cxnSp>
          <p:nvCxnSpPr>
            <p:cNvPr id="149" name="Straight Arrow Connector 148">
              <a:extLst>
                <a:ext uri="{FF2B5EF4-FFF2-40B4-BE49-F238E27FC236}">
                  <a16:creationId xmlns:a16="http://schemas.microsoft.com/office/drawing/2014/main" id="{74796A4E-9623-BE4A-BB1A-E24448B2F40C}"/>
                </a:ext>
              </a:extLst>
            </p:cNvPr>
            <p:cNvCxnSpPr/>
            <p:nvPr/>
          </p:nvCxnSpPr>
          <p:spPr>
            <a:xfrm>
              <a:off x="7309832" y="5042753"/>
              <a:ext cx="3068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7680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Standard Scaler</a:t>
            </a:r>
            <a:endParaRPr/>
          </a:p>
        </p:txBody>
      </p:sp>
      <p:pic>
        <p:nvPicPr>
          <p:cNvPr id="156" name="Google Shape;156;p23"/>
          <p:cNvPicPr preferRelativeResize="0"/>
          <p:nvPr/>
        </p:nvPicPr>
        <p:blipFill>
          <a:blip r:embed="rId3">
            <a:alphaModFix/>
          </a:blip>
          <a:stretch>
            <a:fillRect/>
          </a:stretch>
        </p:blipFill>
        <p:spPr>
          <a:xfrm>
            <a:off x="296550" y="741100"/>
            <a:ext cx="6188465" cy="4219650"/>
          </a:xfrm>
          <a:prstGeom prst="rect">
            <a:avLst/>
          </a:prstGeom>
          <a:noFill/>
          <a:ln>
            <a:noFill/>
          </a:ln>
        </p:spPr>
      </p:pic>
      <p:sp>
        <p:nvSpPr>
          <p:cNvPr id="157" name="Google Shape;157;p23"/>
          <p:cNvSpPr txBox="1"/>
          <p:nvPr/>
        </p:nvSpPr>
        <p:spPr>
          <a:xfrm>
            <a:off x="6586800" y="704500"/>
            <a:ext cx="2379900" cy="4170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To find that axis PCA calculates the covariance, which is extremely sensitive to large values. So if one column has high values it will become the principal component. It will dominate over all the other features no matter what. (and you might not want it)</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So we need to </a:t>
            </a:r>
            <a:r>
              <a:rPr lang="en" b="1">
                <a:solidFill>
                  <a:srgbClr val="980000"/>
                </a:solidFill>
                <a:latin typeface="Roboto"/>
                <a:ea typeface="Roboto"/>
                <a:cs typeface="Roboto"/>
                <a:sym typeface="Roboto"/>
              </a:rPr>
              <a:t>normalise each dimension to zero mean unit variance x = (x - mean)  / std</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Effect after PCA with not normalised and normalised data</a:t>
            </a:r>
            <a:endParaRPr/>
          </a:p>
        </p:txBody>
      </p:sp>
      <p:pic>
        <p:nvPicPr>
          <p:cNvPr id="163" name="Google Shape;163;p24"/>
          <p:cNvPicPr preferRelativeResize="0"/>
          <p:nvPr/>
        </p:nvPicPr>
        <p:blipFill>
          <a:blip r:embed="rId3">
            <a:alphaModFix/>
          </a:blip>
          <a:stretch>
            <a:fillRect/>
          </a:stretch>
        </p:blipFill>
        <p:spPr>
          <a:xfrm>
            <a:off x="1463575" y="757300"/>
            <a:ext cx="6216852" cy="4219651"/>
          </a:xfrm>
          <a:prstGeom prst="rect">
            <a:avLst/>
          </a:prstGeom>
          <a:noFill/>
          <a:ln>
            <a:noFill/>
          </a:ln>
        </p:spPr>
      </p:pic>
      <p:sp>
        <p:nvSpPr>
          <p:cNvPr id="164" name="Google Shape;164;p24"/>
          <p:cNvSpPr txBox="1"/>
          <p:nvPr/>
        </p:nvSpPr>
        <p:spPr>
          <a:xfrm>
            <a:off x="332525" y="930650"/>
            <a:ext cx="1308900" cy="566100"/>
          </a:xfrm>
          <a:prstGeom prst="rect">
            <a:avLst/>
          </a:prstGeom>
          <a:solidFill>
            <a:srgbClr val="B4A7D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No feature scaling</a:t>
            </a:r>
            <a:endParaRPr>
              <a:latin typeface="Roboto"/>
              <a:ea typeface="Roboto"/>
              <a:cs typeface="Roboto"/>
              <a:sym typeface="Roboto"/>
            </a:endParaRPr>
          </a:p>
        </p:txBody>
      </p:sp>
      <p:sp>
        <p:nvSpPr>
          <p:cNvPr id="165" name="Google Shape;165;p24"/>
          <p:cNvSpPr txBox="1"/>
          <p:nvPr/>
        </p:nvSpPr>
        <p:spPr>
          <a:xfrm>
            <a:off x="7474975" y="930650"/>
            <a:ext cx="1308900" cy="566100"/>
          </a:xfrm>
          <a:prstGeom prst="rect">
            <a:avLst/>
          </a:prstGeom>
          <a:solidFill>
            <a:srgbClr val="B4A7D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Yes feature scaling</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Issues</a:t>
            </a:r>
            <a:endParaRPr/>
          </a:p>
        </p:txBody>
      </p:sp>
      <p:sp>
        <p:nvSpPr>
          <p:cNvPr id="171" name="Google Shape;171;p25"/>
          <p:cNvSpPr txBox="1"/>
          <p:nvPr/>
        </p:nvSpPr>
        <p:spPr>
          <a:xfrm>
            <a:off x="2150414" y="1530502"/>
            <a:ext cx="3579900" cy="849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dirty="0">
                <a:latin typeface="Roboto"/>
                <a:ea typeface="Roboto"/>
                <a:cs typeface="Roboto"/>
                <a:sym typeface="Roboto"/>
              </a:rPr>
              <a:t>PCA with classification can mess things up for the Machine learning model</a:t>
            </a:r>
            <a:endParaRPr dirty="0">
              <a:latin typeface="Roboto"/>
              <a:ea typeface="Roboto"/>
              <a:cs typeface="Roboto"/>
              <a:sym typeface="Roboto"/>
            </a:endParaRPr>
          </a:p>
          <a:p>
            <a:pPr marL="45720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cxnSp>
        <p:nvCxnSpPr>
          <p:cNvPr id="174" name="Google Shape;174;p25"/>
          <p:cNvCxnSpPr>
            <a:cxnSpLocks/>
          </p:cNvCxnSpPr>
          <p:nvPr/>
        </p:nvCxnSpPr>
        <p:spPr>
          <a:xfrm flipH="1" flipV="1">
            <a:off x="7123790" y="3093544"/>
            <a:ext cx="395787" cy="962539"/>
          </a:xfrm>
          <a:prstGeom prst="straightConnector1">
            <a:avLst/>
          </a:prstGeom>
          <a:noFill/>
          <a:ln w="9525" cap="flat" cmpd="sng">
            <a:solidFill>
              <a:schemeClr val="dk2"/>
            </a:solidFill>
            <a:prstDash val="solid"/>
            <a:round/>
            <a:headEnd type="none" w="med" len="med"/>
            <a:tailEnd type="triangle" w="med" len="med"/>
          </a:ln>
        </p:spPr>
      </p:cxnSp>
      <p:sp>
        <p:nvSpPr>
          <p:cNvPr id="175" name="Google Shape;175;p25"/>
          <p:cNvSpPr txBox="1"/>
          <p:nvPr/>
        </p:nvSpPr>
        <p:spPr>
          <a:xfrm>
            <a:off x="6698902" y="4056082"/>
            <a:ext cx="1521300" cy="530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This is the PCA’s axis </a:t>
            </a:r>
            <a:endParaRPr>
              <a:latin typeface="Roboto"/>
              <a:ea typeface="Roboto"/>
              <a:cs typeface="Roboto"/>
              <a:sym typeface="Roboto"/>
            </a:endParaRPr>
          </a:p>
        </p:txBody>
      </p:sp>
      <p:sp>
        <p:nvSpPr>
          <p:cNvPr id="176" name="Google Shape;176;p25"/>
          <p:cNvSpPr txBox="1"/>
          <p:nvPr/>
        </p:nvSpPr>
        <p:spPr>
          <a:xfrm>
            <a:off x="3303273" y="4024897"/>
            <a:ext cx="1521300" cy="530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This would be better</a:t>
            </a:r>
            <a:endParaRPr>
              <a:latin typeface="Roboto"/>
              <a:ea typeface="Roboto"/>
              <a:cs typeface="Roboto"/>
              <a:sym typeface="Roboto"/>
            </a:endParaRPr>
          </a:p>
        </p:txBody>
      </p:sp>
      <p:cxnSp>
        <p:nvCxnSpPr>
          <p:cNvPr id="177" name="Google Shape;177;p25"/>
          <p:cNvCxnSpPr>
            <a:stCxn id="176" idx="3"/>
          </p:cNvCxnSpPr>
          <p:nvPr/>
        </p:nvCxnSpPr>
        <p:spPr>
          <a:xfrm rot="10800000" flipH="1">
            <a:off x="4824573" y="3603547"/>
            <a:ext cx="809700" cy="686700"/>
          </a:xfrm>
          <a:prstGeom prst="straightConnector1">
            <a:avLst/>
          </a:prstGeom>
          <a:noFill/>
          <a:ln w="9525" cap="flat" cmpd="sng">
            <a:solidFill>
              <a:schemeClr val="dk2"/>
            </a:solidFill>
            <a:prstDash val="solid"/>
            <a:round/>
            <a:headEnd type="none" w="med" len="med"/>
            <a:tailEnd type="triangle" w="med" len="med"/>
          </a:ln>
        </p:spPr>
      </p:cxnSp>
      <p:grpSp>
        <p:nvGrpSpPr>
          <p:cNvPr id="10" name="Group 9">
            <a:extLst>
              <a:ext uri="{FF2B5EF4-FFF2-40B4-BE49-F238E27FC236}">
                <a16:creationId xmlns:a16="http://schemas.microsoft.com/office/drawing/2014/main" id="{78C35898-8DF5-C848-9A42-6833EBCB2D3A}"/>
              </a:ext>
            </a:extLst>
          </p:cNvPr>
          <p:cNvGrpSpPr/>
          <p:nvPr/>
        </p:nvGrpSpPr>
        <p:grpSpPr>
          <a:xfrm>
            <a:off x="5592900" y="2218140"/>
            <a:ext cx="1768809" cy="1651811"/>
            <a:chOff x="4415124" y="3907146"/>
            <a:chExt cx="2358412" cy="2202414"/>
          </a:xfrm>
        </p:grpSpPr>
        <p:cxnSp>
          <p:nvCxnSpPr>
            <p:cNvPr id="11" name="Straight Arrow Connector 10">
              <a:extLst>
                <a:ext uri="{FF2B5EF4-FFF2-40B4-BE49-F238E27FC236}">
                  <a16:creationId xmlns:a16="http://schemas.microsoft.com/office/drawing/2014/main" id="{A48467BB-286B-8648-B094-59331AF81FB5}"/>
                </a:ext>
              </a:extLst>
            </p:cNvPr>
            <p:cNvCxnSpPr>
              <a:cxnSpLocks/>
            </p:cNvCxnSpPr>
            <p:nvPr/>
          </p:nvCxnSpPr>
          <p:spPr>
            <a:xfrm flipH="1" flipV="1">
              <a:off x="4495583" y="3907146"/>
              <a:ext cx="70" cy="2202414"/>
            </a:xfrm>
            <a:prstGeom prst="straightConnector1">
              <a:avLst/>
            </a:prstGeom>
            <a:ln w="53975">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A2A589A5-3228-6B46-85C7-E8A2CC62956A}"/>
                </a:ext>
              </a:extLst>
            </p:cNvPr>
            <p:cNvGrpSpPr/>
            <p:nvPr/>
          </p:nvGrpSpPr>
          <p:grpSpPr>
            <a:xfrm>
              <a:off x="4415124" y="4362522"/>
              <a:ext cx="2358412" cy="1602696"/>
              <a:chOff x="4415124" y="4362522"/>
              <a:chExt cx="2358412" cy="1602696"/>
            </a:xfrm>
          </p:grpSpPr>
          <p:cxnSp>
            <p:nvCxnSpPr>
              <p:cNvPr id="15" name="Straight Arrow Connector 14">
                <a:extLst>
                  <a:ext uri="{FF2B5EF4-FFF2-40B4-BE49-F238E27FC236}">
                    <a16:creationId xmlns:a16="http://schemas.microsoft.com/office/drawing/2014/main" id="{672047D4-5F2C-7249-A2DB-4C66AD0E9F2A}"/>
                  </a:ext>
                </a:extLst>
              </p:cNvPr>
              <p:cNvCxnSpPr>
                <a:cxnSpLocks/>
              </p:cNvCxnSpPr>
              <p:nvPr/>
            </p:nvCxnSpPr>
            <p:spPr>
              <a:xfrm>
                <a:off x="4415124" y="5074352"/>
                <a:ext cx="2358412" cy="1"/>
              </a:xfrm>
              <a:prstGeom prst="straightConnector1">
                <a:avLst/>
              </a:prstGeom>
              <a:ln w="53975">
                <a:solidFill>
                  <a:schemeClr val="tx2"/>
                </a:solidFill>
                <a:prstDash val="lgDash"/>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B5652CA0-A6EB-6246-B118-261D3CCD689B}"/>
                  </a:ext>
                </a:extLst>
              </p:cNvPr>
              <p:cNvGrpSpPr/>
              <p:nvPr/>
            </p:nvGrpSpPr>
            <p:grpSpPr>
              <a:xfrm rot="3328768">
                <a:off x="4820437" y="4219267"/>
                <a:ext cx="1602696" cy="1889206"/>
                <a:chOff x="6124658" y="3866602"/>
                <a:chExt cx="1559163" cy="1889206"/>
              </a:xfrm>
            </p:grpSpPr>
            <p:sp>
              <p:nvSpPr>
                <p:cNvPr id="17" name="Cube 16">
                  <a:extLst>
                    <a:ext uri="{FF2B5EF4-FFF2-40B4-BE49-F238E27FC236}">
                      <a16:creationId xmlns:a16="http://schemas.microsoft.com/office/drawing/2014/main" id="{D8EE3392-AA0D-4F46-B9A2-24931497F655}"/>
                    </a:ext>
                  </a:extLst>
                </p:cNvPr>
                <p:cNvSpPr/>
                <p:nvPr/>
              </p:nvSpPr>
              <p:spPr>
                <a:xfrm>
                  <a:off x="6434240" y="3987072"/>
                  <a:ext cx="117838" cy="122143"/>
                </a:xfrm>
                <a:prstGeom prst="cube">
                  <a:avLst>
                    <a:gd name="adj" fmla="val 37061"/>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8" name="Cube 17">
                  <a:extLst>
                    <a:ext uri="{FF2B5EF4-FFF2-40B4-BE49-F238E27FC236}">
                      <a16:creationId xmlns:a16="http://schemas.microsoft.com/office/drawing/2014/main" id="{F19FF7FB-A2FB-8B44-9C62-4EE488EC1F17}"/>
                    </a:ext>
                  </a:extLst>
                </p:cNvPr>
                <p:cNvSpPr/>
                <p:nvPr/>
              </p:nvSpPr>
              <p:spPr>
                <a:xfrm>
                  <a:off x="7565983" y="3866602"/>
                  <a:ext cx="117838" cy="122142"/>
                </a:xfrm>
                <a:prstGeom prst="cube">
                  <a:avLst>
                    <a:gd name="adj" fmla="val 37061"/>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9" name="Cube 18">
                  <a:extLst>
                    <a:ext uri="{FF2B5EF4-FFF2-40B4-BE49-F238E27FC236}">
                      <a16:creationId xmlns:a16="http://schemas.microsoft.com/office/drawing/2014/main" id="{1672A198-8167-F24E-9469-AA38CE34A235}"/>
                    </a:ext>
                  </a:extLst>
                </p:cNvPr>
                <p:cNvSpPr/>
                <p:nvPr/>
              </p:nvSpPr>
              <p:spPr>
                <a:xfrm>
                  <a:off x="6758418" y="3920229"/>
                  <a:ext cx="117838" cy="122142"/>
                </a:xfrm>
                <a:prstGeom prst="cube">
                  <a:avLst>
                    <a:gd name="adj" fmla="val 37061"/>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0" name="Cube 19">
                  <a:extLst>
                    <a:ext uri="{FF2B5EF4-FFF2-40B4-BE49-F238E27FC236}">
                      <a16:creationId xmlns:a16="http://schemas.microsoft.com/office/drawing/2014/main" id="{293C4B94-4204-5543-8745-2E3A17A9155A}"/>
                    </a:ext>
                  </a:extLst>
                </p:cNvPr>
                <p:cNvSpPr/>
                <p:nvPr/>
              </p:nvSpPr>
              <p:spPr>
                <a:xfrm>
                  <a:off x="6483378" y="5633666"/>
                  <a:ext cx="117838" cy="122142"/>
                </a:xfrm>
                <a:prstGeom prst="cube">
                  <a:avLst>
                    <a:gd name="adj" fmla="val 370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1" name="Cube 20">
                  <a:extLst>
                    <a:ext uri="{FF2B5EF4-FFF2-40B4-BE49-F238E27FC236}">
                      <a16:creationId xmlns:a16="http://schemas.microsoft.com/office/drawing/2014/main" id="{A4800FAA-44B9-CF47-AE31-674D9ABCBC01}"/>
                    </a:ext>
                  </a:extLst>
                </p:cNvPr>
                <p:cNvSpPr/>
                <p:nvPr/>
              </p:nvSpPr>
              <p:spPr>
                <a:xfrm>
                  <a:off x="7098691" y="5103346"/>
                  <a:ext cx="117838" cy="122143"/>
                </a:xfrm>
                <a:prstGeom prst="cube">
                  <a:avLst>
                    <a:gd name="adj" fmla="val 370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2" name="Cube 21">
                  <a:extLst>
                    <a:ext uri="{FF2B5EF4-FFF2-40B4-BE49-F238E27FC236}">
                      <a16:creationId xmlns:a16="http://schemas.microsoft.com/office/drawing/2014/main" id="{33DFED60-8306-0B43-856D-C462135CE594}"/>
                    </a:ext>
                  </a:extLst>
                </p:cNvPr>
                <p:cNvSpPr/>
                <p:nvPr/>
              </p:nvSpPr>
              <p:spPr>
                <a:xfrm>
                  <a:off x="7046995" y="4736849"/>
                  <a:ext cx="117838" cy="122142"/>
                </a:xfrm>
                <a:prstGeom prst="cube">
                  <a:avLst>
                    <a:gd name="adj" fmla="val 370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3" name="Cube 22">
                  <a:extLst>
                    <a:ext uri="{FF2B5EF4-FFF2-40B4-BE49-F238E27FC236}">
                      <a16:creationId xmlns:a16="http://schemas.microsoft.com/office/drawing/2014/main" id="{6D7E0129-23E2-B24E-A365-9DFCA427811E}"/>
                    </a:ext>
                  </a:extLst>
                </p:cNvPr>
                <p:cNvSpPr/>
                <p:nvPr/>
              </p:nvSpPr>
              <p:spPr>
                <a:xfrm>
                  <a:off x="6790447" y="5039001"/>
                  <a:ext cx="117838" cy="122142"/>
                </a:xfrm>
                <a:prstGeom prst="cube">
                  <a:avLst>
                    <a:gd name="adj" fmla="val 370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4" name="Cube 23">
                  <a:extLst>
                    <a:ext uri="{FF2B5EF4-FFF2-40B4-BE49-F238E27FC236}">
                      <a16:creationId xmlns:a16="http://schemas.microsoft.com/office/drawing/2014/main" id="{03C3F2AC-9700-F64E-BE50-DC4C3675DDC0}"/>
                    </a:ext>
                  </a:extLst>
                </p:cNvPr>
                <p:cNvSpPr/>
                <p:nvPr/>
              </p:nvSpPr>
              <p:spPr>
                <a:xfrm>
                  <a:off x="6328402" y="4542557"/>
                  <a:ext cx="117838" cy="122142"/>
                </a:xfrm>
                <a:prstGeom prst="cube">
                  <a:avLst>
                    <a:gd name="adj" fmla="val 37061"/>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5" name="Cube 24">
                  <a:extLst>
                    <a:ext uri="{FF2B5EF4-FFF2-40B4-BE49-F238E27FC236}">
                      <a16:creationId xmlns:a16="http://schemas.microsoft.com/office/drawing/2014/main" id="{5AC90DB2-3319-0D47-A8BC-B909BA8376F8}"/>
                    </a:ext>
                  </a:extLst>
                </p:cNvPr>
                <p:cNvSpPr/>
                <p:nvPr/>
              </p:nvSpPr>
              <p:spPr>
                <a:xfrm>
                  <a:off x="6124658" y="4892800"/>
                  <a:ext cx="117838" cy="122142"/>
                </a:xfrm>
                <a:prstGeom prst="cube">
                  <a:avLst>
                    <a:gd name="adj" fmla="val 37061"/>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6" name="Cube 25">
                  <a:extLst>
                    <a:ext uri="{FF2B5EF4-FFF2-40B4-BE49-F238E27FC236}">
                      <a16:creationId xmlns:a16="http://schemas.microsoft.com/office/drawing/2014/main" id="{537E8E07-5380-2949-B88A-21C57C442101}"/>
                    </a:ext>
                  </a:extLst>
                </p:cNvPr>
                <p:cNvSpPr/>
                <p:nvPr/>
              </p:nvSpPr>
              <p:spPr>
                <a:xfrm>
                  <a:off x="7082627" y="4217999"/>
                  <a:ext cx="117838" cy="122142"/>
                </a:xfrm>
                <a:prstGeom prst="cube">
                  <a:avLst>
                    <a:gd name="adj" fmla="val 370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8130-CCBD-F941-95C8-8B5201893904}"/>
              </a:ext>
            </a:extLst>
          </p:cNvPr>
          <p:cNvSpPr>
            <a:spLocks noGrp="1"/>
          </p:cNvSpPr>
          <p:nvPr>
            <p:ph type="title"/>
          </p:nvPr>
        </p:nvSpPr>
        <p:spPr/>
        <p:txBody>
          <a:bodyPr/>
          <a:lstStyle/>
          <a:p>
            <a:r>
              <a:rPr lang="en-GB" dirty="0"/>
              <a:t>limitations: The pancake problem</a:t>
            </a:r>
          </a:p>
        </p:txBody>
      </p:sp>
      <p:pic>
        <p:nvPicPr>
          <p:cNvPr id="3" name="Picture 2">
            <a:extLst>
              <a:ext uri="{FF2B5EF4-FFF2-40B4-BE49-F238E27FC236}">
                <a16:creationId xmlns:a16="http://schemas.microsoft.com/office/drawing/2014/main" id="{EA3E25F6-3746-4049-BCF9-C82106BE9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9254" y="2510955"/>
            <a:ext cx="3201246" cy="1895475"/>
          </a:xfrm>
          <a:prstGeom prst="rect">
            <a:avLst/>
          </a:prstGeom>
        </p:spPr>
      </p:pic>
      <p:sp>
        <p:nvSpPr>
          <p:cNvPr id="5" name="Content Placeholder 2">
            <a:extLst>
              <a:ext uri="{FF2B5EF4-FFF2-40B4-BE49-F238E27FC236}">
                <a16:creationId xmlns:a16="http://schemas.microsoft.com/office/drawing/2014/main" id="{621CD8BC-310C-1440-BD7E-E79C8B3D0E7A}"/>
              </a:ext>
            </a:extLst>
          </p:cNvPr>
          <p:cNvSpPr txBox="1">
            <a:spLocks/>
          </p:cNvSpPr>
          <p:nvPr/>
        </p:nvSpPr>
        <p:spPr>
          <a:xfrm>
            <a:off x="208801" y="1123200"/>
            <a:ext cx="5887200" cy="54072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dirty="0"/>
              <a:t>Maximising variance isn’t always what we need</a:t>
            </a:r>
          </a:p>
          <a:p>
            <a:endParaRPr lang="en-GB" dirty="0"/>
          </a:p>
          <a:p>
            <a:pPr lvl="1"/>
            <a:r>
              <a:rPr lang="en-GB" dirty="0"/>
              <a:t>* If we are interested in the number of pancakes, then height is a more useful dimension than diameter</a:t>
            </a:r>
          </a:p>
          <a:p>
            <a:pPr lvl="1"/>
            <a:r>
              <a:rPr lang="en-GB" dirty="0"/>
              <a:t>* But PCA will select diameter if it has more variance (i.e. for a small number of pancakes)</a:t>
            </a:r>
          </a:p>
          <a:p>
            <a:endParaRPr lang="en-GB" dirty="0"/>
          </a:p>
          <a:p>
            <a:endParaRPr lang="en-GB" dirty="0"/>
          </a:p>
        </p:txBody>
      </p:sp>
    </p:spTree>
    <p:extLst>
      <p:ext uri="{BB962C8B-B14F-4D97-AF65-F5344CB8AC3E}">
        <p14:creationId xmlns:p14="http://schemas.microsoft.com/office/powerpoint/2010/main" val="3221842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PCA - Principal Component Analysis</a:t>
            </a:r>
            <a:endParaRPr dirty="0"/>
          </a:p>
        </p:txBody>
      </p:sp>
      <p:pic>
        <p:nvPicPr>
          <p:cNvPr id="74" name="Google Shape;74;p14"/>
          <p:cNvPicPr preferRelativeResize="0"/>
          <p:nvPr/>
        </p:nvPicPr>
        <p:blipFill rotWithShape="1">
          <a:blip r:embed="rId3">
            <a:alphaModFix/>
          </a:blip>
          <a:srcRect l="17259"/>
          <a:stretch/>
        </p:blipFill>
        <p:spPr>
          <a:xfrm>
            <a:off x="183950" y="1279660"/>
            <a:ext cx="1841000" cy="2432010"/>
          </a:xfrm>
          <a:prstGeom prst="rect">
            <a:avLst/>
          </a:prstGeom>
          <a:noFill/>
          <a:ln>
            <a:noFill/>
          </a:ln>
        </p:spPr>
      </p:pic>
      <p:pic>
        <p:nvPicPr>
          <p:cNvPr id="75" name="Google Shape;75;p14"/>
          <p:cNvPicPr preferRelativeResize="0"/>
          <p:nvPr/>
        </p:nvPicPr>
        <p:blipFill>
          <a:blip r:embed="rId4">
            <a:alphaModFix/>
          </a:blip>
          <a:stretch>
            <a:fillRect/>
          </a:stretch>
        </p:blipFill>
        <p:spPr>
          <a:xfrm>
            <a:off x="2437571" y="1279659"/>
            <a:ext cx="1841004" cy="2406200"/>
          </a:xfrm>
          <a:prstGeom prst="rect">
            <a:avLst/>
          </a:prstGeom>
          <a:noFill/>
          <a:ln>
            <a:noFill/>
          </a:ln>
        </p:spPr>
      </p:pic>
      <p:sp>
        <p:nvSpPr>
          <p:cNvPr id="76" name="Google Shape;76;p14"/>
          <p:cNvSpPr/>
          <p:nvPr/>
        </p:nvSpPr>
        <p:spPr>
          <a:xfrm>
            <a:off x="205175" y="3833710"/>
            <a:ext cx="1819800" cy="6720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Child</a:t>
            </a:r>
            <a:endParaRPr>
              <a:solidFill>
                <a:srgbClr val="FFFFFF"/>
              </a:solidFill>
            </a:endParaRPr>
          </a:p>
        </p:txBody>
      </p:sp>
      <p:sp>
        <p:nvSpPr>
          <p:cNvPr id="77" name="Google Shape;77;p14"/>
          <p:cNvSpPr/>
          <p:nvPr/>
        </p:nvSpPr>
        <p:spPr>
          <a:xfrm>
            <a:off x="2448175" y="3833710"/>
            <a:ext cx="1819800" cy="6720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Adult</a:t>
            </a:r>
            <a:endParaRPr>
              <a:solidFill>
                <a:srgbClr val="FFFFFF"/>
              </a:solidFill>
            </a:endParaRPr>
          </a:p>
        </p:txBody>
      </p:sp>
      <p:sp>
        <p:nvSpPr>
          <p:cNvPr id="78" name="Google Shape;78;p14"/>
          <p:cNvSpPr/>
          <p:nvPr/>
        </p:nvSpPr>
        <p:spPr>
          <a:xfrm>
            <a:off x="4691200" y="1279660"/>
            <a:ext cx="1223400" cy="31836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dirty="0">
                <a:solidFill>
                  <a:srgbClr val="FFFFFF"/>
                </a:solidFill>
              </a:rPr>
              <a:t>possible attributes:</a:t>
            </a:r>
          </a:p>
          <a:p>
            <a:pPr marL="0" lvl="0" indent="0" algn="l" rtl="0">
              <a:spcBef>
                <a:spcPts val="0"/>
              </a:spcBef>
              <a:spcAft>
                <a:spcPts val="0"/>
              </a:spcAft>
              <a:buNone/>
            </a:pPr>
            <a:endParaRPr lang="en" i="1" dirty="0">
              <a:solidFill>
                <a:srgbClr val="FFFFFF"/>
              </a:solidFill>
            </a:endParaRPr>
          </a:p>
          <a:p>
            <a:pPr marL="0" lvl="0" indent="0" algn="l" rtl="0">
              <a:spcBef>
                <a:spcPts val="0"/>
              </a:spcBef>
              <a:spcAft>
                <a:spcPts val="0"/>
              </a:spcAft>
              <a:buNone/>
            </a:pPr>
            <a:r>
              <a:rPr lang="en" dirty="0">
                <a:solidFill>
                  <a:srgbClr val="FFFFFF"/>
                </a:solidFill>
              </a:rPr>
              <a:t>height, weight,</a:t>
            </a:r>
          </a:p>
          <a:p>
            <a:pPr marL="0" lvl="0" indent="0" algn="l" rtl="0">
              <a:spcBef>
                <a:spcPts val="0"/>
              </a:spcBef>
              <a:spcAft>
                <a:spcPts val="0"/>
              </a:spcAft>
              <a:buNone/>
            </a:pPr>
            <a:r>
              <a:rPr lang="en" dirty="0">
                <a:solidFill>
                  <a:srgbClr val="FFFFFF"/>
                </a:solidFill>
              </a:rPr>
              <a:t>age, </a:t>
            </a:r>
          </a:p>
          <a:p>
            <a:pPr marL="0" lvl="0" indent="0" algn="l" rtl="0">
              <a:spcBef>
                <a:spcPts val="0"/>
              </a:spcBef>
              <a:spcAft>
                <a:spcPts val="0"/>
              </a:spcAft>
              <a:buNone/>
            </a:pPr>
            <a:r>
              <a:rPr lang="en" dirty="0">
                <a:solidFill>
                  <a:srgbClr val="FFFFFF"/>
                </a:solidFill>
              </a:rPr>
              <a:t>salary, </a:t>
            </a:r>
          </a:p>
          <a:p>
            <a:pPr marL="0" lvl="0" indent="0" algn="l" rtl="0">
              <a:spcBef>
                <a:spcPts val="0"/>
              </a:spcBef>
              <a:spcAft>
                <a:spcPts val="0"/>
              </a:spcAft>
              <a:buNone/>
            </a:pPr>
            <a:r>
              <a:rPr lang="en" dirty="0">
                <a:solidFill>
                  <a:srgbClr val="FFFFFF"/>
                </a:solidFill>
              </a:rPr>
              <a:t>hair color..  </a:t>
            </a:r>
            <a:endParaRPr dirty="0">
              <a:solidFill>
                <a:srgbClr val="FFFFFF"/>
              </a:solidFill>
            </a:endParaRPr>
          </a:p>
        </p:txBody>
      </p:sp>
      <p:sp>
        <p:nvSpPr>
          <p:cNvPr id="79" name="Google Shape;79;p14"/>
          <p:cNvSpPr/>
          <p:nvPr/>
        </p:nvSpPr>
        <p:spPr>
          <a:xfrm>
            <a:off x="7001475" y="1279660"/>
            <a:ext cx="1223400" cy="31836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Select one component (adult/child) and this component represents all the other attributes such as age, salary, hair color... </a:t>
            </a:r>
            <a:endParaRPr dirty="0">
              <a:solidFill>
                <a:srgbClr val="FFFFFF"/>
              </a:solidFill>
            </a:endParaRPr>
          </a:p>
        </p:txBody>
      </p:sp>
      <p:sp>
        <p:nvSpPr>
          <p:cNvPr id="80" name="Google Shape;80;p14"/>
          <p:cNvSpPr/>
          <p:nvPr/>
        </p:nvSpPr>
        <p:spPr>
          <a:xfrm>
            <a:off x="6098625" y="2539010"/>
            <a:ext cx="695400" cy="672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517F839D-7524-094A-95C1-CFA40A1E5AE3}"/>
              </a:ext>
            </a:extLst>
          </p:cNvPr>
          <p:cNvSpPr/>
          <p:nvPr/>
        </p:nvSpPr>
        <p:spPr>
          <a:xfrm>
            <a:off x="43774" y="762476"/>
            <a:ext cx="4647426" cy="369332"/>
          </a:xfrm>
          <a:prstGeom prst="rect">
            <a:avLst/>
          </a:prstGeom>
        </p:spPr>
        <p:txBody>
          <a:bodyPr wrap="none">
            <a:spAutoFit/>
          </a:bodyPr>
          <a:lstStyle/>
          <a:p>
            <a:r>
              <a:rPr lang="en" sz="1800" dirty="0"/>
              <a:t>How can we differentiate these two people?</a:t>
            </a:r>
            <a:endParaRPr lang="en-GB"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1"/>
                                        <p:tgtEl>
                                          <p:spTgt spid="76"/>
                                        </p:tgtEl>
                                      </p:cBhvr>
                                    </p:animEffect>
                                  </p:childTnLst>
                                </p:cTn>
                              </p:par>
                              <p:par>
                                <p:cTn id="8" presetID="10" presetClass="entr" presetSubtype="0" fill="hold"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fade">
                                      <p:cBhvr>
                                        <p:cTn id="10" dur="1000"/>
                                        <p:tgtEl>
                                          <p:spTgt spid="7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B36B3-362D-1F4B-B3B0-6618D0005944}"/>
              </a:ext>
            </a:extLst>
          </p:cNvPr>
          <p:cNvSpPr>
            <a:spLocks noGrp="1"/>
          </p:cNvSpPr>
          <p:nvPr>
            <p:ph type="title"/>
          </p:nvPr>
        </p:nvSpPr>
        <p:spPr/>
        <p:txBody>
          <a:bodyPr/>
          <a:lstStyle/>
          <a:p>
            <a:r>
              <a:rPr lang="en-GB" dirty="0"/>
              <a:t>Visualisations</a:t>
            </a:r>
          </a:p>
        </p:txBody>
      </p:sp>
      <p:sp>
        <p:nvSpPr>
          <p:cNvPr id="4" name="Slide Number Placeholder 3">
            <a:extLst>
              <a:ext uri="{FF2B5EF4-FFF2-40B4-BE49-F238E27FC236}">
                <a16:creationId xmlns:a16="http://schemas.microsoft.com/office/drawing/2014/main" id="{57ECB87A-6F72-4442-801D-4CD7C9C4314C}"/>
              </a:ext>
            </a:extLst>
          </p:cNvPr>
          <p:cNvSpPr>
            <a:spLocks noGrp="1"/>
          </p:cNvSpPr>
          <p:nvPr>
            <p:ph type="sldNum" idx="12"/>
          </p:nvPr>
        </p:nvSpPr>
        <p:spPr/>
        <p:txBody>
          <a:bodyPr/>
          <a:lstStyle/>
          <a:p>
            <a:fld id="{5417DD94-7777-4A98-84E3-132DCA28D48C}" type="slidenum">
              <a:rPr lang="en-GB" smtClean="0"/>
              <a:t>20</a:t>
            </a:fld>
            <a:endParaRPr lang="en-GB"/>
          </a:p>
        </p:txBody>
      </p:sp>
      <p:sp>
        <p:nvSpPr>
          <p:cNvPr id="3" name="Content Placeholder 2">
            <a:extLst>
              <a:ext uri="{FF2B5EF4-FFF2-40B4-BE49-F238E27FC236}">
                <a16:creationId xmlns:a16="http://schemas.microsoft.com/office/drawing/2014/main" id="{4061BFC2-42C9-A44F-86CE-4A3F8D889193}"/>
              </a:ext>
            </a:extLst>
          </p:cNvPr>
          <p:cNvSpPr>
            <a:spLocks noGrp="1"/>
          </p:cNvSpPr>
          <p:nvPr>
            <p:ph idx="4294967295"/>
          </p:nvPr>
        </p:nvSpPr>
        <p:spPr>
          <a:xfrm>
            <a:off x="433387" y="837948"/>
            <a:ext cx="8710613" cy="4054475"/>
          </a:xfrm>
        </p:spPr>
        <p:txBody>
          <a:bodyPr/>
          <a:lstStyle/>
          <a:p>
            <a:pPr marL="0" indent="0">
              <a:buNone/>
            </a:pPr>
            <a:endParaRPr lang="en-GB" sz="1600" dirty="0"/>
          </a:p>
          <a:p>
            <a:pPr marL="0" indent="0">
              <a:buNone/>
            </a:pPr>
            <a:r>
              <a:rPr lang="en-GB" sz="1600" dirty="0"/>
              <a:t>Some nice interactive examples:</a:t>
            </a:r>
          </a:p>
          <a:p>
            <a:pPr marL="0" indent="0">
              <a:buNone/>
            </a:pPr>
            <a:r>
              <a:rPr lang="en-GB" sz="1600" dirty="0">
                <a:hlinkClick r:id="rId2"/>
              </a:rPr>
              <a:t>http://setosa.io/ev/principal-component-analysis/</a:t>
            </a:r>
            <a:endParaRPr lang="en-GB" sz="1600" dirty="0"/>
          </a:p>
          <a:p>
            <a:pPr marL="0" indent="0">
              <a:buNone/>
            </a:pPr>
            <a:endParaRPr lang="en-GB" sz="1600" dirty="0"/>
          </a:p>
          <a:p>
            <a:pPr marL="0" indent="0">
              <a:buNone/>
            </a:pPr>
            <a:endParaRPr lang="en-GB" sz="1600" dirty="0"/>
          </a:p>
          <a:p>
            <a:pPr marL="0" indent="0">
              <a:buNone/>
            </a:pPr>
            <a:endParaRPr lang="en-GB" sz="1600" dirty="0"/>
          </a:p>
        </p:txBody>
      </p:sp>
      <p:pic>
        <p:nvPicPr>
          <p:cNvPr id="7" name="Picture 6"/>
          <p:cNvPicPr>
            <a:picLocks noChangeAspect="1"/>
          </p:cNvPicPr>
          <p:nvPr/>
        </p:nvPicPr>
        <p:blipFill>
          <a:blip r:embed="rId3"/>
          <a:stretch>
            <a:fillRect/>
          </a:stretch>
        </p:blipFill>
        <p:spPr>
          <a:xfrm>
            <a:off x="1667442" y="2373363"/>
            <a:ext cx="5963877" cy="2322260"/>
          </a:xfrm>
          <a:prstGeom prst="rect">
            <a:avLst/>
          </a:prstGeom>
        </p:spPr>
      </p:pic>
    </p:spTree>
    <p:extLst>
      <p:ext uri="{BB962C8B-B14F-4D97-AF65-F5344CB8AC3E}">
        <p14:creationId xmlns:p14="http://schemas.microsoft.com/office/powerpoint/2010/main" val="575224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Extra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LDA</a:t>
            </a:r>
            <a:endParaRPr/>
          </a:p>
        </p:txBody>
      </p:sp>
      <p:sp>
        <p:nvSpPr>
          <p:cNvPr id="188" name="Google Shape;188;p27"/>
          <p:cNvSpPr txBox="1"/>
          <p:nvPr/>
        </p:nvSpPr>
        <p:spPr>
          <a:xfrm>
            <a:off x="601375" y="870225"/>
            <a:ext cx="7527600" cy="1018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Linear discriminant Analysis - maximum separation between means of projected classes and maximum variance within each projected classes.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But this does not mean that LDA always works better (</a:t>
            </a:r>
            <a:r>
              <a:rPr lang="en" sz="1100">
                <a:latin typeface="Roboto"/>
                <a:ea typeface="Roboto"/>
                <a:cs typeface="Roboto"/>
                <a:sym typeface="Roboto"/>
              </a:rPr>
              <a:t>right .. a non linear ML can perform better if uses data created with PCA rather than LDA</a:t>
            </a:r>
            <a:r>
              <a:rPr lang="en">
                <a:latin typeface="Roboto"/>
                <a:ea typeface="Roboto"/>
                <a:cs typeface="Roboto"/>
                <a:sym typeface="Roboto"/>
              </a:rPr>
              <a:t>)</a:t>
            </a:r>
            <a:endParaRPr>
              <a:latin typeface="Roboto"/>
              <a:ea typeface="Roboto"/>
              <a:cs typeface="Roboto"/>
              <a:sym typeface="Roboto"/>
            </a:endParaRPr>
          </a:p>
        </p:txBody>
      </p:sp>
      <p:pic>
        <p:nvPicPr>
          <p:cNvPr id="189" name="Google Shape;189;p27"/>
          <p:cNvPicPr preferRelativeResize="0"/>
          <p:nvPr/>
        </p:nvPicPr>
        <p:blipFill>
          <a:blip r:embed="rId3">
            <a:alphaModFix/>
          </a:blip>
          <a:stretch>
            <a:fillRect/>
          </a:stretch>
        </p:blipFill>
        <p:spPr>
          <a:xfrm>
            <a:off x="152400" y="2041550"/>
            <a:ext cx="4211933" cy="2949550"/>
          </a:xfrm>
          <a:prstGeom prst="rect">
            <a:avLst/>
          </a:prstGeom>
          <a:noFill/>
          <a:ln>
            <a:noFill/>
          </a:ln>
        </p:spPr>
      </p:pic>
      <p:pic>
        <p:nvPicPr>
          <p:cNvPr id="190" name="Google Shape;190;p27"/>
          <p:cNvPicPr preferRelativeResize="0"/>
          <p:nvPr/>
        </p:nvPicPr>
        <p:blipFill>
          <a:blip r:embed="rId4">
            <a:alphaModFix/>
          </a:blip>
          <a:stretch>
            <a:fillRect/>
          </a:stretch>
        </p:blipFill>
        <p:spPr>
          <a:xfrm>
            <a:off x="4572008" y="1984950"/>
            <a:ext cx="3894101" cy="29495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Curse of Dimensionality: another issue - distances (distance based ML)</a:t>
            </a:r>
            <a:endParaRPr/>
          </a:p>
        </p:txBody>
      </p:sp>
      <p:pic>
        <p:nvPicPr>
          <p:cNvPr id="196" name="Google Shape;196;p28"/>
          <p:cNvPicPr preferRelativeResize="0"/>
          <p:nvPr/>
        </p:nvPicPr>
        <p:blipFill rotWithShape="1">
          <a:blip r:embed="rId3">
            <a:alphaModFix/>
          </a:blip>
          <a:srcRect t="21954"/>
          <a:stretch/>
        </p:blipFill>
        <p:spPr>
          <a:xfrm>
            <a:off x="541600" y="746538"/>
            <a:ext cx="3352800" cy="1025862"/>
          </a:xfrm>
          <a:prstGeom prst="rect">
            <a:avLst/>
          </a:prstGeom>
          <a:noFill/>
          <a:ln>
            <a:noFill/>
          </a:ln>
        </p:spPr>
      </p:pic>
      <p:sp>
        <p:nvSpPr>
          <p:cNvPr id="197" name="Google Shape;197;p28"/>
          <p:cNvSpPr txBox="1"/>
          <p:nvPr/>
        </p:nvSpPr>
        <p:spPr>
          <a:xfrm>
            <a:off x="4014875" y="841925"/>
            <a:ext cx="4630500" cy="136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Each new dimension ( </a:t>
            </a:r>
            <a:r>
              <a:rPr lang="en" dirty="0" err="1"/>
              <a:t>i</a:t>
            </a:r>
            <a:r>
              <a:rPr lang="en" dirty="0"/>
              <a:t> ) adds a term to the formula.  The distance increases with the number of dimensions: as the number of features grows for a given number of observations, the feature space becomes increasingly sparse; that is, less dense, or emptier. </a:t>
            </a:r>
            <a:endParaRPr dirty="0"/>
          </a:p>
        </p:txBody>
      </p:sp>
      <p:pic>
        <p:nvPicPr>
          <p:cNvPr id="198" name="Google Shape;198;p28"/>
          <p:cNvPicPr preferRelativeResize="0"/>
          <p:nvPr/>
        </p:nvPicPr>
        <p:blipFill rotWithShape="1">
          <a:blip r:embed="rId4">
            <a:alphaModFix/>
          </a:blip>
          <a:srcRect l="3695" t="15175" r="19635"/>
          <a:stretch/>
        </p:blipFill>
        <p:spPr>
          <a:xfrm>
            <a:off x="498625" y="1899900"/>
            <a:ext cx="3275725" cy="1158100"/>
          </a:xfrm>
          <a:prstGeom prst="rect">
            <a:avLst/>
          </a:prstGeom>
          <a:noFill/>
          <a:ln>
            <a:noFill/>
          </a:ln>
        </p:spPr>
      </p:pic>
      <p:sp>
        <p:nvSpPr>
          <p:cNvPr id="199" name="Google Shape;199;p28"/>
          <p:cNvSpPr txBox="1"/>
          <p:nvPr/>
        </p:nvSpPr>
        <p:spPr>
          <a:xfrm>
            <a:off x="4014875" y="2295675"/>
            <a:ext cx="4676700" cy="26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When the distance between observations grows, supervised machine learning becomes more difficult because predictions for new samples are less likely to be based on learning from similar training features. The number of possible unique rows grows exponentially as the number of features increases, which makes it so much harder to efficiently generalize. The variance increases as they get more opportunity to overfit to noise in more dimensions, resulting in poor generalization performance. </a:t>
            </a:r>
            <a:endParaRPr dirty="0"/>
          </a:p>
          <a:p>
            <a:pPr marL="0" lvl="0" indent="0" algn="l" rtl="0">
              <a:spcBef>
                <a:spcPts val="0"/>
              </a:spcBef>
              <a:spcAft>
                <a:spcPts val="0"/>
              </a:spcAft>
              <a:buNone/>
            </a:pPr>
            <a:endParaRPr dirty="0"/>
          </a:p>
        </p:txBody>
      </p:sp>
      <p:pic>
        <p:nvPicPr>
          <p:cNvPr id="200" name="Google Shape;200;p28"/>
          <p:cNvPicPr preferRelativeResize="0"/>
          <p:nvPr/>
        </p:nvPicPr>
        <p:blipFill rotWithShape="1">
          <a:blip r:embed="rId5">
            <a:alphaModFix/>
          </a:blip>
          <a:srcRect b="11894"/>
          <a:stretch/>
        </p:blipFill>
        <p:spPr>
          <a:xfrm>
            <a:off x="321975" y="3185500"/>
            <a:ext cx="3515824" cy="1158100"/>
          </a:xfrm>
          <a:prstGeom prst="rect">
            <a:avLst/>
          </a:prstGeom>
          <a:noFill/>
          <a:ln>
            <a:noFill/>
          </a:ln>
        </p:spPr>
      </p:pic>
      <p:sp>
        <p:nvSpPr>
          <p:cNvPr id="201" name="Google Shape;201;p28"/>
          <p:cNvSpPr txBox="1"/>
          <p:nvPr/>
        </p:nvSpPr>
        <p:spPr>
          <a:xfrm>
            <a:off x="254700" y="4404725"/>
            <a:ext cx="3480300" cy="50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To keep same dist we needed 10^3 in 3D</a:t>
            </a:r>
            <a:endParaRPr sz="12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C055F-2CD3-F542-BD03-DD3B14F7FDED}"/>
              </a:ext>
            </a:extLst>
          </p:cNvPr>
          <p:cNvSpPr>
            <a:spLocks noGrp="1"/>
          </p:cNvSpPr>
          <p:nvPr>
            <p:ph type="title"/>
          </p:nvPr>
        </p:nvSpPr>
        <p:spPr/>
        <p:txBody>
          <a:bodyPr/>
          <a:lstStyle/>
          <a:p>
            <a:endParaRPr lang="en-GB" dirty="0"/>
          </a:p>
        </p:txBody>
      </p:sp>
    </p:spTree>
    <p:extLst>
      <p:ext uri="{BB962C8B-B14F-4D97-AF65-F5344CB8AC3E}">
        <p14:creationId xmlns:p14="http://schemas.microsoft.com/office/powerpoint/2010/main" val="3782232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Extra: (n-fold) Cross Validation </a:t>
            </a:r>
          </a:p>
        </p:txBody>
      </p:sp>
      <p:sp>
        <p:nvSpPr>
          <p:cNvPr id="4" name="Slide Number Placeholder 3"/>
          <p:cNvSpPr>
            <a:spLocks noGrp="1"/>
          </p:cNvSpPr>
          <p:nvPr>
            <p:ph type="sldNum" idx="12"/>
          </p:nvPr>
        </p:nvSpPr>
        <p:spPr/>
        <p:txBody>
          <a:bodyPr/>
          <a:lstStyle/>
          <a:p>
            <a:fld id="{5417DD94-7777-4A98-84E3-132DCA28D48C}" type="slidenum">
              <a:rPr lang="en-GB" smtClean="0"/>
              <a:t>25</a:t>
            </a:fld>
            <a:endParaRPr lang="en-GB" dirty="0"/>
          </a:p>
        </p:txBody>
      </p:sp>
      <p:sp>
        <p:nvSpPr>
          <p:cNvPr id="71" name="Rounded Rectangle 70"/>
          <p:cNvSpPr/>
          <p:nvPr/>
        </p:nvSpPr>
        <p:spPr>
          <a:xfrm>
            <a:off x="4752731" y="2385000"/>
            <a:ext cx="408223" cy="1398947"/>
          </a:xfrm>
          <a:prstGeom prst="roundRect">
            <a:avLst>
              <a:gd name="adj"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1200" dirty="0"/>
              <a:t>Train</a:t>
            </a:r>
          </a:p>
        </p:txBody>
      </p:sp>
      <p:sp>
        <p:nvSpPr>
          <p:cNvPr id="73" name="Rounded Rectangle 72"/>
          <p:cNvSpPr/>
          <p:nvPr/>
        </p:nvSpPr>
        <p:spPr>
          <a:xfrm>
            <a:off x="4752373" y="3783946"/>
            <a:ext cx="408507" cy="466316"/>
          </a:xfrm>
          <a:prstGeom prst="roundRect">
            <a:avLst>
              <a:gd name="adj" fmla="val 0"/>
            </a:avLst>
          </a:prstGeom>
          <a:solidFill>
            <a:srgbClr val="5B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 </a:t>
            </a:r>
          </a:p>
        </p:txBody>
      </p:sp>
      <mc:AlternateContent xmlns:mc="http://schemas.openxmlformats.org/markup-compatibility/2006" xmlns:a14="http://schemas.microsoft.com/office/drawing/2010/main">
        <mc:Choice Requires="a14">
          <p:sp>
            <p:nvSpPr>
              <p:cNvPr id="76" name="Rounded Rectangle 75"/>
              <p:cNvSpPr/>
              <p:nvPr/>
            </p:nvSpPr>
            <p:spPr>
              <a:xfrm>
                <a:off x="4754255" y="3783946"/>
                <a:ext cx="407013" cy="466316"/>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sz="1200" i="1" dirty="0">
                              <a:solidFill>
                                <a:srgbClr val="FF0000"/>
                              </a:solidFill>
                              <a:latin typeface="Cambria Math" panose="02040503050406030204" pitchFamily="18" charset="0"/>
                            </a:rPr>
                          </m:ctrlPr>
                        </m:sSubPr>
                        <m:e>
                          <m:r>
                            <m:rPr>
                              <m:nor/>
                            </m:rPr>
                            <a:rPr lang="en-GB" sz="1200" dirty="0">
                              <a:solidFill>
                                <a:srgbClr val="FF0000"/>
                              </a:solidFill>
                              <a:latin typeface="Cambria Math" panose="02040503050406030204" pitchFamily="18" charset="0"/>
                            </a:rPr>
                            <m:t>Test</m:t>
                          </m:r>
                        </m:e>
                        <m:sub>
                          <m:r>
                            <a:rPr lang="en-GB" sz="1200" i="1" dirty="0">
                              <a:solidFill>
                                <a:srgbClr val="FF0000"/>
                              </a:solidFill>
                              <a:latin typeface="Cambria Math" panose="02040503050406030204" pitchFamily="18" charset="0"/>
                            </a:rPr>
                            <m:t>1</m:t>
                          </m:r>
                        </m:sub>
                      </m:sSub>
                    </m:oMath>
                  </m:oMathPara>
                </a14:m>
                <a:endParaRPr lang="en-GB" sz="1200" dirty="0">
                  <a:solidFill>
                    <a:srgbClr val="FF0000"/>
                  </a:solidFill>
                </a:endParaRPr>
              </a:p>
            </p:txBody>
          </p:sp>
        </mc:Choice>
        <mc:Fallback xmlns="">
          <p:sp>
            <p:nvSpPr>
              <p:cNvPr id="76" name="Rounded Rectangle 75"/>
              <p:cNvSpPr>
                <a:spLocks noRot="1" noChangeAspect="1" noMove="1" noResize="1" noEditPoints="1" noAdjustHandles="1" noChangeArrowheads="1" noChangeShapeType="1" noTextEdit="1"/>
              </p:cNvSpPr>
              <p:nvPr/>
            </p:nvSpPr>
            <p:spPr>
              <a:xfrm>
                <a:off x="4754255" y="3783946"/>
                <a:ext cx="407013" cy="466316"/>
              </a:xfrm>
              <a:prstGeom prst="roundRect">
                <a:avLst>
                  <a:gd name="adj" fmla="val 0"/>
                </a:avLst>
              </a:prstGeom>
              <a:blipFill>
                <a:blip r:embed="rId2"/>
                <a:stretch>
                  <a:fillRect l="-2857"/>
                </a:stretch>
              </a:blipFill>
              <a:ln>
                <a:solidFill>
                  <a:schemeClr val="tx1"/>
                </a:solidFill>
              </a:ln>
            </p:spPr>
            <p:txBody>
              <a:bodyPr/>
              <a:lstStyle/>
              <a:p>
                <a:r>
                  <a:rPr lang="en-GB">
                    <a:noFill/>
                  </a:rPr>
                  <a:t> </a:t>
                </a:r>
              </a:p>
            </p:txBody>
          </p:sp>
        </mc:Fallback>
      </mc:AlternateContent>
      <p:sp>
        <p:nvSpPr>
          <p:cNvPr id="77" name="Rounded Rectangle 76"/>
          <p:cNvSpPr/>
          <p:nvPr/>
        </p:nvSpPr>
        <p:spPr>
          <a:xfrm>
            <a:off x="4096673" y="2385000"/>
            <a:ext cx="385516" cy="1865262"/>
          </a:xfrm>
          <a:prstGeom prst="roundRect">
            <a:avLst>
              <a:gd name="adj"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GB" sz="1200" dirty="0"/>
              <a:t>Data</a:t>
            </a:r>
          </a:p>
        </p:txBody>
      </p:sp>
      <p:sp>
        <p:nvSpPr>
          <p:cNvPr id="78" name="Right Arrow 77"/>
          <p:cNvSpPr/>
          <p:nvPr/>
        </p:nvSpPr>
        <p:spPr>
          <a:xfrm>
            <a:off x="4510544" y="3243200"/>
            <a:ext cx="228249" cy="22920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p>
        </p:txBody>
      </p:sp>
      <p:sp>
        <p:nvSpPr>
          <p:cNvPr id="5" name="Rectangle 4"/>
          <p:cNvSpPr/>
          <p:nvPr/>
        </p:nvSpPr>
        <p:spPr>
          <a:xfrm>
            <a:off x="4673953" y="1724391"/>
            <a:ext cx="559769" cy="253916"/>
          </a:xfrm>
          <a:prstGeom prst="rect">
            <a:avLst/>
          </a:prstGeom>
        </p:spPr>
        <p:txBody>
          <a:bodyPr wrap="none">
            <a:spAutoFit/>
          </a:bodyPr>
          <a:lstStyle/>
          <a:p>
            <a:r>
              <a:rPr lang="en-GB" sz="1050" dirty="0"/>
              <a:t>Fold </a:t>
            </a:r>
            <a:r>
              <a:rPr lang="en-GB" sz="1050" i="1" dirty="0"/>
              <a:t>1</a:t>
            </a:r>
          </a:p>
        </p:txBody>
      </p:sp>
      <p:grpSp>
        <p:nvGrpSpPr>
          <p:cNvPr id="64" name="Group 63"/>
          <p:cNvGrpSpPr/>
          <p:nvPr/>
        </p:nvGrpSpPr>
        <p:grpSpPr>
          <a:xfrm>
            <a:off x="5169093" y="3331489"/>
            <a:ext cx="294620" cy="692329"/>
            <a:chOff x="5898667" y="4500458"/>
            <a:chExt cx="537685" cy="923105"/>
          </a:xfrm>
        </p:grpSpPr>
        <p:cxnSp>
          <p:nvCxnSpPr>
            <p:cNvPr id="65" name="Straight Arrow Connector 15"/>
            <p:cNvCxnSpPr/>
            <p:nvPr/>
          </p:nvCxnSpPr>
          <p:spPr>
            <a:xfrm>
              <a:off x="5898667" y="4500458"/>
              <a:ext cx="12700" cy="923105"/>
            </a:xfrm>
            <a:prstGeom prst="curved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099216" y="4781845"/>
              <a:ext cx="337136" cy="338555"/>
            </a:xfrm>
            <a:prstGeom prst="rect">
              <a:avLst/>
            </a:prstGeom>
          </p:spPr>
          <p:txBody>
            <a:bodyPr wrap="none">
              <a:spAutoFit/>
            </a:bodyPr>
            <a:lstStyle/>
            <a:p>
              <a:endParaRPr lang="en-GB" sz="1050" i="1" dirty="0">
                <a:solidFill>
                  <a:srgbClr val="FF0000"/>
                </a:solidFill>
              </a:endParaRPr>
            </a:p>
          </p:txBody>
        </p:sp>
      </p:grpSp>
      <mc:AlternateContent xmlns:mc="http://schemas.openxmlformats.org/markup-compatibility/2006" xmlns:a14="http://schemas.microsoft.com/office/drawing/2010/main">
        <mc:Choice Requires="a14">
          <p:sp>
            <p:nvSpPr>
              <p:cNvPr id="79" name="Rectangle 78"/>
              <p:cNvSpPr/>
              <p:nvPr/>
            </p:nvSpPr>
            <p:spPr>
              <a:xfrm>
                <a:off x="4801392" y="4250262"/>
                <a:ext cx="338619" cy="253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050" i="1" dirty="0">
                              <a:solidFill>
                                <a:srgbClr val="FF0000"/>
                              </a:solidFill>
                              <a:latin typeface="Cambria Math" panose="02040503050406030204" pitchFamily="18" charset="0"/>
                              <a:ea typeface="Cambria Math" panose="02040503050406030204" pitchFamily="18" charset="0"/>
                            </a:rPr>
                          </m:ctrlPr>
                        </m:sSubPr>
                        <m:e>
                          <m:r>
                            <a:rPr lang="en-GB" sz="1050" i="1" dirty="0">
                              <a:solidFill>
                                <a:srgbClr val="FF0000"/>
                              </a:solidFill>
                              <a:latin typeface="Cambria Math" panose="02040503050406030204" pitchFamily="18" charset="0"/>
                              <a:ea typeface="Cambria Math" panose="02040503050406030204" pitchFamily="18" charset="0"/>
                            </a:rPr>
                            <m:t>𝜀</m:t>
                          </m:r>
                        </m:e>
                        <m:sub>
                          <m:r>
                            <a:rPr lang="en-GB" sz="1050" i="1" dirty="0">
                              <a:solidFill>
                                <a:srgbClr val="FF0000"/>
                              </a:solidFill>
                              <a:latin typeface="Cambria Math" panose="02040503050406030204" pitchFamily="18" charset="0"/>
                              <a:ea typeface="Cambria Math" panose="02040503050406030204" pitchFamily="18" charset="0"/>
                            </a:rPr>
                            <m:t>1</m:t>
                          </m:r>
                        </m:sub>
                      </m:sSub>
                    </m:oMath>
                  </m:oMathPara>
                </a14:m>
                <a:endParaRPr lang="en-GB" sz="1050" i="1" dirty="0"/>
              </a:p>
            </p:txBody>
          </p:sp>
        </mc:Choice>
        <mc:Fallback xmlns="">
          <p:sp>
            <p:nvSpPr>
              <p:cNvPr id="79" name="Rectangle 78"/>
              <p:cNvSpPr>
                <a:spLocks noRot="1" noChangeAspect="1" noMove="1" noResize="1" noEditPoints="1" noAdjustHandles="1" noChangeArrowheads="1" noChangeShapeType="1" noTextEdit="1"/>
              </p:cNvSpPr>
              <p:nvPr/>
            </p:nvSpPr>
            <p:spPr>
              <a:xfrm>
                <a:off x="4801392" y="4250262"/>
                <a:ext cx="338619" cy="253916"/>
              </a:xfrm>
              <a:prstGeom prst="rect">
                <a:avLst/>
              </a:prstGeom>
              <a:blipFill>
                <a:blip r:embed="rId3"/>
                <a:stretch>
                  <a:fillRect/>
                </a:stretch>
              </a:blipFill>
            </p:spPr>
            <p:txBody>
              <a:bodyPr/>
              <a:lstStyle/>
              <a:p>
                <a:r>
                  <a:rPr lang="en-GB">
                    <a:noFill/>
                  </a:rPr>
                  <a:t> </a:t>
                </a:r>
              </a:p>
            </p:txBody>
          </p:sp>
        </mc:Fallback>
      </mc:AlternateContent>
      <p:sp>
        <p:nvSpPr>
          <p:cNvPr id="88" name="Rounded Rectangle 87"/>
          <p:cNvSpPr/>
          <p:nvPr/>
        </p:nvSpPr>
        <p:spPr>
          <a:xfrm>
            <a:off x="5380566" y="2392581"/>
            <a:ext cx="408223" cy="953818"/>
          </a:xfrm>
          <a:prstGeom prst="roundRect">
            <a:avLst>
              <a:gd name="adj"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GB" sz="1200" dirty="0"/>
          </a:p>
        </p:txBody>
      </p:sp>
      <p:sp>
        <p:nvSpPr>
          <p:cNvPr id="89" name="Rounded Rectangle 88"/>
          <p:cNvSpPr/>
          <p:nvPr/>
        </p:nvSpPr>
        <p:spPr>
          <a:xfrm>
            <a:off x="5380208" y="3791527"/>
            <a:ext cx="408507" cy="466316"/>
          </a:xfrm>
          <a:prstGeom prst="roundRect">
            <a:avLst>
              <a:gd name="adj" fmla="val 0"/>
            </a:avLst>
          </a:prstGeom>
          <a:solidFill>
            <a:srgbClr val="5B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 </a:t>
            </a:r>
          </a:p>
        </p:txBody>
      </p:sp>
      <mc:AlternateContent xmlns:mc="http://schemas.openxmlformats.org/markup-compatibility/2006" xmlns:a14="http://schemas.microsoft.com/office/drawing/2010/main">
        <mc:Choice Requires="a14">
          <p:sp>
            <p:nvSpPr>
              <p:cNvPr id="90" name="Rounded Rectangle 89"/>
              <p:cNvSpPr/>
              <p:nvPr/>
            </p:nvSpPr>
            <p:spPr>
              <a:xfrm>
                <a:off x="5382765" y="3349805"/>
                <a:ext cx="407013" cy="466316"/>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sz="1200" i="1" dirty="0">
                              <a:solidFill>
                                <a:srgbClr val="FF0000"/>
                              </a:solidFill>
                              <a:latin typeface="Cambria Math" panose="02040503050406030204" pitchFamily="18" charset="0"/>
                            </a:rPr>
                          </m:ctrlPr>
                        </m:sSubPr>
                        <m:e>
                          <m:r>
                            <m:rPr>
                              <m:nor/>
                            </m:rPr>
                            <a:rPr lang="en-GB" sz="1200" dirty="0">
                              <a:solidFill>
                                <a:srgbClr val="FF0000"/>
                              </a:solidFill>
                              <a:latin typeface="Cambria Math" panose="02040503050406030204" pitchFamily="18" charset="0"/>
                            </a:rPr>
                            <m:t>Test</m:t>
                          </m:r>
                        </m:e>
                        <m:sub>
                          <m:r>
                            <a:rPr lang="en-GB" sz="1200" i="1" dirty="0">
                              <a:solidFill>
                                <a:srgbClr val="FF0000"/>
                              </a:solidFill>
                              <a:latin typeface="Cambria Math" panose="02040503050406030204" pitchFamily="18" charset="0"/>
                            </a:rPr>
                            <m:t>2</m:t>
                          </m:r>
                        </m:sub>
                      </m:sSub>
                    </m:oMath>
                  </m:oMathPara>
                </a14:m>
                <a:endParaRPr lang="en-GB" sz="1200" dirty="0">
                  <a:solidFill>
                    <a:srgbClr val="FF0000"/>
                  </a:solidFill>
                </a:endParaRPr>
              </a:p>
            </p:txBody>
          </p:sp>
        </mc:Choice>
        <mc:Fallback xmlns="">
          <p:sp>
            <p:nvSpPr>
              <p:cNvPr id="90" name="Rounded Rectangle 89"/>
              <p:cNvSpPr>
                <a:spLocks noRot="1" noChangeAspect="1" noMove="1" noResize="1" noEditPoints="1" noAdjustHandles="1" noChangeArrowheads="1" noChangeShapeType="1" noTextEdit="1"/>
              </p:cNvSpPr>
              <p:nvPr/>
            </p:nvSpPr>
            <p:spPr>
              <a:xfrm>
                <a:off x="5382765" y="3349805"/>
                <a:ext cx="407013" cy="466316"/>
              </a:xfrm>
              <a:prstGeom prst="roundRect">
                <a:avLst>
                  <a:gd name="adj" fmla="val 0"/>
                </a:avLst>
              </a:prstGeom>
              <a:blipFill>
                <a:blip r:embed="rId4"/>
                <a:stretch>
                  <a:fillRect l="-5714"/>
                </a:stretch>
              </a:blipFill>
              <a:ln>
                <a:solidFill>
                  <a:schemeClr val="tx1"/>
                </a:solidFill>
              </a:ln>
            </p:spPr>
            <p:txBody>
              <a:bodyPr/>
              <a:lstStyle/>
              <a:p>
                <a:r>
                  <a:rPr lang="en-GB">
                    <a:noFill/>
                  </a:rPr>
                  <a:t> </a:t>
                </a:r>
              </a:p>
            </p:txBody>
          </p:sp>
        </mc:Fallback>
      </mc:AlternateContent>
      <p:grpSp>
        <p:nvGrpSpPr>
          <p:cNvPr id="91" name="Group 90"/>
          <p:cNvGrpSpPr/>
          <p:nvPr/>
        </p:nvGrpSpPr>
        <p:grpSpPr>
          <a:xfrm>
            <a:off x="5812304" y="2872182"/>
            <a:ext cx="294620" cy="692329"/>
            <a:chOff x="5898667" y="4500458"/>
            <a:chExt cx="537685" cy="923105"/>
          </a:xfrm>
        </p:grpSpPr>
        <p:cxnSp>
          <p:nvCxnSpPr>
            <p:cNvPr id="92" name="Straight Arrow Connector 15"/>
            <p:cNvCxnSpPr/>
            <p:nvPr/>
          </p:nvCxnSpPr>
          <p:spPr>
            <a:xfrm>
              <a:off x="5898667" y="4500458"/>
              <a:ext cx="12700" cy="923105"/>
            </a:xfrm>
            <a:prstGeom prst="curved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6099216" y="4781845"/>
              <a:ext cx="337136" cy="338555"/>
            </a:xfrm>
            <a:prstGeom prst="rect">
              <a:avLst/>
            </a:prstGeom>
          </p:spPr>
          <p:txBody>
            <a:bodyPr wrap="none">
              <a:spAutoFit/>
            </a:bodyPr>
            <a:lstStyle/>
            <a:p>
              <a:endParaRPr lang="en-GB" sz="1050" i="1" dirty="0">
                <a:solidFill>
                  <a:srgbClr val="FF0000"/>
                </a:solidFill>
              </a:endParaRPr>
            </a:p>
          </p:txBody>
        </p:sp>
      </p:grpSp>
      <mc:AlternateContent xmlns:mc="http://schemas.openxmlformats.org/markup-compatibility/2006" xmlns:a14="http://schemas.microsoft.com/office/drawing/2010/main">
        <mc:Choice Requires="a14">
          <p:sp>
            <p:nvSpPr>
              <p:cNvPr id="94" name="Rectangle 93"/>
              <p:cNvSpPr/>
              <p:nvPr/>
            </p:nvSpPr>
            <p:spPr>
              <a:xfrm>
                <a:off x="5429226" y="4257843"/>
                <a:ext cx="341760" cy="253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050" i="1" dirty="0">
                              <a:solidFill>
                                <a:srgbClr val="FF0000"/>
                              </a:solidFill>
                              <a:latin typeface="Cambria Math" panose="02040503050406030204" pitchFamily="18" charset="0"/>
                              <a:ea typeface="Cambria Math" panose="02040503050406030204" pitchFamily="18" charset="0"/>
                            </a:rPr>
                          </m:ctrlPr>
                        </m:sSubPr>
                        <m:e>
                          <m:r>
                            <a:rPr lang="en-GB" sz="1050" i="1" dirty="0">
                              <a:solidFill>
                                <a:srgbClr val="FF0000"/>
                              </a:solidFill>
                              <a:latin typeface="Cambria Math" panose="02040503050406030204" pitchFamily="18" charset="0"/>
                              <a:ea typeface="Cambria Math" panose="02040503050406030204" pitchFamily="18" charset="0"/>
                            </a:rPr>
                            <m:t>𝜀</m:t>
                          </m:r>
                        </m:e>
                        <m:sub>
                          <m:r>
                            <a:rPr lang="en-GB" sz="1050" i="1" dirty="0">
                              <a:solidFill>
                                <a:srgbClr val="FF0000"/>
                              </a:solidFill>
                              <a:latin typeface="Cambria Math" panose="02040503050406030204" pitchFamily="18" charset="0"/>
                              <a:ea typeface="Cambria Math" panose="02040503050406030204" pitchFamily="18" charset="0"/>
                            </a:rPr>
                            <m:t>2</m:t>
                          </m:r>
                        </m:sub>
                      </m:sSub>
                    </m:oMath>
                  </m:oMathPara>
                </a14:m>
                <a:endParaRPr lang="en-GB" sz="1050" i="1" dirty="0"/>
              </a:p>
            </p:txBody>
          </p:sp>
        </mc:Choice>
        <mc:Fallback xmlns="">
          <p:sp>
            <p:nvSpPr>
              <p:cNvPr id="94" name="Rectangle 93"/>
              <p:cNvSpPr>
                <a:spLocks noRot="1" noChangeAspect="1" noMove="1" noResize="1" noEditPoints="1" noAdjustHandles="1" noChangeArrowheads="1" noChangeShapeType="1" noTextEdit="1"/>
              </p:cNvSpPr>
              <p:nvPr/>
            </p:nvSpPr>
            <p:spPr>
              <a:xfrm>
                <a:off x="5429226" y="4257843"/>
                <a:ext cx="341760" cy="253916"/>
              </a:xfrm>
              <a:prstGeom prst="rect">
                <a:avLst/>
              </a:prstGeom>
              <a:blipFill>
                <a:blip r:embed="rId5"/>
                <a:stretch>
                  <a:fillRect/>
                </a:stretch>
              </a:blipFill>
            </p:spPr>
            <p:txBody>
              <a:bodyPr/>
              <a:lstStyle/>
              <a:p>
                <a:r>
                  <a:rPr lang="en-GB">
                    <a:noFill/>
                  </a:rPr>
                  <a:t> </a:t>
                </a:r>
              </a:p>
            </p:txBody>
          </p:sp>
        </mc:Fallback>
      </mc:AlternateContent>
      <p:sp>
        <p:nvSpPr>
          <p:cNvPr id="95" name="Rounded Rectangle 94"/>
          <p:cNvSpPr/>
          <p:nvPr/>
        </p:nvSpPr>
        <p:spPr>
          <a:xfrm>
            <a:off x="5984379" y="3331489"/>
            <a:ext cx="408223" cy="918773"/>
          </a:xfrm>
          <a:prstGeom prst="roundRect">
            <a:avLst>
              <a:gd name="adj"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GB" sz="1200" dirty="0"/>
          </a:p>
        </p:txBody>
      </p:sp>
      <p:sp>
        <p:nvSpPr>
          <p:cNvPr id="96" name="Rounded Rectangle 95"/>
          <p:cNvSpPr/>
          <p:nvPr/>
        </p:nvSpPr>
        <p:spPr>
          <a:xfrm>
            <a:off x="5986546" y="2385001"/>
            <a:ext cx="408507" cy="487181"/>
          </a:xfrm>
          <a:prstGeom prst="roundRect">
            <a:avLst>
              <a:gd name="adj" fmla="val 0"/>
            </a:avLst>
          </a:prstGeom>
          <a:solidFill>
            <a:srgbClr val="5B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 </a:t>
            </a:r>
          </a:p>
        </p:txBody>
      </p:sp>
      <mc:AlternateContent xmlns:mc="http://schemas.openxmlformats.org/markup-compatibility/2006" xmlns:a14="http://schemas.microsoft.com/office/drawing/2010/main">
        <mc:Choice Requires="a14">
          <p:sp>
            <p:nvSpPr>
              <p:cNvPr id="97" name="Rounded Rectangle 96"/>
              <p:cNvSpPr/>
              <p:nvPr/>
            </p:nvSpPr>
            <p:spPr>
              <a:xfrm>
                <a:off x="5987909" y="2865173"/>
                <a:ext cx="407013" cy="466316"/>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sz="1200" i="1" dirty="0">
                              <a:solidFill>
                                <a:srgbClr val="FF0000"/>
                              </a:solidFill>
                              <a:latin typeface="Cambria Math" panose="02040503050406030204" pitchFamily="18" charset="0"/>
                            </a:rPr>
                          </m:ctrlPr>
                        </m:sSubPr>
                        <m:e>
                          <m:r>
                            <m:rPr>
                              <m:nor/>
                            </m:rPr>
                            <a:rPr lang="en-GB" sz="1200" dirty="0">
                              <a:solidFill>
                                <a:srgbClr val="FF0000"/>
                              </a:solidFill>
                              <a:latin typeface="Cambria Math" panose="02040503050406030204" pitchFamily="18" charset="0"/>
                            </a:rPr>
                            <m:t>Test</m:t>
                          </m:r>
                        </m:e>
                        <m:sub>
                          <m:r>
                            <a:rPr lang="en-GB" sz="1200" i="1" dirty="0">
                              <a:solidFill>
                                <a:srgbClr val="FF0000"/>
                              </a:solidFill>
                              <a:latin typeface="Cambria Math" panose="02040503050406030204" pitchFamily="18" charset="0"/>
                            </a:rPr>
                            <m:t>3</m:t>
                          </m:r>
                        </m:sub>
                      </m:sSub>
                    </m:oMath>
                  </m:oMathPara>
                </a14:m>
                <a:endParaRPr lang="en-GB" sz="1200" dirty="0">
                  <a:solidFill>
                    <a:srgbClr val="FF0000"/>
                  </a:solidFill>
                </a:endParaRPr>
              </a:p>
            </p:txBody>
          </p:sp>
        </mc:Choice>
        <mc:Fallback xmlns="">
          <p:sp>
            <p:nvSpPr>
              <p:cNvPr id="97" name="Rounded Rectangle 96"/>
              <p:cNvSpPr>
                <a:spLocks noRot="1" noChangeAspect="1" noMove="1" noResize="1" noEditPoints="1" noAdjustHandles="1" noChangeArrowheads="1" noChangeShapeType="1" noTextEdit="1"/>
              </p:cNvSpPr>
              <p:nvPr/>
            </p:nvSpPr>
            <p:spPr>
              <a:xfrm>
                <a:off x="5987909" y="2865173"/>
                <a:ext cx="407013" cy="466316"/>
              </a:xfrm>
              <a:prstGeom prst="roundRect">
                <a:avLst>
                  <a:gd name="adj" fmla="val 0"/>
                </a:avLst>
              </a:prstGeom>
              <a:blipFill>
                <a:blip r:embed="rId6"/>
                <a:stretch>
                  <a:fillRect l="-2778"/>
                </a:stretch>
              </a:blipFill>
              <a:ln>
                <a:solidFill>
                  <a:schemeClr val="tx1"/>
                </a:solidFill>
              </a:ln>
            </p:spPr>
            <p:txBody>
              <a:bodyPr/>
              <a:lstStyle/>
              <a:p>
                <a:r>
                  <a:rPr lang="en-GB">
                    <a:noFill/>
                  </a:rPr>
                  <a:t> </a:t>
                </a:r>
              </a:p>
            </p:txBody>
          </p:sp>
        </mc:Fallback>
      </mc:AlternateContent>
      <p:grpSp>
        <p:nvGrpSpPr>
          <p:cNvPr id="98" name="Group 97"/>
          <p:cNvGrpSpPr/>
          <p:nvPr/>
        </p:nvGrpSpPr>
        <p:grpSpPr>
          <a:xfrm>
            <a:off x="6400571" y="2571750"/>
            <a:ext cx="294620" cy="574686"/>
            <a:chOff x="5898667" y="4500458"/>
            <a:chExt cx="537685" cy="923105"/>
          </a:xfrm>
        </p:grpSpPr>
        <p:cxnSp>
          <p:nvCxnSpPr>
            <p:cNvPr id="99" name="Straight Arrow Connector 15"/>
            <p:cNvCxnSpPr/>
            <p:nvPr/>
          </p:nvCxnSpPr>
          <p:spPr>
            <a:xfrm>
              <a:off x="5898667" y="4500458"/>
              <a:ext cx="12700" cy="923105"/>
            </a:xfrm>
            <a:prstGeom prst="curved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6099216" y="4781844"/>
              <a:ext cx="337136" cy="407859"/>
            </a:xfrm>
            <a:prstGeom prst="rect">
              <a:avLst/>
            </a:prstGeom>
          </p:spPr>
          <p:txBody>
            <a:bodyPr wrap="none">
              <a:spAutoFit/>
            </a:bodyPr>
            <a:lstStyle/>
            <a:p>
              <a:endParaRPr lang="en-GB" sz="1050" i="1" dirty="0">
                <a:solidFill>
                  <a:srgbClr val="FF0000"/>
                </a:solidFill>
              </a:endParaRPr>
            </a:p>
          </p:txBody>
        </p:sp>
      </p:grpSp>
      <mc:AlternateContent xmlns:mc="http://schemas.openxmlformats.org/markup-compatibility/2006" xmlns:a14="http://schemas.microsoft.com/office/drawing/2010/main">
        <mc:Choice Requires="a14">
          <p:sp>
            <p:nvSpPr>
              <p:cNvPr id="101" name="Rectangle 100"/>
              <p:cNvSpPr/>
              <p:nvPr/>
            </p:nvSpPr>
            <p:spPr>
              <a:xfrm>
                <a:off x="6033040" y="4250262"/>
                <a:ext cx="341760" cy="253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050" i="1" dirty="0">
                              <a:solidFill>
                                <a:srgbClr val="FF0000"/>
                              </a:solidFill>
                              <a:latin typeface="Cambria Math" panose="02040503050406030204" pitchFamily="18" charset="0"/>
                              <a:ea typeface="Cambria Math" panose="02040503050406030204" pitchFamily="18" charset="0"/>
                            </a:rPr>
                          </m:ctrlPr>
                        </m:sSubPr>
                        <m:e>
                          <m:r>
                            <a:rPr lang="en-GB" sz="1050" i="1" dirty="0">
                              <a:solidFill>
                                <a:srgbClr val="FF0000"/>
                              </a:solidFill>
                              <a:latin typeface="Cambria Math" panose="02040503050406030204" pitchFamily="18" charset="0"/>
                              <a:ea typeface="Cambria Math" panose="02040503050406030204" pitchFamily="18" charset="0"/>
                            </a:rPr>
                            <m:t>𝜀</m:t>
                          </m:r>
                        </m:e>
                        <m:sub>
                          <m:r>
                            <a:rPr lang="en-GB" sz="1050" i="1" dirty="0">
                              <a:solidFill>
                                <a:srgbClr val="FF0000"/>
                              </a:solidFill>
                              <a:latin typeface="Cambria Math" panose="02040503050406030204" pitchFamily="18" charset="0"/>
                              <a:ea typeface="Cambria Math" panose="02040503050406030204" pitchFamily="18" charset="0"/>
                            </a:rPr>
                            <m:t>3</m:t>
                          </m:r>
                        </m:sub>
                      </m:sSub>
                    </m:oMath>
                  </m:oMathPara>
                </a14:m>
                <a:endParaRPr lang="en-GB" sz="1050" i="1" dirty="0"/>
              </a:p>
            </p:txBody>
          </p:sp>
        </mc:Choice>
        <mc:Fallback xmlns="">
          <p:sp>
            <p:nvSpPr>
              <p:cNvPr id="101" name="Rectangle 100"/>
              <p:cNvSpPr>
                <a:spLocks noRot="1" noChangeAspect="1" noMove="1" noResize="1" noEditPoints="1" noAdjustHandles="1" noChangeArrowheads="1" noChangeShapeType="1" noTextEdit="1"/>
              </p:cNvSpPr>
              <p:nvPr/>
            </p:nvSpPr>
            <p:spPr>
              <a:xfrm>
                <a:off x="6033040" y="4250262"/>
                <a:ext cx="341760" cy="253916"/>
              </a:xfrm>
              <a:prstGeom prst="rect">
                <a:avLst/>
              </a:prstGeom>
              <a:blipFill>
                <a:blip r:embed="rId7"/>
                <a:stretch>
                  <a:fillRect/>
                </a:stretch>
              </a:blipFill>
            </p:spPr>
            <p:txBody>
              <a:bodyPr/>
              <a:lstStyle/>
              <a:p>
                <a:r>
                  <a:rPr lang="en-GB">
                    <a:noFill/>
                  </a:rPr>
                  <a:t> </a:t>
                </a:r>
              </a:p>
            </p:txBody>
          </p:sp>
        </mc:Fallback>
      </mc:AlternateContent>
      <p:sp>
        <p:nvSpPr>
          <p:cNvPr id="102" name="Rounded Rectangle 101"/>
          <p:cNvSpPr/>
          <p:nvPr/>
        </p:nvSpPr>
        <p:spPr>
          <a:xfrm>
            <a:off x="6591016" y="2851253"/>
            <a:ext cx="408223" cy="1398947"/>
          </a:xfrm>
          <a:prstGeom prst="roundRect">
            <a:avLst>
              <a:gd name="adj"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GB" sz="1200" dirty="0"/>
          </a:p>
        </p:txBody>
      </p:sp>
      <mc:AlternateContent xmlns:mc="http://schemas.openxmlformats.org/markup-compatibility/2006" xmlns:a14="http://schemas.microsoft.com/office/drawing/2010/main">
        <mc:Choice Requires="a14">
          <p:sp>
            <p:nvSpPr>
              <p:cNvPr id="104" name="Rounded Rectangle 103"/>
              <p:cNvSpPr/>
              <p:nvPr/>
            </p:nvSpPr>
            <p:spPr>
              <a:xfrm>
                <a:off x="6591621" y="2384938"/>
                <a:ext cx="407013" cy="466316"/>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sz="1200" i="1" dirty="0">
                              <a:solidFill>
                                <a:srgbClr val="FF0000"/>
                              </a:solidFill>
                              <a:latin typeface="Cambria Math" panose="02040503050406030204" pitchFamily="18" charset="0"/>
                            </a:rPr>
                          </m:ctrlPr>
                        </m:sSubPr>
                        <m:e>
                          <m:r>
                            <m:rPr>
                              <m:nor/>
                            </m:rPr>
                            <a:rPr lang="en-GB" sz="1200" dirty="0">
                              <a:solidFill>
                                <a:srgbClr val="FF0000"/>
                              </a:solidFill>
                              <a:latin typeface="Cambria Math" panose="02040503050406030204" pitchFamily="18" charset="0"/>
                            </a:rPr>
                            <m:t>Test</m:t>
                          </m:r>
                        </m:e>
                        <m:sub>
                          <m:r>
                            <a:rPr lang="en-GB" sz="1200" i="1" dirty="0">
                              <a:solidFill>
                                <a:srgbClr val="FF0000"/>
                              </a:solidFill>
                              <a:latin typeface="Cambria Math" panose="02040503050406030204" pitchFamily="18" charset="0"/>
                            </a:rPr>
                            <m:t>4</m:t>
                          </m:r>
                        </m:sub>
                      </m:sSub>
                    </m:oMath>
                  </m:oMathPara>
                </a14:m>
                <a:endParaRPr lang="en-GB" sz="1200" dirty="0">
                  <a:solidFill>
                    <a:srgbClr val="FF0000"/>
                  </a:solidFill>
                </a:endParaRPr>
              </a:p>
            </p:txBody>
          </p:sp>
        </mc:Choice>
        <mc:Fallback xmlns="">
          <p:sp>
            <p:nvSpPr>
              <p:cNvPr id="104" name="Rounded Rectangle 103"/>
              <p:cNvSpPr>
                <a:spLocks noRot="1" noChangeAspect="1" noMove="1" noResize="1" noEditPoints="1" noAdjustHandles="1" noChangeArrowheads="1" noChangeShapeType="1" noTextEdit="1"/>
              </p:cNvSpPr>
              <p:nvPr/>
            </p:nvSpPr>
            <p:spPr>
              <a:xfrm>
                <a:off x="6591621" y="2384938"/>
                <a:ext cx="407013" cy="466316"/>
              </a:xfrm>
              <a:prstGeom prst="roundRect">
                <a:avLst>
                  <a:gd name="adj" fmla="val 0"/>
                </a:avLst>
              </a:prstGeom>
              <a:blipFill>
                <a:blip r:embed="rId8"/>
                <a:stretch>
                  <a:fillRect l="-5714"/>
                </a:stretch>
              </a:blipFill>
              <a:ln>
                <a:solidFill>
                  <a:schemeClr val="tx1"/>
                </a:solidFill>
              </a:ln>
            </p:spPr>
            <p:txBody>
              <a:bodyPr/>
              <a:lstStyle/>
              <a:p>
                <a:r>
                  <a:rPr lang="en-GB">
                    <a:noFill/>
                  </a:rPr>
                  <a:t> </a:t>
                </a:r>
              </a:p>
            </p:txBody>
          </p:sp>
        </mc:Fallback>
      </mc:AlternateContent>
      <p:grpSp>
        <p:nvGrpSpPr>
          <p:cNvPr id="105" name="Group 104"/>
          <p:cNvGrpSpPr/>
          <p:nvPr/>
        </p:nvGrpSpPr>
        <p:grpSpPr>
          <a:xfrm flipV="1">
            <a:off x="7009173" y="2634615"/>
            <a:ext cx="294620" cy="696874"/>
            <a:chOff x="5898667" y="4500458"/>
            <a:chExt cx="537685" cy="923105"/>
          </a:xfrm>
        </p:grpSpPr>
        <p:cxnSp>
          <p:nvCxnSpPr>
            <p:cNvPr id="106" name="Straight Arrow Connector 15"/>
            <p:cNvCxnSpPr/>
            <p:nvPr/>
          </p:nvCxnSpPr>
          <p:spPr>
            <a:xfrm>
              <a:off x="5898667" y="4500458"/>
              <a:ext cx="12700" cy="923105"/>
            </a:xfrm>
            <a:prstGeom prst="curved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6099216" y="4814830"/>
              <a:ext cx="337136" cy="336346"/>
            </a:xfrm>
            <a:prstGeom prst="rect">
              <a:avLst/>
            </a:prstGeom>
          </p:spPr>
          <p:txBody>
            <a:bodyPr wrap="none">
              <a:spAutoFit/>
            </a:bodyPr>
            <a:lstStyle/>
            <a:p>
              <a:endParaRPr lang="en-GB" sz="1050" i="1" dirty="0">
                <a:solidFill>
                  <a:srgbClr val="FF0000"/>
                </a:solidFill>
              </a:endParaRPr>
            </a:p>
          </p:txBody>
        </p:sp>
      </p:grpSp>
      <mc:AlternateContent xmlns:mc="http://schemas.openxmlformats.org/markup-compatibility/2006" xmlns:a14="http://schemas.microsoft.com/office/drawing/2010/main">
        <mc:Choice Requires="a14">
          <p:sp>
            <p:nvSpPr>
              <p:cNvPr id="108" name="Rectangle 107"/>
              <p:cNvSpPr/>
              <p:nvPr/>
            </p:nvSpPr>
            <p:spPr>
              <a:xfrm>
                <a:off x="6641471" y="4250262"/>
                <a:ext cx="341760" cy="253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050" i="1" dirty="0">
                              <a:solidFill>
                                <a:srgbClr val="FF0000"/>
                              </a:solidFill>
                              <a:latin typeface="Cambria Math" panose="02040503050406030204" pitchFamily="18" charset="0"/>
                              <a:ea typeface="Cambria Math" panose="02040503050406030204" pitchFamily="18" charset="0"/>
                            </a:rPr>
                          </m:ctrlPr>
                        </m:sSubPr>
                        <m:e>
                          <m:r>
                            <a:rPr lang="en-GB" sz="1050" i="1" dirty="0">
                              <a:solidFill>
                                <a:srgbClr val="FF0000"/>
                              </a:solidFill>
                              <a:latin typeface="Cambria Math" panose="02040503050406030204" pitchFamily="18" charset="0"/>
                              <a:ea typeface="Cambria Math" panose="02040503050406030204" pitchFamily="18" charset="0"/>
                            </a:rPr>
                            <m:t>𝜀</m:t>
                          </m:r>
                        </m:e>
                        <m:sub>
                          <m:r>
                            <a:rPr lang="en-GB" sz="1050" i="1" dirty="0">
                              <a:solidFill>
                                <a:srgbClr val="FF0000"/>
                              </a:solidFill>
                              <a:latin typeface="Cambria Math" panose="02040503050406030204" pitchFamily="18" charset="0"/>
                              <a:ea typeface="Cambria Math" panose="02040503050406030204" pitchFamily="18" charset="0"/>
                            </a:rPr>
                            <m:t>4</m:t>
                          </m:r>
                        </m:sub>
                      </m:sSub>
                    </m:oMath>
                  </m:oMathPara>
                </a14:m>
                <a:endParaRPr lang="en-GB" sz="1050" i="1" dirty="0"/>
              </a:p>
            </p:txBody>
          </p:sp>
        </mc:Choice>
        <mc:Fallback xmlns="">
          <p:sp>
            <p:nvSpPr>
              <p:cNvPr id="108" name="Rectangle 107"/>
              <p:cNvSpPr>
                <a:spLocks noRot="1" noChangeAspect="1" noMove="1" noResize="1" noEditPoints="1" noAdjustHandles="1" noChangeArrowheads="1" noChangeShapeType="1" noTextEdit="1"/>
              </p:cNvSpPr>
              <p:nvPr/>
            </p:nvSpPr>
            <p:spPr>
              <a:xfrm>
                <a:off x="6641471" y="4250262"/>
                <a:ext cx="341760" cy="253916"/>
              </a:xfrm>
              <a:prstGeom prst="rect">
                <a:avLst/>
              </a:prstGeom>
              <a:blipFill>
                <a:blip r:embed="rId9"/>
                <a:stretch>
                  <a:fillRect/>
                </a:stretch>
              </a:blipFill>
            </p:spPr>
            <p:txBody>
              <a:bodyPr/>
              <a:lstStyle/>
              <a:p>
                <a:r>
                  <a:rPr lang="en-GB">
                    <a:noFill/>
                  </a:rPr>
                  <a:t> </a:t>
                </a:r>
              </a:p>
            </p:txBody>
          </p:sp>
        </mc:Fallback>
      </mc:AlternateContent>
      <p:sp>
        <p:nvSpPr>
          <p:cNvPr id="109" name="Rectangle 108"/>
          <p:cNvSpPr/>
          <p:nvPr/>
        </p:nvSpPr>
        <p:spPr>
          <a:xfrm>
            <a:off x="5292204" y="1724279"/>
            <a:ext cx="559769" cy="253916"/>
          </a:xfrm>
          <a:prstGeom prst="rect">
            <a:avLst/>
          </a:prstGeom>
        </p:spPr>
        <p:txBody>
          <a:bodyPr wrap="none">
            <a:spAutoFit/>
          </a:bodyPr>
          <a:lstStyle/>
          <a:p>
            <a:r>
              <a:rPr lang="en-GB" sz="1050" dirty="0"/>
              <a:t>Fold </a:t>
            </a:r>
            <a:r>
              <a:rPr lang="en-GB" sz="1050" i="1" dirty="0"/>
              <a:t>2</a:t>
            </a:r>
          </a:p>
        </p:txBody>
      </p:sp>
      <p:sp>
        <p:nvSpPr>
          <p:cNvPr id="110" name="Rectangle 109"/>
          <p:cNvSpPr/>
          <p:nvPr/>
        </p:nvSpPr>
        <p:spPr>
          <a:xfrm>
            <a:off x="5917864" y="1716179"/>
            <a:ext cx="559769" cy="253916"/>
          </a:xfrm>
          <a:prstGeom prst="rect">
            <a:avLst/>
          </a:prstGeom>
        </p:spPr>
        <p:txBody>
          <a:bodyPr wrap="none">
            <a:spAutoFit/>
          </a:bodyPr>
          <a:lstStyle/>
          <a:p>
            <a:r>
              <a:rPr lang="en-GB" sz="1050" dirty="0"/>
              <a:t>Fold </a:t>
            </a:r>
            <a:r>
              <a:rPr lang="en-GB" sz="1050" i="1" dirty="0"/>
              <a:t>3</a:t>
            </a:r>
          </a:p>
        </p:txBody>
      </p:sp>
      <p:sp>
        <p:nvSpPr>
          <p:cNvPr id="111" name="Rectangle 110"/>
          <p:cNvSpPr/>
          <p:nvPr/>
        </p:nvSpPr>
        <p:spPr>
          <a:xfrm>
            <a:off x="6506131" y="1706586"/>
            <a:ext cx="559769" cy="253916"/>
          </a:xfrm>
          <a:prstGeom prst="rect">
            <a:avLst/>
          </a:prstGeom>
        </p:spPr>
        <p:txBody>
          <a:bodyPr wrap="none">
            <a:spAutoFit/>
          </a:bodyPr>
          <a:lstStyle/>
          <a:p>
            <a:r>
              <a:rPr lang="en-GB" sz="1050" dirty="0"/>
              <a:t>Fold </a:t>
            </a:r>
            <a:r>
              <a:rPr lang="en-GB" sz="1050" i="1" dirty="0"/>
              <a:t>4</a:t>
            </a:r>
          </a:p>
        </p:txBody>
      </p:sp>
      <p:grpSp>
        <p:nvGrpSpPr>
          <p:cNvPr id="112" name="Group 111"/>
          <p:cNvGrpSpPr/>
          <p:nvPr/>
        </p:nvGrpSpPr>
        <p:grpSpPr>
          <a:xfrm flipV="1">
            <a:off x="5805317" y="3629280"/>
            <a:ext cx="294620" cy="498855"/>
            <a:chOff x="5898667" y="4500458"/>
            <a:chExt cx="537685" cy="923105"/>
          </a:xfrm>
        </p:grpSpPr>
        <p:cxnSp>
          <p:nvCxnSpPr>
            <p:cNvPr id="113" name="Straight Arrow Connector 15"/>
            <p:cNvCxnSpPr/>
            <p:nvPr/>
          </p:nvCxnSpPr>
          <p:spPr>
            <a:xfrm>
              <a:off x="5898667" y="4500458"/>
              <a:ext cx="12700" cy="923105"/>
            </a:xfrm>
            <a:prstGeom prst="curved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6099216" y="4681319"/>
              <a:ext cx="337136" cy="469858"/>
            </a:xfrm>
            <a:prstGeom prst="rect">
              <a:avLst/>
            </a:prstGeom>
          </p:spPr>
          <p:txBody>
            <a:bodyPr wrap="none">
              <a:spAutoFit/>
            </a:bodyPr>
            <a:lstStyle/>
            <a:p>
              <a:endParaRPr lang="en-GB" sz="1050" i="1" dirty="0">
                <a:solidFill>
                  <a:srgbClr val="FF0000"/>
                </a:solidFill>
              </a:endParaRPr>
            </a:p>
          </p:txBody>
        </p:sp>
      </p:grpSp>
      <p:grpSp>
        <p:nvGrpSpPr>
          <p:cNvPr id="118" name="Group 117"/>
          <p:cNvGrpSpPr/>
          <p:nvPr/>
        </p:nvGrpSpPr>
        <p:grpSpPr>
          <a:xfrm flipV="1">
            <a:off x="6407765" y="3186584"/>
            <a:ext cx="294620" cy="498855"/>
            <a:chOff x="5898667" y="4500458"/>
            <a:chExt cx="537685" cy="923105"/>
          </a:xfrm>
        </p:grpSpPr>
        <p:cxnSp>
          <p:nvCxnSpPr>
            <p:cNvPr id="119" name="Straight Arrow Connector 15"/>
            <p:cNvCxnSpPr/>
            <p:nvPr/>
          </p:nvCxnSpPr>
          <p:spPr>
            <a:xfrm>
              <a:off x="5898667" y="4500458"/>
              <a:ext cx="12700" cy="923105"/>
            </a:xfrm>
            <a:prstGeom prst="curved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6099216" y="4681319"/>
              <a:ext cx="337136" cy="469858"/>
            </a:xfrm>
            <a:prstGeom prst="rect">
              <a:avLst/>
            </a:prstGeom>
          </p:spPr>
          <p:txBody>
            <a:bodyPr wrap="none">
              <a:spAutoFit/>
            </a:bodyPr>
            <a:lstStyle/>
            <a:p>
              <a:endParaRPr lang="en-GB" sz="1050" i="1" dirty="0">
                <a:solidFill>
                  <a:srgbClr val="FF0000"/>
                </a:solidFill>
              </a:endParaRPr>
            </a:p>
          </p:txBody>
        </p:sp>
      </p:grpSp>
      <mc:AlternateContent xmlns:mc="http://schemas.openxmlformats.org/markup-compatibility/2006" xmlns:a14="http://schemas.microsoft.com/office/drawing/2010/main">
        <mc:Choice Requires="a14">
          <p:sp>
            <p:nvSpPr>
              <p:cNvPr id="121" name="Rectangle 120"/>
              <p:cNvSpPr/>
              <p:nvPr/>
            </p:nvSpPr>
            <p:spPr>
              <a:xfrm>
                <a:off x="5333554" y="4586506"/>
                <a:ext cx="1145763" cy="533479"/>
              </a:xfrm>
              <a:prstGeom prst="rect">
                <a:avLst/>
              </a:prstGeom>
              <a:ln>
                <a:solidFill>
                  <a:srgbClr val="FF0000"/>
                </a:solidFill>
                <a:prstDash val="sysDash"/>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050" i="1">
                              <a:solidFill>
                                <a:schemeClr val="tx1"/>
                              </a:solidFill>
                              <a:latin typeface="Cambria Math" panose="02040503050406030204" pitchFamily="18" charset="0"/>
                            </a:rPr>
                          </m:ctrlPr>
                        </m:sSubPr>
                        <m:e>
                          <m:r>
                            <a:rPr lang="en-GB" sz="1050" i="1">
                              <a:solidFill>
                                <a:schemeClr val="tx1"/>
                              </a:solidFill>
                              <a:latin typeface="Cambria Math" panose="02040503050406030204" pitchFamily="18" charset="0"/>
                            </a:rPr>
                            <m:t>𝑒</m:t>
                          </m:r>
                        </m:e>
                        <m:sub>
                          <m:r>
                            <a:rPr lang="en-GB" sz="1050" i="1">
                              <a:solidFill>
                                <a:schemeClr val="tx1"/>
                              </a:solidFill>
                              <a:latin typeface="Cambria Math" panose="02040503050406030204" pitchFamily="18" charset="0"/>
                            </a:rPr>
                            <m:t>𝑚𝑒𝑎𝑛</m:t>
                          </m:r>
                        </m:sub>
                      </m:sSub>
                      <m:r>
                        <a:rPr lang="en-GB" sz="1050" i="1">
                          <a:solidFill>
                            <a:schemeClr val="tx1"/>
                          </a:solidFill>
                          <a:latin typeface="Cambria Math" panose="02040503050406030204" pitchFamily="18" charset="0"/>
                        </a:rPr>
                        <m:t>=</m:t>
                      </m:r>
                      <m:f>
                        <m:fPr>
                          <m:ctrlPr>
                            <a:rPr lang="en-GB" sz="1050" i="1">
                              <a:solidFill>
                                <a:schemeClr val="tx1"/>
                              </a:solidFill>
                              <a:latin typeface="Cambria Math" panose="02040503050406030204" pitchFamily="18" charset="0"/>
                            </a:rPr>
                          </m:ctrlPr>
                        </m:fPr>
                        <m:num>
                          <m:r>
                            <a:rPr lang="en-GB" sz="1050" i="1">
                              <a:solidFill>
                                <a:schemeClr val="tx1"/>
                              </a:solidFill>
                              <a:latin typeface="Cambria Math" panose="02040503050406030204" pitchFamily="18" charset="0"/>
                            </a:rPr>
                            <m:t>1</m:t>
                          </m:r>
                        </m:num>
                        <m:den>
                          <m:r>
                            <a:rPr lang="en-GB" sz="1050" i="1">
                              <a:solidFill>
                                <a:schemeClr val="tx1"/>
                              </a:solidFill>
                              <a:latin typeface="Cambria Math" panose="02040503050406030204" pitchFamily="18" charset="0"/>
                            </a:rPr>
                            <m:t>𝑛</m:t>
                          </m:r>
                        </m:den>
                      </m:f>
                      <m:nary>
                        <m:naryPr>
                          <m:chr m:val="∑"/>
                          <m:ctrlPr>
                            <a:rPr lang="en-GB" sz="1050" i="1">
                              <a:solidFill>
                                <a:schemeClr val="tx1"/>
                              </a:solidFill>
                              <a:latin typeface="Cambria Math" panose="02040503050406030204" pitchFamily="18" charset="0"/>
                            </a:rPr>
                          </m:ctrlPr>
                        </m:naryPr>
                        <m:sub>
                          <m:r>
                            <m:rPr>
                              <m:brk m:alnAt="23"/>
                            </m:rPr>
                            <a:rPr lang="en-GB" sz="1050" i="1">
                              <a:solidFill>
                                <a:schemeClr val="tx1"/>
                              </a:solidFill>
                              <a:latin typeface="Cambria Math" panose="02040503050406030204" pitchFamily="18" charset="0"/>
                            </a:rPr>
                            <m:t>𝑖</m:t>
                          </m:r>
                          <m:r>
                            <a:rPr lang="en-GB" sz="1050" i="1">
                              <a:solidFill>
                                <a:schemeClr val="tx1"/>
                              </a:solidFill>
                              <a:latin typeface="Cambria Math" panose="02040503050406030204" pitchFamily="18" charset="0"/>
                            </a:rPr>
                            <m:t>=1</m:t>
                          </m:r>
                        </m:sub>
                        <m:sup>
                          <m:r>
                            <a:rPr lang="en-GB" sz="1050" i="1">
                              <a:solidFill>
                                <a:schemeClr val="tx1"/>
                              </a:solidFill>
                              <a:latin typeface="Cambria Math" panose="02040503050406030204" pitchFamily="18" charset="0"/>
                            </a:rPr>
                            <m:t>𝑛</m:t>
                          </m:r>
                        </m:sup>
                        <m:e>
                          <m:sSub>
                            <m:sSubPr>
                              <m:ctrlPr>
                                <a:rPr lang="en-GB" sz="1050" i="1">
                                  <a:solidFill>
                                    <a:schemeClr val="tx1"/>
                                  </a:solidFill>
                                  <a:latin typeface="Cambria Math" panose="02040503050406030204" pitchFamily="18" charset="0"/>
                                </a:rPr>
                              </m:ctrlPr>
                            </m:sSubPr>
                            <m:e>
                              <m:r>
                                <a:rPr lang="en-GB" sz="1050" i="1">
                                  <a:solidFill>
                                    <a:schemeClr val="tx1"/>
                                  </a:solidFill>
                                  <a:latin typeface="Cambria Math" panose="02040503050406030204" pitchFamily="18" charset="0"/>
                                </a:rPr>
                                <m:t>𝑒</m:t>
                              </m:r>
                            </m:e>
                            <m:sub>
                              <m:r>
                                <a:rPr lang="en-GB" sz="1050" i="1">
                                  <a:solidFill>
                                    <a:schemeClr val="tx1"/>
                                  </a:solidFill>
                                  <a:latin typeface="Cambria Math" panose="02040503050406030204" pitchFamily="18" charset="0"/>
                                </a:rPr>
                                <m:t>𝑖</m:t>
                              </m:r>
                            </m:sub>
                          </m:sSub>
                        </m:e>
                      </m:nary>
                    </m:oMath>
                  </m:oMathPara>
                </a14:m>
                <a:endParaRPr lang="en-GB" sz="1050" dirty="0">
                  <a:solidFill>
                    <a:schemeClr val="tx1"/>
                  </a:solidFill>
                </a:endParaRPr>
              </a:p>
            </p:txBody>
          </p:sp>
        </mc:Choice>
        <mc:Fallback xmlns="">
          <p:sp>
            <p:nvSpPr>
              <p:cNvPr id="121" name="Rectangle 120"/>
              <p:cNvSpPr>
                <a:spLocks noRot="1" noChangeAspect="1" noMove="1" noResize="1" noEditPoints="1" noAdjustHandles="1" noChangeArrowheads="1" noChangeShapeType="1" noTextEdit="1"/>
              </p:cNvSpPr>
              <p:nvPr/>
            </p:nvSpPr>
            <p:spPr>
              <a:xfrm>
                <a:off x="5333554" y="4586506"/>
                <a:ext cx="1145763" cy="533479"/>
              </a:xfrm>
              <a:prstGeom prst="rect">
                <a:avLst/>
              </a:prstGeom>
              <a:blipFill>
                <a:blip r:embed="rId10"/>
                <a:stretch>
                  <a:fillRect t="-93182" r="-8791" b="-143182"/>
                </a:stretch>
              </a:blipFill>
              <a:ln>
                <a:solidFill>
                  <a:srgbClr val="FF0000"/>
                </a:solidFill>
                <a:prstDash val="sysDash"/>
              </a:ln>
            </p:spPr>
            <p:txBody>
              <a:bodyPr/>
              <a:lstStyle/>
              <a:p>
                <a:r>
                  <a:rPr lang="en-GB">
                    <a:noFill/>
                  </a:rPr>
                  <a:t> </a:t>
                </a:r>
              </a:p>
            </p:txBody>
          </p:sp>
        </mc:Fallback>
      </mc:AlternateContent>
    </p:spTree>
    <p:extLst>
      <p:ext uri="{BB962C8B-B14F-4D97-AF65-F5344CB8AC3E}">
        <p14:creationId xmlns:p14="http://schemas.microsoft.com/office/powerpoint/2010/main" val="125437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3" grpId="0" animBg="1"/>
      <p:bldP spid="76" grpId="0" animBg="1"/>
      <p:bldP spid="77" grpId="0" animBg="1"/>
      <p:bldP spid="78" grpId="0" animBg="1"/>
      <p:bldP spid="5" grpId="0"/>
      <p:bldP spid="79" grpId="0"/>
      <p:bldP spid="88" grpId="0" animBg="1"/>
      <p:bldP spid="89" grpId="0" animBg="1"/>
      <p:bldP spid="90" grpId="0" animBg="1"/>
      <p:bldP spid="94" grpId="0"/>
      <p:bldP spid="95" grpId="0" animBg="1"/>
      <p:bldP spid="96" grpId="0" animBg="1"/>
      <p:bldP spid="97" grpId="0" animBg="1"/>
      <p:bldP spid="101" grpId="0"/>
      <p:bldP spid="102" grpId="0" animBg="1"/>
      <p:bldP spid="104" grpId="0" animBg="1"/>
      <p:bldP spid="108" grpId="0"/>
      <p:bldP spid="109" grpId="0"/>
      <p:bldP spid="110" grpId="0"/>
      <p:bldP spid="111" grpId="0"/>
      <p:bldP spid="12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7245631" y="2817583"/>
            <a:ext cx="551482" cy="692329"/>
            <a:chOff x="5898667" y="4500458"/>
            <a:chExt cx="735310" cy="923105"/>
          </a:xfrm>
        </p:grpSpPr>
        <p:cxnSp>
          <p:nvCxnSpPr>
            <p:cNvPr id="51" name="Straight Arrow Connector 15"/>
            <p:cNvCxnSpPr/>
            <p:nvPr/>
          </p:nvCxnSpPr>
          <p:spPr>
            <a:xfrm>
              <a:off x="5898667" y="4500458"/>
              <a:ext cx="12700" cy="923105"/>
            </a:xfrm>
            <a:prstGeom prst="curved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099214" y="4781845"/>
              <a:ext cx="534763" cy="338555"/>
            </a:xfrm>
            <a:prstGeom prst="rect">
              <a:avLst/>
            </a:prstGeom>
          </p:spPr>
          <p:txBody>
            <a:bodyPr wrap="none">
              <a:spAutoFit/>
            </a:bodyPr>
            <a:lstStyle/>
            <a:p>
              <a:r>
                <a:rPr lang="en-GB" sz="1050" dirty="0">
                  <a:solidFill>
                    <a:srgbClr val="FF0000"/>
                  </a:solidFill>
                  <a:latin typeface="+mj-lt"/>
                </a:rPr>
                <a:t>test</a:t>
              </a:r>
              <a:endParaRPr lang="en-GB" sz="1050" i="1" dirty="0">
                <a:solidFill>
                  <a:srgbClr val="FF0000"/>
                </a:solidFill>
              </a:endParaRPr>
            </a:p>
          </p:txBody>
        </p:sp>
      </p:grpSp>
      <p:grpSp>
        <p:nvGrpSpPr>
          <p:cNvPr id="61" name="Group 60"/>
          <p:cNvGrpSpPr/>
          <p:nvPr/>
        </p:nvGrpSpPr>
        <p:grpSpPr>
          <a:xfrm>
            <a:off x="5867181" y="2817583"/>
            <a:ext cx="551482" cy="692329"/>
            <a:chOff x="5898667" y="4500458"/>
            <a:chExt cx="735310" cy="923105"/>
          </a:xfrm>
        </p:grpSpPr>
        <p:cxnSp>
          <p:nvCxnSpPr>
            <p:cNvPr id="62" name="Straight Arrow Connector 15"/>
            <p:cNvCxnSpPr/>
            <p:nvPr/>
          </p:nvCxnSpPr>
          <p:spPr>
            <a:xfrm>
              <a:off x="5898667" y="4500458"/>
              <a:ext cx="12700" cy="923105"/>
            </a:xfrm>
            <a:prstGeom prst="curved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6099214" y="4781845"/>
              <a:ext cx="534763" cy="338555"/>
            </a:xfrm>
            <a:prstGeom prst="rect">
              <a:avLst/>
            </a:prstGeom>
          </p:spPr>
          <p:txBody>
            <a:bodyPr wrap="none">
              <a:spAutoFit/>
            </a:bodyPr>
            <a:lstStyle/>
            <a:p>
              <a:r>
                <a:rPr lang="en-GB" sz="1050" dirty="0">
                  <a:solidFill>
                    <a:srgbClr val="FF0000"/>
                  </a:solidFill>
                  <a:latin typeface="+mj-lt"/>
                </a:rPr>
                <a:t>test</a:t>
              </a:r>
              <a:endParaRPr lang="en-GB" sz="1050" i="1" dirty="0">
                <a:solidFill>
                  <a:srgbClr val="FF0000"/>
                </a:solidFill>
              </a:endParaRPr>
            </a:p>
          </p:txBody>
        </p:sp>
      </p:grpSp>
      <p:grpSp>
        <p:nvGrpSpPr>
          <p:cNvPr id="58" name="Group 57"/>
          <p:cNvGrpSpPr/>
          <p:nvPr/>
        </p:nvGrpSpPr>
        <p:grpSpPr>
          <a:xfrm>
            <a:off x="6372972" y="2817583"/>
            <a:ext cx="570591" cy="692329"/>
            <a:chOff x="5873189" y="4499182"/>
            <a:chExt cx="760787" cy="923105"/>
          </a:xfrm>
        </p:grpSpPr>
        <p:cxnSp>
          <p:nvCxnSpPr>
            <p:cNvPr id="59" name="Straight Arrow Connector 15"/>
            <p:cNvCxnSpPr/>
            <p:nvPr/>
          </p:nvCxnSpPr>
          <p:spPr>
            <a:xfrm>
              <a:off x="5873189" y="4499182"/>
              <a:ext cx="12700" cy="923105"/>
            </a:xfrm>
            <a:prstGeom prst="curved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6099214" y="4781845"/>
              <a:ext cx="534762" cy="338555"/>
            </a:xfrm>
            <a:prstGeom prst="rect">
              <a:avLst/>
            </a:prstGeom>
          </p:spPr>
          <p:txBody>
            <a:bodyPr wrap="none">
              <a:spAutoFit/>
            </a:bodyPr>
            <a:lstStyle/>
            <a:p>
              <a:r>
                <a:rPr lang="en-GB" sz="1050" dirty="0">
                  <a:solidFill>
                    <a:srgbClr val="FF0000"/>
                  </a:solidFill>
                  <a:latin typeface="+mj-lt"/>
                </a:rPr>
                <a:t>test</a:t>
              </a:r>
              <a:endParaRPr lang="en-GB" sz="1050" i="1" dirty="0">
                <a:solidFill>
                  <a:srgbClr val="FF0000"/>
                </a:solidFill>
              </a:endParaRPr>
            </a:p>
          </p:txBody>
        </p:sp>
      </p:grpSp>
      <p:sp>
        <p:nvSpPr>
          <p:cNvPr id="21" name="Rectangle 20"/>
          <p:cNvSpPr/>
          <p:nvPr/>
        </p:nvSpPr>
        <p:spPr>
          <a:xfrm>
            <a:off x="6577985" y="3001011"/>
            <a:ext cx="364901" cy="54994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p>
        </p:txBody>
      </p:sp>
      <p:sp>
        <p:nvSpPr>
          <p:cNvPr id="2" name="Title 1"/>
          <p:cNvSpPr>
            <a:spLocks noGrp="1"/>
          </p:cNvSpPr>
          <p:nvPr>
            <p:ph type="title"/>
          </p:nvPr>
        </p:nvSpPr>
        <p:spPr/>
        <p:txBody>
          <a:bodyPr/>
          <a:lstStyle/>
          <a:p>
            <a:r>
              <a:rPr lang="en-GB" dirty="0"/>
              <a:t>Extra: (n-fold) Nested Cross Validation </a:t>
            </a:r>
          </a:p>
        </p:txBody>
      </p:sp>
      <p:sp>
        <p:nvSpPr>
          <p:cNvPr id="4" name="Slide Number Placeholder 3"/>
          <p:cNvSpPr>
            <a:spLocks noGrp="1"/>
          </p:cNvSpPr>
          <p:nvPr>
            <p:ph type="sldNum" idx="12"/>
          </p:nvPr>
        </p:nvSpPr>
        <p:spPr/>
        <p:txBody>
          <a:bodyPr/>
          <a:lstStyle/>
          <a:p>
            <a:fld id="{5417DD94-7777-4A98-84E3-132DCA28D48C}" type="slidenum">
              <a:rPr lang="en-GB" smtClean="0"/>
              <a:t>26</a:t>
            </a:fld>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842963"/>
                <a:ext cx="6534150" cy="712787"/>
              </a:xfrm>
            </p:spPr>
            <p:txBody>
              <a:bodyPr>
                <a:normAutofit fontScale="62500" lnSpcReduction="20000"/>
              </a:bodyPr>
              <a:lstStyle/>
              <a:p>
                <a:pPr marL="0" indent="0">
                  <a:buNone/>
                </a:pPr>
                <a:r>
                  <a:rPr lang="en-GB" sz="1800" dirty="0"/>
                  <a:t>How to pick the best from a </a:t>
                </a:r>
                <a:r>
                  <a:rPr lang="en-GB" sz="1800" dirty="0">
                    <a:solidFill>
                      <a:srgbClr val="FF0000"/>
                    </a:solidFill>
                  </a:rPr>
                  <a:t>set</a:t>
                </a:r>
                <a:r>
                  <a:rPr lang="en-GB" sz="1800" dirty="0"/>
                  <a:t> of parameters?</a:t>
                </a:r>
              </a:p>
              <a:p>
                <a:pPr lvl="1"/>
                <a:r>
                  <a:rPr lang="en-GB" sz="1650" dirty="0"/>
                  <a:t>e.g</a:t>
                </a:r>
                <a:r>
                  <a:rPr lang="en-GB" sz="1650" dirty="0">
                    <a:solidFill>
                      <a:srgbClr val="030EE3"/>
                    </a:solidFill>
                  </a:rPr>
                  <a:t>., </a:t>
                </a:r>
                <a14:m>
                  <m:oMath xmlns:m="http://schemas.openxmlformats.org/officeDocument/2006/math">
                    <m:r>
                      <a:rPr lang="en-GB" sz="1800" i="1">
                        <a:solidFill>
                          <a:srgbClr val="FF0000"/>
                        </a:solidFill>
                        <a:latin typeface="Cambria Math" panose="02040503050406030204" pitchFamily="18" charset="0"/>
                      </a:rPr>
                      <m:t>𝜃</m:t>
                    </m:r>
                  </m:oMath>
                </a14:m>
                <a:r>
                  <a:rPr lang="en-GB" sz="1650" dirty="0"/>
                  <a:t>={</a:t>
                </a:r>
                <a:r>
                  <a:rPr lang="en-GB" sz="1650" dirty="0">
                    <a:solidFill>
                      <a:srgbClr val="FF0000"/>
                    </a:solidFill>
                  </a:rPr>
                  <a:t> </a:t>
                </a:r>
                <a:r>
                  <a:rPr lang="en-GB" sz="1650" dirty="0"/>
                  <a:t>k={</a:t>
                </a:r>
                <a:r>
                  <a:rPr lang="en-GB" sz="1650" dirty="0">
                    <a:solidFill>
                      <a:srgbClr val="030EE3"/>
                    </a:solidFill>
                  </a:rPr>
                  <a:t>1,2,3,4,5}</a:t>
                </a:r>
                <a:r>
                  <a:rPr lang="en-GB" sz="1650" dirty="0"/>
                  <a:t>, distance={</a:t>
                </a:r>
                <a:r>
                  <a:rPr lang="en-GB" sz="1650" dirty="0">
                    <a:solidFill>
                      <a:srgbClr val="030EE3"/>
                    </a:solidFill>
                  </a:rPr>
                  <a:t>Euclidean, Manhattan</a:t>
                </a:r>
                <a:r>
                  <a:rPr lang="en-GB" sz="1650" dirty="0"/>
                  <a:t>} }</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842963"/>
                <a:ext cx="6534150" cy="712787"/>
              </a:xfrm>
              <a:blipFill>
                <a:blip r:embed="rId2"/>
                <a:stretch>
                  <a:fillRect/>
                </a:stretch>
              </a:blipFill>
            </p:spPr>
            <p:txBody>
              <a:bodyPr/>
              <a:lstStyle/>
              <a:p>
                <a:r>
                  <a:rPr lang="en-GB">
                    <a:noFill/>
                  </a:rPr>
                  <a:t> </a:t>
                </a:r>
              </a:p>
            </p:txBody>
          </p:sp>
        </mc:Fallback>
      </mc:AlternateContent>
      <p:sp>
        <p:nvSpPr>
          <p:cNvPr id="71" name="Rounded Rectangle 70"/>
          <p:cNvSpPr/>
          <p:nvPr/>
        </p:nvSpPr>
        <p:spPr>
          <a:xfrm>
            <a:off x="4752731" y="2385000"/>
            <a:ext cx="408223" cy="1398947"/>
          </a:xfrm>
          <a:prstGeom prst="roundRect">
            <a:avLst>
              <a:gd name="adj"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1200" dirty="0"/>
              <a:t>Train</a:t>
            </a:r>
          </a:p>
        </p:txBody>
      </p:sp>
      <p:sp>
        <p:nvSpPr>
          <p:cNvPr id="73" name="Rounded Rectangle 72"/>
          <p:cNvSpPr/>
          <p:nvPr/>
        </p:nvSpPr>
        <p:spPr>
          <a:xfrm>
            <a:off x="4752373" y="3783946"/>
            <a:ext cx="408507" cy="466316"/>
          </a:xfrm>
          <a:prstGeom prst="roundRect">
            <a:avLst>
              <a:gd name="adj" fmla="val 0"/>
            </a:avLst>
          </a:prstGeom>
          <a:solidFill>
            <a:srgbClr val="5B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 </a:t>
            </a:r>
          </a:p>
        </p:txBody>
      </p:sp>
      <mc:AlternateContent xmlns:mc="http://schemas.openxmlformats.org/markup-compatibility/2006" xmlns:a14="http://schemas.microsoft.com/office/drawing/2010/main">
        <mc:Choice Requires="a14">
          <p:sp>
            <p:nvSpPr>
              <p:cNvPr id="76" name="Rounded Rectangle 75"/>
              <p:cNvSpPr/>
              <p:nvPr/>
            </p:nvSpPr>
            <p:spPr>
              <a:xfrm>
                <a:off x="4754255" y="3783946"/>
                <a:ext cx="407013" cy="466316"/>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sz="1200" i="1" dirty="0">
                              <a:solidFill>
                                <a:srgbClr val="FF0000"/>
                              </a:solidFill>
                              <a:latin typeface="Cambria Math" panose="02040503050406030204" pitchFamily="18" charset="0"/>
                            </a:rPr>
                          </m:ctrlPr>
                        </m:sSubPr>
                        <m:e>
                          <m:r>
                            <m:rPr>
                              <m:nor/>
                            </m:rPr>
                            <a:rPr lang="en-GB" sz="1200" dirty="0">
                              <a:solidFill>
                                <a:srgbClr val="FF0000"/>
                              </a:solidFill>
                              <a:latin typeface="Cambria Math" panose="02040503050406030204" pitchFamily="18" charset="0"/>
                            </a:rPr>
                            <m:t>Test</m:t>
                          </m:r>
                        </m:e>
                        <m:sub>
                          <m:r>
                            <a:rPr lang="en-GB" sz="1200" i="1" dirty="0">
                              <a:solidFill>
                                <a:srgbClr val="FF0000"/>
                              </a:solidFill>
                              <a:latin typeface="Cambria Math" panose="02040503050406030204" pitchFamily="18" charset="0"/>
                            </a:rPr>
                            <m:t>𝑖</m:t>
                          </m:r>
                        </m:sub>
                      </m:sSub>
                    </m:oMath>
                  </m:oMathPara>
                </a14:m>
                <a:endParaRPr lang="en-GB" sz="1200" dirty="0">
                  <a:solidFill>
                    <a:srgbClr val="FF0000"/>
                  </a:solidFill>
                </a:endParaRPr>
              </a:p>
            </p:txBody>
          </p:sp>
        </mc:Choice>
        <mc:Fallback xmlns="">
          <p:sp>
            <p:nvSpPr>
              <p:cNvPr id="76" name="Rounded Rectangle 75"/>
              <p:cNvSpPr>
                <a:spLocks noRot="1" noChangeAspect="1" noMove="1" noResize="1" noEditPoints="1" noAdjustHandles="1" noChangeArrowheads="1" noChangeShapeType="1" noTextEdit="1"/>
              </p:cNvSpPr>
              <p:nvPr/>
            </p:nvSpPr>
            <p:spPr>
              <a:xfrm>
                <a:off x="4754255" y="3783946"/>
                <a:ext cx="407013" cy="466316"/>
              </a:xfrm>
              <a:prstGeom prst="roundRect">
                <a:avLst>
                  <a:gd name="adj" fmla="val 0"/>
                </a:avLst>
              </a:prstGeom>
              <a:blipFill>
                <a:blip r:embed="rId3"/>
                <a:stretch>
                  <a:fillRect l="-2857"/>
                </a:stretch>
              </a:blipFill>
              <a:ln>
                <a:solidFill>
                  <a:schemeClr val="tx1"/>
                </a:solidFill>
              </a:ln>
            </p:spPr>
            <p:txBody>
              <a:bodyPr/>
              <a:lstStyle/>
              <a:p>
                <a:r>
                  <a:rPr lang="en-GB">
                    <a:noFill/>
                  </a:rPr>
                  <a:t> </a:t>
                </a:r>
              </a:p>
            </p:txBody>
          </p:sp>
        </mc:Fallback>
      </mc:AlternateContent>
      <p:sp>
        <p:nvSpPr>
          <p:cNvPr id="77" name="Rounded Rectangle 76"/>
          <p:cNvSpPr/>
          <p:nvPr/>
        </p:nvSpPr>
        <p:spPr>
          <a:xfrm>
            <a:off x="4096673" y="2385000"/>
            <a:ext cx="385516" cy="1865262"/>
          </a:xfrm>
          <a:prstGeom prst="roundRect">
            <a:avLst>
              <a:gd name="adj"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GB" sz="1200" dirty="0"/>
              <a:t>Data</a:t>
            </a:r>
          </a:p>
        </p:txBody>
      </p:sp>
      <p:sp>
        <p:nvSpPr>
          <p:cNvPr id="78" name="Right Arrow 77"/>
          <p:cNvSpPr/>
          <p:nvPr/>
        </p:nvSpPr>
        <p:spPr>
          <a:xfrm>
            <a:off x="4510544" y="3243200"/>
            <a:ext cx="228249" cy="22920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p>
        </p:txBody>
      </p:sp>
      <p:sp>
        <p:nvSpPr>
          <p:cNvPr id="5" name="Rectangle 4"/>
          <p:cNvSpPr/>
          <p:nvPr/>
        </p:nvSpPr>
        <p:spPr>
          <a:xfrm>
            <a:off x="4643623" y="1716179"/>
            <a:ext cx="514885" cy="253916"/>
          </a:xfrm>
          <a:prstGeom prst="rect">
            <a:avLst/>
          </a:prstGeom>
        </p:spPr>
        <p:txBody>
          <a:bodyPr wrap="none">
            <a:spAutoFit/>
          </a:bodyPr>
          <a:lstStyle/>
          <a:p>
            <a:r>
              <a:rPr lang="en-GB" sz="1050" dirty="0"/>
              <a:t>Fold </a:t>
            </a:r>
            <a:r>
              <a:rPr lang="en-GB" sz="1050" i="1" dirty="0" err="1"/>
              <a:t>i</a:t>
            </a:r>
            <a:endParaRPr lang="en-GB" sz="1050" i="1" dirty="0"/>
          </a:p>
        </p:txBody>
      </p:sp>
      <p:grpSp>
        <p:nvGrpSpPr>
          <p:cNvPr id="6" name="Group 5"/>
          <p:cNvGrpSpPr/>
          <p:nvPr/>
        </p:nvGrpSpPr>
        <p:grpSpPr>
          <a:xfrm>
            <a:off x="5485975" y="2385760"/>
            <a:ext cx="391418" cy="1391516"/>
            <a:chOff x="2990519" y="3826141"/>
            <a:chExt cx="521890" cy="1855354"/>
          </a:xfrm>
        </p:grpSpPr>
        <p:sp>
          <p:nvSpPr>
            <p:cNvPr id="56" name="Rounded Rectangle 55"/>
            <p:cNvSpPr/>
            <p:nvPr/>
          </p:nvSpPr>
          <p:spPr>
            <a:xfrm>
              <a:off x="2990519" y="3826141"/>
              <a:ext cx="521890" cy="1260971"/>
            </a:xfrm>
            <a:prstGeom prst="roundRect">
              <a:avLst>
                <a:gd name="adj" fmla="val 0"/>
              </a:avLst>
            </a:prstGeom>
            <a:solidFill>
              <a:srgbClr val="5B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1200" dirty="0"/>
                <a:t> Train</a:t>
              </a:r>
            </a:p>
          </p:txBody>
        </p:sp>
        <p:sp>
          <p:nvSpPr>
            <p:cNvPr id="57" name="Rounded Rectangle 56"/>
            <p:cNvSpPr/>
            <p:nvPr/>
          </p:nvSpPr>
          <p:spPr>
            <a:xfrm>
              <a:off x="2990519" y="5077968"/>
              <a:ext cx="521890" cy="603527"/>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1200" dirty="0"/>
                <a:t> </a:t>
              </a:r>
              <a:r>
                <a:rPr lang="en-GB" sz="1200" dirty="0">
                  <a:solidFill>
                    <a:srgbClr val="FF0000"/>
                  </a:solidFill>
                </a:rPr>
                <a:t>VAL</a:t>
              </a:r>
            </a:p>
          </p:txBody>
        </p:sp>
      </p:grpSp>
      <p:sp>
        <p:nvSpPr>
          <p:cNvPr id="30" name="Rectangle 29"/>
          <p:cNvSpPr/>
          <p:nvPr/>
        </p:nvSpPr>
        <p:spPr>
          <a:xfrm>
            <a:off x="596348" y="3564052"/>
            <a:ext cx="3383656" cy="819455"/>
          </a:xfrm>
          <a:prstGeom prst="rect">
            <a:avLst/>
          </a:prstGeom>
          <a:solidFill>
            <a:schemeClr val="bg1"/>
          </a:solidFill>
          <a:ln>
            <a:solidFill>
              <a:srgbClr val="FF0000"/>
            </a:solidFill>
          </a:ln>
        </p:spPr>
        <p:txBody>
          <a:bodyPr wrap="square">
            <a:spAutoFit/>
          </a:bodyPr>
          <a:lstStyle/>
          <a:p>
            <a:r>
              <a:rPr lang="en-GB" sz="1575" dirty="0">
                <a:latin typeface="+mj-lt"/>
              </a:rPr>
              <a:t>Within each CV fold, split training data into </a:t>
            </a:r>
            <a:r>
              <a:rPr lang="en-GB" sz="1575" dirty="0">
                <a:solidFill>
                  <a:srgbClr val="030EE3"/>
                </a:solidFill>
                <a:latin typeface="+mj-lt"/>
              </a:rPr>
              <a:t>training</a:t>
            </a:r>
            <a:r>
              <a:rPr lang="en-GB" sz="1575" dirty="0">
                <a:latin typeface="+mj-lt"/>
              </a:rPr>
              <a:t> and </a:t>
            </a:r>
            <a:r>
              <a:rPr lang="en-GB" sz="1575" dirty="0">
                <a:solidFill>
                  <a:srgbClr val="FF0000"/>
                </a:solidFill>
                <a:latin typeface="+mj-lt"/>
              </a:rPr>
              <a:t>validation</a:t>
            </a:r>
            <a:r>
              <a:rPr lang="en-GB" sz="1575" dirty="0">
                <a:latin typeface="+mj-lt"/>
              </a:rPr>
              <a:t> sub-sets to tune </a:t>
            </a:r>
            <a:r>
              <a:rPr lang="en-GB" sz="1575" dirty="0" err="1">
                <a:latin typeface="+mj-lt"/>
              </a:rPr>
              <a:t>hyperparameters</a:t>
            </a:r>
            <a:r>
              <a:rPr lang="en-GB" sz="1575" dirty="0">
                <a:latin typeface="+mj-lt"/>
              </a:rPr>
              <a:t>.</a:t>
            </a:r>
          </a:p>
        </p:txBody>
      </p:sp>
      <mc:AlternateContent xmlns:mc="http://schemas.openxmlformats.org/markup-compatibility/2006" xmlns:a14="http://schemas.microsoft.com/office/drawing/2010/main">
        <mc:Choice Requires="a14">
          <p:sp>
            <p:nvSpPr>
              <p:cNvPr id="31" name="Rectangle 30"/>
              <p:cNvSpPr/>
              <p:nvPr/>
            </p:nvSpPr>
            <p:spPr>
              <a:xfrm>
                <a:off x="596348" y="1643629"/>
                <a:ext cx="3375827" cy="1788951"/>
              </a:xfrm>
              <a:prstGeom prst="rect">
                <a:avLst/>
              </a:prstGeom>
              <a:solidFill>
                <a:schemeClr val="bg1"/>
              </a:solidFill>
              <a:ln>
                <a:solidFill>
                  <a:srgbClr val="FF0000"/>
                </a:solidFill>
              </a:ln>
            </p:spPr>
            <p:txBody>
              <a:bodyPr wrap="square">
                <a:spAutoFit/>
              </a:bodyPr>
              <a:lstStyle/>
              <a:p>
                <a:r>
                  <a:rPr lang="en-GB" sz="1575" dirty="0"/>
                  <a:t>For every fold, </a:t>
                </a:r>
                <a:r>
                  <a:rPr lang="en-GB" sz="1575" i="1" dirty="0"/>
                  <a:t>i</a:t>
                </a:r>
                <a:r>
                  <a:rPr lang="en-GB" sz="1575" dirty="0"/>
                  <a:t>:</a:t>
                </a:r>
              </a:p>
              <a:p>
                <a:r>
                  <a:rPr lang="en-GB" sz="1575" dirty="0"/>
                  <a:t>    Create Train and Validation</a:t>
                </a:r>
              </a:p>
              <a:p>
                <a:r>
                  <a:rPr lang="en-GB" sz="1575" dirty="0"/>
                  <a:t>    Loop through params </a:t>
                </a:r>
                <a14:m>
                  <m:oMath xmlns:m="http://schemas.openxmlformats.org/officeDocument/2006/math">
                    <m:r>
                      <a:rPr lang="en-GB" sz="1575" i="1" dirty="0">
                        <a:latin typeface="Cambria Math" panose="02040503050406030204" pitchFamily="18" charset="0"/>
                      </a:rPr>
                      <m:t>𝜃</m:t>
                    </m:r>
                  </m:oMath>
                </a14:m>
                <a:r>
                  <a:rPr lang="en-GB" sz="1575" dirty="0"/>
                  <a:t>:</a:t>
                </a:r>
              </a:p>
              <a:p>
                <a:pPr marL="600075" lvl="1" indent="-257175">
                  <a:buFont typeface="Arial" panose="020B0604020202020204" pitchFamily="34" charset="0"/>
                  <a:buChar char="•"/>
                </a:pPr>
                <a:r>
                  <a:rPr lang="en-GB" sz="1575" dirty="0"/>
                  <a:t>Train on </a:t>
                </a:r>
                <a:r>
                  <a:rPr lang="en-GB" sz="1575" dirty="0">
                    <a:solidFill>
                      <a:srgbClr val="FF0000"/>
                    </a:solidFill>
                  </a:rPr>
                  <a:t>Train</a:t>
                </a:r>
              </a:p>
              <a:p>
                <a:pPr marL="600075" lvl="1" indent="-257175">
                  <a:buFont typeface="Arial" panose="020B0604020202020204" pitchFamily="34" charset="0"/>
                  <a:buChar char="•"/>
                </a:pPr>
                <a:r>
                  <a:rPr lang="en-GB" sz="1575" dirty="0"/>
                  <a:t>Test on </a:t>
                </a:r>
                <a:r>
                  <a:rPr lang="en-GB" sz="1575" dirty="0">
                    <a:solidFill>
                      <a:srgbClr val="FF0000"/>
                    </a:solidFill>
                  </a:rPr>
                  <a:t>VAL</a:t>
                </a:r>
              </a:p>
              <a:p>
                <a:pPr marL="942975" lvl="2" indent="-257175">
                  <a:buFont typeface="Arial" panose="020B0604020202020204" pitchFamily="34" charset="0"/>
                  <a:buChar char="•"/>
                </a:pPr>
                <a:r>
                  <a:rPr lang="en-GB" sz="1575" dirty="0"/>
                  <a:t>Save </a:t>
                </a:r>
                <a:r>
                  <a:rPr lang="en-GB" sz="1575" dirty="0">
                    <a:solidFill>
                      <a:srgbClr val="FF0000"/>
                    </a:solidFill>
                  </a:rPr>
                  <a:t>best </a:t>
                </a:r>
                <a14:m>
                  <m:oMath xmlns:m="http://schemas.openxmlformats.org/officeDocument/2006/math">
                    <m:r>
                      <a:rPr lang="en-GB" sz="1575" i="1" dirty="0">
                        <a:solidFill>
                          <a:srgbClr val="FF0000"/>
                        </a:solidFill>
                        <a:latin typeface="Cambria Math" panose="02040503050406030204" pitchFamily="18" charset="0"/>
                      </a:rPr>
                      <m:t>𝜃</m:t>
                    </m:r>
                  </m:oMath>
                </a14:m>
                <a:r>
                  <a:rPr lang="en-GB" sz="1575" dirty="0">
                    <a:solidFill>
                      <a:srgbClr val="FF0000"/>
                    </a:solidFill>
                  </a:rPr>
                  <a:t> </a:t>
                </a:r>
              </a:p>
              <a:p>
                <a:r>
                  <a:rPr lang="en-GB" sz="1575" dirty="0"/>
                  <a:t>    Evaluate </a:t>
                </a:r>
                <a14:m>
                  <m:oMath xmlns:m="http://schemas.openxmlformats.org/officeDocument/2006/math">
                    <m:sSub>
                      <m:sSubPr>
                        <m:ctrlPr>
                          <a:rPr lang="en-GB" sz="1575" i="1">
                            <a:solidFill>
                              <a:srgbClr val="FF0000"/>
                            </a:solidFill>
                            <a:latin typeface="Cambria Math" panose="02040503050406030204" pitchFamily="18" charset="0"/>
                          </a:rPr>
                        </m:ctrlPr>
                      </m:sSubPr>
                      <m:e>
                        <m:r>
                          <m:rPr>
                            <m:nor/>
                          </m:rPr>
                          <a:rPr lang="en-GB" sz="1575">
                            <a:solidFill>
                              <a:srgbClr val="FF0000"/>
                            </a:solidFill>
                            <a:latin typeface="Cambria Math" panose="02040503050406030204" pitchFamily="18" charset="0"/>
                          </a:rPr>
                          <m:t>Test</m:t>
                        </m:r>
                      </m:e>
                      <m:sub>
                        <m:r>
                          <a:rPr lang="en-GB" sz="1575" i="1">
                            <a:solidFill>
                              <a:srgbClr val="FF0000"/>
                            </a:solidFill>
                            <a:latin typeface="Cambria Math" panose="02040503050406030204" pitchFamily="18" charset="0"/>
                          </a:rPr>
                          <m:t>𝑖</m:t>
                        </m:r>
                      </m:sub>
                    </m:sSub>
                  </m:oMath>
                </a14:m>
                <a:r>
                  <a:rPr lang="en-GB" sz="1575" dirty="0"/>
                  <a:t> with best </a:t>
                </a:r>
                <a14:m>
                  <m:oMath xmlns:m="http://schemas.openxmlformats.org/officeDocument/2006/math">
                    <m:r>
                      <a:rPr lang="en-GB" sz="1575" i="1" dirty="0">
                        <a:latin typeface="Cambria Math" panose="02040503050406030204" pitchFamily="18" charset="0"/>
                      </a:rPr>
                      <m:t>𝜃</m:t>
                    </m:r>
                  </m:oMath>
                </a14:m>
                <a:endParaRPr lang="en-GB" sz="1575" dirty="0"/>
              </a:p>
            </p:txBody>
          </p:sp>
        </mc:Choice>
        <mc:Fallback xmlns="">
          <p:sp>
            <p:nvSpPr>
              <p:cNvPr id="31" name="Rectangle 30"/>
              <p:cNvSpPr>
                <a:spLocks noRot="1" noChangeAspect="1" noMove="1" noResize="1" noEditPoints="1" noAdjustHandles="1" noChangeArrowheads="1" noChangeShapeType="1" noTextEdit="1"/>
              </p:cNvSpPr>
              <p:nvPr/>
            </p:nvSpPr>
            <p:spPr>
              <a:xfrm>
                <a:off x="596348" y="1643629"/>
                <a:ext cx="3375827" cy="1788951"/>
              </a:xfrm>
              <a:prstGeom prst="rect">
                <a:avLst/>
              </a:prstGeom>
              <a:blipFill>
                <a:blip r:embed="rId4"/>
                <a:stretch>
                  <a:fillRect l="-746" b="-2797"/>
                </a:stretch>
              </a:blipFill>
              <a:ln>
                <a:solidFill>
                  <a:srgbClr val="FF0000"/>
                </a:solidFill>
              </a:ln>
            </p:spPr>
            <p:txBody>
              <a:bodyPr/>
              <a:lstStyle/>
              <a:p>
                <a:r>
                  <a:rPr lang="en-GB">
                    <a:noFill/>
                  </a:rPr>
                  <a:t> </a:t>
                </a:r>
              </a:p>
            </p:txBody>
          </p:sp>
        </mc:Fallback>
      </mc:AlternateContent>
      <p:sp>
        <p:nvSpPr>
          <p:cNvPr id="34" name="Right Arrow 33"/>
          <p:cNvSpPr/>
          <p:nvPr/>
        </p:nvSpPr>
        <p:spPr>
          <a:xfrm>
            <a:off x="5186321" y="3001011"/>
            <a:ext cx="228249" cy="22920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5" name="Rounded Rectangle 34"/>
          <p:cNvSpPr/>
          <p:nvPr/>
        </p:nvSpPr>
        <p:spPr>
          <a:xfrm>
            <a:off x="5988717" y="2378903"/>
            <a:ext cx="391418" cy="945728"/>
          </a:xfrm>
          <a:prstGeom prst="roundRect">
            <a:avLst>
              <a:gd name="adj" fmla="val 0"/>
            </a:avLst>
          </a:prstGeom>
          <a:solidFill>
            <a:srgbClr val="5B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1200" dirty="0"/>
              <a:t> Train</a:t>
            </a:r>
          </a:p>
        </p:txBody>
      </p:sp>
      <p:sp>
        <p:nvSpPr>
          <p:cNvPr id="36" name="Rounded Rectangle 35"/>
          <p:cNvSpPr/>
          <p:nvPr/>
        </p:nvSpPr>
        <p:spPr>
          <a:xfrm>
            <a:off x="5988717" y="3317773"/>
            <a:ext cx="391418" cy="452645"/>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1200" dirty="0"/>
              <a:t> </a:t>
            </a:r>
            <a:r>
              <a:rPr lang="en-GB" sz="1200" dirty="0">
                <a:solidFill>
                  <a:srgbClr val="FF0000"/>
                </a:solidFill>
              </a:rPr>
              <a:t>VAL</a:t>
            </a:r>
          </a:p>
        </p:txBody>
      </p:sp>
      <p:sp>
        <p:nvSpPr>
          <p:cNvPr id="37" name="Rounded Rectangle 36"/>
          <p:cNvSpPr/>
          <p:nvPr/>
        </p:nvSpPr>
        <p:spPr>
          <a:xfrm>
            <a:off x="6854215" y="2385761"/>
            <a:ext cx="391418" cy="945728"/>
          </a:xfrm>
          <a:prstGeom prst="roundRect">
            <a:avLst>
              <a:gd name="adj" fmla="val 0"/>
            </a:avLst>
          </a:prstGeom>
          <a:solidFill>
            <a:srgbClr val="5B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1200" dirty="0"/>
              <a:t> Train</a:t>
            </a:r>
          </a:p>
        </p:txBody>
      </p:sp>
      <p:sp>
        <p:nvSpPr>
          <p:cNvPr id="38" name="Rounded Rectangle 37"/>
          <p:cNvSpPr/>
          <p:nvPr/>
        </p:nvSpPr>
        <p:spPr>
          <a:xfrm>
            <a:off x="6854215" y="3324631"/>
            <a:ext cx="391418" cy="452645"/>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1200" dirty="0"/>
              <a:t> </a:t>
            </a:r>
            <a:r>
              <a:rPr lang="en-GB" sz="1200" dirty="0">
                <a:solidFill>
                  <a:srgbClr val="FF0000"/>
                </a:solidFill>
              </a:rPr>
              <a:t>VAL</a:t>
            </a:r>
          </a:p>
        </p:txBody>
      </p:sp>
      <mc:AlternateContent xmlns:mc="http://schemas.openxmlformats.org/markup-compatibility/2006" xmlns:a14="http://schemas.microsoft.com/office/drawing/2010/main">
        <mc:Choice Requires="a14">
          <p:sp>
            <p:nvSpPr>
              <p:cNvPr id="39" name="Rectangle 38"/>
              <p:cNvSpPr/>
              <p:nvPr/>
            </p:nvSpPr>
            <p:spPr>
              <a:xfrm>
                <a:off x="5361876" y="1962967"/>
                <a:ext cx="734496"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050" i="1" dirty="0">
                          <a:latin typeface="Cambria Math" panose="02040503050406030204" pitchFamily="18" charset="0"/>
                        </a:rPr>
                        <m:t>𝑘</m:t>
                      </m:r>
                      <m:r>
                        <a:rPr lang="en-GB" sz="1050" i="1" dirty="0">
                          <a:latin typeface="Cambria Math" panose="02040503050406030204" pitchFamily="18" charset="0"/>
                        </a:rPr>
                        <m:t>=1</m:t>
                      </m:r>
                    </m:oMath>
                  </m:oMathPara>
                </a14:m>
                <a:endParaRPr lang="en-GB" sz="1050" i="1" dirty="0"/>
              </a:p>
              <a:p>
                <a:r>
                  <a:rPr lang="en-GB" sz="1050" i="1" dirty="0"/>
                  <a:t>D = </a:t>
                </a:r>
                <a:r>
                  <a:rPr lang="en-GB" sz="1050" i="1" dirty="0" err="1"/>
                  <a:t>Eucl</a:t>
                </a:r>
                <a:r>
                  <a:rPr lang="en-GB" sz="1050" i="1" dirty="0"/>
                  <a:t>.</a:t>
                </a:r>
              </a:p>
            </p:txBody>
          </p:sp>
        </mc:Choice>
        <mc:Fallback xmlns="">
          <p:sp>
            <p:nvSpPr>
              <p:cNvPr id="39" name="Rectangle 38"/>
              <p:cNvSpPr>
                <a:spLocks noRot="1" noChangeAspect="1" noMove="1" noResize="1" noEditPoints="1" noAdjustHandles="1" noChangeArrowheads="1" noChangeShapeType="1" noTextEdit="1"/>
              </p:cNvSpPr>
              <p:nvPr/>
            </p:nvSpPr>
            <p:spPr>
              <a:xfrm>
                <a:off x="5361876" y="1962967"/>
                <a:ext cx="734496" cy="415498"/>
              </a:xfrm>
              <a:prstGeom prst="rect">
                <a:avLst/>
              </a:prstGeom>
              <a:blipFill>
                <a:blip r:embed="rId5"/>
                <a:stretch>
                  <a:fillRect b="-909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5885918" y="1960119"/>
                <a:ext cx="734496"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050" i="1" dirty="0">
                          <a:latin typeface="Cambria Math" panose="02040503050406030204" pitchFamily="18" charset="0"/>
                        </a:rPr>
                        <m:t>𝑘</m:t>
                      </m:r>
                      <m:r>
                        <a:rPr lang="en-GB" sz="1050" i="1" dirty="0">
                          <a:latin typeface="Cambria Math" panose="02040503050406030204" pitchFamily="18" charset="0"/>
                        </a:rPr>
                        <m:t>=2</m:t>
                      </m:r>
                    </m:oMath>
                  </m:oMathPara>
                </a14:m>
                <a:endParaRPr lang="en-GB" sz="1050" i="1" dirty="0"/>
              </a:p>
              <a:p>
                <a:r>
                  <a:rPr lang="en-GB" sz="1050" i="1" dirty="0"/>
                  <a:t>D = </a:t>
                </a:r>
                <a:r>
                  <a:rPr lang="en-GB" sz="1050" i="1" dirty="0" err="1"/>
                  <a:t>Eucl</a:t>
                </a:r>
                <a:r>
                  <a:rPr lang="en-GB" sz="1050" i="1" dirty="0"/>
                  <a:t>.</a:t>
                </a:r>
              </a:p>
            </p:txBody>
          </p:sp>
        </mc:Choice>
        <mc:Fallback xmlns="">
          <p:sp>
            <p:nvSpPr>
              <p:cNvPr id="41" name="Rectangle 40"/>
              <p:cNvSpPr>
                <a:spLocks noRot="1" noChangeAspect="1" noMove="1" noResize="1" noEditPoints="1" noAdjustHandles="1" noChangeArrowheads="1" noChangeShapeType="1" noTextEdit="1"/>
              </p:cNvSpPr>
              <p:nvPr/>
            </p:nvSpPr>
            <p:spPr>
              <a:xfrm>
                <a:off x="5885918" y="1960119"/>
                <a:ext cx="734496" cy="415498"/>
              </a:xfrm>
              <a:prstGeom prst="rect">
                <a:avLst/>
              </a:prstGeom>
              <a:blipFill>
                <a:blip r:embed="rId6"/>
                <a:stretch>
                  <a:fillRect b="-588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6476324" y="2007709"/>
                <a:ext cx="322524" cy="253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050" i="1" dirty="0">
                          <a:latin typeface="Cambria Math" panose="02040503050406030204" pitchFamily="18" charset="0"/>
                        </a:rPr>
                        <m:t>…</m:t>
                      </m:r>
                    </m:oMath>
                  </m:oMathPara>
                </a14:m>
                <a:endParaRPr lang="en-GB" sz="1050" i="1" dirty="0"/>
              </a:p>
            </p:txBody>
          </p:sp>
        </mc:Choice>
        <mc:Fallback xmlns="">
          <p:sp>
            <p:nvSpPr>
              <p:cNvPr id="42" name="Rectangle 41"/>
              <p:cNvSpPr>
                <a:spLocks noRot="1" noChangeAspect="1" noMove="1" noResize="1" noEditPoints="1" noAdjustHandles="1" noChangeArrowheads="1" noChangeShapeType="1" noTextEdit="1"/>
              </p:cNvSpPr>
              <p:nvPr/>
            </p:nvSpPr>
            <p:spPr>
              <a:xfrm>
                <a:off x="6476324" y="2007709"/>
                <a:ext cx="322524" cy="253916"/>
              </a:xfrm>
              <a:prstGeom prst="rect">
                <a:avLst/>
              </a:prstGeom>
              <a:blipFill>
                <a:blip r:embed="rId7"/>
                <a:stretch>
                  <a:fillRect/>
                </a:stretch>
              </a:blipFill>
            </p:spPr>
            <p:txBody>
              <a:bodyPr/>
              <a:lstStyle/>
              <a:p>
                <a:r>
                  <a:rPr lang="en-GB">
                    <a:noFill/>
                  </a:rPr>
                  <a:t> </a:t>
                </a:r>
              </a:p>
            </p:txBody>
          </p:sp>
        </mc:Fallback>
      </mc:AlternateContent>
      <p:cxnSp>
        <p:nvCxnSpPr>
          <p:cNvPr id="14" name="Straight Arrow Connector 13"/>
          <p:cNvCxnSpPr>
            <a:stCxn id="37" idx="3"/>
            <a:endCxn id="37" idx="3"/>
          </p:cNvCxnSpPr>
          <p:nvPr/>
        </p:nvCxnSpPr>
        <p:spPr>
          <a:xfrm>
            <a:off x="7245632" y="2858625"/>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Rectangle 47"/>
              <p:cNvSpPr/>
              <p:nvPr/>
            </p:nvSpPr>
            <p:spPr>
              <a:xfrm>
                <a:off x="6731206" y="1970088"/>
                <a:ext cx="734496"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050" i="1" dirty="0">
                          <a:latin typeface="Cambria Math" panose="02040503050406030204" pitchFamily="18" charset="0"/>
                        </a:rPr>
                        <m:t>𝑘</m:t>
                      </m:r>
                      <m:r>
                        <a:rPr lang="en-GB" sz="1050" i="1" dirty="0">
                          <a:latin typeface="Cambria Math" panose="02040503050406030204" pitchFamily="18" charset="0"/>
                        </a:rPr>
                        <m:t>=5</m:t>
                      </m:r>
                    </m:oMath>
                  </m:oMathPara>
                </a14:m>
                <a:endParaRPr lang="en-GB" sz="1050" i="1" dirty="0"/>
              </a:p>
              <a:p>
                <a:r>
                  <a:rPr lang="en-GB" sz="1050" i="1" dirty="0"/>
                  <a:t>D = Man.</a:t>
                </a:r>
              </a:p>
            </p:txBody>
          </p:sp>
        </mc:Choice>
        <mc:Fallback xmlns="">
          <p:sp>
            <p:nvSpPr>
              <p:cNvPr id="48" name="Rectangle 47"/>
              <p:cNvSpPr>
                <a:spLocks noRot="1" noChangeAspect="1" noMove="1" noResize="1" noEditPoints="1" noAdjustHandles="1" noChangeArrowheads="1" noChangeShapeType="1" noTextEdit="1"/>
              </p:cNvSpPr>
              <p:nvPr/>
            </p:nvSpPr>
            <p:spPr>
              <a:xfrm>
                <a:off x="6731206" y="1970088"/>
                <a:ext cx="734496" cy="415498"/>
              </a:xfrm>
              <a:prstGeom prst="rect">
                <a:avLst/>
              </a:prstGeom>
              <a:blipFill>
                <a:blip r:embed="rId8"/>
                <a:stretch>
                  <a:fillRect b="-588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Rectangle 48"/>
              <p:cNvSpPr/>
              <p:nvPr/>
            </p:nvSpPr>
            <p:spPr>
              <a:xfrm>
                <a:off x="6475349" y="2885594"/>
                <a:ext cx="322524" cy="253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050" b="1" i="1" dirty="0">
                          <a:latin typeface="Cambria Math" panose="02040503050406030204" pitchFamily="18" charset="0"/>
                        </a:rPr>
                        <m:t>…</m:t>
                      </m:r>
                    </m:oMath>
                  </m:oMathPara>
                </a14:m>
                <a:endParaRPr lang="en-GB" sz="1050" b="1" i="1" dirty="0"/>
              </a:p>
            </p:txBody>
          </p:sp>
        </mc:Choice>
        <mc:Fallback xmlns="">
          <p:sp>
            <p:nvSpPr>
              <p:cNvPr id="49" name="Rectangle 48"/>
              <p:cNvSpPr>
                <a:spLocks noRot="1" noChangeAspect="1" noMove="1" noResize="1" noEditPoints="1" noAdjustHandles="1" noChangeArrowheads="1" noChangeShapeType="1" noTextEdit="1"/>
              </p:cNvSpPr>
              <p:nvPr/>
            </p:nvSpPr>
            <p:spPr>
              <a:xfrm>
                <a:off x="6475349" y="2885594"/>
                <a:ext cx="322524" cy="253916"/>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5838806" y="3829239"/>
                <a:ext cx="678419" cy="415498"/>
              </a:xfrm>
              <a:prstGeom prst="rect">
                <a:avLst/>
              </a:prstGeom>
            </p:spPr>
            <p:txBody>
              <a:bodyPr wrap="square">
                <a:spAutoFit/>
              </a:bodyPr>
              <a:lstStyle/>
              <a:p>
                <a:pPr algn="ctr"/>
                <a:r>
                  <a:rPr lang="en-GB" sz="1050" dirty="0">
                    <a:solidFill>
                      <a:srgbClr val="FF0000"/>
                    </a:solidFill>
                  </a:rPr>
                  <a:t>best </a:t>
                </a:r>
                <a14:m>
                  <m:oMath xmlns:m="http://schemas.openxmlformats.org/officeDocument/2006/math">
                    <m:r>
                      <a:rPr lang="en-GB" sz="1050" i="1" dirty="0">
                        <a:solidFill>
                          <a:srgbClr val="FF0000"/>
                        </a:solidFill>
                        <a:latin typeface="Cambria Math" panose="02040503050406030204" pitchFamily="18" charset="0"/>
                      </a:rPr>
                      <m:t>𝜃</m:t>
                    </m:r>
                  </m:oMath>
                </a14:m>
                <a:endParaRPr lang="en-GB" sz="1050" i="1" dirty="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1050" i="1" dirty="0">
                          <a:solidFill>
                            <a:schemeClr val="tx1"/>
                          </a:solidFill>
                          <a:latin typeface="Cambria Math" panose="02040503050406030204" pitchFamily="18" charset="0"/>
                        </a:rPr>
                        <m:t>{2,</m:t>
                      </m:r>
                      <m:r>
                        <a:rPr lang="en-GB" sz="1050" i="1" dirty="0">
                          <a:solidFill>
                            <a:schemeClr val="tx1"/>
                          </a:solidFill>
                          <a:latin typeface="Cambria Math" panose="02040503050406030204" pitchFamily="18" charset="0"/>
                        </a:rPr>
                        <m:t>𝐸𝑢𝑐𝑙</m:t>
                      </m:r>
                      <m:r>
                        <a:rPr lang="en-GB" sz="1050" i="1" dirty="0">
                          <a:solidFill>
                            <a:schemeClr val="tx1"/>
                          </a:solidFill>
                          <a:latin typeface="Cambria Math" panose="02040503050406030204" pitchFamily="18" charset="0"/>
                        </a:rPr>
                        <m:t>}</m:t>
                      </m:r>
                    </m:oMath>
                  </m:oMathPara>
                </a14:m>
                <a:endParaRPr lang="en-GB" sz="1050" i="1" dirty="0">
                  <a:solidFill>
                    <a:schemeClr val="tx1"/>
                  </a:solidFill>
                </a:endParaRPr>
              </a:p>
            </p:txBody>
          </p:sp>
        </mc:Choice>
        <mc:Fallback xmlns="">
          <p:sp>
            <p:nvSpPr>
              <p:cNvPr id="44" name="Rectangle 43"/>
              <p:cNvSpPr>
                <a:spLocks noRot="1" noChangeAspect="1" noMove="1" noResize="1" noEditPoints="1" noAdjustHandles="1" noChangeArrowheads="1" noChangeShapeType="1" noTextEdit="1"/>
              </p:cNvSpPr>
              <p:nvPr/>
            </p:nvSpPr>
            <p:spPr>
              <a:xfrm>
                <a:off x="5838806" y="3829239"/>
                <a:ext cx="678419" cy="415498"/>
              </a:xfrm>
              <a:prstGeom prst="rect">
                <a:avLst/>
              </a:prstGeom>
              <a:blipFill>
                <a:blip r:embed="rId10"/>
                <a:stretch>
                  <a:fillRect b="-3030"/>
                </a:stretch>
              </a:blipFill>
            </p:spPr>
            <p:txBody>
              <a:bodyPr/>
              <a:lstStyle/>
              <a:p>
                <a:r>
                  <a:rPr lang="en-GB">
                    <a:noFill/>
                  </a:rPr>
                  <a:t> </a:t>
                </a:r>
              </a:p>
            </p:txBody>
          </p:sp>
        </mc:Fallback>
      </mc:AlternateContent>
      <p:grpSp>
        <p:nvGrpSpPr>
          <p:cNvPr id="64" name="Group 63"/>
          <p:cNvGrpSpPr/>
          <p:nvPr/>
        </p:nvGrpSpPr>
        <p:grpSpPr>
          <a:xfrm>
            <a:off x="5169093" y="3331489"/>
            <a:ext cx="294620" cy="692329"/>
            <a:chOff x="5898667" y="4500458"/>
            <a:chExt cx="537685" cy="923105"/>
          </a:xfrm>
        </p:grpSpPr>
        <p:cxnSp>
          <p:nvCxnSpPr>
            <p:cNvPr id="65" name="Straight Arrow Connector 15"/>
            <p:cNvCxnSpPr/>
            <p:nvPr/>
          </p:nvCxnSpPr>
          <p:spPr>
            <a:xfrm>
              <a:off x="5898667" y="4500458"/>
              <a:ext cx="12700" cy="923105"/>
            </a:xfrm>
            <a:prstGeom prst="curved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099216" y="4781845"/>
              <a:ext cx="337136" cy="338555"/>
            </a:xfrm>
            <a:prstGeom prst="rect">
              <a:avLst/>
            </a:prstGeom>
          </p:spPr>
          <p:txBody>
            <a:bodyPr wrap="none">
              <a:spAutoFit/>
            </a:bodyPr>
            <a:lstStyle/>
            <a:p>
              <a:endParaRPr lang="en-GB" sz="1050" i="1" dirty="0">
                <a:solidFill>
                  <a:srgbClr val="FF0000"/>
                </a:solidFill>
              </a:endParaRPr>
            </a:p>
          </p:txBody>
        </p:sp>
      </p:grpSp>
      <p:cxnSp>
        <p:nvCxnSpPr>
          <p:cNvPr id="46" name="Straight Arrow Connector 45"/>
          <p:cNvCxnSpPr/>
          <p:nvPr/>
        </p:nvCxnSpPr>
        <p:spPr>
          <a:xfrm flipH="1" flipV="1">
            <a:off x="5316374" y="4159631"/>
            <a:ext cx="569545" cy="9455"/>
          </a:xfrm>
          <a:prstGeom prst="straightConnector1">
            <a:avLst/>
          </a:prstGeom>
          <a:ln>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623074" y="1726834"/>
            <a:ext cx="693300" cy="2868937"/>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mc:AlternateContent xmlns:mc="http://schemas.openxmlformats.org/markup-compatibility/2006" xmlns:a14="http://schemas.microsoft.com/office/drawing/2010/main">
        <mc:Choice Requires="a14">
          <p:sp>
            <p:nvSpPr>
              <p:cNvPr id="79" name="Rectangle 78"/>
              <p:cNvSpPr/>
              <p:nvPr/>
            </p:nvSpPr>
            <p:spPr>
              <a:xfrm>
                <a:off x="4801391" y="4250262"/>
                <a:ext cx="322652" cy="253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050" i="1" dirty="0">
                              <a:solidFill>
                                <a:srgbClr val="FF0000"/>
                              </a:solidFill>
                              <a:latin typeface="Cambria Math" panose="02040503050406030204" pitchFamily="18" charset="0"/>
                              <a:ea typeface="Cambria Math" panose="02040503050406030204" pitchFamily="18" charset="0"/>
                            </a:rPr>
                          </m:ctrlPr>
                        </m:sSubPr>
                        <m:e>
                          <m:r>
                            <a:rPr lang="en-GB" sz="1050" i="1" dirty="0">
                              <a:solidFill>
                                <a:srgbClr val="FF0000"/>
                              </a:solidFill>
                              <a:latin typeface="Cambria Math" panose="02040503050406030204" pitchFamily="18" charset="0"/>
                              <a:ea typeface="Cambria Math" panose="02040503050406030204" pitchFamily="18" charset="0"/>
                            </a:rPr>
                            <m:t>𝜀</m:t>
                          </m:r>
                        </m:e>
                        <m:sub>
                          <m:r>
                            <a:rPr lang="en-GB" sz="1050" i="1" dirty="0">
                              <a:solidFill>
                                <a:srgbClr val="FF0000"/>
                              </a:solidFill>
                              <a:latin typeface="Cambria Math" panose="02040503050406030204" pitchFamily="18" charset="0"/>
                              <a:ea typeface="Cambria Math" panose="02040503050406030204" pitchFamily="18" charset="0"/>
                            </a:rPr>
                            <m:t>𝑖</m:t>
                          </m:r>
                        </m:sub>
                      </m:sSub>
                    </m:oMath>
                  </m:oMathPara>
                </a14:m>
                <a:endParaRPr lang="en-GB" sz="1050" i="1" dirty="0"/>
              </a:p>
            </p:txBody>
          </p:sp>
        </mc:Choice>
        <mc:Fallback xmlns="">
          <p:sp>
            <p:nvSpPr>
              <p:cNvPr id="79" name="Rectangle 78"/>
              <p:cNvSpPr>
                <a:spLocks noRot="1" noChangeAspect="1" noMove="1" noResize="1" noEditPoints="1" noAdjustHandles="1" noChangeArrowheads="1" noChangeShapeType="1" noTextEdit="1"/>
              </p:cNvSpPr>
              <p:nvPr/>
            </p:nvSpPr>
            <p:spPr>
              <a:xfrm>
                <a:off x="4801391" y="4250262"/>
                <a:ext cx="322652" cy="253916"/>
              </a:xfrm>
              <a:prstGeom prst="rect">
                <a:avLst/>
              </a:prstGeom>
              <a:blipFill>
                <a:blip r:embed="rId11"/>
                <a:stretch>
                  <a:fillRect/>
                </a:stretch>
              </a:blipFill>
            </p:spPr>
            <p:txBody>
              <a:bodyPr/>
              <a:lstStyle/>
              <a:p>
                <a:r>
                  <a:rPr lang="en-GB">
                    <a:noFill/>
                  </a:rPr>
                  <a:t> </a:t>
                </a:r>
              </a:p>
            </p:txBody>
          </p:sp>
        </mc:Fallback>
      </mc:AlternateContent>
      <p:sp>
        <p:nvSpPr>
          <p:cNvPr id="85" name="Rectangle 84"/>
          <p:cNvSpPr/>
          <p:nvPr/>
        </p:nvSpPr>
        <p:spPr>
          <a:xfrm>
            <a:off x="5358894" y="1726834"/>
            <a:ext cx="2401599" cy="2868937"/>
          </a:xfrm>
          <a:prstGeom prst="rect">
            <a:avLst/>
          </a:prstGeom>
          <a:noFill/>
          <a:ln>
            <a:solidFill>
              <a:srgbClr val="030EE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87" name="Rectangle 86"/>
          <p:cNvSpPr/>
          <p:nvPr/>
        </p:nvSpPr>
        <p:spPr>
          <a:xfrm>
            <a:off x="5380208" y="1711100"/>
            <a:ext cx="2361568" cy="253916"/>
          </a:xfrm>
          <a:prstGeom prst="rect">
            <a:avLst/>
          </a:prstGeom>
        </p:spPr>
        <p:txBody>
          <a:bodyPr wrap="square">
            <a:spAutoFit/>
          </a:bodyPr>
          <a:lstStyle/>
          <a:p>
            <a:r>
              <a:rPr lang="en-GB" sz="1050" dirty="0"/>
              <a:t>Inner loop</a:t>
            </a:r>
            <a:endParaRPr lang="en-GB" sz="1050" i="1" dirty="0">
              <a:solidFill>
                <a:schemeClr val="tx1"/>
              </a:solidFill>
            </a:endParaRPr>
          </a:p>
        </p:txBody>
      </p:sp>
    </p:spTree>
    <p:extLst>
      <p:ext uri="{BB962C8B-B14F-4D97-AF65-F5344CB8AC3E}">
        <p14:creationId xmlns:p14="http://schemas.microsoft.com/office/powerpoint/2010/main" val="21041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1">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1">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xEl>
                                              <p:pRg st="5" end="5"/>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1">
                                            <p:txEl>
                                              <p:pRg st="6" end="6"/>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 grpId="0" build="p"/>
      <p:bldP spid="73" grpId="0" animBg="1"/>
      <p:bldP spid="30" grpId="0" animBg="1"/>
      <p:bldP spid="31" grpId="0" animBg="1"/>
      <p:bldP spid="34" grpId="0" animBg="1"/>
      <p:bldP spid="35" grpId="0" animBg="1"/>
      <p:bldP spid="36" grpId="0" animBg="1"/>
      <p:bldP spid="37" grpId="0" animBg="1"/>
      <p:bldP spid="38" grpId="0" animBg="1"/>
      <p:bldP spid="39" grpId="0"/>
      <p:bldP spid="41" grpId="0"/>
      <p:bldP spid="42" grpId="0"/>
      <p:bldP spid="48" grpId="0"/>
      <p:bldP spid="49" grpId="0"/>
      <p:bldP spid="44" grpId="0"/>
      <p:bldP spid="68" grpId="0" animBg="1"/>
      <p:bldP spid="79" grpId="0"/>
      <p:bldP spid="85" grpId="0" animBg="1"/>
      <p:bldP spid="8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space (list of attributes and values) can be very big </a:t>
            </a:r>
            <a:endParaRPr dirty="0"/>
          </a:p>
        </p:txBody>
      </p:sp>
      <p:pic>
        <p:nvPicPr>
          <p:cNvPr id="86" name="Google Shape;86;p15"/>
          <p:cNvPicPr preferRelativeResize="0"/>
          <p:nvPr/>
        </p:nvPicPr>
        <p:blipFill>
          <a:blip r:embed="rId3">
            <a:alphaModFix/>
          </a:blip>
          <a:stretch>
            <a:fillRect/>
          </a:stretch>
        </p:blipFill>
        <p:spPr>
          <a:xfrm>
            <a:off x="4688338" y="2723158"/>
            <a:ext cx="1832168" cy="1748890"/>
          </a:xfrm>
          <a:prstGeom prst="rect">
            <a:avLst/>
          </a:prstGeom>
          <a:noFill/>
          <a:ln>
            <a:noFill/>
          </a:ln>
        </p:spPr>
      </p:pic>
      <p:pic>
        <p:nvPicPr>
          <p:cNvPr id="87" name="Google Shape;87;p15"/>
          <p:cNvPicPr preferRelativeResize="0"/>
          <p:nvPr/>
        </p:nvPicPr>
        <p:blipFill>
          <a:blip r:embed="rId4">
            <a:alphaModFix/>
          </a:blip>
          <a:stretch>
            <a:fillRect/>
          </a:stretch>
        </p:blipFill>
        <p:spPr>
          <a:xfrm>
            <a:off x="4688344" y="2723162"/>
            <a:ext cx="1832168" cy="1748890"/>
          </a:xfrm>
          <a:prstGeom prst="rect">
            <a:avLst/>
          </a:prstGeom>
          <a:noFill/>
          <a:ln>
            <a:noFill/>
          </a:ln>
        </p:spPr>
      </p:pic>
      <p:pic>
        <p:nvPicPr>
          <p:cNvPr id="88" name="Google Shape;88;p15"/>
          <p:cNvPicPr preferRelativeResize="0"/>
          <p:nvPr/>
        </p:nvPicPr>
        <p:blipFill>
          <a:blip r:embed="rId5">
            <a:alphaModFix/>
          </a:blip>
          <a:stretch>
            <a:fillRect/>
          </a:stretch>
        </p:blipFill>
        <p:spPr>
          <a:xfrm>
            <a:off x="4688333" y="2723160"/>
            <a:ext cx="1832168" cy="1748890"/>
          </a:xfrm>
          <a:prstGeom prst="rect">
            <a:avLst/>
          </a:prstGeom>
          <a:noFill/>
          <a:ln>
            <a:noFill/>
          </a:ln>
        </p:spPr>
      </p:pic>
      <p:pic>
        <p:nvPicPr>
          <p:cNvPr id="89" name="Google Shape;89;p15"/>
          <p:cNvPicPr preferRelativeResize="0"/>
          <p:nvPr/>
        </p:nvPicPr>
        <p:blipFill>
          <a:blip r:embed="rId6">
            <a:alphaModFix/>
          </a:blip>
          <a:stretch>
            <a:fillRect/>
          </a:stretch>
        </p:blipFill>
        <p:spPr>
          <a:xfrm>
            <a:off x="2623475" y="2723150"/>
            <a:ext cx="1797300" cy="1911625"/>
          </a:xfrm>
          <a:prstGeom prst="rect">
            <a:avLst/>
          </a:prstGeom>
          <a:noFill/>
          <a:ln>
            <a:noFill/>
          </a:ln>
        </p:spPr>
      </p:pic>
      <p:sp>
        <p:nvSpPr>
          <p:cNvPr id="90" name="Google Shape;90;p15"/>
          <p:cNvSpPr/>
          <p:nvPr/>
        </p:nvSpPr>
        <p:spPr>
          <a:xfrm>
            <a:off x="2661025" y="1041500"/>
            <a:ext cx="1775700" cy="14772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I want to generate the number 6 in a 20 by 20 pixels square.</a:t>
            </a:r>
            <a:endParaRPr/>
          </a:p>
        </p:txBody>
      </p:sp>
      <p:sp>
        <p:nvSpPr>
          <p:cNvPr id="91" name="Google Shape;91;p15"/>
          <p:cNvSpPr/>
          <p:nvPr/>
        </p:nvSpPr>
        <p:spPr>
          <a:xfrm>
            <a:off x="4716575" y="1041425"/>
            <a:ext cx="1775700" cy="14772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I generate random values (0 or 1) in a 20 by 20 pixels square. The space to investigate is huge is 2^400.</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Huge space is not good for Machine Learning.</a:t>
            </a:r>
            <a:endParaRPr/>
          </a:p>
        </p:txBody>
      </p:sp>
      <p:pic>
        <p:nvPicPr>
          <p:cNvPr id="97" name="Google Shape;97;p16"/>
          <p:cNvPicPr preferRelativeResize="0"/>
          <p:nvPr/>
        </p:nvPicPr>
        <p:blipFill rotWithShape="1">
          <a:blip r:embed="rId3">
            <a:alphaModFix/>
          </a:blip>
          <a:srcRect t="12141"/>
          <a:stretch/>
        </p:blipFill>
        <p:spPr>
          <a:xfrm>
            <a:off x="978800" y="2037575"/>
            <a:ext cx="6796650" cy="2272900"/>
          </a:xfrm>
          <a:prstGeom prst="rect">
            <a:avLst/>
          </a:prstGeom>
          <a:noFill/>
          <a:ln>
            <a:noFill/>
          </a:ln>
        </p:spPr>
      </p:pic>
      <p:sp>
        <p:nvSpPr>
          <p:cNvPr id="98" name="Google Shape;98;p16"/>
          <p:cNvSpPr txBox="1"/>
          <p:nvPr/>
        </p:nvSpPr>
        <p:spPr>
          <a:xfrm>
            <a:off x="251250" y="821050"/>
            <a:ext cx="8520600" cy="128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595959"/>
                </a:solidFill>
              </a:rPr>
              <a:t>Statistics need repetition (fill the space of probability of the classes (RF ,NB..) :</a:t>
            </a:r>
            <a:endParaRPr sz="1800" dirty="0">
              <a:solidFill>
                <a:srgbClr val="595959"/>
              </a:solidFill>
            </a:endParaRPr>
          </a:p>
          <a:p>
            <a:pPr marL="457200" lvl="0" indent="-342900" algn="l" rtl="0">
              <a:lnSpc>
                <a:spcPct val="115000"/>
              </a:lnSpc>
              <a:spcBef>
                <a:spcPts val="1600"/>
              </a:spcBef>
              <a:spcAft>
                <a:spcPts val="0"/>
              </a:spcAft>
              <a:buClr>
                <a:srgbClr val="595959"/>
              </a:buClr>
              <a:buSzPts val="1800"/>
              <a:buChar char="●"/>
            </a:pPr>
            <a:r>
              <a:rPr lang="en" sz="1800" dirty="0">
                <a:solidFill>
                  <a:srgbClr val="595959"/>
                </a:solidFill>
              </a:rPr>
              <a:t>You flip a coin once you get head. Is the probability of p(head) = 100%?</a:t>
            </a:r>
            <a:endParaRPr sz="1800" dirty="0">
              <a:solidFill>
                <a:srgbClr val="595959"/>
              </a:solidFill>
            </a:endParaRPr>
          </a:p>
          <a:p>
            <a:pPr marL="457200" lvl="0" indent="0" algn="l" rtl="0">
              <a:lnSpc>
                <a:spcPct val="115000"/>
              </a:lnSpc>
              <a:spcBef>
                <a:spcPts val="1600"/>
              </a:spcBef>
              <a:spcAft>
                <a:spcPts val="0"/>
              </a:spcAft>
              <a:buNone/>
            </a:pPr>
            <a:endParaRPr sz="1800" dirty="0">
              <a:solidFill>
                <a:srgbClr val="595959"/>
              </a:solidFill>
            </a:endParaRPr>
          </a:p>
          <a:p>
            <a:pPr marL="457200" lvl="0" indent="0" algn="l" rtl="0">
              <a:lnSpc>
                <a:spcPct val="115000"/>
              </a:lnSpc>
              <a:spcBef>
                <a:spcPts val="1600"/>
              </a:spcBef>
              <a:spcAft>
                <a:spcPts val="0"/>
              </a:spcAft>
              <a:buNone/>
            </a:pPr>
            <a:endParaRPr sz="1800" dirty="0">
              <a:solidFill>
                <a:srgbClr val="595959"/>
              </a:solidFill>
            </a:endParaRPr>
          </a:p>
          <a:p>
            <a:pPr marL="0" lvl="0" indent="0" algn="l" rtl="0">
              <a:lnSpc>
                <a:spcPct val="115000"/>
              </a:lnSpc>
              <a:spcBef>
                <a:spcPts val="1600"/>
              </a:spcBef>
              <a:spcAft>
                <a:spcPts val="1600"/>
              </a:spcAft>
              <a:buNone/>
            </a:pPr>
            <a:endParaRPr sz="1800" dirty="0">
              <a:solidFill>
                <a:srgbClr val="595959"/>
              </a:solidFill>
            </a:endParaRPr>
          </a:p>
        </p:txBody>
      </p:sp>
      <p:sp>
        <p:nvSpPr>
          <p:cNvPr id="99" name="Google Shape;99;p16"/>
          <p:cNvSpPr txBox="1"/>
          <p:nvPr/>
        </p:nvSpPr>
        <p:spPr>
          <a:xfrm>
            <a:off x="176875" y="4503350"/>
            <a:ext cx="8631300" cy="4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More empty regions with more features. Less statistical repetition. More data needed to learn a good model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97"/>
                                        </p:tgtEl>
                                        <p:attrNameLst>
                                          <p:attrName>style.visibility</p:attrName>
                                        </p:attrNameLst>
                                      </p:cBhvr>
                                      <p:to>
                                        <p:strVal val="visible"/>
                                      </p:to>
                                    </p:set>
                                    <p:animEffect transition="in" filter="fade">
                                      <p:cBhvr>
                                        <p:cTn id="9" dur="10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Another trade-off</a:t>
            </a:r>
            <a:endParaRPr/>
          </a:p>
        </p:txBody>
      </p:sp>
      <p:pic>
        <p:nvPicPr>
          <p:cNvPr id="105" name="Google Shape;105;p17"/>
          <p:cNvPicPr preferRelativeResize="0"/>
          <p:nvPr/>
        </p:nvPicPr>
        <p:blipFill>
          <a:blip r:embed="rId3">
            <a:alphaModFix/>
          </a:blip>
          <a:stretch>
            <a:fillRect/>
          </a:stretch>
        </p:blipFill>
        <p:spPr>
          <a:xfrm>
            <a:off x="2139825" y="778525"/>
            <a:ext cx="4743450" cy="3209925"/>
          </a:xfrm>
          <a:prstGeom prst="rect">
            <a:avLst/>
          </a:prstGeom>
          <a:noFill/>
          <a:ln>
            <a:noFill/>
          </a:ln>
        </p:spPr>
      </p:pic>
      <p:sp>
        <p:nvSpPr>
          <p:cNvPr id="106" name="Google Shape;106;p17"/>
          <p:cNvSpPr txBox="1"/>
          <p:nvPr/>
        </p:nvSpPr>
        <p:spPr>
          <a:xfrm>
            <a:off x="198100" y="4053950"/>
            <a:ext cx="8596200" cy="9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a:ea typeface="Roboto"/>
                <a:cs typeface="Roboto"/>
                <a:sym typeface="Roboto"/>
              </a:rPr>
              <a:t>When the dimensional space (how many features - how many columns) becomes higher than an optimal number of features the performance of a Machine Learning model starts to decrease.</a:t>
            </a:r>
            <a:endParaRPr dirty="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Solutions : assume </a:t>
            </a:r>
            <a:r>
              <a:rPr lang="en">
                <a:solidFill>
                  <a:srgbClr val="FFFFFF"/>
                </a:solidFill>
                <a:latin typeface="Arial"/>
                <a:ea typeface="Arial"/>
                <a:cs typeface="Arial"/>
                <a:sym typeface="Arial"/>
              </a:rPr>
              <a:t>independence </a:t>
            </a:r>
            <a:endParaRPr>
              <a:solidFill>
                <a:srgbClr val="FFFFFF"/>
              </a:solidFill>
            </a:endParaRPr>
          </a:p>
        </p:txBody>
      </p:sp>
      <p:pic>
        <p:nvPicPr>
          <p:cNvPr id="112" name="Google Shape;112;p18"/>
          <p:cNvPicPr preferRelativeResize="0"/>
          <p:nvPr/>
        </p:nvPicPr>
        <p:blipFill rotWithShape="1">
          <a:blip r:embed="rId3">
            <a:alphaModFix/>
          </a:blip>
          <a:srcRect l="56130" t="69412" b="4276"/>
          <a:stretch/>
        </p:blipFill>
        <p:spPr>
          <a:xfrm>
            <a:off x="6653048" y="3214487"/>
            <a:ext cx="2172584" cy="717331"/>
          </a:xfrm>
          <a:prstGeom prst="rect">
            <a:avLst/>
          </a:prstGeom>
          <a:noFill/>
          <a:ln>
            <a:noFill/>
          </a:ln>
        </p:spPr>
      </p:pic>
      <p:sp>
        <p:nvSpPr>
          <p:cNvPr id="113" name="Google Shape;113;p18"/>
          <p:cNvSpPr txBox="1"/>
          <p:nvPr/>
        </p:nvSpPr>
        <p:spPr>
          <a:xfrm>
            <a:off x="162725" y="1061250"/>
            <a:ext cx="3487800" cy="3700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595959"/>
              </a:buClr>
              <a:buSzPts val="1800"/>
              <a:buChar char="●"/>
            </a:pPr>
            <a:r>
              <a:rPr lang="en" sz="1800" dirty="0">
                <a:solidFill>
                  <a:srgbClr val="595959"/>
                </a:solidFill>
              </a:rPr>
              <a:t>We can assume independence like naive </a:t>
            </a:r>
            <a:r>
              <a:rPr lang="en" sz="1800" dirty="0" err="1">
                <a:solidFill>
                  <a:srgbClr val="595959"/>
                </a:solidFill>
              </a:rPr>
              <a:t>bayes</a:t>
            </a:r>
            <a:r>
              <a:rPr lang="en" sz="1800" dirty="0">
                <a:solidFill>
                  <a:srgbClr val="595959"/>
                </a:solidFill>
              </a:rPr>
              <a:t>.</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n" sz="1800" dirty="0">
                <a:solidFill>
                  <a:srgbClr val="595959"/>
                </a:solidFill>
              </a:rPr>
              <a:t>e.g. Modelling green given x1 and x2, would require us to collect many samples</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n" sz="1800" dirty="0">
                <a:solidFill>
                  <a:srgbClr val="595959"/>
                </a:solidFill>
              </a:rPr>
              <a:t>Instead we might count along each dimension separately. </a:t>
            </a:r>
            <a:endParaRPr dirty="0">
              <a:latin typeface="Roboto"/>
              <a:ea typeface="Roboto"/>
              <a:cs typeface="Roboto"/>
              <a:sym typeface="Roboto"/>
            </a:endParaRPr>
          </a:p>
        </p:txBody>
      </p:sp>
      <p:pic>
        <p:nvPicPr>
          <p:cNvPr id="5" name="Google Shape;112;p18">
            <a:extLst>
              <a:ext uri="{FF2B5EF4-FFF2-40B4-BE49-F238E27FC236}">
                <a16:creationId xmlns:a16="http://schemas.microsoft.com/office/drawing/2014/main" id="{3D8C1B6C-D538-BD4E-9EAA-3C8AEBF96F4F}"/>
              </a:ext>
            </a:extLst>
          </p:cNvPr>
          <p:cNvPicPr preferRelativeResize="0"/>
          <p:nvPr/>
        </p:nvPicPr>
        <p:blipFill rotWithShape="1">
          <a:blip r:embed="rId3">
            <a:alphaModFix/>
          </a:blip>
          <a:srcRect r="43869"/>
          <a:stretch/>
        </p:blipFill>
        <p:spPr>
          <a:xfrm>
            <a:off x="3810195" y="1205543"/>
            <a:ext cx="2779791" cy="27262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Solution: Use domain knowledge</a:t>
            </a:r>
            <a:endParaRPr/>
          </a:p>
        </p:txBody>
      </p:sp>
      <p:pic>
        <p:nvPicPr>
          <p:cNvPr id="119" name="Google Shape;119;p19"/>
          <p:cNvPicPr preferRelativeResize="0"/>
          <p:nvPr/>
        </p:nvPicPr>
        <p:blipFill>
          <a:blip r:embed="rId3">
            <a:alphaModFix/>
          </a:blip>
          <a:stretch>
            <a:fillRect/>
          </a:stretch>
        </p:blipFill>
        <p:spPr>
          <a:xfrm>
            <a:off x="1402063" y="813825"/>
            <a:ext cx="1552675" cy="1552675"/>
          </a:xfrm>
          <a:prstGeom prst="rect">
            <a:avLst/>
          </a:prstGeom>
          <a:noFill/>
          <a:ln>
            <a:noFill/>
          </a:ln>
        </p:spPr>
      </p:pic>
      <p:sp>
        <p:nvSpPr>
          <p:cNvPr id="120" name="Google Shape;120;p19"/>
          <p:cNvSpPr txBox="1"/>
          <p:nvPr/>
        </p:nvSpPr>
        <p:spPr>
          <a:xfrm>
            <a:off x="3442888" y="813825"/>
            <a:ext cx="3417300" cy="165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Feature extraction using OpenCv.</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Here for instance we can extract a defined number of “very important” (surf) features from an image. (ig 50 features against width*length of images features)</a:t>
            </a:r>
            <a:endParaRPr>
              <a:latin typeface="Roboto"/>
              <a:ea typeface="Roboto"/>
              <a:cs typeface="Roboto"/>
              <a:sym typeface="Roboto"/>
            </a:endParaRPr>
          </a:p>
        </p:txBody>
      </p:sp>
      <p:pic>
        <p:nvPicPr>
          <p:cNvPr id="121" name="Google Shape;121;p19"/>
          <p:cNvPicPr preferRelativeResize="0"/>
          <p:nvPr/>
        </p:nvPicPr>
        <p:blipFill>
          <a:blip r:embed="rId4">
            <a:alphaModFix/>
          </a:blip>
          <a:stretch>
            <a:fillRect/>
          </a:stretch>
        </p:blipFill>
        <p:spPr>
          <a:xfrm>
            <a:off x="1012938" y="2395991"/>
            <a:ext cx="3417300" cy="1395334"/>
          </a:xfrm>
          <a:prstGeom prst="rect">
            <a:avLst/>
          </a:prstGeom>
          <a:noFill/>
          <a:ln>
            <a:noFill/>
          </a:ln>
        </p:spPr>
      </p:pic>
      <p:sp>
        <p:nvSpPr>
          <p:cNvPr id="122" name="Google Shape;122;p19"/>
          <p:cNvSpPr txBox="1"/>
          <p:nvPr/>
        </p:nvSpPr>
        <p:spPr>
          <a:xfrm>
            <a:off x="4543338" y="2607869"/>
            <a:ext cx="3417300" cy="81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Feature extraction for sound (a good python tool is Librosa).</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23" name="Google Shape;123;p19"/>
          <p:cNvSpPr txBox="1"/>
          <p:nvPr/>
        </p:nvSpPr>
        <p:spPr>
          <a:xfrm>
            <a:off x="4666863" y="4075175"/>
            <a:ext cx="2957400" cy="69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Stop word for text or other techniques NLP. (Python NLTK or </a:t>
            </a:r>
            <a:r>
              <a:rPr lang="en" sz="1200">
                <a:solidFill>
                  <a:srgbClr val="111111"/>
                </a:solidFill>
                <a:highlight>
                  <a:srgbClr val="FDFDFD"/>
                </a:highlight>
              </a:rPr>
              <a:t>spaCy, Gensim, Pattern....)</a:t>
            </a:r>
            <a:endParaRPr>
              <a:latin typeface="Roboto"/>
              <a:ea typeface="Roboto"/>
              <a:cs typeface="Roboto"/>
              <a:sym typeface="Roboto"/>
            </a:endParaRPr>
          </a:p>
        </p:txBody>
      </p:sp>
      <p:pic>
        <p:nvPicPr>
          <p:cNvPr id="124" name="Google Shape;124;p19"/>
          <p:cNvPicPr preferRelativeResize="0"/>
          <p:nvPr/>
        </p:nvPicPr>
        <p:blipFill>
          <a:blip r:embed="rId5">
            <a:alphaModFix/>
          </a:blip>
          <a:stretch>
            <a:fillRect/>
          </a:stretch>
        </p:blipFill>
        <p:spPr>
          <a:xfrm>
            <a:off x="1108163" y="3820827"/>
            <a:ext cx="3024151" cy="12931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Dimensionality reduction with...</a:t>
            </a:r>
            <a:endParaRPr/>
          </a:p>
        </p:txBody>
      </p:sp>
      <p:sp>
        <p:nvSpPr>
          <p:cNvPr id="130" name="Google Shape;130;p20"/>
          <p:cNvSpPr txBox="1"/>
          <p:nvPr/>
        </p:nvSpPr>
        <p:spPr>
          <a:xfrm>
            <a:off x="643825" y="1294725"/>
            <a:ext cx="7039500" cy="3000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595959"/>
              </a:buClr>
              <a:buSzPts val="1800"/>
              <a:buChar char="●"/>
            </a:pPr>
            <a:r>
              <a:rPr lang="en" sz="1800" dirty="0">
                <a:solidFill>
                  <a:srgbClr val="595959"/>
                </a:solidFill>
              </a:rPr>
              <a:t>Or we can reduce dimensionality with:</a:t>
            </a:r>
            <a:endParaRPr sz="1800" dirty="0">
              <a:solidFill>
                <a:srgbClr val="595959"/>
              </a:solidFill>
            </a:endParaRPr>
          </a:p>
          <a:p>
            <a:pPr marL="914400" lvl="1" indent="-317500" algn="l" rtl="0">
              <a:lnSpc>
                <a:spcPct val="115000"/>
              </a:lnSpc>
              <a:spcBef>
                <a:spcPts val="0"/>
              </a:spcBef>
              <a:spcAft>
                <a:spcPts val="0"/>
              </a:spcAft>
              <a:buClr>
                <a:srgbClr val="595959"/>
              </a:buClr>
              <a:buSzPts val="1400"/>
              <a:buChar char="○"/>
            </a:pPr>
            <a:r>
              <a:rPr lang="en" b="1" dirty="0">
                <a:solidFill>
                  <a:srgbClr val="595959"/>
                </a:solidFill>
              </a:rPr>
              <a:t>Feature selection - </a:t>
            </a:r>
            <a:r>
              <a:rPr lang="en" dirty="0">
                <a:solidFill>
                  <a:srgbClr val="595959"/>
                </a:solidFill>
              </a:rPr>
              <a:t>use the most useful features</a:t>
            </a:r>
            <a:br>
              <a:rPr lang="en" dirty="0">
                <a:solidFill>
                  <a:srgbClr val="595959"/>
                </a:solidFill>
              </a:rPr>
            </a:br>
            <a:r>
              <a:rPr lang="en" dirty="0">
                <a:solidFill>
                  <a:srgbClr val="595959"/>
                </a:solidFill>
              </a:rPr>
              <a:t> (using Information gain (DT)</a:t>
            </a:r>
            <a:endParaRPr dirty="0">
              <a:solidFill>
                <a:srgbClr val="595959"/>
              </a:solidFill>
            </a:endParaRPr>
          </a:p>
          <a:p>
            <a:pPr marL="914400" lvl="1" indent="-317500" algn="l" rtl="0">
              <a:lnSpc>
                <a:spcPct val="115000"/>
              </a:lnSpc>
              <a:spcBef>
                <a:spcPts val="0"/>
              </a:spcBef>
              <a:spcAft>
                <a:spcPts val="0"/>
              </a:spcAft>
              <a:buClr>
                <a:srgbClr val="595959"/>
              </a:buClr>
              <a:buSzPts val="1400"/>
              <a:buChar char="○"/>
            </a:pPr>
            <a:r>
              <a:rPr lang="en" b="1" dirty="0">
                <a:solidFill>
                  <a:srgbClr val="595959"/>
                </a:solidFill>
              </a:rPr>
              <a:t>Feature engineering - </a:t>
            </a:r>
            <a:r>
              <a:rPr lang="en" dirty="0">
                <a:solidFill>
                  <a:srgbClr val="595959"/>
                </a:solidFill>
              </a:rPr>
              <a:t>create a function that maps some features to a single one (e.g., multiplication)</a:t>
            </a:r>
            <a:endParaRPr dirty="0">
              <a:solidFill>
                <a:srgbClr val="595959"/>
              </a:solidFill>
            </a:endParaRPr>
          </a:p>
          <a:p>
            <a:pPr marL="914400" lvl="1" indent="-317500" algn="l" rtl="0">
              <a:lnSpc>
                <a:spcPct val="115000"/>
              </a:lnSpc>
              <a:spcBef>
                <a:spcPts val="0"/>
              </a:spcBef>
              <a:spcAft>
                <a:spcPts val="0"/>
              </a:spcAft>
              <a:buClr>
                <a:srgbClr val="595959"/>
              </a:buClr>
              <a:buSzPts val="1400"/>
              <a:buChar char="○"/>
            </a:pPr>
            <a:r>
              <a:rPr lang="en" dirty="0">
                <a:solidFill>
                  <a:srgbClr val="595959"/>
                </a:solidFill>
                <a:highlight>
                  <a:srgbClr val="A4C2F4"/>
                </a:highlight>
              </a:rPr>
              <a:t>Principal Components Analysis</a:t>
            </a:r>
            <a:endParaRPr dirty="0">
              <a:solidFill>
                <a:srgbClr val="595959"/>
              </a:solidFill>
              <a:highlight>
                <a:srgbClr val="A4C2F4"/>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4A2E8-4C1A-F74F-91BD-0578A518FC33}"/>
              </a:ext>
            </a:extLst>
          </p:cNvPr>
          <p:cNvSpPr>
            <a:spLocks noGrp="1"/>
          </p:cNvSpPr>
          <p:nvPr>
            <p:ph type="title"/>
          </p:nvPr>
        </p:nvSpPr>
        <p:spPr/>
        <p:txBody>
          <a:bodyPr/>
          <a:lstStyle/>
          <a:p>
            <a:r>
              <a:rPr lang="en-GB" dirty="0"/>
              <a:t>Maximising the variance</a:t>
            </a:r>
          </a:p>
        </p:txBody>
      </p:sp>
      <p:sp>
        <p:nvSpPr>
          <p:cNvPr id="4" name="Slide Number Placeholder 3">
            <a:extLst>
              <a:ext uri="{FF2B5EF4-FFF2-40B4-BE49-F238E27FC236}">
                <a16:creationId xmlns:a16="http://schemas.microsoft.com/office/drawing/2014/main" id="{A0BDC508-AE3F-2B4B-B5B0-420E3FD404C2}"/>
              </a:ext>
            </a:extLst>
          </p:cNvPr>
          <p:cNvSpPr>
            <a:spLocks noGrp="1"/>
          </p:cNvSpPr>
          <p:nvPr>
            <p:ph type="sldNum" idx="12"/>
          </p:nvPr>
        </p:nvSpPr>
        <p:spPr/>
        <p:txBody>
          <a:bodyPr/>
          <a:lstStyle/>
          <a:p>
            <a:fld id="{5417DD94-7777-4A98-84E3-132DCA28D48C}" type="slidenum">
              <a:rPr lang="en-GB" smtClean="0"/>
              <a:t>9</a:t>
            </a:fld>
            <a:endParaRPr lang="en-GB"/>
          </a:p>
        </p:txBody>
      </p:sp>
      <p:pic>
        <p:nvPicPr>
          <p:cNvPr id="1028" name="Picture 4" descr="/var/folders/5z/4grv_bw9203cd63t98gnmp6h0000gn/T/com.microsoft.Powerpoint/WebArchiveCopyPasteTempFiles/p1078">
            <a:extLst>
              <a:ext uri="{FF2B5EF4-FFF2-40B4-BE49-F238E27FC236}">
                <a16:creationId xmlns:a16="http://schemas.microsoft.com/office/drawing/2014/main" id="{05F9017A-D427-1049-AEC1-DE196737BD99}"/>
              </a:ext>
            </a:extLst>
          </p:cNvPr>
          <p:cNvPicPr>
            <a:picLocks noGrp="1" noChangeAspect="1" noChangeArrowheads="1"/>
          </p:cNvPicPr>
          <p:nvPr>
            <p:ph idx="4294967295"/>
          </p:nvPr>
        </p:nvPicPr>
        <p:blipFill rotWithShape="1">
          <a:blip r:embed="rId3">
            <a:extLst>
              <a:ext uri="{28A0092B-C50C-407E-A947-70E740481C1C}">
                <a14:useLocalDpi xmlns:a14="http://schemas.microsoft.com/office/drawing/2010/main" val="0"/>
              </a:ext>
            </a:extLst>
          </a:blip>
          <a:srcRect r="67707"/>
          <a:stretch/>
        </p:blipFill>
        <p:spPr bwMode="auto">
          <a:xfrm>
            <a:off x="8085138" y="1160463"/>
            <a:ext cx="1058862" cy="3419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20204F1-ECCC-8946-8858-46108FF33C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8255" y="842400"/>
            <a:ext cx="2817962" cy="2832266"/>
          </a:xfrm>
          <a:prstGeom prst="rect">
            <a:avLst/>
          </a:prstGeom>
        </p:spPr>
      </p:pic>
      <p:sp>
        <p:nvSpPr>
          <p:cNvPr id="14" name="Content Placeholder 2"/>
          <p:cNvSpPr txBox="1">
            <a:spLocks/>
          </p:cNvSpPr>
          <p:nvPr/>
        </p:nvSpPr>
        <p:spPr>
          <a:xfrm>
            <a:off x="1299601" y="842400"/>
            <a:ext cx="3942250" cy="2586600"/>
          </a:xfrm>
          <a:prstGeom prst="rect">
            <a:avLst/>
          </a:prstGeom>
        </p:spPr>
        <p:txBody>
          <a:bodyPr vert="horz" lIns="68580" tIns="34290" rIns="68580" bIns="3429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300" kern="1200" baseline="0">
                <a:solidFill>
                  <a:schemeClr val="tx1"/>
                </a:solidFill>
                <a:latin typeface="+mj-lt"/>
                <a:ea typeface="+mn-ea"/>
                <a:cs typeface="+mn-cs"/>
              </a:defRPr>
            </a:lvl1pPr>
            <a:lvl2pPr marL="514350" indent="-171450" algn="l" defTabSz="685800" rtl="0" eaLnBrk="1" latinLnBrk="0" hangingPunct="1">
              <a:lnSpc>
                <a:spcPct val="90000"/>
              </a:lnSpc>
              <a:spcBef>
                <a:spcPts val="375"/>
              </a:spcBef>
              <a:buSzPct val="60000"/>
              <a:buFontTx/>
              <a:buChar char="►"/>
              <a:defRPr sz="2100" kern="1200" baseline="0">
                <a:solidFill>
                  <a:schemeClr val="tx1"/>
                </a:solidFill>
                <a:latin typeface="+mj-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baseline="0">
                <a:solidFill>
                  <a:schemeClr val="tx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1725" dirty="0"/>
              <a:t>We have a dataset of food with the following features (F=4)</a:t>
            </a:r>
          </a:p>
          <a:p>
            <a:pPr lvl="1"/>
            <a:r>
              <a:rPr lang="en-GB" sz="1500" dirty="0">
                <a:solidFill>
                  <a:srgbClr val="FF0000"/>
                </a:solidFill>
              </a:rPr>
              <a:t>Vitamin C</a:t>
            </a:r>
          </a:p>
          <a:p>
            <a:pPr lvl="1"/>
            <a:r>
              <a:rPr lang="en-GB" sz="1500" dirty="0"/>
              <a:t>Fat</a:t>
            </a:r>
          </a:p>
          <a:p>
            <a:pPr lvl="1"/>
            <a:r>
              <a:rPr lang="en-GB" sz="1500" dirty="0"/>
              <a:t>Protein</a:t>
            </a:r>
          </a:p>
          <a:p>
            <a:pPr lvl="1"/>
            <a:r>
              <a:rPr lang="en-GB" sz="1500" dirty="0" err="1"/>
              <a:t>Fiber</a:t>
            </a:r>
            <a:endParaRPr lang="en-GB" sz="1500" dirty="0"/>
          </a:p>
          <a:p>
            <a:pPr marL="0" indent="0">
              <a:buNone/>
            </a:pPr>
            <a:endParaRPr lang="en-GB" sz="1350" dirty="0"/>
          </a:p>
          <a:p>
            <a:pPr marL="0" indent="0">
              <a:buNone/>
            </a:pPr>
            <a:endParaRPr lang="en-GB" sz="1350" dirty="0"/>
          </a:p>
        </p:txBody>
      </p:sp>
    </p:spTree>
    <p:extLst>
      <p:ext uri="{BB962C8B-B14F-4D97-AF65-F5344CB8AC3E}">
        <p14:creationId xmlns:p14="http://schemas.microsoft.com/office/powerpoint/2010/main" val="2334433899"/>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3300</TotalTime>
  <Words>1375</Words>
  <Application>Microsoft Macintosh PowerPoint</Application>
  <PresentationFormat>On-screen Show (16:9)</PresentationFormat>
  <Paragraphs>228</Paragraphs>
  <Slides>26</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Roboto</vt:lpstr>
      <vt:lpstr>Cambria Math</vt:lpstr>
      <vt:lpstr>Arial</vt:lpstr>
      <vt:lpstr>Wingdings</vt:lpstr>
      <vt:lpstr>Material</vt:lpstr>
      <vt:lpstr>Introduction To Machine Learning</vt:lpstr>
      <vt:lpstr>PCA - Principal Component Analysis</vt:lpstr>
      <vt:lpstr>The space (list of attributes and values) can be very big </vt:lpstr>
      <vt:lpstr>Huge space is not good for Machine Learning.</vt:lpstr>
      <vt:lpstr>Another trade-off</vt:lpstr>
      <vt:lpstr>Solutions : assume independence </vt:lpstr>
      <vt:lpstr>Solution: Use domain knowledge</vt:lpstr>
      <vt:lpstr>Dimensionality reduction with...</vt:lpstr>
      <vt:lpstr>Maximising the variance</vt:lpstr>
      <vt:lpstr>Maximising the variance</vt:lpstr>
      <vt:lpstr>Maximising the variance</vt:lpstr>
      <vt:lpstr>Principle components and food</vt:lpstr>
      <vt:lpstr>PCA and food</vt:lpstr>
      <vt:lpstr>How it works</vt:lpstr>
      <vt:lpstr>PCA</vt:lpstr>
      <vt:lpstr>Standard Scaler</vt:lpstr>
      <vt:lpstr>Effect after PCA with not normalised and normalised data</vt:lpstr>
      <vt:lpstr>Issues</vt:lpstr>
      <vt:lpstr>limitations: The pancake problem</vt:lpstr>
      <vt:lpstr>Visualisations</vt:lpstr>
      <vt:lpstr>Extra</vt:lpstr>
      <vt:lpstr>LDA</vt:lpstr>
      <vt:lpstr>Curse of Dimensionality: another issue - distances (distance based ML)</vt:lpstr>
      <vt:lpstr>PowerPoint Presentation</vt:lpstr>
      <vt:lpstr>Extra: (n-fold) Cross Validation </vt:lpstr>
      <vt:lpstr>Extra: (n-fold) Nested Cross Validation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cp:lastModifiedBy>Ward, Jamie</cp:lastModifiedBy>
  <cp:revision>15</cp:revision>
  <dcterms:modified xsi:type="dcterms:W3CDTF">2021-06-09T18:35:14Z</dcterms:modified>
</cp:coreProperties>
</file>