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10/22/2015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8.0.1.27.02.I22%20QA%20Porcentaje%20de%20Revisiones%20QA%20del%20Producto.doc" TargetMode="External"/><Relationship Id="rId2" Type="http://schemas.openxmlformats.org/officeDocument/2006/relationships/hyperlink" Target="QA%20Porcentaje%20de%20Revisiones%20QA%20del%20Producto.doc"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8.0.1.27.02.I24%20QA%20Num%20de%20NConformidades%20QA%20del%20Producto.doc" TargetMode="External"/><Relationship Id="rId4" Type="http://schemas.openxmlformats.org/officeDocument/2006/relationships/hyperlink" Target="QA%20Num%20de%20NConformidades%20QA%20del%20Producto.doc"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120616" y="2047741"/>
            <a:ext cx="6172200" cy="2998806"/>
          </a:xfrm>
        </p:spPr>
        <p:txBody>
          <a:bodyPr>
            <a:noAutofit/>
          </a:bodyPr>
          <a:lstStyle/>
          <a:p>
            <a:pPr lvl="0" algn="ctr" fontAlgn="base">
              <a:spcAft>
                <a:spcPct val="0"/>
              </a:spcAft>
            </a:pPr>
            <a:r>
              <a:rPr lang="es-ES" dirty="0">
                <a:solidFill>
                  <a:schemeClr val="accent4">
                    <a:lumMod val="50000"/>
                  </a:schemeClr>
                </a:solidFill>
                <a:latin typeface="Candara" panose="020E0502030303020204" pitchFamily="34" charset="0"/>
              </a:rPr>
              <a:t>Proceso de Aseguramiento de la Calidad</a:t>
            </a:r>
            <a:endParaRPr lang="es-ES" sz="7200" dirty="0">
              <a:solidFill>
                <a:schemeClr val="accent4">
                  <a:lumMod val="50000"/>
                </a:schemeClr>
              </a:solidFill>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506697283"/>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normAutofit fontScale="90000"/>
          </a:bodyPr>
          <a:lstStyle/>
          <a:p>
            <a:r>
              <a:rPr lang="es-PE" altLang="es-ES" dirty="0" smtClean="0"/>
              <a:t>4. Entradas </a:t>
            </a:r>
            <a:r>
              <a:rPr lang="es-PE" altLang="es-ES" dirty="0"/>
              <a:t>y salidas del proceso</a:t>
            </a:r>
            <a:br>
              <a:rPr lang="es-PE" altLang="es-ES" dirty="0"/>
            </a:br>
            <a:endParaRPr lang="es-ES" dirty="0"/>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485276477"/>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26734" y="260797"/>
            <a:ext cx="10018713" cy="1752599"/>
          </a:xfrm>
        </p:spPr>
        <p:txBody>
          <a:bodyPr/>
          <a:lstStyle/>
          <a:p>
            <a:pPr algn="ctr"/>
            <a:r>
              <a:rPr lang="es-PE" altLang="es-ES" b="1" dirty="0">
                <a:latin typeface="Candara" panose="020E0502030303020204" pitchFamily="34" charset="0"/>
              </a:rPr>
              <a:t>Entradas y salidas del proceso</a:t>
            </a:r>
            <a:endParaRPr lang="es-ES" b="1" dirty="0">
              <a:latin typeface="Candara" panose="020E0502030303020204" pitchFamily="34" charset="0"/>
            </a:endParaRPr>
          </a:p>
        </p:txBody>
      </p:sp>
      <p:sp>
        <p:nvSpPr>
          <p:cNvPr id="5" name="4 Flecha derecha"/>
          <p:cNvSpPr/>
          <p:nvPr/>
        </p:nvSpPr>
        <p:spPr>
          <a:xfrm>
            <a:off x="1226734" y="2276872"/>
            <a:ext cx="3240360" cy="3096344"/>
          </a:xfrm>
          <a:prstGeom prst="rightArrow">
            <a:avLst>
              <a:gd name="adj1" fmla="val 50000"/>
              <a:gd name="adj2" fmla="val 37344"/>
            </a:avLst>
          </a:prstGeom>
        </p:spPr>
        <p:style>
          <a:lnRef idx="1">
            <a:schemeClr val="dk1"/>
          </a:lnRef>
          <a:fillRef idx="2">
            <a:schemeClr val="dk1"/>
          </a:fillRef>
          <a:effectRef idx="1">
            <a:schemeClr val="dk1"/>
          </a:effectRef>
          <a:fontRef idx="minor">
            <a:schemeClr val="dk1"/>
          </a:fontRef>
        </p:style>
        <p:txBody>
          <a:bodyPr rtlCol="0" anchor="ctr"/>
          <a:lstStyle/>
          <a:p>
            <a:pPr>
              <a:spcBef>
                <a:spcPct val="0"/>
              </a:spcBef>
              <a:spcAft>
                <a:spcPct val="0"/>
              </a:spcAft>
            </a:pPr>
            <a:r>
              <a:rPr lang="es-PE" b="1" dirty="0">
                <a:solidFill>
                  <a:schemeClr val="tx1"/>
                </a:solidFill>
              </a:rPr>
              <a:t>Entradas:</a:t>
            </a:r>
            <a:r>
              <a:rPr lang="es-PE" dirty="0">
                <a:solidFill>
                  <a:schemeClr val="tx1"/>
                </a:solidFill>
              </a:rPr>
              <a:t/>
            </a:r>
            <a:br>
              <a:rPr lang="es-PE" dirty="0">
                <a:solidFill>
                  <a:schemeClr val="tx1"/>
                </a:solidFill>
              </a:rPr>
            </a:br>
            <a:r>
              <a:rPr lang="es-PE" dirty="0">
                <a:solidFill>
                  <a:schemeClr val="tx1"/>
                </a:solidFill>
              </a:rPr>
              <a:t>Lista de</a:t>
            </a:r>
          </a:p>
          <a:p>
            <a:pPr>
              <a:spcBef>
                <a:spcPct val="0"/>
              </a:spcBef>
              <a:spcAft>
                <a:spcPct val="0"/>
              </a:spcAft>
            </a:pPr>
            <a:r>
              <a:rPr lang="es-PE" dirty="0">
                <a:solidFill>
                  <a:schemeClr val="tx1"/>
                </a:solidFill>
              </a:rPr>
              <a:t>Actividades de QA</a:t>
            </a:r>
          </a:p>
          <a:p>
            <a:pPr>
              <a:spcBef>
                <a:spcPct val="0"/>
              </a:spcBef>
              <a:spcAft>
                <a:spcPct val="0"/>
              </a:spcAft>
            </a:pPr>
            <a:r>
              <a:rPr lang="es-PE" dirty="0">
                <a:solidFill>
                  <a:schemeClr val="tx1"/>
                </a:solidFill>
              </a:rPr>
              <a:t>de Producto</a:t>
            </a:r>
            <a:endParaRPr lang="es-PE" dirty="0"/>
          </a:p>
        </p:txBody>
      </p:sp>
      <p:sp>
        <p:nvSpPr>
          <p:cNvPr id="9" name="8 Rectángulo redondeado"/>
          <p:cNvSpPr/>
          <p:nvPr/>
        </p:nvSpPr>
        <p:spPr>
          <a:xfrm>
            <a:off x="4982750" y="3001302"/>
            <a:ext cx="2121363" cy="16474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spcBef>
                <a:spcPct val="0"/>
              </a:spcBef>
              <a:spcAft>
                <a:spcPct val="0"/>
              </a:spcAft>
            </a:pPr>
            <a:r>
              <a:rPr lang="es-PE" dirty="0">
                <a:solidFill>
                  <a:schemeClr val="tx1"/>
                </a:solidFill>
              </a:rPr>
              <a:t>Proceso de Aseguramiento de la Calidad</a:t>
            </a:r>
            <a:endParaRPr lang="es-ES" dirty="0">
              <a:solidFill>
                <a:schemeClr val="tx1"/>
              </a:solidFill>
            </a:endParaRPr>
          </a:p>
        </p:txBody>
      </p:sp>
      <p:sp>
        <p:nvSpPr>
          <p:cNvPr id="10" name="9 Flecha derecha"/>
          <p:cNvSpPr/>
          <p:nvPr/>
        </p:nvSpPr>
        <p:spPr>
          <a:xfrm>
            <a:off x="7992755" y="2132856"/>
            <a:ext cx="3024336" cy="3384376"/>
          </a:xfrm>
          <a:prstGeom prst="rightArrow">
            <a:avLst>
              <a:gd name="adj1" fmla="val 50000"/>
              <a:gd name="adj2" fmla="val 35000"/>
            </a:avLst>
          </a:prstGeom>
        </p:spPr>
        <p:style>
          <a:lnRef idx="1">
            <a:schemeClr val="dk1"/>
          </a:lnRef>
          <a:fillRef idx="2">
            <a:schemeClr val="dk1"/>
          </a:fillRef>
          <a:effectRef idx="1">
            <a:schemeClr val="dk1"/>
          </a:effectRef>
          <a:fontRef idx="minor">
            <a:schemeClr val="dk1"/>
          </a:fontRef>
        </p:style>
        <p:txBody>
          <a:bodyPr rtlCol="0" anchor="ctr"/>
          <a:lstStyle/>
          <a:p>
            <a:pPr>
              <a:spcBef>
                <a:spcPct val="0"/>
              </a:spcBef>
              <a:spcAft>
                <a:spcPct val="0"/>
              </a:spcAft>
            </a:pPr>
            <a:r>
              <a:rPr lang="es-PE" b="1" dirty="0">
                <a:solidFill>
                  <a:schemeClr val="tx1"/>
                </a:solidFill>
              </a:rPr>
              <a:t>Salidas:</a:t>
            </a:r>
            <a:r>
              <a:rPr lang="es-PE" dirty="0">
                <a:solidFill>
                  <a:schemeClr val="tx1"/>
                </a:solidFill>
              </a:rPr>
              <a:t/>
            </a:r>
            <a:br>
              <a:rPr lang="es-PE" dirty="0">
                <a:solidFill>
                  <a:schemeClr val="tx1"/>
                </a:solidFill>
              </a:rPr>
            </a:br>
            <a:r>
              <a:rPr lang="es-PE" dirty="0">
                <a:solidFill>
                  <a:schemeClr val="tx1"/>
                </a:solidFill>
              </a:rPr>
              <a:t>- Registro de las revisiones</a:t>
            </a:r>
          </a:p>
          <a:p>
            <a:pPr>
              <a:spcBef>
                <a:spcPct val="0"/>
              </a:spcBef>
              <a:spcAft>
                <a:spcPct val="0"/>
              </a:spcAft>
            </a:pPr>
            <a:r>
              <a:rPr lang="es-PE" dirty="0">
                <a:solidFill>
                  <a:schemeClr val="tx1"/>
                </a:solidFill>
              </a:rPr>
              <a:t>  realizadas.</a:t>
            </a:r>
          </a:p>
          <a:p>
            <a:pPr>
              <a:spcBef>
                <a:spcPct val="0"/>
              </a:spcBef>
              <a:spcAft>
                <a:spcPct val="0"/>
              </a:spcAft>
              <a:buFontTx/>
              <a:buChar char="-"/>
            </a:pPr>
            <a:r>
              <a:rPr lang="es-PE" dirty="0">
                <a:solidFill>
                  <a:schemeClr val="tx1"/>
                </a:solidFill>
              </a:rPr>
              <a:t>Consolidado de No</a:t>
            </a:r>
          </a:p>
          <a:p>
            <a:pPr>
              <a:spcBef>
                <a:spcPct val="0"/>
              </a:spcBef>
              <a:spcAft>
                <a:spcPct val="0"/>
              </a:spcAft>
            </a:pPr>
            <a:r>
              <a:rPr lang="es-PE" dirty="0">
                <a:solidFill>
                  <a:schemeClr val="tx1"/>
                </a:solidFill>
              </a:rPr>
              <a:t>  Conformidades</a:t>
            </a:r>
            <a:endParaRPr lang="es-ES" dirty="0">
              <a:solidFill>
                <a:schemeClr val="tx1"/>
              </a:solidFill>
            </a:endParaRPr>
          </a:p>
        </p:txBody>
      </p:sp>
      <p:pic>
        <p:nvPicPr>
          <p:cNvPr id="6" name="Imagen 5"/>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406435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PE" altLang="es-ES" dirty="0" smtClean="0"/>
              <a:t>5. Descripción </a:t>
            </a:r>
            <a:r>
              <a:rPr lang="es-PE" altLang="es-ES" dirty="0"/>
              <a:t>del </a:t>
            </a:r>
            <a:r>
              <a:rPr lang="es-PE" altLang="es-ES" dirty="0" smtClean="0"/>
              <a:t>proceso</a:t>
            </a:r>
            <a:endParaRPr lang="es-ES" dirty="0"/>
          </a:p>
        </p:txBody>
      </p:sp>
      <p:sp>
        <p:nvSpPr>
          <p:cNvPr id="5" name="4 Subtítulo"/>
          <p:cNvSpPr>
            <a:spLocks noGrp="1"/>
          </p:cNvSpPr>
          <p:nvPr>
            <p:ph type="subTitle" idx="1"/>
          </p:nvPr>
        </p:nvSpPr>
        <p:spPr/>
        <p:txBody>
          <a:bodyPr/>
          <a:lstStyle/>
          <a:p>
            <a:r>
              <a:rPr lang="es-PE" altLang="es-ES" sz="2800" dirty="0"/>
              <a:t>5.1 Subprocesos</a:t>
            </a:r>
          </a:p>
          <a:p>
            <a:endParaRPr lang="es-ES" dirty="0"/>
          </a:p>
        </p:txBody>
      </p:sp>
      <p:pic>
        <p:nvPicPr>
          <p:cNvPr id="6" name="Imagen 5"/>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756430346"/>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18443" y="192905"/>
            <a:ext cx="10018713" cy="1265036"/>
          </a:xfrm>
        </p:spPr>
        <p:txBody>
          <a:bodyPr>
            <a:normAutofit/>
          </a:bodyPr>
          <a:lstStyle/>
          <a:p>
            <a:pPr algn="ctr"/>
            <a:r>
              <a:rPr lang="es-PE" altLang="es-ES" sz="3200" b="1" dirty="0">
                <a:latin typeface="Candara" panose="020E0502030303020204" pitchFamily="34" charset="0"/>
              </a:rPr>
              <a:t>Subprocesos del Proceso de Aseguramiento de Calidad</a:t>
            </a:r>
            <a:endParaRPr lang="es-ES" sz="4400" b="1" dirty="0">
              <a:solidFill>
                <a:schemeClr val="tx1"/>
              </a:solidFill>
              <a:latin typeface="Candara" panose="020E0502030303020204" pitchFamily="34" charset="0"/>
            </a:endParaRPr>
          </a:p>
        </p:txBody>
      </p:sp>
      <p:grpSp>
        <p:nvGrpSpPr>
          <p:cNvPr id="71" name="Group 142"/>
          <p:cNvGrpSpPr>
            <a:grpSpLocks/>
          </p:cNvGrpSpPr>
          <p:nvPr/>
        </p:nvGrpSpPr>
        <p:grpSpPr bwMode="auto">
          <a:xfrm>
            <a:off x="5235262" y="2771172"/>
            <a:ext cx="1498600" cy="2089150"/>
            <a:chOff x="1807" y="1594"/>
            <a:chExt cx="607" cy="726"/>
          </a:xfrm>
        </p:grpSpPr>
        <p:sp>
          <p:nvSpPr>
            <p:cNvPr id="72" name="Rectangle 66"/>
            <p:cNvSpPr>
              <a:spLocks noChangeArrowheads="1"/>
            </p:cNvSpPr>
            <p:nvPr/>
          </p:nvSpPr>
          <p:spPr bwMode="auto">
            <a:xfrm>
              <a:off x="1807" y="1751"/>
              <a:ext cx="607" cy="413"/>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sz="1200" dirty="0">
                  <a:solidFill>
                    <a:schemeClr val="tx1"/>
                  </a:solidFill>
                  <a:latin typeface="Candara" panose="020E0502030303020204" pitchFamily="34" charset="0"/>
                  <a:hlinkClick r:id="rId2" action="ppaction://hlinksldjump"/>
                </a:rPr>
                <a:t>Ejecución de Plan de QA</a:t>
              </a:r>
              <a:endParaRPr lang="es-ES" sz="1200" dirty="0">
                <a:solidFill>
                  <a:schemeClr val="tx1"/>
                </a:solidFill>
                <a:latin typeface="Candara" panose="020E0502030303020204" pitchFamily="34" charset="0"/>
              </a:endParaRPr>
            </a:p>
          </p:txBody>
        </p:sp>
        <p:sp>
          <p:nvSpPr>
            <p:cNvPr id="73" name="Rectangle 67"/>
            <p:cNvSpPr>
              <a:spLocks noChangeArrowheads="1"/>
            </p:cNvSpPr>
            <p:nvPr/>
          </p:nvSpPr>
          <p:spPr bwMode="auto">
            <a:xfrm>
              <a:off x="1807" y="1594"/>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sz="1200" b="1">
                  <a:solidFill>
                    <a:schemeClr val="tx1"/>
                  </a:solidFill>
                  <a:latin typeface="Candara" panose="020E0502030303020204" pitchFamily="34" charset="0"/>
                </a:rPr>
                <a:t>(2) Analista de Calidad</a:t>
              </a:r>
              <a:endParaRPr lang="es-ES" sz="1200" b="1">
                <a:solidFill>
                  <a:schemeClr val="tx1"/>
                </a:solidFill>
                <a:latin typeface="Candara" panose="020E0502030303020204" pitchFamily="34" charset="0"/>
              </a:endParaRPr>
            </a:p>
          </p:txBody>
        </p:sp>
        <p:sp>
          <p:nvSpPr>
            <p:cNvPr id="74" name="Rectangle 68"/>
            <p:cNvSpPr>
              <a:spLocks noChangeArrowheads="1"/>
            </p:cNvSpPr>
            <p:nvPr/>
          </p:nvSpPr>
          <p:spPr bwMode="auto">
            <a:xfrm>
              <a:off x="1807" y="2164"/>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endParaRPr lang="es-PE" sz="1200" b="1">
                <a:solidFill>
                  <a:schemeClr val="tx1"/>
                </a:solidFill>
                <a:latin typeface="Candara" panose="020E0502030303020204" pitchFamily="34" charset="0"/>
              </a:endParaRPr>
            </a:p>
            <a:p>
              <a:pPr algn="ctr" eaLnBrk="1" hangingPunct="1">
                <a:spcBef>
                  <a:spcPct val="0"/>
                </a:spcBef>
                <a:spcAft>
                  <a:spcPct val="0"/>
                </a:spcAft>
                <a:buFontTx/>
                <a:buNone/>
              </a:pPr>
              <a:r>
                <a:rPr lang="es-PE" sz="1200" b="1">
                  <a:solidFill>
                    <a:schemeClr val="tx1"/>
                  </a:solidFill>
                  <a:latin typeface="Candara" panose="020E0502030303020204" pitchFamily="34" charset="0"/>
                </a:rPr>
                <a:t>Herramienta Gestión</a:t>
              </a:r>
            </a:p>
            <a:p>
              <a:pPr algn="ctr" eaLnBrk="1" hangingPunct="1">
                <a:spcBef>
                  <a:spcPct val="0"/>
                </a:spcBef>
                <a:spcAft>
                  <a:spcPct val="0"/>
                </a:spcAft>
                <a:buFontTx/>
                <a:buNone/>
              </a:pPr>
              <a:r>
                <a:rPr lang="es-PE" sz="1200" b="1">
                  <a:solidFill>
                    <a:schemeClr val="tx1"/>
                  </a:solidFill>
                  <a:latin typeface="Candara" panose="020E0502030303020204" pitchFamily="34" charset="0"/>
                </a:rPr>
                <a:t>QA‑Producto</a:t>
              </a:r>
            </a:p>
            <a:p>
              <a:pPr algn="ctr" eaLnBrk="1" hangingPunct="1">
                <a:spcBef>
                  <a:spcPct val="0"/>
                </a:spcBef>
                <a:spcAft>
                  <a:spcPct val="0"/>
                </a:spcAft>
                <a:buFontTx/>
                <a:buNone/>
              </a:pPr>
              <a:endParaRPr lang="es-PE" sz="1200" b="1">
                <a:solidFill>
                  <a:schemeClr val="tx1"/>
                </a:solidFill>
                <a:latin typeface="Candara" panose="020E0502030303020204" pitchFamily="34" charset="0"/>
              </a:endParaRPr>
            </a:p>
          </p:txBody>
        </p:sp>
      </p:grpSp>
      <p:grpSp>
        <p:nvGrpSpPr>
          <p:cNvPr id="75" name="Group 143"/>
          <p:cNvGrpSpPr>
            <a:grpSpLocks/>
          </p:cNvGrpSpPr>
          <p:nvPr/>
        </p:nvGrpSpPr>
        <p:grpSpPr bwMode="auto">
          <a:xfrm>
            <a:off x="7165662" y="2733073"/>
            <a:ext cx="1512888" cy="2154237"/>
            <a:chOff x="3819" y="1594"/>
            <a:chExt cx="607" cy="726"/>
          </a:xfrm>
        </p:grpSpPr>
        <p:sp>
          <p:nvSpPr>
            <p:cNvPr id="76" name="Rectangle 70"/>
            <p:cNvSpPr>
              <a:spLocks noChangeArrowheads="1"/>
            </p:cNvSpPr>
            <p:nvPr/>
          </p:nvSpPr>
          <p:spPr bwMode="auto">
            <a:xfrm>
              <a:off x="3819" y="1751"/>
              <a:ext cx="607" cy="413"/>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wrap="none"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ES" sz="1200">
                  <a:solidFill>
                    <a:schemeClr val="tx1"/>
                  </a:solidFill>
                  <a:latin typeface="Candara" panose="020E0502030303020204" pitchFamily="34" charset="0"/>
                  <a:hlinkClick r:id="" action="ppaction://noaction"/>
                </a:rPr>
                <a:t>Elaboración de Informe</a:t>
              </a:r>
            </a:p>
            <a:p>
              <a:pPr algn="ctr" eaLnBrk="1" hangingPunct="1">
                <a:lnSpc>
                  <a:spcPct val="110000"/>
                </a:lnSpc>
                <a:spcBef>
                  <a:spcPct val="0"/>
                </a:spcBef>
                <a:spcAft>
                  <a:spcPct val="0"/>
                </a:spcAft>
                <a:buFontTx/>
                <a:buNone/>
              </a:pPr>
              <a:r>
                <a:rPr lang="es-ES" sz="1200">
                  <a:solidFill>
                    <a:schemeClr val="tx1"/>
                  </a:solidFill>
                  <a:latin typeface="Candara" panose="020E0502030303020204" pitchFamily="34" charset="0"/>
                  <a:hlinkClick r:id="" action="ppaction://noaction"/>
                </a:rPr>
                <a:t>de Resultados QA</a:t>
              </a:r>
              <a:endParaRPr lang="es-ES" sz="1200">
                <a:solidFill>
                  <a:schemeClr val="tx1"/>
                </a:solidFill>
                <a:latin typeface="Candara" panose="020E0502030303020204" pitchFamily="34" charset="0"/>
              </a:endParaRPr>
            </a:p>
          </p:txBody>
        </p:sp>
        <p:sp>
          <p:nvSpPr>
            <p:cNvPr id="77" name="Rectangle 71"/>
            <p:cNvSpPr>
              <a:spLocks noChangeArrowheads="1"/>
            </p:cNvSpPr>
            <p:nvPr/>
          </p:nvSpPr>
          <p:spPr bwMode="auto">
            <a:xfrm>
              <a:off x="3819" y="1594"/>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sz="1200" b="1">
                  <a:solidFill>
                    <a:schemeClr val="tx1"/>
                  </a:solidFill>
                  <a:latin typeface="Candara" panose="020E0502030303020204" pitchFamily="34" charset="0"/>
                </a:rPr>
                <a:t>(3) Analista de Calidad</a:t>
              </a:r>
              <a:endParaRPr lang="es-ES" sz="1200" b="1">
                <a:solidFill>
                  <a:schemeClr val="tx1"/>
                </a:solidFill>
                <a:latin typeface="Candara" panose="020E0502030303020204" pitchFamily="34" charset="0"/>
              </a:endParaRPr>
            </a:p>
          </p:txBody>
        </p:sp>
        <p:sp>
          <p:nvSpPr>
            <p:cNvPr id="78" name="Rectangle 72"/>
            <p:cNvSpPr>
              <a:spLocks noChangeArrowheads="1"/>
            </p:cNvSpPr>
            <p:nvPr/>
          </p:nvSpPr>
          <p:spPr bwMode="auto">
            <a:xfrm>
              <a:off x="3819" y="2164"/>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sz="1200" b="1" dirty="0">
                  <a:solidFill>
                    <a:schemeClr val="tx1"/>
                  </a:solidFill>
                  <a:latin typeface="Candara" panose="020E0502030303020204" pitchFamily="34" charset="0"/>
                </a:rPr>
                <a:t>Herramienta Gestión</a:t>
              </a:r>
            </a:p>
            <a:p>
              <a:pPr algn="ctr" eaLnBrk="1" hangingPunct="1">
                <a:spcBef>
                  <a:spcPct val="0"/>
                </a:spcBef>
                <a:spcAft>
                  <a:spcPct val="0"/>
                </a:spcAft>
                <a:buFontTx/>
                <a:buNone/>
              </a:pPr>
              <a:r>
                <a:rPr lang="es-PE" sz="1200" b="1" dirty="0">
                  <a:solidFill>
                    <a:schemeClr val="tx1"/>
                  </a:solidFill>
                  <a:latin typeface="Candara" panose="020E0502030303020204" pitchFamily="34" charset="0"/>
                </a:rPr>
                <a:t>QA‑Producto</a:t>
              </a:r>
            </a:p>
          </p:txBody>
        </p:sp>
      </p:grpSp>
      <p:cxnSp>
        <p:nvCxnSpPr>
          <p:cNvPr id="79" name="AutoShape 79"/>
          <p:cNvCxnSpPr>
            <a:cxnSpLocks noChangeShapeType="1"/>
            <a:stCxn id="72" idx="3"/>
            <a:endCxn id="76" idx="1"/>
          </p:cNvCxnSpPr>
          <p:nvPr/>
        </p:nvCxnSpPr>
        <p:spPr bwMode="auto">
          <a:xfrm flipV="1">
            <a:off x="6733862" y="3810984"/>
            <a:ext cx="431800" cy="6350"/>
          </a:xfrm>
          <a:prstGeom prst="straightConnector1">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cxnSp>
      <p:cxnSp>
        <p:nvCxnSpPr>
          <p:cNvPr id="80" name="AutoShape 82"/>
          <p:cNvCxnSpPr>
            <a:cxnSpLocks noChangeShapeType="1"/>
            <a:stCxn id="85" idx="3"/>
            <a:endCxn id="72" idx="1"/>
          </p:cNvCxnSpPr>
          <p:nvPr/>
        </p:nvCxnSpPr>
        <p:spPr bwMode="auto">
          <a:xfrm>
            <a:off x="4789176" y="3817334"/>
            <a:ext cx="446087" cy="0"/>
          </a:xfrm>
          <a:prstGeom prst="straightConnector1">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cxnSp>
      <p:cxnSp>
        <p:nvCxnSpPr>
          <p:cNvPr id="81" name="AutoShape 103"/>
          <p:cNvCxnSpPr>
            <a:cxnSpLocks noChangeShapeType="1"/>
          </p:cNvCxnSpPr>
          <p:nvPr/>
        </p:nvCxnSpPr>
        <p:spPr bwMode="auto">
          <a:xfrm flipH="1">
            <a:off x="2280926" y="3189478"/>
            <a:ext cx="1587" cy="431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 name="AutoShape 110"/>
          <p:cNvCxnSpPr>
            <a:cxnSpLocks noChangeShapeType="1"/>
            <a:endCxn id="85" idx="1"/>
          </p:cNvCxnSpPr>
          <p:nvPr/>
        </p:nvCxnSpPr>
        <p:spPr bwMode="auto">
          <a:xfrm flipV="1">
            <a:off x="2558737" y="3817334"/>
            <a:ext cx="712788" cy="12700"/>
          </a:xfrm>
          <a:prstGeom prst="straightConnector1">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cxnSp>
      <p:cxnSp>
        <p:nvCxnSpPr>
          <p:cNvPr id="83" name="AutoShape 119"/>
          <p:cNvCxnSpPr>
            <a:cxnSpLocks noChangeShapeType="1"/>
          </p:cNvCxnSpPr>
          <p:nvPr/>
        </p:nvCxnSpPr>
        <p:spPr bwMode="auto">
          <a:xfrm>
            <a:off x="9902513" y="4539647"/>
            <a:ext cx="9525" cy="520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84" name="Group 141"/>
          <p:cNvGrpSpPr>
            <a:grpSpLocks/>
          </p:cNvGrpSpPr>
          <p:nvPr/>
        </p:nvGrpSpPr>
        <p:grpSpPr bwMode="auto">
          <a:xfrm>
            <a:off x="3271525" y="2771172"/>
            <a:ext cx="1517650" cy="2089150"/>
            <a:chOff x="940" y="1594"/>
            <a:chExt cx="607" cy="726"/>
          </a:xfrm>
        </p:grpSpPr>
        <p:sp>
          <p:nvSpPr>
            <p:cNvPr id="85" name="Rectangle 125"/>
            <p:cNvSpPr>
              <a:spLocks noChangeArrowheads="1"/>
            </p:cNvSpPr>
            <p:nvPr/>
          </p:nvSpPr>
          <p:spPr bwMode="auto">
            <a:xfrm>
              <a:off x="940" y="1751"/>
              <a:ext cx="607" cy="413"/>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sz="1200">
                  <a:solidFill>
                    <a:schemeClr val="tx1"/>
                  </a:solidFill>
                  <a:latin typeface="Candara" panose="020E0502030303020204" pitchFamily="34" charset="0"/>
                </a:rPr>
                <a:t>Planificación de Actividades de QA</a:t>
              </a:r>
              <a:endParaRPr lang="es-ES" sz="1200">
                <a:solidFill>
                  <a:schemeClr val="tx1"/>
                </a:solidFill>
                <a:latin typeface="Candara" panose="020E0502030303020204" pitchFamily="34" charset="0"/>
              </a:endParaRPr>
            </a:p>
          </p:txBody>
        </p:sp>
        <p:sp>
          <p:nvSpPr>
            <p:cNvPr id="86" name="Rectangle 126"/>
            <p:cNvSpPr>
              <a:spLocks noChangeArrowheads="1"/>
            </p:cNvSpPr>
            <p:nvPr/>
          </p:nvSpPr>
          <p:spPr bwMode="auto">
            <a:xfrm>
              <a:off x="940" y="1594"/>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sz="1200" b="1" dirty="0">
                  <a:solidFill>
                    <a:schemeClr val="tx1"/>
                  </a:solidFill>
                  <a:latin typeface="Candara" panose="020E0502030303020204" pitchFamily="34" charset="0"/>
                </a:rPr>
                <a:t>(1) Analista de Calidad</a:t>
              </a:r>
              <a:endParaRPr lang="es-ES" sz="1200" b="1" dirty="0">
                <a:solidFill>
                  <a:schemeClr val="tx1"/>
                </a:solidFill>
                <a:latin typeface="Candara" panose="020E0502030303020204" pitchFamily="34" charset="0"/>
              </a:endParaRPr>
            </a:p>
          </p:txBody>
        </p:sp>
        <p:sp>
          <p:nvSpPr>
            <p:cNvPr id="87" name="Rectangle 127"/>
            <p:cNvSpPr>
              <a:spLocks noChangeArrowheads="1"/>
            </p:cNvSpPr>
            <p:nvPr/>
          </p:nvSpPr>
          <p:spPr bwMode="auto">
            <a:xfrm>
              <a:off x="940" y="2164"/>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sz="1200" b="1">
                  <a:solidFill>
                    <a:schemeClr val="tx1"/>
                  </a:solidFill>
                  <a:latin typeface="Candara" panose="020E0502030303020204" pitchFamily="34" charset="0"/>
                </a:rPr>
                <a:t>Herramienta Gestión</a:t>
              </a:r>
            </a:p>
            <a:p>
              <a:pPr algn="ctr" eaLnBrk="1" hangingPunct="1">
                <a:spcBef>
                  <a:spcPct val="0"/>
                </a:spcBef>
                <a:spcAft>
                  <a:spcPct val="0"/>
                </a:spcAft>
                <a:buFontTx/>
                <a:buNone/>
              </a:pPr>
              <a:r>
                <a:rPr lang="es-PE" sz="1200" b="1">
                  <a:solidFill>
                    <a:schemeClr val="tx1"/>
                  </a:solidFill>
                  <a:latin typeface="Candara" panose="020E0502030303020204" pitchFamily="34" charset="0"/>
                </a:rPr>
                <a:t>QA‑Producto</a:t>
              </a:r>
            </a:p>
          </p:txBody>
        </p:sp>
      </p:grpSp>
      <p:cxnSp>
        <p:nvCxnSpPr>
          <p:cNvPr id="88" name="AutoShape 139"/>
          <p:cNvCxnSpPr>
            <a:cxnSpLocks noChangeShapeType="1"/>
            <a:stCxn id="76" idx="3"/>
          </p:cNvCxnSpPr>
          <p:nvPr/>
        </p:nvCxnSpPr>
        <p:spPr bwMode="auto">
          <a:xfrm flipV="1">
            <a:off x="8678550" y="3806222"/>
            <a:ext cx="901700" cy="4762"/>
          </a:xfrm>
          <a:prstGeom prst="straightConnector1">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cxnSp>
      <p:pic>
        <p:nvPicPr>
          <p:cNvPr id="89" name="Picture 1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4864" y="3618898"/>
            <a:ext cx="5238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Rectangle 105"/>
          <p:cNvSpPr>
            <a:spLocks noChangeArrowheads="1"/>
          </p:cNvSpPr>
          <p:nvPr/>
        </p:nvSpPr>
        <p:spPr bwMode="auto">
          <a:xfrm>
            <a:off x="1757050" y="4036410"/>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200" b="1">
                <a:solidFill>
                  <a:schemeClr val="tx1"/>
                </a:solidFill>
                <a:latin typeface="Candara" panose="020E0502030303020204" pitchFamily="34" charset="0"/>
              </a:rPr>
              <a:t>Actividades de QA</a:t>
            </a:r>
            <a:endParaRPr lang="es-ES" sz="1200" b="1">
              <a:solidFill>
                <a:schemeClr val="tx1"/>
              </a:solidFill>
              <a:latin typeface="Candara" panose="020E0502030303020204" pitchFamily="34" charset="0"/>
            </a:endParaRPr>
          </a:p>
        </p:txBody>
      </p:sp>
      <p:sp>
        <p:nvSpPr>
          <p:cNvPr id="91" name="Rectangle 109"/>
          <p:cNvSpPr>
            <a:spLocks noChangeArrowheads="1"/>
          </p:cNvSpPr>
          <p:nvPr/>
        </p:nvSpPr>
        <p:spPr bwMode="auto">
          <a:xfrm>
            <a:off x="1730062" y="2805304"/>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200" b="1">
                <a:solidFill>
                  <a:schemeClr val="tx1"/>
                </a:solidFill>
                <a:latin typeface="Candara" panose="020E0502030303020204" pitchFamily="34" charset="0"/>
              </a:rPr>
              <a:t>Analista de Calidad</a:t>
            </a:r>
            <a:endParaRPr lang="es-ES" sz="1200" b="1">
              <a:solidFill>
                <a:schemeClr val="tx1"/>
              </a:solidFill>
              <a:latin typeface="Candara" panose="020E0502030303020204" pitchFamily="34" charset="0"/>
            </a:endParaRPr>
          </a:p>
        </p:txBody>
      </p:sp>
      <p:pic>
        <p:nvPicPr>
          <p:cNvPr id="92" name="Picture 1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6600" y="2276665"/>
            <a:ext cx="6302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93" name="Group 113"/>
          <p:cNvGrpSpPr>
            <a:grpSpLocks/>
          </p:cNvGrpSpPr>
          <p:nvPr/>
        </p:nvGrpSpPr>
        <p:grpSpPr bwMode="auto">
          <a:xfrm>
            <a:off x="9254812" y="3596672"/>
            <a:ext cx="1295400" cy="947682"/>
            <a:chOff x="2776" y="542"/>
            <a:chExt cx="696" cy="604"/>
          </a:xfrm>
        </p:grpSpPr>
        <p:sp>
          <p:nvSpPr>
            <p:cNvPr id="94" name="Rectangle 114"/>
            <p:cNvSpPr>
              <a:spLocks noChangeArrowheads="1"/>
            </p:cNvSpPr>
            <p:nvPr/>
          </p:nvSpPr>
          <p:spPr bwMode="auto">
            <a:xfrm>
              <a:off x="2776" y="805"/>
              <a:ext cx="696"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200" b="1" dirty="0">
                  <a:solidFill>
                    <a:schemeClr val="tx1"/>
                  </a:solidFill>
                  <a:latin typeface="Candara" panose="020E0502030303020204" pitchFamily="34" charset="0"/>
                </a:rPr>
                <a:t>Registro de las revisiones realizadas</a:t>
              </a:r>
              <a:endParaRPr lang="es-ES" sz="1200" b="1" dirty="0">
                <a:solidFill>
                  <a:schemeClr val="tx1"/>
                </a:solidFill>
                <a:latin typeface="Candara" panose="020E0502030303020204" pitchFamily="34" charset="0"/>
              </a:endParaRPr>
            </a:p>
          </p:txBody>
        </p:sp>
        <p:pic>
          <p:nvPicPr>
            <p:cNvPr id="95" name="Picture 1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1" y="542"/>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6" name="Group 116"/>
          <p:cNvGrpSpPr>
            <a:grpSpLocks/>
          </p:cNvGrpSpPr>
          <p:nvPr/>
        </p:nvGrpSpPr>
        <p:grpSpPr bwMode="auto">
          <a:xfrm>
            <a:off x="9359587" y="5060350"/>
            <a:ext cx="1104900" cy="773114"/>
            <a:chOff x="-23" y="1117"/>
            <a:chExt cx="696" cy="487"/>
          </a:xfrm>
        </p:grpSpPr>
        <p:pic>
          <p:nvPicPr>
            <p:cNvPr id="97" name="Picture 1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8" name="Rectangle 118"/>
            <p:cNvSpPr>
              <a:spLocks noChangeArrowheads="1"/>
            </p:cNvSpPr>
            <p:nvPr/>
          </p:nvSpPr>
          <p:spPr bwMode="auto">
            <a:xfrm>
              <a:off x="-23" y="1450"/>
              <a:ext cx="6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200" b="1">
                  <a:solidFill>
                    <a:schemeClr val="tx1"/>
                  </a:solidFill>
                  <a:latin typeface="Candara" panose="020E0502030303020204" pitchFamily="34" charset="0"/>
                </a:rPr>
                <a:t>Gerente</a:t>
              </a:r>
              <a:endParaRPr lang="es-ES" sz="1200" b="1">
                <a:solidFill>
                  <a:schemeClr val="tx1"/>
                </a:solidFill>
                <a:latin typeface="Candara" panose="020E0502030303020204" pitchFamily="34" charset="0"/>
              </a:endParaRPr>
            </a:p>
          </p:txBody>
        </p:sp>
      </p:grpSp>
      <p:pic>
        <p:nvPicPr>
          <p:cNvPr id="31" name="Imagen 30"/>
          <p:cNvPicPr>
            <a:picLocks noChangeAspect="1"/>
          </p:cNvPicPr>
          <p:nvPr/>
        </p:nvPicPr>
        <p:blipFill rotWithShape="1">
          <a:blip r:embed="rId5"/>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33359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9"/>
          <p:cNvGraphicFramePr>
            <a:graphicFrameLocks noGrp="1"/>
          </p:cNvGraphicFramePr>
          <p:nvPr>
            <p:extLst>
              <p:ext uri="{D42A27DB-BD31-4B8C-83A1-F6EECF244321}">
                <p14:modId xmlns:p14="http://schemas.microsoft.com/office/powerpoint/2010/main" val="4226459160"/>
              </p:ext>
            </p:extLst>
          </p:nvPr>
        </p:nvGraphicFramePr>
        <p:xfrm>
          <a:off x="1865290" y="1417638"/>
          <a:ext cx="9480998" cy="5212603"/>
        </p:xfrm>
        <a:graphic>
          <a:graphicData uri="http://schemas.openxmlformats.org/drawingml/2006/table">
            <a:tbl>
              <a:tblPr firstRow="1" bandRow="1">
                <a:tableStyleId>{793D81CF-94F2-401A-BA57-92F5A7B2D0C5}</a:tableStyleId>
              </a:tblPr>
              <a:tblGrid>
                <a:gridCol w="233139"/>
                <a:gridCol w="1554262"/>
                <a:gridCol w="1554262"/>
                <a:gridCol w="3730228"/>
                <a:gridCol w="2409107"/>
              </a:tblGrid>
              <a:tr h="497624">
                <a:tc>
                  <a:txBody>
                    <a:bodyPr/>
                    <a:lstStyle/>
                    <a:p>
                      <a:pPr algn="ctr"/>
                      <a:r>
                        <a:rPr lang="es-PE" sz="1300" dirty="0" smtClean="0">
                          <a:solidFill>
                            <a:sysClr val="windowText" lastClr="000000"/>
                          </a:solidFill>
                          <a:latin typeface="Candara" panose="020E0502030303020204" pitchFamily="34" charset="0"/>
                        </a:rPr>
                        <a:t>#</a:t>
                      </a:r>
                      <a:endParaRPr lang="es-PE" sz="13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PE" sz="1300" dirty="0" smtClean="0">
                          <a:solidFill>
                            <a:sysClr val="windowText" lastClr="000000"/>
                          </a:solidFill>
                          <a:latin typeface="Candara" panose="020E0502030303020204" pitchFamily="34" charset="0"/>
                        </a:rPr>
                        <a:t>ROL DEL RESPONSABLE</a:t>
                      </a:r>
                      <a:endParaRPr lang="es-PE" sz="13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PE" sz="1300" dirty="0" smtClean="0">
                          <a:solidFill>
                            <a:sysClr val="windowText" lastClr="000000"/>
                          </a:solidFill>
                          <a:latin typeface="Candara" panose="020E0502030303020204" pitchFamily="34" charset="0"/>
                        </a:rPr>
                        <a:t>NOMBRE DEL SUBPROCESO</a:t>
                      </a:r>
                      <a:endParaRPr lang="es-PE" sz="13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1300" dirty="0" smtClean="0">
                          <a:solidFill>
                            <a:sysClr val="windowText" lastClr="000000"/>
                          </a:solidFill>
                          <a:latin typeface="Candara" panose="020E0502030303020204" pitchFamily="34" charset="0"/>
                        </a:rPr>
                        <a:t>DESCRIPCIÓN DEL SUBPROCESO</a:t>
                      </a:r>
                      <a:endParaRPr lang="es-PE" sz="13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1300" dirty="0" smtClean="0">
                          <a:solidFill>
                            <a:sysClr val="windowText" lastClr="000000"/>
                          </a:solidFill>
                          <a:latin typeface="Candara" panose="020E0502030303020204" pitchFamily="34" charset="0"/>
                        </a:rPr>
                        <a:t>HERRAMIENTAS</a:t>
                      </a:r>
                      <a:endParaRPr lang="es-PE" sz="13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572491">
                <a:tc>
                  <a:txBody>
                    <a:bodyPr/>
                    <a:lstStyle/>
                    <a:p>
                      <a:pPr algn="ctr"/>
                      <a:r>
                        <a:rPr lang="es-PE" sz="1300" dirty="0" smtClean="0">
                          <a:solidFill>
                            <a:sysClr val="windowText" lastClr="000000"/>
                          </a:solidFill>
                          <a:latin typeface="Candara" panose="020E0502030303020204" pitchFamily="34" charset="0"/>
                        </a:rPr>
                        <a:t>1</a:t>
                      </a:r>
                      <a:endParaRPr lang="es-PE" sz="1300" b="1" dirty="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Analista de Calidad (GC)</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Planificación de  Actividades de QA</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Cada vez que se inicia una fase de seguimiento y control se debe elaborar la hoja  “Planificación” de la herramienta </a:t>
                      </a:r>
                      <a:r>
                        <a:rPr kumimoji="0" lang="es-PE" sz="1300" b="0" i="0" u="none" strike="noStrike" cap="none" normalizeH="0" baseline="0" noProof="1" smtClean="0">
                          <a:ln>
                            <a:noFill/>
                          </a:ln>
                          <a:solidFill>
                            <a:sysClr val="windowText" lastClr="000000"/>
                          </a:solidFill>
                          <a:effectLst/>
                          <a:latin typeface="Candara" panose="020E0502030303020204" pitchFamily="34" charset="0"/>
                          <a:cs typeface="Arial" pitchFamily="34" charset="0"/>
                        </a:rPr>
                        <a:t> “</a:t>
                      </a: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Herramienta de Gestión QA-Producto”.</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300" kern="1200" dirty="0" smtClean="0">
                          <a:solidFill>
                            <a:sysClr val="windowText" lastClr="000000"/>
                          </a:solidFill>
                          <a:latin typeface="Candara" panose="020E0502030303020204" pitchFamily="34" charset="0"/>
                        </a:rPr>
                        <a:t>Herramienta de Gestión de No</a:t>
                      </a:r>
                      <a:r>
                        <a:rPr lang="es-PE" sz="1300" kern="1200" baseline="0" dirty="0" smtClean="0">
                          <a:solidFill>
                            <a:sysClr val="windowText" lastClr="000000"/>
                          </a:solidFill>
                          <a:latin typeface="Candara" panose="020E0502030303020204" pitchFamily="34" charset="0"/>
                        </a:rPr>
                        <a:t> Conformidades</a:t>
                      </a:r>
                      <a:endParaRPr lang="es-PE" sz="1300" kern="1200" dirty="0" smtClean="0">
                        <a:solidFill>
                          <a:sysClr val="windowText" lastClr="000000"/>
                        </a:solidFill>
                        <a:latin typeface="Candara" panose="020E0502030303020204" pitchFamily="34" charset="0"/>
                      </a:endParaRPr>
                    </a:p>
                    <a:p>
                      <a:pPr marL="0" marR="0" lvl="0" indent="0" algn="l" defTabSz="457200" rtl="0" eaLnBrk="1" fontAlgn="base" latinLnBrk="0" hangingPunct="1">
                        <a:lnSpc>
                          <a:spcPct val="100000"/>
                        </a:lnSpc>
                        <a:spcBef>
                          <a:spcPct val="20000"/>
                        </a:spcBef>
                        <a:spcAft>
                          <a:spcPct val="0"/>
                        </a:spcAft>
                        <a:buClrTx/>
                        <a:buSzTx/>
                        <a:buFontTx/>
                        <a:buNone/>
                        <a:tabLst/>
                      </a:pPr>
                      <a:endParaRPr lang="es-ES" sz="130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532681">
                <a:tc>
                  <a:txBody>
                    <a:bodyPr/>
                    <a:lstStyle/>
                    <a:p>
                      <a:pPr algn="ctr"/>
                      <a:r>
                        <a:rPr lang="es-PE" sz="1300" smtClean="0">
                          <a:solidFill>
                            <a:sysClr val="windowText" lastClr="000000"/>
                          </a:solidFill>
                          <a:latin typeface="Candara" panose="020E0502030303020204" pitchFamily="34" charset="0"/>
                        </a:rPr>
                        <a:t>2</a:t>
                      </a:r>
                      <a:endParaRPr lang="es-PE" sz="1300" b="1" dirty="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Analista de Calidad (GC)</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Ejecución de Plan de QA</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El Analista de Calidad es el responsable de la ejecución de las Revisiones de QA planificadas. Adicionalmente, el Analista de Calidad realizará la auditoría de Gestión de Configuración al entregable utilizando la herramienta 7.0.1.29.02.R22 </a:t>
                      </a:r>
                      <a:r>
                        <a:rPr kumimoji="0" lang="es-PE" sz="1300" b="0" i="0" u="none" strike="noStrike" cap="none" normalizeH="0" baseline="0" dirty="0" err="1" smtClean="0">
                          <a:ln>
                            <a:noFill/>
                          </a:ln>
                          <a:solidFill>
                            <a:sysClr val="windowText" lastClr="000000"/>
                          </a:solidFill>
                          <a:effectLst/>
                          <a:latin typeface="Candara" panose="020E0502030303020204" pitchFamily="34" charset="0"/>
                          <a:cs typeface="Arial" pitchFamily="34" charset="0"/>
                        </a:rPr>
                        <a:t>Checklist</a:t>
                      </a: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 de Aseguramiento de Calidad.</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Después de realizada la revisión de QA de producto, el Analista de Calidad comunica vía correo electrónico la ruta donde se encuentran los resultados de la revisión, con copia al Gestor de Configuración.</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El Analista de Calidad es el responsable de verificar el cumplimiento del Plan de QA (Revisiones de QA)</a:t>
                      </a: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300" kern="1200" dirty="0" smtClean="0">
                          <a:solidFill>
                            <a:sysClr val="windowText" lastClr="000000"/>
                          </a:solidFill>
                          <a:latin typeface="Candara" panose="020E0502030303020204" pitchFamily="34" charset="0"/>
                        </a:rPr>
                        <a:t>Herramienta de Gestión de No</a:t>
                      </a:r>
                      <a:r>
                        <a:rPr lang="es-PE" sz="1300" kern="1200" baseline="0" dirty="0" smtClean="0">
                          <a:solidFill>
                            <a:sysClr val="windowText" lastClr="000000"/>
                          </a:solidFill>
                          <a:latin typeface="Candara" panose="020E0502030303020204" pitchFamily="34" charset="0"/>
                        </a:rPr>
                        <a:t> Conformidades</a:t>
                      </a:r>
                      <a:endParaRPr lang="es-PE" sz="1300" kern="1200" dirty="0" smtClean="0">
                        <a:solidFill>
                          <a:sysClr val="windowText" lastClr="000000"/>
                        </a:solidFill>
                        <a:latin typeface="Candara" panose="020E0502030303020204" pitchFamily="34" charset="0"/>
                      </a:endParaRP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300" kern="1200" dirty="0" err="1" smtClean="0">
                          <a:solidFill>
                            <a:sysClr val="windowText" lastClr="000000"/>
                          </a:solidFill>
                          <a:latin typeface="Candara" panose="020E0502030303020204" pitchFamily="34" charset="0"/>
                        </a:rPr>
                        <a:t>Checklist</a:t>
                      </a:r>
                      <a:r>
                        <a:rPr lang="es-PE" sz="1300" kern="1200" baseline="0" dirty="0" smtClean="0">
                          <a:solidFill>
                            <a:sysClr val="windowText" lastClr="000000"/>
                          </a:solidFill>
                          <a:latin typeface="Candara" panose="020E0502030303020204" pitchFamily="34" charset="0"/>
                        </a:rPr>
                        <a:t> de Proyecto</a:t>
                      </a:r>
                    </a:p>
                    <a:p>
                      <a:pPr marL="0" marR="0" lvl="0" indent="0" algn="l" defTabSz="457200" rtl="0" eaLnBrk="1" fontAlgn="base" latinLnBrk="0" hangingPunct="1">
                        <a:lnSpc>
                          <a:spcPct val="100000"/>
                        </a:lnSpc>
                        <a:spcBef>
                          <a:spcPct val="20000"/>
                        </a:spcBef>
                        <a:spcAft>
                          <a:spcPct val="0"/>
                        </a:spcAft>
                        <a:buClrTx/>
                        <a:buSzTx/>
                        <a:buFontTx/>
                        <a:buNone/>
                        <a:tabLst/>
                      </a:pPr>
                      <a:endParaRPr lang="es-PE" sz="1300" kern="1200" dirty="0" smtClean="0">
                        <a:solidFill>
                          <a:sysClr val="windowText" lastClr="000000"/>
                        </a:solidFill>
                        <a:latin typeface="Candara" panose="020E0502030303020204"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1 Título"/>
          <p:cNvSpPr>
            <a:spLocks noGrp="1"/>
          </p:cNvSpPr>
          <p:nvPr>
            <p:ph type="title"/>
          </p:nvPr>
        </p:nvSpPr>
        <p:spPr>
          <a:xfrm>
            <a:off x="2090670" y="0"/>
            <a:ext cx="9030237" cy="1143000"/>
          </a:xfrm>
        </p:spPr>
        <p:txBody>
          <a:bodyPr>
            <a:normAutofit/>
          </a:bodyPr>
          <a:lstStyle/>
          <a:p>
            <a:pPr algn="ctr"/>
            <a:r>
              <a:rPr lang="es-PE" altLang="es-ES" sz="2800" b="1" dirty="0">
                <a:latin typeface="Candara" panose="020E0502030303020204" pitchFamily="34" charset="0"/>
              </a:rPr>
              <a:t>Subprocesos del Proceso de Aseguramiento de Calidad</a:t>
            </a:r>
            <a:endParaRPr lang="es-ES" b="1" dirty="0">
              <a:solidFill>
                <a:schemeClr val="tx1"/>
              </a:solidFill>
              <a:latin typeface="Candara" panose="020E0502030303020204" pitchFamily="34" charset="0"/>
            </a:endParaRPr>
          </a:p>
        </p:txBody>
      </p:sp>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864972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9"/>
          <p:cNvGraphicFramePr>
            <a:graphicFrameLocks noGrp="1"/>
          </p:cNvGraphicFramePr>
          <p:nvPr>
            <p:extLst>
              <p:ext uri="{D42A27DB-BD31-4B8C-83A1-F6EECF244321}">
                <p14:modId xmlns:p14="http://schemas.microsoft.com/office/powerpoint/2010/main" val="1452011855"/>
              </p:ext>
            </p:extLst>
          </p:nvPr>
        </p:nvGraphicFramePr>
        <p:xfrm>
          <a:off x="1981200" y="2631004"/>
          <a:ext cx="8784977" cy="2455267"/>
        </p:xfrm>
        <a:graphic>
          <a:graphicData uri="http://schemas.openxmlformats.org/drawingml/2006/table">
            <a:tbl>
              <a:tblPr firstRow="1" bandRow="1">
                <a:tableStyleId>{073A0DAA-6AF3-43AB-8588-CEC1D06C72B9}</a:tableStyleId>
              </a:tblPr>
              <a:tblGrid>
                <a:gridCol w="216024"/>
                <a:gridCol w="1440160"/>
                <a:gridCol w="2016224"/>
                <a:gridCol w="3600400"/>
                <a:gridCol w="1512169"/>
              </a:tblGrid>
              <a:tr h="464552">
                <a:tc>
                  <a:txBody>
                    <a:bodyPr/>
                    <a:lstStyle/>
                    <a:p>
                      <a:pPr algn="ctr"/>
                      <a:r>
                        <a:rPr lang="es-PE" sz="1600" dirty="0" smtClean="0">
                          <a:solidFill>
                            <a:sysClr val="windowText" lastClr="000000"/>
                          </a:solidFill>
                          <a:latin typeface="Candara" panose="020E0502030303020204" pitchFamily="34" charset="0"/>
                        </a:rPr>
                        <a:t>#</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600" dirty="0" smtClean="0">
                          <a:solidFill>
                            <a:sysClr val="windowText" lastClr="000000"/>
                          </a:solidFill>
                          <a:latin typeface="Candara" panose="020E0502030303020204" pitchFamily="34" charset="0"/>
                        </a:rPr>
                        <a:t>ROL DEL RESPONSABLE</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600" dirty="0" smtClean="0">
                          <a:solidFill>
                            <a:sysClr val="windowText" lastClr="000000"/>
                          </a:solidFill>
                          <a:latin typeface="Candara" panose="020E0502030303020204" pitchFamily="34" charset="0"/>
                        </a:rPr>
                        <a:t>NOMBRE DEL SUBPROCESO</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600" dirty="0" smtClean="0">
                          <a:solidFill>
                            <a:sysClr val="windowText" lastClr="000000"/>
                          </a:solidFill>
                          <a:latin typeface="Candara" panose="020E0502030303020204" pitchFamily="34" charset="0"/>
                        </a:rPr>
                        <a:t>DESCRIPCIÓN DEL SUBPROCESO</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600" dirty="0" smtClean="0">
                          <a:solidFill>
                            <a:sysClr val="windowText" lastClr="000000"/>
                          </a:solidFill>
                          <a:latin typeface="Candara" panose="020E0502030303020204" pitchFamily="34" charset="0"/>
                        </a:rPr>
                        <a:t>HERRAMIENTAS</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163230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4</a:t>
                      </a:r>
                    </a:p>
                  </a:txBody>
                  <a:tcPr marT="45730" marB="4573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Analista de Calidad</a:t>
                      </a:r>
                    </a:p>
                  </a:txBody>
                  <a:tcPr marT="45730" marB="4573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Elaboración de Informe de Resultados QA</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marT="45730" marB="4573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just" defTabSz="914400" rtl="0" eaLnBrk="1" fontAlgn="base" latinLnBrk="0" hangingPunct="1">
                        <a:lnSpc>
                          <a:spcPct val="100000"/>
                        </a:lnSpc>
                        <a:spcBef>
                          <a:spcPts val="713"/>
                        </a:spcBef>
                        <a:spcAft>
                          <a:spcPts val="713"/>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El Analista de Calidad elabora los Informes de  las Revisiones de QA y comunica al Jefe de la Fábrica y a los Analistas.</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marT="45730" marB="4573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Herramienta</a:t>
                      </a:r>
                      <a:r>
                        <a:rPr lang="es-ES" sz="1300" kern="1200" baseline="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 de </a:t>
                      </a:r>
                      <a:r>
                        <a:rPr lang="es-ES" sz="1300" kern="1200" baseline="0" dirty="0" err="1"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Gestion</a:t>
                      </a:r>
                      <a:r>
                        <a:rPr lang="es-ES" sz="1300" kern="1200" baseline="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 de No Conformidades</a:t>
                      </a:r>
                    </a:p>
                    <a:p>
                      <a:pPr marL="0" marR="0" lvl="0" indent="0" algn="ctr" defTabSz="457200" rtl="0" eaLnBrk="1" fontAlgn="base" latinLnBrk="0" hangingPunct="1">
                        <a:lnSpc>
                          <a:spcPct val="100000"/>
                        </a:lnSpc>
                        <a:spcBef>
                          <a:spcPct val="20000"/>
                        </a:spcBef>
                        <a:spcAft>
                          <a:spcPct val="0"/>
                        </a:spcAft>
                        <a:buClrTx/>
                        <a:buSzTx/>
                        <a:buFontTx/>
                        <a:buNone/>
                        <a:tabLst/>
                      </a:pPr>
                      <a:endParaRPr lang="es-ES" sz="130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marT="45730" marB="4573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bl>
          </a:graphicData>
        </a:graphic>
      </p:graphicFrame>
      <p:sp>
        <p:nvSpPr>
          <p:cNvPr id="5" name="1 Título"/>
          <p:cNvSpPr>
            <a:spLocks noGrp="1"/>
          </p:cNvSpPr>
          <p:nvPr>
            <p:ph type="title"/>
          </p:nvPr>
        </p:nvSpPr>
        <p:spPr>
          <a:xfrm>
            <a:off x="2639888" y="532215"/>
            <a:ext cx="7467600" cy="1143000"/>
          </a:xfrm>
        </p:spPr>
        <p:txBody>
          <a:bodyPr>
            <a:noAutofit/>
          </a:bodyPr>
          <a:lstStyle/>
          <a:p>
            <a:pPr algn="ctr"/>
            <a:r>
              <a:rPr lang="es-PE" altLang="es-ES" sz="3600" b="1" dirty="0">
                <a:latin typeface="Candara" panose="020E0502030303020204" pitchFamily="34" charset="0"/>
              </a:rPr>
              <a:t>Subprocesos del Proceso de Aseguramiento de Calidad</a:t>
            </a:r>
            <a:endParaRPr lang="es-ES" sz="4800" b="1" dirty="0">
              <a:solidFill>
                <a:schemeClr val="tx1"/>
              </a:solidFill>
              <a:latin typeface="Candara" panose="020E0502030303020204" pitchFamily="34" charset="0"/>
            </a:endParaRPr>
          </a:p>
        </p:txBody>
      </p:sp>
      <p:pic>
        <p:nvPicPr>
          <p:cNvPr id="6" name="Imagen 5"/>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56964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PE" altLang="es-ES" dirty="0" smtClean="0"/>
              <a:t>5. Descripción </a:t>
            </a:r>
            <a:r>
              <a:rPr lang="es-PE" altLang="es-ES" dirty="0"/>
              <a:t>del </a:t>
            </a:r>
            <a:r>
              <a:rPr lang="es-PE" altLang="es-ES" dirty="0" smtClean="0"/>
              <a:t>proceso</a:t>
            </a:r>
            <a:endParaRPr lang="es-ES" dirty="0"/>
          </a:p>
        </p:txBody>
      </p:sp>
      <p:sp>
        <p:nvSpPr>
          <p:cNvPr id="5" name="4 Subtítulo"/>
          <p:cNvSpPr>
            <a:spLocks noGrp="1"/>
          </p:cNvSpPr>
          <p:nvPr>
            <p:ph type="subTitle" idx="1"/>
          </p:nvPr>
        </p:nvSpPr>
        <p:spPr/>
        <p:txBody>
          <a:bodyPr/>
          <a:lstStyle/>
          <a:p>
            <a:r>
              <a:rPr lang="es-PE" altLang="es-ES" sz="2800" dirty="0"/>
              <a:t>5.1 Actividades</a:t>
            </a:r>
          </a:p>
          <a:p>
            <a:endParaRPr lang="es-ES" dirty="0"/>
          </a:p>
        </p:txBody>
      </p:sp>
      <p:pic>
        <p:nvPicPr>
          <p:cNvPr id="6" name="Imagen 5"/>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5563838"/>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PE" altLang="es-ES" sz="2800" dirty="0"/>
              <a:t>Actividades del Subproceso</a:t>
            </a:r>
            <a:br>
              <a:rPr lang="es-PE" altLang="es-ES" sz="2800" dirty="0"/>
            </a:br>
            <a:r>
              <a:rPr lang="es-PE" altLang="es-ES" sz="2800" dirty="0"/>
              <a:t>Ejecución del Plan QA</a:t>
            </a:r>
            <a:endParaRPr lang="es-ES" sz="2800" dirty="0"/>
          </a:p>
        </p:txBody>
      </p:sp>
      <p:grpSp>
        <p:nvGrpSpPr>
          <p:cNvPr id="5" name="Group 64"/>
          <p:cNvGrpSpPr>
            <a:grpSpLocks/>
          </p:cNvGrpSpPr>
          <p:nvPr/>
        </p:nvGrpSpPr>
        <p:grpSpPr bwMode="auto">
          <a:xfrm>
            <a:off x="3230563" y="2978150"/>
            <a:ext cx="1104900" cy="655638"/>
            <a:chOff x="-23" y="1776"/>
            <a:chExt cx="696" cy="413"/>
          </a:xfrm>
        </p:grpSpPr>
        <p:sp>
          <p:nvSpPr>
            <p:cNvPr id="8" name="Rectangle 65"/>
            <p:cNvSpPr>
              <a:spLocks noChangeArrowheads="1"/>
            </p:cNvSpPr>
            <p:nvPr/>
          </p:nvSpPr>
          <p:spPr bwMode="auto">
            <a:xfrm>
              <a:off x="-23" y="2039"/>
              <a:ext cx="6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200" b="1">
                  <a:solidFill>
                    <a:srgbClr val="000066"/>
                  </a:solidFill>
                </a:rPr>
                <a:t>Plan de QA</a:t>
              </a:r>
              <a:endParaRPr lang="es-ES" sz="1200" b="1">
                <a:solidFill>
                  <a:srgbClr val="000066"/>
                </a:solidFill>
              </a:endParaRPr>
            </a:p>
          </p:txBody>
        </p:sp>
        <p:pic>
          <p:nvPicPr>
            <p:cNvPr id="9" name="Picture 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 y="1776"/>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67"/>
          <p:cNvGrpSpPr>
            <a:grpSpLocks/>
          </p:cNvGrpSpPr>
          <p:nvPr/>
        </p:nvGrpSpPr>
        <p:grpSpPr bwMode="auto">
          <a:xfrm>
            <a:off x="3216275" y="1612901"/>
            <a:ext cx="1104900" cy="912813"/>
            <a:chOff x="-23" y="1117"/>
            <a:chExt cx="696" cy="575"/>
          </a:xfrm>
        </p:grpSpPr>
        <p:pic>
          <p:nvPicPr>
            <p:cNvPr id="11" name="Picture 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2" name="Rectangle 69"/>
            <p:cNvSpPr>
              <a:spLocks noChangeArrowheads="1"/>
            </p:cNvSpPr>
            <p:nvPr/>
          </p:nvSpPr>
          <p:spPr bwMode="auto">
            <a:xfrm>
              <a:off x="-23" y="1450"/>
              <a:ext cx="69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200" b="1">
                  <a:solidFill>
                    <a:srgbClr val="000066"/>
                  </a:solidFill>
                </a:rPr>
                <a:t>Analista de Calidad</a:t>
              </a:r>
              <a:endParaRPr lang="es-ES" sz="1200" b="1">
                <a:solidFill>
                  <a:srgbClr val="000066"/>
                </a:solidFill>
              </a:endParaRPr>
            </a:p>
          </p:txBody>
        </p:sp>
      </p:grpSp>
      <p:grpSp>
        <p:nvGrpSpPr>
          <p:cNvPr id="13" name="Group 101"/>
          <p:cNvGrpSpPr>
            <a:grpSpLocks/>
          </p:cNvGrpSpPr>
          <p:nvPr/>
        </p:nvGrpSpPr>
        <p:grpSpPr bwMode="auto">
          <a:xfrm>
            <a:off x="4767264" y="2360613"/>
            <a:ext cx="1544637" cy="1644650"/>
            <a:chOff x="1532" y="1539"/>
            <a:chExt cx="635" cy="907"/>
          </a:xfrm>
        </p:grpSpPr>
        <p:sp>
          <p:nvSpPr>
            <p:cNvPr id="14" name="Rectangle 85"/>
            <p:cNvSpPr>
              <a:spLocks noChangeArrowheads="1"/>
            </p:cNvSpPr>
            <p:nvPr/>
          </p:nvSpPr>
          <p:spPr bwMode="auto">
            <a:xfrm>
              <a:off x="1532" y="1735"/>
              <a:ext cx="635" cy="516"/>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sz="1200">
                  <a:solidFill>
                    <a:srgbClr val="000066"/>
                  </a:solidFill>
                  <a:hlinkClick r:id="" action="ppaction://noaction"/>
                </a:rPr>
                <a:t>Realizar las Revisiones de QA</a:t>
              </a:r>
              <a:endParaRPr lang="es-ES" sz="1200">
                <a:solidFill>
                  <a:srgbClr val="000066"/>
                </a:solidFill>
              </a:endParaRPr>
            </a:p>
          </p:txBody>
        </p:sp>
        <p:sp>
          <p:nvSpPr>
            <p:cNvPr id="15" name="Rectangle 86"/>
            <p:cNvSpPr>
              <a:spLocks noChangeArrowheads="1"/>
            </p:cNvSpPr>
            <p:nvPr/>
          </p:nvSpPr>
          <p:spPr bwMode="auto">
            <a:xfrm>
              <a:off x="1532" y="1539"/>
              <a:ext cx="635" cy="199"/>
            </a:xfrm>
            <a:prstGeom prst="rect">
              <a:avLst/>
            </a:prstGeom>
            <a:solidFill>
              <a:srgbClr val="99CC00"/>
            </a:solidFill>
            <a:ln w="9525" algn="ctr">
              <a:solidFill>
                <a:srgbClr val="99CC00"/>
              </a:solidFill>
              <a:miter lim="800000"/>
              <a:headEnd/>
              <a:tailEnd/>
            </a:ln>
          </p:spPr>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sz="1200" b="1">
                  <a:solidFill>
                    <a:srgbClr val="000066"/>
                  </a:solidFill>
                </a:rPr>
                <a:t>(1) Analista de Calidad</a:t>
              </a:r>
              <a:endParaRPr lang="es-ES" sz="1200" b="1">
                <a:solidFill>
                  <a:srgbClr val="000066"/>
                </a:solidFill>
              </a:endParaRPr>
            </a:p>
          </p:txBody>
        </p:sp>
        <p:sp>
          <p:nvSpPr>
            <p:cNvPr id="16" name="Rectangle 87"/>
            <p:cNvSpPr>
              <a:spLocks noChangeArrowheads="1"/>
            </p:cNvSpPr>
            <p:nvPr/>
          </p:nvSpPr>
          <p:spPr bwMode="auto">
            <a:xfrm>
              <a:off x="1532" y="2251"/>
              <a:ext cx="635" cy="195"/>
            </a:xfrm>
            <a:prstGeom prst="rect">
              <a:avLst/>
            </a:prstGeom>
            <a:solidFill>
              <a:srgbClr val="99CC00"/>
            </a:solidFill>
            <a:ln w="9525" algn="ctr">
              <a:solidFill>
                <a:srgbClr val="99CC00"/>
              </a:solidFill>
              <a:miter lim="800000"/>
              <a:headEnd/>
              <a:tailEnd/>
            </a:ln>
          </p:spPr>
          <p:txBody>
            <a:bodyPr wrap="none"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endParaRPr lang="es-PE" sz="800" b="1">
                <a:solidFill>
                  <a:srgbClr val="000066"/>
                </a:solidFill>
              </a:endParaRPr>
            </a:p>
            <a:p>
              <a:pPr algn="ctr" eaLnBrk="1" hangingPunct="1">
                <a:spcBef>
                  <a:spcPct val="0"/>
                </a:spcBef>
                <a:spcAft>
                  <a:spcPct val="0"/>
                </a:spcAft>
                <a:buFontTx/>
                <a:buNone/>
              </a:pPr>
              <a:endParaRPr lang="es-PE" sz="800" b="1">
                <a:solidFill>
                  <a:srgbClr val="000066"/>
                </a:solidFill>
              </a:endParaRPr>
            </a:p>
            <a:p>
              <a:pPr algn="ctr" eaLnBrk="1" hangingPunct="1">
                <a:spcBef>
                  <a:spcPct val="0"/>
                </a:spcBef>
                <a:spcAft>
                  <a:spcPct val="0"/>
                </a:spcAft>
                <a:buFontTx/>
                <a:buNone/>
              </a:pPr>
              <a:r>
                <a:rPr lang="es-PE" sz="1200" b="1">
                  <a:solidFill>
                    <a:srgbClr val="000066"/>
                  </a:solidFill>
                </a:rPr>
                <a:t>Herramienta Gestión</a:t>
              </a:r>
            </a:p>
            <a:p>
              <a:pPr algn="ctr" eaLnBrk="1" hangingPunct="1">
                <a:spcBef>
                  <a:spcPct val="0"/>
                </a:spcBef>
                <a:spcAft>
                  <a:spcPct val="0"/>
                </a:spcAft>
                <a:buFontTx/>
                <a:buNone/>
              </a:pPr>
              <a:r>
                <a:rPr lang="es-PE" sz="1200" b="1">
                  <a:solidFill>
                    <a:srgbClr val="000066"/>
                  </a:solidFill>
                </a:rPr>
                <a:t>QA‑Producto</a:t>
              </a:r>
            </a:p>
            <a:p>
              <a:pPr algn="ctr" eaLnBrk="1" hangingPunct="1">
                <a:spcBef>
                  <a:spcPct val="0"/>
                </a:spcBef>
                <a:spcAft>
                  <a:spcPct val="0"/>
                </a:spcAft>
                <a:buFontTx/>
                <a:buNone/>
              </a:pPr>
              <a:endParaRPr lang="es-PE" sz="1200" b="1">
                <a:solidFill>
                  <a:srgbClr val="000066"/>
                </a:solidFill>
              </a:endParaRPr>
            </a:p>
            <a:p>
              <a:pPr algn="ctr" eaLnBrk="1" hangingPunct="1">
                <a:spcBef>
                  <a:spcPct val="0"/>
                </a:spcBef>
                <a:spcAft>
                  <a:spcPct val="0"/>
                </a:spcAft>
                <a:buFontTx/>
                <a:buNone/>
              </a:pPr>
              <a:endParaRPr lang="es-PE" sz="800" b="1">
                <a:solidFill>
                  <a:srgbClr val="000066"/>
                </a:solidFill>
              </a:endParaRPr>
            </a:p>
          </p:txBody>
        </p:sp>
      </p:grpSp>
      <p:grpSp>
        <p:nvGrpSpPr>
          <p:cNvPr id="17" name="Group 93"/>
          <p:cNvGrpSpPr>
            <a:grpSpLocks/>
          </p:cNvGrpSpPr>
          <p:nvPr/>
        </p:nvGrpSpPr>
        <p:grpSpPr bwMode="auto">
          <a:xfrm>
            <a:off x="8455025" y="2957514"/>
            <a:ext cx="1104900" cy="801687"/>
            <a:chOff x="2776" y="542"/>
            <a:chExt cx="696" cy="505"/>
          </a:xfrm>
        </p:grpSpPr>
        <p:sp>
          <p:nvSpPr>
            <p:cNvPr id="18" name="Rectangle 94"/>
            <p:cNvSpPr>
              <a:spLocks noChangeArrowheads="1"/>
            </p:cNvSpPr>
            <p:nvPr/>
          </p:nvSpPr>
          <p:spPr bwMode="auto">
            <a:xfrm>
              <a:off x="2776" y="805"/>
              <a:ext cx="69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200" b="1">
                  <a:solidFill>
                    <a:srgbClr val="000066"/>
                  </a:solidFill>
                </a:rPr>
                <a:t>Revisión Ejecutada</a:t>
              </a:r>
              <a:endParaRPr lang="es-ES" sz="1200" b="1">
                <a:solidFill>
                  <a:srgbClr val="000066"/>
                </a:solidFill>
              </a:endParaRPr>
            </a:p>
          </p:txBody>
        </p:sp>
        <p:pic>
          <p:nvPicPr>
            <p:cNvPr id="19" name="Picture 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 y="542"/>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 name="Group 96"/>
          <p:cNvGrpSpPr>
            <a:grpSpLocks/>
          </p:cNvGrpSpPr>
          <p:nvPr/>
        </p:nvGrpSpPr>
        <p:grpSpPr bwMode="auto">
          <a:xfrm>
            <a:off x="8455025" y="3933826"/>
            <a:ext cx="1104900" cy="912813"/>
            <a:chOff x="-23" y="1117"/>
            <a:chExt cx="696" cy="575"/>
          </a:xfrm>
        </p:grpSpPr>
        <p:pic>
          <p:nvPicPr>
            <p:cNvPr id="21" name="Picture 9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2" name="Rectangle 98"/>
            <p:cNvSpPr>
              <a:spLocks noChangeArrowheads="1"/>
            </p:cNvSpPr>
            <p:nvPr/>
          </p:nvSpPr>
          <p:spPr bwMode="auto">
            <a:xfrm>
              <a:off x="-23" y="1450"/>
              <a:ext cx="69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200" b="1">
                  <a:solidFill>
                    <a:srgbClr val="000066"/>
                  </a:solidFill>
                </a:rPr>
                <a:t>Analista de Calidad</a:t>
              </a:r>
              <a:endParaRPr lang="es-ES" sz="1200" b="1">
                <a:solidFill>
                  <a:srgbClr val="000066"/>
                </a:solidFill>
              </a:endParaRPr>
            </a:p>
          </p:txBody>
        </p:sp>
      </p:grpSp>
      <p:grpSp>
        <p:nvGrpSpPr>
          <p:cNvPr id="23" name="Group 106"/>
          <p:cNvGrpSpPr>
            <a:grpSpLocks/>
          </p:cNvGrpSpPr>
          <p:nvPr/>
        </p:nvGrpSpPr>
        <p:grpSpPr bwMode="auto">
          <a:xfrm>
            <a:off x="6797676" y="2332039"/>
            <a:ext cx="1603375" cy="1673225"/>
            <a:chOff x="1532" y="1539"/>
            <a:chExt cx="635" cy="907"/>
          </a:xfrm>
        </p:grpSpPr>
        <p:sp>
          <p:nvSpPr>
            <p:cNvPr id="24" name="Rectangle 107"/>
            <p:cNvSpPr>
              <a:spLocks noChangeArrowheads="1"/>
            </p:cNvSpPr>
            <p:nvPr/>
          </p:nvSpPr>
          <p:spPr bwMode="auto">
            <a:xfrm>
              <a:off x="1532" y="1735"/>
              <a:ext cx="635" cy="516"/>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sz="1200">
                  <a:solidFill>
                    <a:srgbClr val="000066"/>
                  </a:solidFill>
                </a:rPr>
                <a:t>Elaborar y Comunicar los Informes de las Revisiones de QA</a:t>
              </a:r>
              <a:endParaRPr lang="es-ES" sz="1200">
                <a:solidFill>
                  <a:srgbClr val="000066"/>
                </a:solidFill>
              </a:endParaRPr>
            </a:p>
          </p:txBody>
        </p:sp>
        <p:sp>
          <p:nvSpPr>
            <p:cNvPr id="25" name="Rectangle 108"/>
            <p:cNvSpPr>
              <a:spLocks noChangeArrowheads="1"/>
            </p:cNvSpPr>
            <p:nvPr/>
          </p:nvSpPr>
          <p:spPr bwMode="auto">
            <a:xfrm>
              <a:off x="1532" y="1539"/>
              <a:ext cx="635" cy="199"/>
            </a:xfrm>
            <a:prstGeom prst="rect">
              <a:avLst/>
            </a:prstGeom>
            <a:solidFill>
              <a:srgbClr val="99CC00"/>
            </a:solidFill>
            <a:ln w="9525" algn="ctr">
              <a:solidFill>
                <a:srgbClr val="99CC00"/>
              </a:solidFill>
              <a:miter lim="800000"/>
              <a:headEnd/>
              <a:tailEnd/>
            </a:ln>
          </p:spPr>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sz="1200" b="1">
                  <a:solidFill>
                    <a:srgbClr val="000066"/>
                  </a:solidFill>
                </a:rPr>
                <a:t>(2) Analista de Calidad</a:t>
              </a:r>
              <a:endParaRPr lang="es-ES" sz="1200" b="1">
                <a:solidFill>
                  <a:srgbClr val="000066"/>
                </a:solidFill>
              </a:endParaRPr>
            </a:p>
          </p:txBody>
        </p:sp>
        <p:sp>
          <p:nvSpPr>
            <p:cNvPr id="26" name="Rectangle 109"/>
            <p:cNvSpPr>
              <a:spLocks noChangeArrowheads="1"/>
            </p:cNvSpPr>
            <p:nvPr/>
          </p:nvSpPr>
          <p:spPr bwMode="auto">
            <a:xfrm>
              <a:off x="1532" y="2251"/>
              <a:ext cx="635" cy="195"/>
            </a:xfrm>
            <a:prstGeom prst="rect">
              <a:avLst/>
            </a:prstGeom>
            <a:solidFill>
              <a:srgbClr val="99CC00"/>
            </a:solidFill>
            <a:ln w="9525" algn="ctr">
              <a:solidFill>
                <a:srgbClr val="99CC00"/>
              </a:solidFill>
              <a:miter lim="800000"/>
              <a:headEnd/>
              <a:tailEnd/>
            </a:ln>
          </p:spPr>
          <p:txBody>
            <a:bodyPr wrap="none"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endParaRPr lang="es-PE" sz="800" b="1">
                <a:solidFill>
                  <a:srgbClr val="000066"/>
                </a:solidFill>
              </a:endParaRPr>
            </a:p>
            <a:p>
              <a:pPr algn="ctr" eaLnBrk="1" hangingPunct="1">
                <a:spcBef>
                  <a:spcPct val="0"/>
                </a:spcBef>
                <a:spcAft>
                  <a:spcPct val="0"/>
                </a:spcAft>
                <a:buFontTx/>
                <a:buNone/>
              </a:pPr>
              <a:endParaRPr lang="es-PE" sz="800" b="1">
                <a:solidFill>
                  <a:srgbClr val="000066"/>
                </a:solidFill>
              </a:endParaRPr>
            </a:p>
            <a:p>
              <a:pPr algn="ctr" eaLnBrk="1" hangingPunct="1">
                <a:spcBef>
                  <a:spcPct val="0"/>
                </a:spcBef>
                <a:spcAft>
                  <a:spcPct val="0"/>
                </a:spcAft>
                <a:buFontTx/>
                <a:buNone/>
              </a:pPr>
              <a:r>
                <a:rPr lang="es-PE" sz="1200" b="1">
                  <a:solidFill>
                    <a:srgbClr val="000066"/>
                  </a:solidFill>
                </a:rPr>
                <a:t>Herramienta Gestión</a:t>
              </a:r>
            </a:p>
            <a:p>
              <a:pPr algn="ctr" eaLnBrk="1" hangingPunct="1">
                <a:spcBef>
                  <a:spcPct val="0"/>
                </a:spcBef>
                <a:spcAft>
                  <a:spcPct val="0"/>
                </a:spcAft>
                <a:buFontTx/>
                <a:buNone/>
              </a:pPr>
              <a:r>
                <a:rPr lang="es-PE" sz="1200" b="1">
                  <a:solidFill>
                    <a:srgbClr val="000066"/>
                  </a:solidFill>
                </a:rPr>
                <a:t>QA‑Producto</a:t>
              </a:r>
            </a:p>
            <a:p>
              <a:pPr algn="ctr" eaLnBrk="1" hangingPunct="1">
                <a:spcBef>
                  <a:spcPct val="0"/>
                </a:spcBef>
                <a:spcAft>
                  <a:spcPct val="0"/>
                </a:spcAft>
                <a:buFontTx/>
                <a:buNone/>
              </a:pPr>
              <a:endParaRPr lang="es-PE" sz="1200" b="1">
                <a:solidFill>
                  <a:srgbClr val="000066"/>
                </a:solidFill>
              </a:endParaRPr>
            </a:p>
            <a:p>
              <a:pPr algn="ctr" eaLnBrk="1" hangingPunct="1">
                <a:spcBef>
                  <a:spcPct val="0"/>
                </a:spcBef>
                <a:spcAft>
                  <a:spcPct val="0"/>
                </a:spcAft>
                <a:buFontTx/>
                <a:buNone/>
              </a:pPr>
              <a:endParaRPr lang="es-PE" sz="800" b="1">
                <a:solidFill>
                  <a:srgbClr val="000066"/>
                </a:solidFill>
              </a:endParaRPr>
            </a:p>
          </p:txBody>
        </p:sp>
      </p:grpSp>
      <p:cxnSp>
        <p:nvCxnSpPr>
          <p:cNvPr id="27" name="AutoShape 32"/>
          <p:cNvCxnSpPr>
            <a:cxnSpLocks noChangeShapeType="1"/>
          </p:cNvCxnSpPr>
          <p:nvPr/>
        </p:nvCxnSpPr>
        <p:spPr bwMode="auto">
          <a:xfrm flipV="1">
            <a:off x="6311901" y="3170239"/>
            <a:ext cx="485775" cy="14287"/>
          </a:xfrm>
          <a:prstGeom prst="straightConnector1">
            <a:avLst/>
          </a:prstGeom>
          <a:noFill/>
          <a:ln w="9525">
            <a:solidFill>
              <a:srgbClr val="99CC00"/>
            </a:solidFill>
            <a:round/>
            <a:headEnd/>
            <a:tailEnd type="triangle" w="med" len="med"/>
          </a:ln>
          <a:extLst>
            <a:ext uri="{909E8E84-426E-40DD-AFC4-6F175D3DCCD1}">
              <a14:hiddenFill xmlns:a14="http://schemas.microsoft.com/office/drawing/2010/main">
                <a:noFill/>
              </a14:hiddenFill>
            </a:ext>
          </a:extLst>
        </p:spPr>
      </p:cxnSp>
      <p:cxnSp>
        <p:nvCxnSpPr>
          <p:cNvPr id="28" name="AutoShape 82"/>
          <p:cNvCxnSpPr>
            <a:cxnSpLocks noChangeShapeType="1"/>
          </p:cNvCxnSpPr>
          <p:nvPr/>
        </p:nvCxnSpPr>
        <p:spPr bwMode="auto">
          <a:xfrm flipV="1">
            <a:off x="4032251" y="3184526"/>
            <a:ext cx="735013" cy="4763"/>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29" name="AutoShape 83"/>
          <p:cNvCxnSpPr>
            <a:cxnSpLocks noChangeShapeType="1"/>
          </p:cNvCxnSpPr>
          <p:nvPr/>
        </p:nvCxnSpPr>
        <p:spPr bwMode="auto">
          <a:xfrm>
            <a:off x="3768725" y="2525714"/>
            <a:ext cx="1588" cy="452437"/>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30" name="AutoShape 99"/>
          <p:cNvCxnSpPr>
            <a:cxnSpLocks noChangeShapeType="1"/>
          </p:cNvCxnSpPr>
          <p:nvPr/>
        </p:nvCxnSpPr>
        <p:spPr bwMode="auto">
          <a:xfrm>
            <a:off x="9007475" y="3759201"/>
            <a:ext cx="0" cy="174625"/>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31" name="AutoShape 100"/>
          <p:cNvCxnSpPr>
            <a:cxnSpLocks noChangeShapeType="1"/>
          </p:cNvCxnSpPr>
          <p:nvPr/>
        </p:nvCxnSpPr>
        <p:spPr bwMode="auto">
          <a:xfrm flipV="1">
            <a:off x="8401050" y="3168650"/>
            <a:ext cx="331788" cy="1588"/>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pic>
        <p:nvPicPr>
          <p:cNvPr id="32" name="Imagen 31"/>
          <p:cNvPicPr>
            <a:picLocks noChangeAspect="1"/>
          </p:cNvPicPr>
          <p:nvPr/>
        </p:nvPicPr>
        <p:blipFill rotWithShape="1">
          <a:blip r:embed="rId4"/>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710348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9"/>
          <p:cNvGraphicFramePr>
            <a:graphicFrameLocks noGrp="1"/>
          </p:cNvGraphicFramePr>
          <p:nvPr>
            <p:extLst>
              <p:ext uri="{D42A27DB-BD31-4B8C-83A1-F6EECF244321}">
                <p14:modId xmlns:p14="http://schemas.microsoft.com/office/powerpoint/2010/main" val="3789682244"/>
              </p:ext>
            </p:extLst>
          </p:nvPr>
        </p:nvGraphicFramePr>
        <p:xfrm>
          <a:off x="1981200" y="1775733"/>
          <a:ext cx="9565501" cy="4908080"/>
        </p:xfrm>
        <a:graphic>
          <a:graphicData uri="http://schemas.openxmlformats.org/drawingml/2006/table">
            <a:tbl>
              <a:tblPr firstRow="1" bandRow="1">
                <a:tableStyleId>{793D81CF-94F2-401A-BA57-92F5A7B2D0C5}</a:tableStyleId>
              </a:tblPr>
              <a:tblGrid>
                <a:gridCol w="235217"/>
                <a:gridCol w="1568115"/>
                <a:gridCol w="1568115"/>
                <a:gridCol w="3763475"/>
                <a:gridCol w="2430579"/>
              </a:tblGrid>
              <a:tr h="497624">
                <a:tc>
                  <a:txBody>
                    <a:bodyPr/>
                    <a:lstStyle/>
                    <a:p>
                      <a:pPr algn="ctr"/>
                      <a:r>
                        <a:rPr lang="es-PE" sz="1300" dirty="0" smtClean="0">
                          <a:solidFill>
                            <a:sysClr val="windowText" lastClr="000000"/>
                          </a:solidFill>
                          <a:latin typeface="Candara" panose="020E0502030303020204" pitchFamily="34" charset="0"/>
                        </a:rPr>
                        <a:t>#</a:t>
                      </a:r>
                      <a:endParaRPr lang="es-PE" sz="13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300" dirty="0" smtClean="0">
                          <a:solidFill>
                            <a:sysClr val="windowText" lastClr="000000"/>
                          </a:solidFill>
                          <a:latin typeface="Candara" panose="020E0502030303020204" pitchFamily="34" charset="0"/>
                        </a:rPr>
                        <a:t>ROL DEL RESPONSABLE</a:t>
                      </a:r>
                      <a:endParaRPr lang="es-PE" sz="13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300" dirty="0" smtClean="0">
                          <a:solidFill>
                            <a:sysClr val="windowText" lastClr="000000"/>
                          </a:solidFill>
                          <a:latin typeface="Candara" panose="020E0502030303020204" pitchFamily="34" charset="0"/>
                        </a:rPr>
                        <a:t>NOMBRE DE LA ACTIVIDAD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300" dirty="0" smtClean="0">
                          <a:solidFill>
                            <a:sysClr val="windowText" lastClr="000000"/>
                          </a:solidFill>
                          <a:latin typeface="Candara" panose="020E0502030303020204" pitchFamily="34" charset="0"/>
                        </a:rPr>
                        <a:t>DESCRIPCIÓN DEL SUBPROCESO</a:t>
                      </a:r>
                      <a:endParaRPr lang="es-PE" sz="13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300" dirty="0" smtClean="0">
                          <a:solidFill>
                            <a:sysClr val="windowText" lastClr="000000"/>
                          </a:solidFill>
                          <a:latin typeface="Candara" panose="020E0502030303020204" pitchFamily="34" charset="0"/>
                        </a:rPr>
                        <a:t>HERRAMIENTAS</a:t>
                      </a:r>
                      <a:endParaRPr lang="es-PE" sz="13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1572491">
                <a:tc>
                  <a:txBody>
                    <a:bodyPr/>
                    <a:lstStyle/>
                    <a:p>
                      <a:pPr algn="ctr"/>
                      <a:r>
                        <a:rPr lang="es-PE" sz="1300" dirty="0" smtClean="0">
                          <a:solidFill>
                            <a:sysClr val="windowText" lastClr="000000"/>
                          </a:solidFill>
                          <a:latin typeface="Candara" panose="020E0502030303020204" pitchFamily="34" charset="0"/>
                        </a:rPr>
                        <a:t>1</a:t>
                      </a:r>
                      <a:endParaRPr lang="es-PE" sz="1300" b="1" dirty="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Analista de Calidad (GC)</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Realizar las revisiones de QA</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De acuerdo al plan de actividades de QA, el Analista de Calidad se reúne con el Revisado de QA  para verificar si los entregables proporcionados están completos, cumplen con los estándares y especificaciones,  si se usan los procesos definidos y si están conformes para pasar a la siguiente actividad.</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Para la Revisión del QA de Productos: </a:t>
                      </a:r>
                    </a:p>
                    <a:p>
                      <a:pPr marL="0" marR="0" lvl="0" indent="0" algn="just" defTabSz="914400" rtl="0" eaLnBrk="1" fontAlgn="base" latinLnBrk="0" hangingPunct="1">
                        <a:lnSpc>
                          <a:spcPct val="100000"/>
                        </a:lnSpc>
                        <a:spcBef>
                          <a:spcPct val="20000"/>
                        </a:spcBef>
                        <a:spcAft>
                          <a:spcPct val="0"/>
                        </a:spcAft>
                        <a:buClrTx/>
                        <a:buSzTx/>
                        <a:buFontTx/>
                        <a:buChar char="•"/>
                        <a:tabLst/>
                        <a:defRPr/>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El Analista de Calidad deberá revisar los entregables indicados en la hoja “Planificación” del libro “</a:t>
                      </a:r>
                      <a:r>
                        <a:rPr lang="es-PE" sz="1300" kern="1200" dirty="0" smtClean="0">
                          <a:solidFill>
                            <a:sysClr val="windowText" lastClr="000000"/>
                          </a:solidFill>
                          <a:latin typeface="Candara" panose="020E0502030303020204" pitchFamily="34" charset="0"/>
                        </a:rPr>
                        <a:t>Herramienta de Gestión de No</a:t>
                      </a:r>
                      <a:r>
                        <a:rPr lang="es-PE" sz="1300" kern="1200" baseline="0" dirty="0" smtClean="0">
                          <a:solidFill>
                            <a:sysClr val="windowText" lastClr="000000"/>
                          </a:solidFill>
                          <a:latin typeface="Candara" panose="020E0502030303020204" pitchFamily="34" charset="0"/>
                        </a:rPr>
                        <a:t> Conformidades</a:t>
                      </a: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 y de encontrar NC deberá actualizar la Hoja “Seguimiento de NC” del libro “Gestión QA-Producto.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El Analista de Calidad en conjunto con el Revisado de QA decidirán las NC encontradas que deberán resolver, su tratamiento y registro en la hoja de “Seguimiento de NC”</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Las NC que no serán resueltas deberán ser justificadas y aprobadas por el Analista; y asimismo se  informará al Analista de Calidad.</a:t>
                      </a: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300" kern="1200" dirty="0" smtClean="0">
                          <a:solidFill>
                            <a:sysClr val="windowText" lastClr="000000"/>
                          </a:solidFill>
                          <a:latin typeface="Candara" panose="020E0502030303020204" pitchFamily="34" charset="0"/>
                        </a:rPr>
                        <a:t>Herramienta de Gestión de No</a:t>
                      </a:r>
                      <a:r>
                        <a:rPr lang="es-PE" sz="1300" kern="1200" baseline="0" dirty="0" smtClean="0">
                          <a:solidFill>
                            <a:sysClr val="windowText" lastClr="000000"/>
                          </a:solidFill>
                          <a:latin typeface="Candara" panose="020E0502030303020204" pitchFamily="34" charset="0"/>
                        </a:rPr>
                        <a:t> Conformidades</a:t>
                      </a:r>
                      <a:endParaRPr lang="es-PE" sz="1300" kern="1200" dirty="0" smtClean="0">
                        <a:solidFill>
                          <a:sysClr val="windowText" lastClr="000000"/>
                        </a:solidFill>
                        <a:latin typeface="Candara" panose="020E0502030303020204" pitchFamily="34" charset="0"/>
                      </a:endParaRPr>
                    </a:p>
                    <a:p>
                      <a:pPr marL="0" marR="0" lvl="0" indent="0" algn="l" defTabSz="457200" rtl="0" eaLnBrk="1" fontAlgn="base" latinLnBrk="0" hangingPunct="1">
                        <a:lnSpc>
                          <a:spcPct val="100000"/>
                        </a:lnSpc>
                        <a:spcBef>
                          <a:spcPct val="20000"/>
                        </a:spcBef>
                        <a:spcAft>
                          <a:spcPct val="0"/>
                        </a:spcAft>
                        <a:buClrTx/>
                        <a:buSzTx/>
                        <a:buFontTx/>
                        <a:buNone/>
                        <a:tabLst/>
                      </a:pPr>
                      <a:endParaRPr lang="es-ES" sz="130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bl>
          </a:graphicData>
        </a:graphic>
      </p:graphicFrame>
      <p:sp>
        <p:nvSpPr>
          <p:cNvPr id="5" name="1 Título"/>
          <p:cNvSpPr>
            <a:spLocks noGrp="1"/>
          </p:cNvSpPr>
          <p:nvPr>
            <p:ph type="title"/>
          </p:nvPr>
        </p:nvSpPr>
        <p:spPr>
          <a:xfrm>
            <a:off x="2496355" y="223122"/>
            <a:ext cx="7467600" cy="1143000"/>
          </a:xfrm>
        </p:spPr>
        <p:txBody>
          <a:bodyPr>
            <a:noAutofit/>
          </a:bodyPr>
          <a:lstStyle/>
          <a:p>
            <a:pPr algn="ctr"/>
            <a:r>
              <a:rPr lang="es-PE" altLang="es-ES" sz="3200" b="1" dirty="0">
                <a:latin typeface="Candara" panose="020E0502030303020204" pitchFamily="34" charset="0"/>
              </a:rPr>
              <a:t>Actividades del Subproceso</a:t>
            </a:r>
            <a:br>
              <a:rPr lang="es-PE" altLang="es-ES" sz="3200" b="1" dirty="0">
                <a:latin typeface="Candara" panose="020E0502030303020204" pitchFamily="34" charset="0"/>
              </a:rPr>
            </a:br>
            <a:r>
              <a:rPr lang="es-PE" altLang="es-ES" sz="3200" b="1" dirty="0">
                <a:latin typeface="Candara" panose="020E0502030303020204" pitchFamily="34" charset="0"/>
              </a:rPr>
              <a:t>Ejecución del Plan QA</a:t>
            </a:r>
            <a:endParaRPr lang="es-ES" sz="3200" b="1" dirty="0">
              <a:latin typeface="Candara" panose="020E0502030303020204" pitchFamily="34" charset="0"/>
            </a:endParaRPr>
          </a:p>
        </p:txBody>
      </p:sp>
      <p:pic>
        <p:nvPicPr>
          <p:cNvPr id="6" name="Imagen 5"/>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371317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9"/>
          <p:cNvGraphicFramePr>
            <a:graphicFrameLocks noGrp="1"/>
          </p:cNvGraphicFramePr>
          <p:nvPr>
            <p:extLst>
              <p:ext uri="{D42A27DB-BD31-4B8C-83A1-F6EECF244321}">
                <p14:modId xmlns:p14="http://schemas.microsoft.com/office/powerpoint/2010/main" val="2288804505"/>
              </p:ext>
            </p:extLst>
          </p:nvPr>
        </p:nvGraphicFramePr>
        <p:xfrm>
          <a:off x="2334578" y="2703012"/>
          <a:ext cx="8784977" cy="2395451"/>
        </p:xfrm>
        <a:graphic>
          <a:graphicData uri="http://schemas.openxmlformats.org/drawingml/2006/table">
            <a:tbl>
              <a:tblPr firstRow="1" bandRow="1">
                <a:tableStyleId>{793D81CF-94F2-401A-BA57-92F5A7B2D0C5}</a:tableStyleId>
              </a:tblPr>
              <a:tblGrid>
                <a:gridCol w="216024"/>
                <a:gridCol w="1440160"/>
                <a:gridCol w="1440160"/>
                <a:gridCol w="3456384"/>
                <a:gridCol w="2232249"/>
              </a:tblGrid>
              <a:tr h="497624">
                <a:tc>
                  <a:txBody>
                    <a:bodyPr/>
                    <a:lstStyle/>
                    <a:p>
                      <a:pPr algn="ctr"/>
                      <a:r>
                        <a:rPr lang="es-PE" sz="1600" dirty="0" smtClean="0">
                          <a:solidFill>
                            <a:sysClr val="windowText" lastClr="000000"/>
                          </a:solidFill>
                          <a:latin typeface="Candara" panose="020E0502030303020204" pitchFamily="34" charset="0"/>
                        </a:rPr>
                        <a:t>#</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600" dirty="0" smtClean="0">
                          <a:solidFill>
                            <a:sysClr val="windowText" lastClr="000000"/>
                          </a:solidFill>
                          <a:latin typeface="Candara" panose="020E0502030303020204" pitchFamily="34" charset="0"/>
                        </a:rPr>
                        <a:t>ROL DEL RESPONSABLE</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600" dirty="0" smtClean="0">
                          <a:solidFill>
                            <a:sysClr val="windowText" lastClr="000000"/>
                          </a:solidFill>
                          <a:latin typeface="Candara" panose="020E0502030303020204" pitchFamily="34" charset="0"/>
                        </a:rPr>
                        <a:t>NOMBRE DE LA ACTIVIDAD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600" dirty="0" smtClean="0">
                          <a:solidFill>
                            <a:sysClr val="windowText" lastClr="000000"/>
                          </a:solidFill>
                          <a:latin typeface="Candara" panose="020E0502030303020204" pitchFamily="34" charset="0"/>
                        </a:rPr>
                        <a:t>DESCRIPCIÓN DEL SUBPROCESO</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600" dirty="0" smtClean="0">
                          <a:solidFill>
                            <a:sysClr val="windowText" lastClr="000000"/>
                          </a:solidFill>
                          <a:latin typeface="Candara" panose="020E0502030303020204" pitchFamily="34" charset="0"/>
                        </a:rPr>
                        <a:t>HERRAMIENTAS</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1572491">
                <a:tc>
                  <a:txBody>
                    <a:bodyPr/>
                    <a:lstStyle/>
                    <a:p>
                      <a:pPr algn="ctr"/>
                      <a:r>
                        <a:rPr lang="es-PE" sz="1300" dirty="0" smtClean="0">
                          <a:solidFill>
                            <a:sysClr val="windowText" lastClr="000000"/>
                          </a:solidFill>
                          <a:latin typeface="Candara" panose="020E0502030303020204" pitchFamily="34" charset="0"/>
                        </a:rPr>
                        <a:t>1</a:t>
                      </a:r>
                      <a:endParaRPr lang="es-PE" sz="1300" b="1" dirty="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Analista de Calidad (GC)</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Elaborar y Comunicar los Informes de las Revisiones de QA</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marT="45696" marB="45696"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defRPr/>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Después de cada Revisión de QA, el Analista de Calidad deberá actualizar las duraciones reales de las revisiones en las hojas de Planificación de la herramienta: “</a:t>
                      </a:r>
                      <a:r>
                        <a:rPr lang="es-PE" sz="1300" kern="1200" dirty="0" smtClean="0">
                          <a:solidFill>
                            <a:sysClr val="windowText" lastClr="000000"/>
                          </a:solidFill>
                          <a:latin typeface="Candara" panose="020E0502030303020204" pitchFamily="34" charset="0"/>
                        </a:rPr>
                        <a:t>Herramienta de Gestión de No</a:t>
                      </a:r>
                      <a:r>
                        <a:rPr lang="es-PE" sz="1300" kern="1200" baseline="0" dirty="0" smtClean="0">
                          <a:solidFill>
                            <a:sysClr val="windowText" lastClr="000000"/>
                          </a:solidFill>
                          <a:latin typeface="Candara" panose="020E0502030303020204" pitchFamily="34" charset="0"/>
                        </a:rPr>
                        <a:t> Conformidades</a:t>
                      </a: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Comunicar al Revisado de QA el Informe del producto vía correo electrónico.</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marL="90000" marR="90000" marT="46775" marB="467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300" kern="1200" dirty="0" smtClean="0">
                          <a:solidFill>
                            <a:sysClr val="windowText" lastClr="000000"/>
                          </a:solidFill>
                          <a:latin typeface="Candara" panose="020E0502030303020204" pitchFamily="34" charset="0"/>
                        </a:rPr>
                        <a:t>Herramienta de Gestión de No</a:t>
                      </a:r>
                      <a:r>
                        <a:rPr lang="es-PE" sz="1300" kern="1200" baseline="0" dirty="0" smtClean="0">
                          <a:solidFill>
                            <a:sysClr val="windowText" lastClr="000000"/>
                          </a:solidFill>
                          <a:latin typeface="Candara" panose="020E0502030303020204" pitchFamily="34" charset="0"/>
                        </a:rPr>
                        <a:t> Conformidades</a:t>
                      </a:r>
                      <a:endParaRPr lang="es-PE" sz="1300" kern="1200" dirty="0" smtClean="0">
                        <a:solidFill>
                          <a:sysClr val="windowText" lastClr="000000"/>
                        </a:solidFill>
                        <a:latin typeface="Candara" panose="020E0502030303020204" pitchFamily="34" charset="0"/>
                      </a:endParaRPr>
                    </a:p>
                    <a:p>
                      <a:pPr marL="0" marR="0" lvl="0" indent="0" algn="l" defTabSz="457200" rtl="0" eaLnBrk="1" fontAlgn="base" latinLnBrk="0" hangingPunct="1">
                        <a:lnSpc>
                          <a:spcPct val="100000"/>
                        </a:lnSpc>
                        <a:spcBef>
                          <a:spcPct val="20000"/>
                        </a:spcBef>
                        <a:spcAft>
                          <a:spcPct val="0"/>
                        </a:spcAft>
                        <a:buClrTx/>
                        <a:buSzTx/>
                        <a:buFontTx/>
                        <a:buNone/>
                        <a:tabLst/>
                      </a:pPr>
                      <a:endParaRPr lang="es-ES" sz="130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bl>
          </a:graphicData>
        </a:graphic>
      </p:graphicFrame>
      <p:sp>
        <p:nvSpPr>
          <p:cNvPr id="5" name="1 Título"/>
          <p:cNvSpPr>
            <a:spLocks noGrp="1"/>
          </p:cNvSpPr>
          <p:nvPr>
            <p:ph type="title"/>
          </p:nvPr>
        </p:nvSpPr>
        <p:spPr>
          <a:xfrm>
            <a:off x="2993266" y="699641"/>
            <a:ext cx="7467600" cy="1143000"/>
          </a:xfrm>
        </p:spPr>
        <p:txBody>
          <a:bodyPr>
            <a:normAutofit/>
          </a:bodyPr>
          <a:lstStyle/>
          <a:p>
            <a:pPr algn="ctr"/>
            <a:r>
              <a:rPr lang="es-PE" altLang="es-ES" sz="2800" b="1" dirty="0">
                <a:latin typeface="Candara" panose="020E0502030303020204" pitchFamily="34" charset="0"/>
              </a:rPr>
              <a:t>Actividades del Subproceso</a:t>
            </a:r>
            <a:br>
              <a:rPr lang="es-PE" altLang="es-ES" sz="2800" b="1" dirty="0">
                <a:latin typeface="Candara" panose="020E0502030303020204" pitchFamily="34" charset="0"/>
              </a:rPr>
            </a:br>
            <a:r>
              <a:rPr lang="es-PE" altLang="es-ES" sz="2800" b="1" dirty="0">
                <a:latin typeface="Candara" panose="020E0502030303020204" pitchFamily="34" charset="0"/>
              </a:rPr>
              <a:t>Ejecución del Plan QA</a:t>
            </a:r>
            <a:endParaRPr lang="es-ES" sz="2800" b="1" dirty="0">
              <a:latin typeface="Candara" panose="020E0502030303020204" pitchFamily="34" charset="0"/>
            </a:endParaRPr>
          </a:p>
        </p:txBody>
      </p:sp>
      <p:pic>
        <p:nvPicPr>
          <p:cNvPr id="6" name="Imagen 5"/>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093014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71432" y="170645"/>
            <a:ext cx="10018713" cy="1181637"/>
          </a:xfrm>
        </p:spPr>
        <p:txBody>
          <a:bodyPr>
            <a:normAutofit/>
          </a:bodyPr>
          <a:lstStyle/>
          <a:p>
            <a:pPr algn="ctr"/>
            <a:r>
              <a:rPr lang="es-ES" sz="6000" dirty="0" smtClean="0">
                <a:latin typeface="Candara" panose="020E0502030303020204" pitchFamily="34" charset="0"/>
              </a:rPr>
              <a:t>Contenido</a:t>
            </a:r>
            <a:endParaRPr lang="es-ES" sz="6000" dirty="0">
              <a:latin typeface="Candara" panose="020E0502030303020204" pitchFamily="34" charset="0"/>
            </a:endParaRPr>
          </a:p>
        </p:txBody>
      </p:sp>
      <p:sp>
        <p:nvSpPr>
          <p:cNvPr id="3" name="2 Marcador de contenido"/>
          <p:cNvSpPr>
            <a:spLocks noGrp="1"/>
          </p:cNvSpPr>
          <p:nvPr>
            <p:ph sz="quarter" idx="1"/>
          </p:nvPr>
        </p:nvSpPr>
        <p:spPr>
          <a:xfrm>
            <a:off x="6371821" y="1700808"/>
            <a:ext cx="4588099" cy="4758762"/>
          </a:xfrm>
          <a:ln>
            <a:noFill/>
          </a:ln>
        </p:spPr>
        <p:txBody>
          <a:bodyPr>
            <a:normAutofit/>
          </a:bodyPr>
          <a:lstStyle/>
          <a:p>
            <a:pPr marL="457200" indent="-457200">
              <a:buFont typeface="+mj-lt"/>
              <a:buAutoNum type="arabicPeriod"/>
            </a:pPr>
            <a:r>
              <a:rPr lang="es-PE" dirty="0">
                <a:latin typeface="Candara" panose="020E0502030303020204" pitchFamily="34" charset="0"/>
              </a:rPr>
              <a:t>Objetivo y Alcance del Proceso</a:t>
            </a:r>
          </a:p>
          <a:p>
            <a:pPr marL="457200" indent="-457200">
              <a:buFont typeface="+mj-lt"/>
              <a:buAutoNum type="arabicPeriod"/>
            </a:pPr>
            <a:r>
              <a:rPr lang="es-PE" dirty="0">
                <a:latin typeface="Candara" panose="020E0502030303020204" pitchFamily="34" charset="0"/>
              </a:rPr>
              <a:t>Términos y Definiciones</a:t>
            </a:r>
          </a:p>
          <a:p>
            <a:pPr marL="457200" indent="-457200">
              <a:buFont typeface="+mj-lt"/>
              <a:buAutoNum type="arabicPeriod"/>
            </a:pPr>
            <a:r>
              <a:rPr lang="es-PE" dirty="0">
                <a:latin typeface="Candara" panose="020E0502030303020204" pitchFamily="34" charset="0"/>
              </a:rPr>
              <a:t>Roles y Responsabilidades</a:t>
            </a:r>
          </a:p>
          <a:p>
            <a:pPr marL="457200" indent="-457200">
              <a:buFont typeface="+mj-lt"/>
              <a:buAutoNum type="arabicPeriod"/>
            </a:pPr>
            <a:r>
              <a:rPr lang="es-PE" dirty="0">
                <a:latin typeface="Candara" panose="020E0502030303020204" pitchFamily="34" charset="0"/>
              </a:rPr>
              <a:t>Entradas y Salidas del Proceso</a:t>
            </a:r>
          </a:p>
          <a:p>
            <a:pPr marL="457200" indent="-457200">
              <a:buFont typeface="+mj-lt"/>
              <a:buAutoNum type="arabicPeriod"/>
            </a:pPr>
            <a:r>
              <a:rPr lang="es-PE" dirty="0">
                <a:latin typeface="Candara" panose="020E0502030303020204" pitchFamily="34" charset="0"/>
              </a:rPr>
              <a:t>Descripción del proceso</a:t>
            </a:r>
          </a:p>
          <a:p>
            <a:pPr marL="0" indent="0">
              <a:buNone/>
            </a:pPr>
            <a:r>
              <a:rPr lang="es-PE" dirty="0">
                <a:latin typeface="Candara" panose="020E0502030303020204" pitchFamily="34" charset="0"/>
              </a:rPr>
              <a:t>	5.1 Subprocesos</a:t>
            </a:r>
          </a:p>
          <a:p>
            <a:pPr marL="0" indent="0">
              <a:buNone/>
            </a:pPr>
            <a:r>
              <a:rPr lang="es-PE" dirty="0">
                <a:latin typeface="Candara" panose="020E0502030303020204" pitchFamily="34" charset="0"/>
              </a:rPr>
              <a:t>	5.2 Actividades</a:t>
            </a:r>
          </a:p>
          <a:p>
            <a:pPr marL="0" indent="0">
              <a:buNone/>
            </a:pPr>
            <a:r>
              <a:rPr lang="es-PE" dirty="0">
                <a:latin typeface="Candara" panose="020E0502030303020204" pitchFamily="34" charset="0"/>
              </a:rPr>
              <a:t>	5.3 Tareas</a:t>
            </a:r>
          </a:p>
          <a:p>
            <a:pPr marL="457200" indent="-457200">
              <a:buFont typeface="+mj-lt"/>
              <a:buAutoNum type="arabicPeriod" startAt="6"/>
            </a:pPr>
            <a:r>
              <a:rPr lang="es-PE" dirty="0">
                <a:latin typeface="Candara" panose="020E0502030303020204" pitchFamily="34" charset="0"/>
              </a:rPr>
              <a:t>6. Métricas del Proceso</a:t>
            </a:r>
          </a:p>
          <a:p>
            <a:pPr marL="457200" indent="-457200">
              <a:buFont typeface="+mj-lt"/>
              <a:buAutoNum type="arabicPeriod" startAt="6"/>
            </a:pPr>
            <a:r>
              <a:rPr lang="es-PE" dirty="0">
                <a:latin typeface="Candara" panose="020E0502030303020204" pitchFamily="34" charset="0"/>
              </a:rPr>
              <a:t>7. Artefactos del Proceso</a:t>
            </a:r>
          </a:p>
          <a:p>
            <a:pPr marL="457200" indent="-457200">
              <a:buFont typeface="+mj-lt"/>
              <a:buAutoNum type="arabicPeriod" startAt="6"/>
            </a:pPr>
            <a:r>
              <a:rPr lang="es-PE" dirty="0">
                <a:latin typeface="Candara" panose="020E0502030303020204" pitchFamily="34" charset="0"/>
              </a:rPr>
              <a:t>8. Historial de Revisiones</a:t>
            </a:r>
          </a:p>
          <a:p>
            <a:pPr>
              <a:lnSpc>
                <a:spcPct val="130000"/>
              </a:lnSpc>
              <a:buFontTx/>
              <a:buAutoNum type="arabicPeriod" startAt="6"/>
            </a:pPr>
            <a:endParaRPr lang="en-US" altLang="es-ES" dirty="0">
              <a:latin typeface="Candara" panose="020E0502030303020204" pitchFamily="34" charset="0"/>
            </a:endParaRPr>
          </a:p>
        </p:txBody>
      </p:sp>
      <p:pic>
        <p:nvPicPr>
          <p:cNvPr id="1026" name="Picture 2" descr="D:\Jose\universidad UTP\ciclo 9\Proyecto de desarrollo de software\Version 1.0\REQM\ppts\img\JEFE-Y-EMPLEADO.jpg"/>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bwMode="auto">
          <a:xfrm>
            <a:off x="1919288" y="1700808"/>
            <a:ext cx="3657600" cy="424847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rotWithShape="1">
          <a:blip r:embed="rId3"/>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408208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92696" y="451044"/>
            <a:ext cx="10018713" cy="1247776"/>
          </a:xfrm>
        </p:spPr>
        <p:txBody>
          <a:bodyPr>
            <a:normAutofit/>
          </a:bodyPr>
          <a:lstStyle/>
          <a:p>
            <a:pPr lvl="0" algn="ctr" fontAlgn="base">
              <a:spcAft>
                <a:spcPct val="0"/>
              </a:spcAft>
            </a:pPr>
            <a:r>
              <a:rPr lang="es-PE" altLang="es-PE" sz="2800" b="1" dirty="0">
                <a:latin typeface="Candara" panose="020E0502030303020204" pitchFamily="34" charset="0"/>
                <a:ea typeface="+mn-ea"/>
                <a:cs typeface="+mn-cs"/>
              </a:rPr>
              <a:t>Actividades del Subproceso </a:t>
            </a:r>
            <a:br>
              <a:rPr lang="es-PE" altLang="es-PE" sz="2800" b="1" dirty="0">
                <a:latin typeface="Candara" panose="020E0502030303020204" pitchFamily="34" charset="0"/>
                <a:ea typeface="+mn-ea"/>
                <a:cs typeface="+mn-cs"/>
              </a:rPr>
            </a:br>
            <a:r>
              <a:rPr lang="es-PE" altLang="es-PE" sz="2800" b="1" dirty="0">
                <a:latin typeface="Candara" panose="020E0502030303020204" pitchFamily="34" charset="0"/>
                <a:ea typeface="+mn-ea"/>
                <a:cs typeface="+mn-cs"/>
              </a:rPr>
              <a:t>Elaboración de Informe de Resultados QA</a:t>
            </a:r>
            <a:endParaRPr lang="es-ES" altLang="es-PE" sz="2800" b="1" dirty="0">
              <a:latin typeface="Candara" panose="020E0502030303020204" pitchFamily="34" charset="0"/>
              <a:ea typeface="+mn-ea"/>
              <a:cs typeface="+mn-cs"/>
            </a:endParaRPr>
          </a:p>
        </p:txBody>
      </p:sp>
      <p:grpSp>
        <p:nvGrpSpPr>
          <p:cNvPr id="5" name="Group 64"/>
          <p:cNvGrpSpPr>
            <a:grpSpLocks/>
          </p:cNvGrpSpPr>
          <p:nvPr/>
        </p:nvGrpSpPr>
        <p:grpSpPr bwMode="auto">
          <a:xfrm>
            <a:off x="3320715" y="3905429"/>
            <a:ext cx="1104900" cy="661988"/>
            <a:chOff x="-23" y="1776"/>
            <a:chExt cx="696" cy="417"/>
          </a:xfrm>
        </p:grpSpPr>
        <p:sp>
          <p:nvSpPr>
            <p:cNvPr id="8" name="Rectangle 65"/>
            <p:cNvSpPr>
              <a:spLocks noChangeArrowheads="1"/>
            </p:cNvSpPr>
            <p:nvPr/>
          </p:nvSpPr>
          <p:spPr bwMode="auto">
            <a:xfrm>
              <a:off x="-23" y="2039"/>
              <a:ext cx="6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200" b="1">
                  <a:solidFill>
                    <a:schemeClr val="tx1"/>
                  </a:solidFill>
                  <a:latin typeface="Candara" panose="020E0502030303020204" pitchFamily="34" charset="0"/>
                </a:rPr>
                <a:t>Plan de QA</a:t>
              </a:r>
              <a:endParaRPr lang="es-ES" sz="1200" b="1">
                <a:solidFill>
                  <a:schemeClr val="tx1"/>
                </a:solidFill>
                <a:latin typeface="Candara" panose="020E0502030303020204" pitchFamily="34" charset="0"/>
              </a:endParaRPr>
            </a:p>
          </p:txBody>
        </p:sp>
        <p:pic>
          <p:nvPicPr>
            <p:cNvPr id="9" name="Picture 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 y="1776"/>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67"/>
          <p:cNvGrpSpPr>
            <a:grpSpLocks/>
          </p:cNvGrpSpPr>
          <p:nvPr/>
        </p:nvGrpSpPr>
        <p:grpSpPr bwMode="auto">
          <a:xfrm>
            <a:off x="3306427" y="2540181"/>
            <a:ext cx="1104900" cy="920751"/>
            <a:chOff x="-23" y="1117"/>
            <a:chExt cx="696" cy="580"/>
          </a:xfrm>
        </p:grpSpPr>
        <p:pic>
          <p:nvPicPr>
            <p:cNvPr id="11" name="Picture 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2" name="Rectangle 69"/>
            <p:cNvSpPr>
              <a:spLocks noChangeArrowheads="1"/>
            </p:cNvSpPr>
            <p:nvPr/>
          </p:nvSpPr>
          <p:spPr bwMode="auto">
            <a:xfrm>
              <a:off x="-23" y="1450"/>
              <a:ext cx="69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200" b="1">
                  <a:solidFill>
                    <a:schemeClr val="tx1"/>
                  </a:solidFill>
                  <a:latin typeface="Candara" panose="020E0502030303020204" pitchFamily="34" charset="0"/>
                </a:rPr>
                <a:t>Analista de Calidad</a:t>
              </a:r>
              <a:endParaRPr lang="es-ES" sz="1200" b="1">
                <a:solidFill>
                  <a:schemeClr val="tx1"/>
                </a:solidFill>
                <a:latin typeface="Candara" panose="020E0502030303020204" pitchFamily="34" charset="0"/>
              </a:endParaRPr>
            </a:p>
          </p:txBody>
        </p:sp>
      </p:grpSp>
      <p:grpSp>
        <p:nvGrpSpPr>
          <p:cNvPr id="13" name="Group 101"/>
          <p:cNvGrpSpPr>
            <a:grpSpLocks/>
          </p:cNvGrpSpPr>
          <p:nvPr/>
        </p:nvGrpSpPr>
        <p:grpSpPr bwMode="auto">
          <a:xfrm>
            <a:off x="4857416" y="3287892"/>
            <a:ext cx="1544637" cy="1644650"/>
            <a:chOff x="1532" y="1539"/>
            <a:chExt cx="635" cy="907"/>
          </a:xfrm>
        </p:grpSpPr>
        <p:sp>
          <p:nvSpPr>
            <p:cNvPr id="14" name="Rectangle 85"/>
            <p:cNvSpPr>
              <a:spLocks noChangeArrowheads="1"/>
            </p:cNvSpPr>
            <p:nvPr/>
          </p:nvSpPr>
          <p:spPr bwMode="auto">
            <a:xfrm>
              <a:off x="1532" y="1735"/>
              <a:ext cx="635" cy="516"/>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sz="1200">
                  <a:solidFill>
                    <a:schemeClr val="tx1"/>
                  </a:solidFill>
                  <a:latin typeface="Candara" panose="020E0502030303020204" pitchFamily="34" charset="0"/>
                  <a:hlinkClick r:id="" action="ppaction://noaction"/>
                </a:rPr>
                <a:t>Realizar las Revisiones de QA</a:t>
              </a:r>
              <a:endParaRPr lang="es-ES" sz="1200">
                <a:solidFill>
                  <a:schemeClr val="tx1"/>
                </a:solidFill>
                <a:latin typeface="Candara" panose="020E0502030303020204" pitchFamily="34" charset="0"/>
              </a:endParaRPr>
            </a:p>
          </p:txBody>
        </p:sp>
        <p:sp>
          <p:nvSpPr>
            <p:cNvPr id="15" name="Rectangle 86"/>
            <p:cNvSpPr>
              <a:spLocks noChangeArrowheads="1"/>
            </p:cNvSpPr>
            <p:nvPr/>
          </p:nvSpPr>
          <p:spPr bwMode="auto">
            <a:xfrm>
              <a:off x="1532" y="1539"/>
              <a:ext cx="635" cy="19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sz="1200" b="1">
                  <a:solidFill>
                    <a:schemeClr val="tx1"/>
                  </a:solidFill>
                  <a:latin typeface="Candara" panose="020E0502030303020204" pitchFamily="34" charset="0"/>
                </a:rPr>
                <a:t>(1) Analista de Calidad</a:t>
              </a:r>
              <a:endParaRPr lang="es-ES" sz="1200" b="1">
                <a:solidFill>
                  <a:schemeClr val="tx1"/>
                </a:solidFill>
                <a:latin typeface="Candara" panose="020E0502030303020204" pitchFamily="34" charset="0"/>
              </a:endParaRPr>
            </a:p>
          </p:txBody>
        </p:sp>
        <p:sp>
          <p:nvSpPr>
            <p:cNvPr id="16" name="Rectangle 87"/>
            <p:cNvSpPr>
              <a:spLocks noChangeArrowheads="1"/>
            </p:cNvSpPr>
            <p:nvPr/>
          </p:nvSpPr>
          <p:spPr bwMode="auto">
            <a:xfrm>
              <a:off x="1532" y="2251"/>
              <a:ext cx="635" cy="19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endParaRPr lang="es-PE" sz="800" b="1">
                <a:solidFill>
                  <a:schemeClr val="tx1"/>
                </a:solidFill>
                <a:latin typeface="Candara" panose="020E0502030303020204" pitchFamily="34" charset="0"/>
              </a:endParaRPr>
            </a:p>
            <a:p>
              <a:pPr algn="ctr" eaLnBrk="1" hangingPunct="1">
                <a:spcBef>
                  <a:spcPct val="0"/>
                </a:spcBef>
                <a:spcAft>
                  <a:spcPct val="0"/>
                </a:spcAft>
                <a:buFontTx/>
                <a:buNone/>
              </a:pPr>
              <a:endParaRPr lang="es-PE" sz="800" b="1">
                <a:solidFill>
                  <a:schemeClr val="tx1"/>
                </a:solidFill>
                <a:latin typeface="Candara" panose="020E0502030303020204" pitchFamily="34" charset="0"/>
              </a:endParaRPr>
            </a:p>
            <a:p>
              <a:pPr algn="ctr" eaLnBrk="1" hangingPunct="1">
                <a:spcBef>
                  <a:spcPct val="0"/>
                </a:spcBef>
                <a:spcAft>
                  <a:spcPct val="0"/>
                </a:spcAft>
                <a:buFontTx/>
                <a:buNone/>
              </a:pPr>
              <a:r>
                <a:rPr lang="es-PE" sz="1200" b="1">
                  <a:solidFill>
                    <a:schemeClr val="tx1"/>
                  </a:solidFill>
                  <a:latin typeface="Candara" panose="020E0502030303020204" pitchFamily="34" charset="0"/>
                </a:rPr>
                <a:t>Herramienta Gestión</a:t>
              </a:r>
            </a:p>
            <a:p>
              <a:pPr algn="ctr" eaLnBrk="1" hangingPunct="1">
                <a:spcBef>
                  <a:spcPct val="0"/>
                </a:spcBef>
                <a:spcAft>
                  <a:spcPct val="0"/>
                </a:spcAft>
                <a:buFontTx/>
                <a:buNone/>
              </a:pPr>
              <a:r>
                <a:rPr lang="es-PE" sz="1200" b="1">
                  <a:solidFill>
                    <a:schemeClr val="tx1"/>
                  </a:solidFill>
                  <a:latin typeface="Candara" panose="020E0502030303020204" pitchFamily="34" charset="0"/>
                </a:rPr>
                <a:t>QA‑Producto</a:t>
              </a:r>
            </a:p>
            <a:p>
              <a:pPr algn="ctr" eaLnBrk="1" hangingPunct="1">
                <a:spcBef>
                  <a:spcPct val="0"/>
                </a:spcBef>
                <a:spcAft>
                  <a:spcPct val="0"/>
                </a:spcAft>
                <a:buFontTx/>
                <a:buNone/>
              </a:pPr>
              <a:endParaRPr lang="es-PE" sz="1200" b="1">
                <a:solidFill>
                  <a:schemeClr val="tx1"/>
                </a:solidFill>
                <a:latin typeface="Candara" panose="020E0502030303020204" pitchFamily="34" charset="0"/>
              </a:endParaRPr>
            </a:p>
            <a:p>
              <a:pPr algn="ctr" eaLnBrk="1" hangingPunct="1">
                <a:spcBef>
                  <a:spcPct val="0"/>
                </a:spcBef>
                <a:spcAft>
                  <a:spcPct val="0"/>
                </a:spcAft>
                <a:buFontTx/>
                <a:buNone/>
              </a:pPr>
              <a:endParaRPr lang="es-PE" sz="800" b="1">
                <a:solidFill>
                  <a:schemeClr val="tx1"/>
                </a:solidFill>
                <a:latin typeface="Candara" panose="020E0502030303020204" pitchFamily="34" charset="0"/>
              </a:endParaRPr>
            </a:p>
          </p:txBody>
        </p:sp>
      </p:grpSp>
      <p:grpSp>
        <p:nvGrpSpPr>
          <p:cNvPr id="17" name="Group 93"/>
          <p:cNvGrpSpPr>
            <a:grpSpLocks/>
          </p:cNvGrpSpPr>
          <p:nvPr/>
        </p:nvGrpSpPr>
        <p:grpSpPr bwMode="auto">
          <a:xfrm>
            <a:off x="8545177" y="3884792"/>
            <a:ext cx="1104900" cy="809624"/>
            <a:chOff x="2776" y="542"/>
            <a:chExt cx="696" cy="510"/>
          </a:xfrm>
        </p:grpSpPr>
        <p:sp>
          <p:nvSpPr>
            <p:cNvPr id="18" name="Rectangle 94"/>
            <p:cNvSpPr>
              <a:spLocks noChangeArrowheads="1"/>
            </p:cNvSpPr>
            <p:nvPr/>
          </p:nvSpPr>
          <p:spPr bwMode="auto">
            <a:xfrm>
              <a:off x="2776" y="805"/>
              <a:ext cx="69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200" b="1">
                  <a:solidFill>
                    <a:schemeClr val="tx1"/>
                  </a:solidFill>
                  <a:latin typeface="Candara" panose="020E0502030303020204" pitchFamily="34" charset="0"/>
                </a:rPr>
                <a:t>Revisión Ejecutada</a:t>
              </a:r>
              <a:endParaRPr lang="es-ES" sz="1200" b="1">
                <a:solidFill>
                  <a:schemeClr val="tx1"/>
                </a:solidFill>
                <a:latin typeface="Candara" panose="020E0502030303020204" pitchFamily="34" charset="0"/>
              </a:endParaRPr>
            </a:p>
          </p:txBody>
        </p:sp>
        <p:pic>
          <p:nvPicPr>
            <p:cNvPr id="19" name="Picture 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 y="542"/>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 name="Group 96"/>
          <p:cNvGrpSpPr>
            <a:grpSpLocks/>
          </p:cNvGrpSpPr>
          <p:nvPr/>
        </p:nvGrpSpPr>
        <p:grpSpPr bwMode="auto">
          <a:xfrm>
            <a:off x="8545177" y="4861106"/>
            <a:ext cx="1104900" cy="920751"/>
            <a:chOff x="-23" y="1117"/>
            <a:chExt cx="696" cy="580"/>
          </a:xfrm>
        </p:grpSpPr>
        <p:pic>
          <p:nvPicPr>
            <p:cNvPr id="21" name="Picture 9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2" name="Rectangle 98"/>
            <p:cNvSpPr>
              <a:spLocks noChangeArrowheads="1"/>
            </p:cNvSpPr>
            <p:nvPr/>
          </p:nvSpPr>
          <p:spPr bwMode="auto">
            <a:xfrm>
              <a:off x="-23" y="1450"/>
              <a:ext cx="69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200" b="1">
                  <a:solidFill>
                    <a:schemeClr val="tx1"/>
                  </a:solidFill>
                  <a:latin typeface="Candara" panose="020E0502030303020204" pitchFamily="34" charset="0"/>
                </a:rPr>
                <a:t>Analista de Calidad</a:t>
              </a:r>
              <a:endParaRPr lang="es-ES" sz="1200" b="1">
                <a:solidFill>
                  <a:schemeClr val="tx1"/>
                </a:solidFill>
                <a:latin typeface="Candara" panose="020E0502030303020204" pitchFamily="34" charset="0"/>
              </a:endParaRPr>
            </a:p>
          </p:txBody>
        </p:sp>
      </p:grpSp>
      <p:grpSp>
        <p:nvGrpSpPr>
          <p:cNvPr id="23" name="Group 106"/>
          <p:cNvGrpSpPr>
            <a:grpSpLocks/>
          </p:cNvGrpSpPr>
          <p:nvPr/>
        </p:nvGrpSpPr>
        <p:grpSpPr bwMode="auto">
          <a:xfrm>
            <a:off x="6887828" y="3259318"/>
            <a:ext cx="1603375" cy="1673225"/>
            <a:chOff x="1532" y="1539"/>
            <a:chExt cx="635" cy="907"/>
          </a:xfrm>
        </p:grpSpPr>
        <p:sp>
          <p:nvSpPr>
            <p:cNvPr id="24" name="Rectangle 107"/>
            <p:cNvSpPr>
              <a:spLocks noChangeArrowheads="1"/>
            </p:cNvSpPr>
            <p:nvPr/>
          </p:nvSpPr>
          <p:spPr bwMode="auto">
            <a:xfrm>
              <a:off x="1532" y="1735"/>
              <a:ext cx="635" cy="516"/>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sz="1200">
                  <a:solidFill>
                    <a:schemeClr val="tx1"/>
                  </a:solidFill>
                  <a:latin typeface="Candara" panose="020E0502030303020204" pitchFamily="34" charset="0"/>
                </a:rPr>
                <a:t>Elaborar y Comunicar los Informes de las Revisiones de QA</a:t>
              </a:r>
              <a:endParaRPr lang="es-ES" sz="1200">
                <a:solidFill>
                  <a:schemeClr val="tx1"/>
                </a:solidFill>
                <a:latin typeface="Candara" panose="020E0502030303020204" pitchFamily="34" charset="0"/>
              </a:endParaRPr>
            </a:p>
          </p:txBody>
        </p:sp>
        <p:sp>
          <p:nvSpPr>
            <p:cNvPr id="25" name="Rectangle 108"/>
            <p:cNvSpPr>
              <a:spLocks noChangeArrowheads="1"/>
            </p:cNvSpPr>
            <p:nvPr/>
          </p:nvSpPr>
          <p:spPr bwMode="auto">
            <a:xfrm>
              <a:off x="1532" y="1539"/>
              <a:ext cx="635" cy="19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sz="1200" b="1">
                  <a:solidFill>
                    <a:schemeClr val="tx1"/>
                  </a:solidFill>
                  <a:latin typeface="Candara" panose="020E0502030303020204" pitchFamily="34" charset="0"/>
                </a:rPr>
                <a:t>(2) Analista de Calidad</a:t>
              </a:r>
              <a:endParaRPr lang="es-ES" sz="1200" b="1">
                <a:solidFill>
                  <a:schemeClr val="tx1"/>
                </a:solidFill>
                <a:latin typeface="Candara" panose="020E0502030303020204" pitchFamily="34" charset="0"/>
              </a:endParaRPr>
            </a:p>
          </p:txBody>
        </p:sp>
        <p:sp>
          <p:nvSpPr>
            <p:cNvPr id="26" name="Rectangle 109"/>
            <p:cNvSpPr>
              <a:spLocks noChangeArrowheads="1"/>
            </p:cNvSpPr>
            <p:nvPr/>
          </p:nvSpPr>
          <p:spPr bwMode="auto">
            <a:xfrm>
              <a:off x="1532" y="2251"/>
              <a:ext cx="635" cy="19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endParaRPr lang="es-PE" sz="800" b="1">
                <a:solidFill>
                  <a:schemeClr val="tx1"/>
                </a:solidFill>
                <a:latin typeface="Candara" panose="020E0502030303020204" pitchFamily="34" charset="0"/>
              </a:endParaRPr>
            </a:p>
            <a:p>
              <a:pPr algn="ctr" eaLnBrk="1" hangingPunct="1">
                <a:spcBef>
                  <a:spcPct val="0"/>
                </a:spcBef>
                <a:spcAft>
                  <a:spcPct val="0"/>
                </a:spcAft>
                <a:buFontTx/>
                <a:buNone/>
              </a:pPr>
              <a:endParaRPr lang="es-PE" sz="800" b="1">
                <a:solidFill>
                  <a:schemeClr val="tx1"/>
                </a:solidFill>
                <a:latin typeface="Candara" panose="020E0502030303020204" pitchFamily="34" charset="0"/>
              </a:endParaRPr>
            </a:p>
            <a:p>
              <a:pPr algn="ctr" eaLnBrk="1" hangingPunct="1">
                <a:spcBef>
                  <a:spcPct val="0"/>
                </a:spcBef>
                <a:spcAft>
                  <a:spcPct val="0"/>
                </a:spcAft>
                <a:buFontTx/>
                <a:buNone/>
              </a:pPr>
              <a:r>
                <a:rPr lang="es-PE" sz="1200" b="1">
                  <a:solidFill>
                    <a:schemeClr val="tx1"/>
                  </a:solidFill>
                  <a:latin typeface="Candara" panose="020E0502030303020204" pitchFamily="34" charset="0"/>
                </a:rPr>
                <a:t>Herramienta Gestión</a:t>
              </a:r>
            </a:p>
            <a:p>
              <a:pPr algn="ctr" eaLnBrk="1" hangingPunct="1">
                <a:spcBef>
                  <a:spcPct val="0"/>
                </a:spcBef>
                <a:spcAft>
                  <a:spcPct val="0"/>
                </a:spcAft>
                <a:buFontTx/>
                <a:buNone/>
              </a:pPr>
              <a:r>
                <a:rPr lang="es-PE" sz="1200" b="1">
                  <a:solidFill>
                    <a:schemeClr val="tx1"/>
                  </a:solidFill>
                  <a:latin typeface="Candara" panose="020E0502030303020204" pitchFamily="34" charset="0"/>
                </a:rPr>
                <a:t>QA‑Producto</a:t>
              </a:r>
            </a:p>
            <a:p>
              <a:pPr algn="ctr" eaLnBrk="1" hangingPunct="1">
                <a:spcBef>
                  <a:spcPct val="0"/>
                </a:spcBef>
                <a:spcAft>
                  <a:spcPct val="0"/>
                </a:spcAft>
                <a:buFontTx/>
                <a:buNone/>
              </a:pPr>
              <a:endParaRPr lang="es-PE" sz="1200" b="1">
                <a:solidFill>
                  <a:schemeClr val="tx1"/>
                </a:solidFill>
                <a:latin typeface="Candara" panose="020E0502030303020204" pitchFamily="34" charset="0"/>
              </a:endParaRPr>
            </a:p>
            <a:p>
              <a:pPr algn="ctr" eaLnBrk="1" hangingPunct="1">
                <a:spcBef>
                  <a:spcPct val="0"/>
                </a:spcBef>
                <a:spcAft>
                  <a:spcPct val="0"/>
                </a:spcAft>
                <a:buFontTx/>
                <a:buNone/>
              </a:pPr>
              <a:endParaRPr lang="es-PE" sz="800" b="1">
                <a:solidFill>
                  <a:schemeClr val="tx1"/>
                </a:solidFill>
                <a:latin typeface="Candara" panose="020E0502030303020204" pitchFamily="34" charset="0"/>
              </a:endParaRPr>
            </a:p>
          </p:txBody>
        </p:sp>
      </p:grpSp>
      <p:cxnSp>
        <p:nvCxnSpPr>
          <p:cNvPr id="27" name="AutoShape 32"/>
          <p:cNvCxnSpPr>
            <a:cxnSpLocks noChangeShapeType="1"/>
          </p:cNvCxnSpPr>
          <p:nvPr/>
        </p:nvCxnSpPr>
        <p:spPr bwMode="auto">
          <a:xfrm flipV="1">
            <a:off x="6402053" y="4097518"/>
            <a:ext cx="485775" cy="14287"/>
          </a:xfrm>
          <a:prstGeom prst="straightConnector1">
            <a:avLst/>
          </a:prstGeom>
          <a:noFill/>
          <a:ln w="9525">
            <a:solidFill>
              <a:srgbClr val="99CC00"/>
            </a:solidFill>
            <a:round/>
            <a:headEnd/>
            <a:tailEnd type="triangle" w="med" len="med"/>
          </a:ln>
          <a:extLst>
            <a:ext uri="{909E8E84-426E-40DD-AFC4-6F175D3DCCD1}">
              <a14:hiddenFill xmlns:a14="http://schemas.microsoft.com/office/drawing/2010/main">
                <a:noFill/>
              </a14:hiddenFill>
            </a:ext>
          </a:extLst>
        </p:spPr>
      </p:cxnSp>
      <p:cxnSp>
        <p:nvCxnSpPr>
          <p:cNvPr id="28" name="AutoShape 82"/>
          <p:cNvCxnSpPr>
            <a:cxnSpLocks noChangeShapeType="1"/>
          </p:cNvCxnSpPr>
          <p:nvPr/>
        </p:nvCxnSpPr>
        <p:spPr bwMode="auto">
          <a:xfrm flipV="1">
            <a:off x="4122403" y="4111805"/>
            <a:ext cx="735013" cy="4763"/>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29" name="AutoShape 83"/>
          <p:cNvCxnSpPr>
            <a:cxnSpLocks noChangeShapeType="1"/>
          </p:cNvCxnSpPr>
          <p:nvPr/>
        </p:nvCxnSpPr>
        <p:spPr bwMode="auto">
          <a:xfrm>
            <a:off x="3858877" y="3452993"/>
            <a:ext cx="1588" cy="452437"/>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30" name="AutoShape 99"/>
          <p:cNvCxnSpPr>
            <a:cxnSpLocks noChangeShapeType="1"/>
          </p:cNvCxnSpPr>
          <p:nvPr/>
        </p:nvCxnSpPr>
        <p:spPr bwMode="auto">
          <a:xfrm>
            <a:off x="9097627" y="4686480"/>
            <a:ext cx="0" cy="174625"/>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31" name="AutoShape 100"/>
          <p:cNvCxnSpPr>
            <a:cxnSpLocks noChangeShapeType="1"/>
          </p:cNvCxnSpPr>
          <p:nvPr/>
        </p:nvCxnSpPr>
        <p:spPr bwMode="auto">
          <a:xfrm flipV="1">
            <a:off x="8491202" y="4095929"/>
            <a:ext cx="331788" cy="1588"/>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pic>
        <p:nvPicPr>
          <p:cNvPr id="32" name="Imagen 31"/>
          <p:cNvPicPr>
            <a:picLocks noChangeAspect="1"/>
          </p:cNvPicPr>
          <p:nvPr/>
        </p:nvPicPr>
        <p:blipFill rotWithShape="1">
          <a:blip r:embed="rId4"/>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63988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9"/>
          <p:cNvGraphicFramePr>
            <a:graphicFrameLocks noGrp="1"/>
          </p:cNvGraphicFramePr>
          <p:nvPr>
            <p:extLst>
              <p:ext uri="{D42A27DB-BD31-4B8C-83A1-F6EECF244321}">
                <p14:modId xmlns:p14="http://schemas.microsoft.com/office/powerpoint/2010/main" val="2128611872"/>
              </p:ext>
            </p:extLst>
          </p:nvPr>
        </p:nvGraphicFramePr>
        <p:xfrm>
          <a:off x="2102758" y="2200735"/>
          <a:ext cx="8784977" cy="3653930"/>
        </p:xfrm>
        <a:graphic>
          <a:graphicData uri="http://schemas.openxmlformats.org/drawingml/2006/table">
            <a:tbl>
              <a:tblPr firstRow="1" bandRow="1">
                <a:tableStyleId>{793D81CF-94F2-401A-BA57-92F5A7B2D0C5}</a:tableStyleId>
              </a:tblPr>
              <a:tblGrid>
                <a:gridCol w="216024"/>
                <a:gridCol w="1440160"/>
                <a:gridCol w="1440160"/>
                <a:gridCol w="3456384"/>
                <a:gridCol w="2232249"/>
              </a:tblGrid>
              <a:tr h="497624">
                <a:tc>
                  <a:txBody>
                    <a:bodyPr/>
                    <a:lstStyle/>
                    <a:p>
                      <a:pPr algn="ctr"/>
                      <a:r>
                        <a:rPr lang="es-PE" sz="1400" dirty="0" smtClean="0">
                          <a:solidFill>
                            <a:sysClr val="windowText" lastClr="000000"/>
                          </a:solidFill>
                          <a:latin typeface="Candara" panose="020E0502030303020204" pitchFamily="34" charset="0"/>
                        </a:rPr>
                        <a:t>#</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400" dirty="0" smtClean="0">
                          <a:solidFill>
                            <a:sysClr val="windowText" lastClr="000000"/>
                          </a:solidFill>
                          <a:latin typeface="Candara" panose="020E0502030303020204" pitchFamily="34" charset="0"/>
                        </a:rPr>
                        <a:t>ROL DEL RESPONSABLE</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400" dirty="0" smtClean="0">
                          <a:solidFill>
                            <a:sysClr val="windowText" lastClr="000000"/>
                          </a:solidFill>
                          <a:latin typeface="Candara" panose="020E0502030303020204" pitchFamily="34" charset="0"/>
                        </a:rPr>
                        <a:t>NOMBRE DE LA ACTIVIDAD</a:t>
                      </a:r>
                      <a:endParaRPr kumimoji="0" lang="es-PE" sz="1400" b="1" kern="1200" dirty="0">
                        <a:solidFill>
                          <a:sysClr val="windowText" lastClr="000000"/>
                        </a:solidFill>
                        <a:latin typeface="Candara" panose="020E0502030303020204" pitchFamily="34" charset="0"/>
                        <a:ea typeface="+mn-ea"/>
                        <a:cs typeface="+mn-cs"/>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400" dirty="0" smtClean="0">
                          <a:solidFill>
                            <a:sysClr val="windowText" lastClr="000000"/>
                          </a:solidFill>
                          <a:latin typeface="Candara" panose="020E0502030303020204" pitchFamily="34" charset="0"/>
                        </a:rPr>
                        <a:t>DESCRIPCIÓN DEL SUBPROCESO</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400" dirty="0" smtClean="0">
                          <a:solidFill>
                            <a:sysClr val="windowText" lastClr="000000"/>
                          </a:solidFill>
                          <a:latin typeface="Candara" panose="020E0502030303020204" pitchFamily="34" charset="0"/>
                        </a:rPr>
                        <a:t>HERRAMIENTAS</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3135770">
                <a:tc>
                  <a:txBody>
                    <a:bodyPr/>
                    <a:lstStyle/>
                    <a:p>
                      <a:pPr algn="ctr"/>
                      <a:r>
                        <a:rPr lang="es-PE" sz="1200" dirty="0" smtClean="0">
                          <a:solidFill>
                            <a:sysClr val="windowText" lastClr="000000"/>
                          </a:solidFill>
                        </a:rPr>
                        <a:t>1</a:t>
                      </a:r>
                      <a:endParaRPr lang="es-PE" sz="1200" b="1" dirty="0">
                        <a:solidFill>
                          <a:sysClr val="windowText" lastClr="000000"/>
                        </a:solidFill>
                        <a:latin typeface="+mj-lt"/>
                        <a:ea typeface="Verdana" panose="020B0604030504040204" pitchFamily="34" charset="0"/>
                        <a:cs typeface="Verdana" panose="020B060403050404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cs typeface="Arial" pitchFamily="34" charset="0"/>
                        </a:rPr>
                        <a:t>Analista de Calidad (GC)</a:t>
                      </a:r>
                      <a:endParaRPr kumimoji="0" lang="es-ES" sz="1200" b="0" i="0" u="none" strike="noStrike" cap="none" normalizeH="0" baseline="0" dirty="0" smtClean="0">
                        <a:ln>
                          <a:noFill/>
                        </a:ln>
                        <a:solidFill>
                          <a:sysClr val="windowText" lastClr="000000"/>
                        </a:solidFill>
                        <a:effectLst/>
                        <a:latin typeface="+mj-lt"/>
                        <a:cs typeface="Arial" pitchFamily="34" charset="0"/>
                      </a:endParaRP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cs typeface="Arial" pitchFamily="34" charset="0"/>
                        </a:rPr>
                        <a:t>Elaborar el Informe Gerencial de QA</a:t>
                      </a:r>
                      <a:endParaRPr kumimoji="0" lang="es-ES" sz="1200" b="0" i="0" u="none" strike="noStrike" cap="none" normalizeH="0" baseline="0" dirty="0" smtClean="0">
                        <a:ln>
                          <a:noFill/>
                        </a:ln>
                        <a:solidFill>
                          <a:sysClr val="windowText" lastClr="000000"/>
                        </a:solidFill>
                        <a:effectLst/>
                        <a:latin typeface="+mj-lt"/>
                        <a:cs typeface="Arial" pitchFamily="34" charset="0"/>
                      </a:endParaRPr>
                    </a:p>
                  </a:txBody>
                  <a:tcPr marT="45708" marB="45708"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cs typeface="Arial" pitchFamily="34" charset="0"/>
                        </a:rPr>
                        <a:t>El Analista de Calidad informará el resultado de las Revisiones de QA de la Fábrica al finalizar las reuniones definidas en los planes elaborados en el subproceso de Planificación de QA.</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cs typeface="Arial" pitchFamily="34" charset="0"/>
                        </a:rPr>
                        <a:t>Para las revisiones de QA del Producto (proyectos), se elaborará un consolidado de todos los informes de revisión presentados por requerimiento para el periodo definido en el cronograma (utilizar el artefacto  Herramienta de Gestión de No Conformidades).</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cs typeface="Arial" pitchFamily="34" charset="0"/>
                        </a:rPr>
                        <a:t>La hoja Informe de Revisión deben contener: </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smtClean="0">
                          <a:ln>
                            <a:noFill/>
                          </a:ln>
                          <a:solidFill>
                            <a:sysClr val="windowText" lastClr="000000"/>
                          </a:solidFill>
                          <a:effectLst/>
                          <a:latin typeface="+mj-lt"/>
                          <a:cs typeface="Arial" pitchFamily="34" charset="0"/>
                        </a:rPr>
                        <a:t>Totales de no conformidades encontradas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smtClean="0">
                          <a:ln>
                            <a:noFill/>
                          </a:ln>
                          <a:solidFill>
                            <a:sysClr val="windowText" lastClr="000000"/>
                          </a:solidFill>
                          <a:effectLst/>
                          <a:latin typeface="+mj-lt"/>
                          <a:cs typeface="Arial" pitchFamily="34" charset="0"/>
                        </a:rPr>
                        <a:t>Desviación de lo planeado versus lo ejecutado.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smtClean="0">
                          <a:ln>
                            <a:noFill/>
                          </a:ln>
                          <a:solidFill>
                            <a:sysClr val="windowText" lastClr="000000"/>
                          </a:solidFill>
                          <a:effectLst/>
                          <a:latin typeface="+mj-lt"/>
                          <a:cs typeface="Arial" pitchFamily="34" charset="0"/>
                        </a:rPr>
                        <a:t>Esfuerzo invertido en revisiones de QA.</a:t>
                      </a:r>
                      <a:endParaRPr kumimoji="0" lang="es-ES" sz="1200" b="0" i="0" u="none" strike="noStrike" cap="none" normalizeH="0" baseline="0" dirty="0" smtClean="0">
                        <a:ln>
                          <a:noFill/>
                        </a:ln>
                        <a:solidFill>
                          <a:sysClr val="windowText" lastClr="000000"/>
                        </a:solidFill>
                        <a:effectLst/>
                        <a:latin typeface="+mj-lt"/>
                        <a:cs typeface="Arial" pitchFamily="34" charset="0"/>
                      </a:endParaRPr>
                    </a:p>
                  </a:txBody>
                  <a:tcPr marL="90000" marR="90000" marT="46787" marB="4678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ysClr val="windowText" lastClr="000000"/>
                          </a:solidFill>
                        </a:rPr>
                        <a:t>Herramienta de Gestión de No</a:t>
                      </a:r>
                      <a:r>
                        <a:rPr lang="es-PE" sz="1200" kern="1200" baseline="0" dirty="0" smtClean="0">
                          <a:solidFill>
                            <a:sysClr val="windowText" lastClr="000000"/>
                          </a:solidFill>
                        </a:rPr>
                        <a:t> Conformidades</a:t>
                      </a:r>
                      <a:endParaRPr lang="es-PE" sz="1200" kern="1200" dirty="0" smtClean="0">
                        <a:solidFill>
                          <a:sysClr val="windowText" lastClr="000000"/>
                        </a:solidFill>
                      </a:endParaRPr>
                    </a:p>
                    <a:p>
                      <a:pPr marL="0" marR="0" lvl="0" indent="0" algn="l" defTabSz="457200" rtl="0" eaLnBrk="1" fontAlgn="base" latinLnBrk="0" hangingPunct="1">
                        <a:lnSpc>
                          <a:spcPct val="100000"/>
                        </a:lnSpc>
                        <a:spcBef>
                          <a:spcPct val="20000"/>
                        </a:spcBef>
                        <a:spcAft>
                          <a:spcPct val="0"/>
                        </a:spcAft>
                        <a:buClrTx/>
                        <a:buSzTx/>
                        <a:buFontTx/>
                        <a:buNone/>
                        <a:tabLst/>
                      </a:pPr>
                      <a:endParaRPr lang="es-ES" sz="1200" kern="1200" dirty="0" smtClean="0">
                        <a:solidFill>
                          <a:sysClr val="windowText" lastClr="000000"/>
                        </a:solidFill>
                        <a:latin typeface="+mj-lt"/>
                        <a:ea typeface="Verdana" panose="020B0604030504040204" pitchFamily="34" charset="0"/>
                        <a:cs typeface="Verdana" panose="020B0604030504040204"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bl>
          </a:graphicData>
        </a:graphic>
      </p:graphicFrame>
      <p:sp>
        <p:nvSpPr>
          <p:cNvPr id="5" name="1 Título"/>
          <p:cNvSpPr>
            <a:spLocks noGrp="1"/>
          </p:cNvSpPr>
          <p:nvPr>
            <p:ph type="title"/>
          </p:nvPr>
        </p:nvSpPr>
        <p:spPr>
          <a:xfrm>
            <a:off x="2761446" y="416305"/>
            <a:ext cx="7467600" cy="1143000"/>
          </a:xfrm>
        </p:spPr>
        <p:txBody>
          <a:bodyPr>
            <a:normAutofit/>
          </a:bodyPr>
          <a:lstStyle/>
          <a:p>
            <a:pPr lvl="0" algn="ctr" fontAlgn="base">
              <a:spcAft>
                <a:spcPct val="0"/>
              </a:spcAft>
            </a:pPr>
            <a:r>
              <a:rPr lang="es-PE" altLang="es-PE" sz="2800" b="1" dirty="0">
                <a:latin typeface="Candara" panose="020E0502030303020204" pitchFamily="34" charset="0"/>
                <a:ea typeface="+mn-ea"/>
                <a:cs typeface="+mn-cs"/>
              </a:rPr>
              <a:t>Actividades del Subproceso </a:t>
            </a:r>
            <a:br>
              <a:rPr lang="es-PE" altLang="es-PE" sz="2800" b="1" dirty="0">
                <a:latin typeface="Candara" panose="020E0502030303020204" pitchFamily="34" charset="0"/>
                <a:ea typeface="+mn-ea"/>
                <a:cs typeface="+mn-cs"/>
              </a:rPr>
            </a:br>
            <a:r>
              <a:rPr lang="es-PE" altLang="es-PE" sz="2800" b="1" dirty="0">
                <a:latin typeface="Candara" panose="020E0502030303020204" pitchFamily="34" charset="0"/>
                <a:ea typeface="+mn-ea"/>
                <a:cs typeface="+mn-cs"/>
              </a:rPr>
              <a:t>Elaboración de Informe de Resultados QA</a:t>
            </a:r>
            <a:endParaRPr lang="es-ES" altLang="es-PE" sz="2800" b="1" dirty="0">
              <a:latin typeface="Candara" panose="020E0502030303020204" pitchFamily="34" charset="0"/>
              <a:ea typeface="+mn-ea"/>
              <a:cs typeface="+mn-cs"/>
            </a:endParaRPr>
          </a:p>
        </p:txBody>
      </p:sp>
      <p:pic>
        <p:nvPicPr>
          <p:cNvPr id="6" name="Imagen 5"/>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18093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9"/>
          <p:cNvGraphicFramePr>
            <a:graphicFrameLocks noGrp="1"/>
          </p:cNvGraphicFramePr>
          <p:nvPr>
            <p:extLst>
              <p:ext uri="{D42A27DB-BD31-4B8C-83A1-F6EECF244321}">
                <p14:modId xmlns:p14="http://schemas.microsoft.com/office/powerpoint/2010/main" val="579304871"/>
              </p:ext>
            </p:extLst>
          </p:nvPr>
        </p:nvGraphicFramePr>
        <p:xfrm>
          <a:off x="1981200" y="3012106"/>
          <a:ext cx="8784977" cy="2220563"/>
        </p:xfrm>
        <a:graphic>
          <a:graphicData uri="http://schemas.openxmlformats.org/drawingml/2006/table">
            <a:tbl>
              <a:tblPr firstRow="1" bandRow="1">
                <a:tableStyleId>{793D81CF-94F2-401A-BA57-92F5A7B2D0C5}</a:tableStyleId>
              </a:tblPr>
              <a:tblGrid>
                <a:gridCol w="216024"/>
                <a:gridCol w="1440160"/>
                <a:gridCol w="1440160"/>
                <a:gridCol w="3456384"/>
                <a:gridCol w="2232249"/>
              </a:tblGrid>
              <a:tr h="648072">
                <a:tc>
                  <a:txBody>
                    <a:bodyPr/>
                    <a:lstStyle/>
                    <a:p>
                      <a:pPr algn="ctr"/>
                      <a:r>
                        <a:rPr lang="es-PE" sz="1400" dirty="0" smtClean="0">
                          <a:solidFill>
                            <a:sysClr val="windowText" lastClr="000000"/>
                          </a:solidFill>
                          <a:latin typeface="Candara" panose="020E0502030303020204" pitchFamily="34" charset="0"/>
                        </a:rPr>
                        <a:t>#</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400" dirty="0" smtClean="0">
                          <a:solidFill>
                            <a:sysClr val="windowText" lastClr="000000"/>
                          </a:solidFill>
                          <a:latin typeface="Candara" panose="020E0502030303020204" pitchFamily="34" charset="0"/>
                        </a:rPr>
                        <a:t>ROL DEL RESPONSABLE</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400" dirty="0" smtClean="0">
                          <a:solidFill>
                            <a:sysClr val="windowText" lastClr="000000"/>
                          </a:solidFill>
                          <a:latin typeface="Candara" panose="020E0502030303020204" pitchFamily="34" charset="0"/>
                        </a:rPr>
                        <a:t>NOMBRE DE LA ACTIVIDAD</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400" dirty="0" smtClean="0">
                          <a:solidFill>
                            <a:sysClr val="windowText" lastClr="000000"/>
                          </a:solidFill>
                          <a:latin typeface="Candara" panose="020E0502030303020204" pitchFamily="34" charset="0"/>
                        </a:rPr>
                        <a:t>DESCRIPCIÓN DEL SUBPROCESO</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400" dirty="0" smtClean="0">
                          <a:solidFill>
                            <a:sysClr val="windowText" lastClr="000000"/>
                          </a:solidFill>
                          <a:latin typeface="Candara" panose="020E0502030303020204" pitchFamily="34" charset="0"/>
                        </a:rPr>
                        <a:t>HERRAMIENTAS</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1572491">
                <a:tc>
                  <a:txBody>
                    <a:bodyPr/>
                    <a:lstStyle/>
                    <a:p>
                      <a:pPr algn="ctr"/>
                      <a:r>
                        <a:rPr lang="es-PE" sz="1200" dirty="0" smtClean="0">
                          <a:solidFill>
                            <a:sysClr val="windowText" lastClr="000000"/>
                          </a:solidFill>
                        </a:rPr>
                        <a:t>1</a:t>
                      </a:r>
                      <a:endParaRPr lang="es-PE" sz="1200" b="1" dirty="0">
                        <a:solidFill>
                          <a:sysClr val="windowText" lastClr="000000"/>
                        </a:solidFill>
                        <a:latin typeface="+mj-lt"/>
                        <a:ea typeface="Verdana" panose="020B0604030504040204" pitchFamily="34" charset="0"/>
                        <a:cs typeface="Verdana" panose="020B060403050404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cs typeface="Arial" pitchFamily="34" charset="0"/>
                        </a:rPr>
                        <a:t>Analista de Calidad (GC)</a:t>
                      </a:r>
                      <a:endParaRPr kumimoji="0" lang="es-ES" sz="1200" b="0" i="0" u="none" strike="noStrike" cap="none" normalizeH="0" baseline="0" dirty="0" smtClean="0">
                        <a:ln>
                          <a:noFill/>
                        </a:ln>
                        <a:solidFill>
                          <a:sysClr val="windowText" lastClr="000000"/>
                        </a:solidFill>
                        <a:effectLst/>
                        <a:latin typeface="+mj-lt"/>
                        <a:cs typeface="Arial" pitchFamily="34" charset="0"/>
                      </a:endParaRP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cs typeface="Arial" pitchFamily="34" charset="0"/>
                        </a:rPr>
                        <a:t>Informar las actividades y resultados de QA a la Gerencia</a:t>
                      </a:r>
                      <a:endParaRPr kumimoji="0" lang="es-ES" sz="1200" b="0" i="0" u="none" strike="noStrike" cap="none" normalizeH="0" baseline="0" dirty="0" smtClean="0">
                        <a:ln>
                          <a:noFill/>
                        </a:ln>
                        <a:solidFill>
                          <a:sysClr val="windowText" lastClr="000000"/>
                        </a:solidFill>
                        <a:effectLst/>
                        <a:latin typeface="+mj-lt"/>
                        <a:cs typeface="Arial"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cs typeface="Arial" pitchFamily="34" charset="0"/>
                        </a:rPr>
                        <a:t>El Analista de Calidad informará el estado de las revisiones, en reuniones mensuales, al Jefe y al Gerente de la Fábrica.</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cs typeface="Arial" pitchFamily="34" charset="0"/>
                        </a:rPr>
                        <a:t>Las recomendaciones aprobadas o sugeridas por la Gerencia de la Fábrica se transformarán en Oportunidades de Mejora</a:t>
                      </a:r>
                      <a:endParaRPr kumimoji="0" lang="es-ES" sz="1200" b="0" i="0" u="none" strike="noStrike" cap="none" normalizeH="0" baseline="0" dirty="0" smtClean="0">
                        <a:ln>
                          <a:noFill/>
                        </a:ln>
                        <a:solidFill>
                          <a:sysClr val="windowText" lastClr="000000"/>
                        </a:solidFill>
                        <a:effectLst/>
                        <a:latin typeface="+mj-lt"/>
                        <a:cs typeface="Arial" pitchFamily="34" charset="0"/>
                      </a:endParaRPr>
                    </a:p>
                  </a:txBody>
                  <a:tcPr marL="90000" marR="90000" marT="46800" marB="4680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ysClr val="windowText" lastClr="000000"/>
                          </a:solidFill>
                        </a:rPr>
                        <a:t>Herramienta de Gestión de No</a:t>
                      </a:r>
                      <a:r>
                        <a:rPr lang="es-PE" sz="1200" kern="1200" baseline="0" dirty="0" smtClean="0">
                          <a:solidFill>
                            <a:sysClr val="windowText" lastClr="000000"/>
                          </a:solidFill>
                        </a:rPr>
                        <a:t> Conformidades</a:t>
                      </a:r>
                      <a:endParaRPr lang="es-PE" sz="1200" kern="1200" dirty="0" smtClean="0">
                        <a:solidFill>
                          <a:sysClr val="windowText" lastClr="000000"/>
                        </a:solidFill>
                      </a:endParaRPr>
                    </a:p>
                    <a:p>
                      <a:pPr marL="0" marR="0" lvl="0" indent="0" algn="l" defTabSz="457200" rtl="0" eaLnBrk="1" fontAlgn="base" latinLnBrk="0" hangingPunct="1">
                        <a:lnSpc>
                          <a:spcPct val="100000"/>
                        </a:lnSpc>
                        <a:spcBef>
                          <a:spcPct val="20000"/>
                        </a:spcBef>
                        <a:spcAft>
                          <a:spcPct val="0"/>
                        </a:spcAft>
                        <a:buClrTx/>
                        <a:buSzTx/>
                        <a:buFontTx/>
                        <a:buNone/>
                        <a:tabLst/>
                      </a:pPr>
                      <a:endParaRPr lang="es-ES" sz="1200" kern="1200" dirty="0" smtClean="0">
                        <a:solidFill>
                          <a:sysClr val="windowText" lastClr="000000"/>
                        </a:solidFill>
                        <a:latin typeface="+mj-lt"/>
                        <a:ea typeface="Verdana" panose="020B0604030504040204" pitchFamily="34" charset="0"/>
                        <a:cs typeface="Verdana" panose="020B0604030504040204"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bl>
          </a:graphicData>
        </a:graphic>
      </p:graphicFrame>
      <p:sp>
        <p:nvSpPr>
          <p:cNvPr id="5" name="1 Título"/>
          <p:cNvSpPr>
            <a:spLocks noGrp="1"/>
          </p:cNvSpPr>
          <p:nvPr>
            <p:ph type="title"/>
          </p:nvPr>
        </p:nvSpPr>
        <p:spPr>
          <a:xfrm>
            <a:off x="2639888" y="776914"/>
            <a:ext cx="7467600" cy="1143000"/>
          </a:xfrm>
        </p:spPr>
        <p:txBody>
          <a:bodyPr>
            <a:normAutofit/>
          </a:bodyPr>
          <a:lstStyle/>
          <a:p>
            <a:pPr lvl="0" algn="ctr" fontAlgn="base">
              <a:spcAft>
                <a:spcPct val="0"/>
              </a:spcAft>
            </a:pPr>
            <a:r>
              <a:rPr lang="es-PE" altLang="es-PE" sz="3200" b="1" dirty="0">
                <a:latin typeface="Candara" panose="020E0502030303020204" pitchFamily="34" charset="0"/>
                <a:ea typeface="+mn-ea"/>
                <a:cs typeface="+mn-cs"/>
              </a:rPr>
              <a:t>Actividades del Subproceso </a:t>
            </a:r>
            <a:br>
              <a:rPr lang="es-PE" altLang="es-PE" sz="3200" b="1" dirty="0">
                <a:latin typeface="Candara" panose="020E0502030303020204" pitchFamily="34" charset="0"/>
                <a:ea typeface="+mn-ea"/>
                <a:cs typeface="+mn-cs"/>
              </a:rPr>
            </a:br>
            <a:r>
              <a:rPr lang="es-PE" altLang="es-PE" sz="3200" b="1" dirty="0">
                <a:latin typeface="Candara" panose="020E0502030303020204" pitchFamily="34" charset="0"/>
                <a:ea typeface="+mn-ea"/>
                <a:cs typeface="+mn-cs"/>
              </a:rPr>
              <a:t>Elaboración de Informe de Resultados QA</a:t>
            </a:r>
            <a:endParaRPr lang="es-ES" altLang="es-PE" sz="3200" b="1" dirty="0">
              <a:latin typeface="Candara" panose="020E0502030303020204" pitchFamily="34" charset="0"/>
              <a:ea typeface="+mn-ea"/>
              <a:cs typeface="+mn-cs"/>
            </a:endParaRPr>
          </a:p>
        </p:txBody>
      </p:sp>
      <p:pic>
        <p:nvPicPr>
          <p:cNvPr id="6" name="Imagen 5"/>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50585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PE" altLang="es-ES" dirty="0" smtClean="0"/>
              <a:t>5. Descripción </a:t>
            </a:r>
            <a:r>
              <a:rPr lang="es-PE" altLang="es-ES" dirty="0"/>
              <a:t>del </a:t>
            </a:r>
            <a:r>
              <a:rPr lang="es-PE" altLang="es-ES" dirty="0" smtClean="0"/>
              <a:t>proceso</a:t>
            </a:r>
            <a:endParaRPr lang="es-ES" dirty="0"/>
          </a:p>
        </p:txBody>
      </p:sp>
      <p:sp>
        <p:nvSpPr>
          <p:cNvPr id="5" name="4 Subtítulo"/>
          <p:cNvSpPr>
            <a:spLocks noGrp="1"/>
          </p:cNvSpPr>
          <p:nvPr>
            <p:ph type="subTitle" idx="1"/>
          </p:nvPr>
        </p:nvSpPr>
        <p:spPr/>
        <p:txBody>
          <a:bodyPr/>
          <a:lstStyle/>
          <a:p>
            <a:r>
              <a:rPr lang="es-PE" altLang="es-ES" sz="2800" dirty="0"/>
              <a:t>5.1 Tareas</a:t>
            </a:r>
          </a:p>
          <a:p>
            <a:endParaRPr lang="es-PE" altLang="es-ES" sz="2800" dirty="0"/>
          </a:p>
          <a:p>
            <a:endParaRPr lang="es-ES" dirty="0"/>
          </a:p>
        </p:txBody>
      </p:sp>
      <p:pic>
        <p:nvPicPr>
          <p:cNvPr id="6" name="Imagen 5"/>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112811162"/>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59694" y="92078"/>
            <a:ext cx="10018713" cy="1198560"/>
          </a:xfrm>
        </p:spPr>
        <p:txBody>
          <a:bodyPr>
            <a:normAutofit/>
          </a:bodyPr>
          <a:lstStyle/>
          <a:p>
            <a:pPr algn="ctr"/>
            <a:r>
              <a:rPr lang="es-PE" altLang="es-ES" sz="2800" b="1" dirty="0">
                <a:latin typeface="Candara" panose="020E0502030303020204" pitchFamily="34" charset="0"/>
              </a:rPr>
              <a:t>Tareas de la Actividad</a:t>
            </a:r>
            <a:br>
              <a:rPr lang="es-PE" altLang="es-ES" sz="2800" b="1" dirty="0">
                <a:latin typeface="Candara" panose="020E0502030303020204" pitchFamily="34" charset="0"/>
              </a:rPr>
            </a:br>
            <a:r>
              <a:rPr lang="es-PE" altLang="es-ES" sz="2800" b="1" dirty="0">
                <a:latin typeface="Candara" panose="020E0502030303020204" pitchFamily="34" charset="0"/>
              </a:rPr>
              <a:t>Realizar las Revisiones de QA</a:t>
            </a:r>
            <a:endParaRPr lang="es-ES" sz="2800" b="1" dirty="0">
              <a:latin typeface="Candara" panose="020E0502030303020204" pitchFamily="34" charset="0"/>
            </a:endParaRPr>
          </a:p>
        </p:txBody>
      </p:sp>
      <p:sp>
        <p:nvSpPr>
          <p:cNvPr id="32" name="Rectangle 50"/>
          <p:cNvSpPr>
            <a:spLocks noChangeArrowheads="1"/>
          </p:cNvSpPr>
          <p:nvPr/>
        </p:nvSpPr>
        <p:spPr bwMode="auto">
          <a:xfrm>
            <a:off x="4135439" y="2209800"/>
            <a:ext cx="1023937" cy="1651000"/>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1200">
                <a:solidFill>
                  <a:schemeClr val="tx1"/>
                </a:solidFill>
                <a:latin typeface="Candara" panose="020E0502030303020204" pitchFamily="34" charset="0"/>
              </a:rPr>
              <a:t>Revisión General</a:t>
            </a:r>
            <a:endParaRPr lang="es-ES" altLang="es-PE" sz="1200">
              <a:solidFill>
                <a:schemeClr val="tx1"/>
              </a:solidFill>
              <a:latin typeface="Candara" panose="020E0502030303020204" pitchFamily="34" charset="0"/>
            </a:endParaRPr>
          </a:p>
        </p:txBody>
      </p:sp>
      <p:sp>
        <p:nvSpPr>
          <p:cNvPr id="33" name="Rectangle 51"/>
          <p:cNvSpPr>
            <a:spLocks noChangeArrowheads="1"/>
          </p:cNvSpPr>
          <p:nvPr/>
        </p:nvSpPr>
        <p:spPr bwMode="auto">
          <a:xfrm>
            <a:off x="4135439" y="2209801"/>
            <a:ext cx="1023937" cy="3587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800" b="1">
                <a:solidFill>
                  <a:schemeClr val="tx1"/>
                </a:solidFill>
                <a:latin typeface="Candara" panose="020E0502030303020204" pitchFamily="34" charset="0"/>
              </a:rPr>
              <a:t>(2) Analista de Calidad</a:t>
            </a:r>
            <a:endParaRPr lang="es-ES" altLang="es-PE" sz="800" b="1">
              <a:solidFill>
                <a:schemeClr val="tx1"/>
              </a:solidFill>
              <a:latin typeface="Candara" panose="020E0502030303020204" pitchFamily="34" charset="0"/>
            </a:endParaRPr>
          </a:p>
        </p:txBody>
      </p:sp>
      <p:sp>
        <p:nvSpPr>
          <p:cNvPr id="34" name="Rectangle 52"/>
          <p:cNvSpPr>
            <a:spLocks noChangeArrowheads="1"/>
          </p:cNvSpPr>
          <p:nvPr/>
        </p:nvSpPr>
        <p:spPr bwMode="auto">
          <a:xfrm>
            <a:off x="4135439" y="3416300"/>
            <a:ext cx="1023937" cy="4445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800" b="1">
                <a:solidFill>
                  <a:schemeClr val="tx1"/>
                </a:solidFill>
                <a:latin typeface="Candara" panose="020E0502030303020204" pitchFamily="34" charset="0"/>
              </a:rPr>
              <a:t>Manual</a:t>
            </a:r>
          </a:p>
        </p:txBody>
      </p:sp>
      <p:cxnSp>
        <p:nvCxnSpPr>
          <p:cNvPr id="35" name="AutoShape 53"/>
          <p:cNvCxnSpPr>
            <a:cxnSpLocks noChangeShapeType="1"/>
            <a:stCxn id="45" idx="3"/>
            <a:endCxn id="32" idx="1"/>
          </p:cNvCxnSpPr>
          <p:nvPr/>
        </p:nvCxnSpPr>
        <p:spPr bwMode="auto">
          <a:xfrm>
            <a:off x="3935414" y="3033714"/>
            <a:ext cx="200025" cy="1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 name="AutoShape 54"/>
          <p:cNvCxnSpPr>
            <a:cxnSpLocks noChangeShapeType="1"/>
            <a:stCxn id="32" idx="3"/>
            <a:endCxn id="48" idx="1"/>
          </p:cNvCxnSpPr>
          <p:nvPr/>
        </p:nvCxnSpPr>
        <p:spPr bwMode="auto">
          <a:xfrm>
            <a:off x="5159376" y="3035301"/>
            <a:ext cx="206375" cy="17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 name="Text Box 55"/>
          <p:cNvSpPr txBox="1">
            <a:spLocks noChangeArrowheads="1"/>
          </p:cNvSpPr>
          <p:nvPr/>
        </p:nvSpPr>
        <p:spPr bwMode="auto">
          <a:xfrm>
            <a:off x="5808663" y="4221164"/>
            <a:ext cx="3540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sz="1000" b="1">
                <a:solidFill>
                  <a:schemeClr val="tx1"/>
                </a:solidFill>
                <a:latin typeface="Candara" panose="020E0502030303020204" pitchFamily="34" charset="0"/>
              </a:rPr>
              <a:t>No</a:t>
            </a:r>
            <a:endParaRPr lang="es-ES" altLang="es-PE" sz="1000" b="1">
              <a:solidFill>
                <a:schemeClr val="tx1"/>
              </a:solidFill>
              <a:latin typeface="Candara" panose="020E0502030303020204" pitchFamily="34" charset="0"/>
            </a:endParaRPr>
          </a:p>
        </p:txBody>
      </p:sp>
      <p:grpSp>
        <p:nvGrpSpPr>
          <p:cNvPr id="38" name="Group 56"/>
          <p:cNvGrpSpPr>
            <a:grpSpLocks/>
          </p:cNvGrpSpPr>
          <p:nvPr/>
        </p:nvGrpSpPr>
        <p:grpSpPr bwMode="auto">
          <a:xfrm>
            <a:off x="1704975" y="2836862"/>
            <a:ext cx="1104900" cy="1247774"/>
            <a:chOff x="-23" y="1776"/>
            <a:chExt cx="696" cy="786"/>
          </a:xfrm>
        </p:grpSpPr>
        <p:sp>
          <p:nvSpPr>
            <p:cNvPr id="39" name="Rectangle 57"/>
            <p:cNvSpPr>
              <a:spLocks noChangeArrowheads="1"/>
            </p:cNvSpPr>
            <p:nvPr/>
          </p:nvSpPr>
          <p:spPr bwMode="auto">
            <a:xfrm>
              <a:off x="-23" y="2039"/>
              <a:ext cx="69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sz="1200" b="1">
                  <a:solidFill>
                    <a:schemeClr val="tx1"/>
                  </a:solidFill>
                  <a:latin typeface="Candara" panose="020E0502030303020204" pitchFamily="34" charset="0"/>
                </a:rPr>
                <a:t>Solicitud de control de </a:t>
              </a:r>
            </a:p>
            <a:p>
              <a:pPr algn="ctr" eaLnBrk="1" hangingPunct="1">
                <a:spcBef>
                  <a:spcPct val="0"/>
                </a:spcBef>
                <a:spcAft>
                  <a:spcPct val="0"/>
                </a:spcAft>
                <a:buFontTx/>
                <a:buNone/>
              </a:pPr>
              <a:r>
                <a:rPr lang="es-PE" altLang="es-PE" sz="1200" b="1">
                  <a:solidFill>
                    <a:schemeClr val="tx1"/>
                  </a:solidFill>
                  <a:latin typeface="Candara" panose="020E0502030303020204" pitchFamily="34" charset="0"/>
                </a:rPr>
                <a:t>Calidad del producto</a:t>
              </a:r>
              <a:endParaRPr lang="es-ES" altLang="es-PE" sz="1200" b="1">
                <a:solidFill>
                  <a:schemeClr val="tx1"/>
                </a:solidFill>
                <a:latin typeface="Candara" panose="020E0502030303020204" pitchFamily="34" charset="0"/>
              </a:endParaRPr>
            </a:p>
          </p:txBody>
        </p:sp>
        <p:pic>
          <p:nvPicPr>
            <p:cNvPr id="40" name="Picture 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 y="1776"/>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 name="Group 59"/>
          <p:cNvGrpSpPr>
            <a:grpSpLocks/>
          </p:cNvGrpSpPr>
          <p:nvPr/>
        </p:nvGrpSpPr>
        <p:grpSpPr bwMode="auto">
          <a:xfrm>
            <a:off x="1682750" y="1468437"/>
            <a:ext cx="1104900" cy="920749"/>
            <a:chOff x="-23" y="1117"/>
            <a:chExt cx="696" cy="580"/>
          </a:xfrm>
        </p:grpSpPr>
        <p:pic>
          <p:nvPicPr>
            <p:cNvPr id="42"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3" name="Rectangle 61"/>
            <p:cNvSpPr>
              <a:spLocks noChangeArrowheads="1"/>
            </p:cNvSpPr>
            <p:nvPr/>
          </p:nvSpPr>
          <p:spPr bwMode="auto">
            <a:xfrm>
              <a:off x="-23" y="1450"/>
              <a:ext cx="69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altLang="es-PE" sz="1200" b="1">
                  <a:solidFill>
                    <a:schemeClr val="tx1"/>
                  </a:solidFill>
                  <a:latin typeface="Candara" panose="020E0502030303020204" pitchFamily="34" charset="0"/>
                </a:rPr>
                <a:t>Analista de Calidad</a:t>
              </a:r>
              <a:endParaRPr lang="es-ES" altLang="es-PE" sz="1200" b="1">
                <a:solidFill>
                  <a:schemeClr val="tx1"/>
                </a:solidFill>
                <a:latin typeface="Candara" panose="020E0502030303020204" pitchFamily="34" charset="0"/>
              </a:endParaRPr>
            </a:p>
          </p:txBody>
        </p:sp>
      </p:grpSp>
      <p:cxnSp>
        <p:nvCxnSpPr>
          <p:cNvPr id="44" name="AutoShape 63"/>
          <p:cNvCxnSpPr>
            <a:cxnSpLocks noChangeShapeType="1"/>
            <a:stCxn id="43" idx="2"/>
          </p:cNvCxnSpPr>
          <p:nvPr/>
        </p:nvCxnSpPr>
        <p:spPr bwMode="auto">
          <a:xfrm>
            <a:off x="2235200" y="2389186"/>
            <a:ext cx="9526" cy="44767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5" name="Rectangle 64"/>
          <p:cNvSpPr>
            <a:spLocks noChangeArrowheads="1"/>
          </p:cNvSpPr>
          <p:nvPr/>
        </p:nvSpPr>
        <p:spPr bwMode="auto">
          <a:xfrm>
            <a:off x="2928939" y="2205038"/>
            <a:ext cx="1006475" cy="1655762"/>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1200" dirty="0">
                <a:solidFill>
                  <a:schemeClr val="tx1"/>
                </a:solidFill>
                <a:latin typeface="Candara" panose="020E0502030303020204" pitchFamily="34" charset="0"/>
              </a:rPr>
              <a:t>Recepción  de Solicitud de Control de QA</a:t>
            </a:r>
            <a:endParaRPr lang="es-ES" altLang="es-PE" sz="1200" dirty="0">
              <a:solidFill>
                <a:schemeClr val="tx1"/>
              </a:solidFill>
              <a:latin typeface="Candara" panose="020E0502030303020204" pitchFamily="34" charset="0"/>
            </a:endParaRPr>
          </a:p>
        </p:txBody>
      </p:sp>
      <p:sp>
        <p:nvSpPr>
          <p:cNvPr id="46" name="Rectangle 65"/>
          <p:cNvSpPr>
            <a:spLocks noChangeArrowheads="1"/>
          </p:cNvSpPr>
          <p:nvPr/>
        </p:nvSpPr>
        <p:spPr bwMode="auto">
          <a:xfrm>
            <a:off x="2928938" y="2209801"/>
            <a:ext cx="1008062" cy="3587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800" b="1" dirty="0">
                <a:solidFill>
                  <a:schemeClr val="tx1"/>
                </a:solidFill>
                <a:latin typeface="Candara" panose="020E0502030303020204" pitchFamily="34" charset="0"/>
              </a:rPr>
              <a:t>(1) Analista de Calidad</a:t>
            </a:r>
            <a:endParaRPr lang="es-ES" altLang="es-PE" sz="800" b="1" dirty="0">
              <a:solidFill>
                <a:schemeClr val="tx1"/>
              </a:solidFill>
              <a:latin typeface="Candara" panose="020E0502030303020204" pitchFamily="34" charset="0"/>
            </a:endParaRPr>
          </a:p>
        </p:txBody>
      </p:sp>
      <p:sp>
        <p:nvSpPr>
          <p:cNvPr id="47" name="Rectangle 66"/>
          <p:cNvSpPr>
            <a:spLocks noChangeArrowheads="1"/>
          </p:cNvSpPr>
          <p:nvPr/>
        </p:nvSpPr>
        <p:spPr bwMode="auto">
          <a:xfrm>
            <a:off x="2928938" y="3405188"/>
            <a:ext cx="1008062" cy="45561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sz="800" b="1">
                <a:solidFill>
                  <a:schemeClr val="tx1"/>
                </a:solidFill>
                <a:latin typeface="Candara" panose="020E0502030303020204" pitchFamily="34" charset="0"/>
              </a:rPr>
              <a:t>Panagon</a:t>
            </a:r>
          </a:p>
        </p:txBody>
      </p:sp>
      <p:sp>
        <p:nvSpPr>
          <p:cNvPr id="48" name="AutoShape 68"/>
          <p:cNvSpPr>
            <a:spLocks noChangeArrowheads="1"/>
          </p:cNvSpPr>
          <p:nvPr/>
        </p:nvSpPr>
        <p:spPr bwMode="auto">
          <a:xfrm>
            <a:off x="5365751" y="2476500"/>
            <a:ext cx="1584325" cy="1150938"/>
          </a:xfrm>
          <a:prstGeom prst="diamond">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sz="1200">
                <a:solidFill>
                  <a:schemeClr val="tx1"/>
                </a:solidFill>
                <a:latin typeface="Candara" panose="020E0502030303020204" pitchFamily="34" charset="0"/>
              </a:rPr>
              <a:t>Es Conforme?</a:t>
            </a:r>
            <a:endParaRPr lang="es-ES" altLang="es-PE" sz="1200">
              <a:solidFill>
                <a:schemeClr val="tx1"/>
              </a:solidFill>
              <a:latin typeface="Candara" panose="020E0502030303020204" pitchFamily="34" charset="0"/>
            </a:endParaRPr>
          </a:p>
        </p:txBody>
      </p:sp>
      <p:cxnSp>
        <p:nvCxnSpPr>
          <p:cNvPr id="49" name="AutoShape 69"/>
          <p:cNvCxnSpPr>
            <a:cxnSpLocks noChangeShapeType="1"/>
            <a:stCxn id="48" idx="3"/>
            <a:endCxn id="51" idx="1"/>
          </p:cNvCxnSpPr>
          <p:nvPr/>
        </p:nvCxnSpPr>
        <p:spPr bwMode="auto">
          <a:xfrm flipV="1">
            <a:off x="6950075" y="2995613"/>
            <a:ext cx="153988" cy="571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0" name="AutoShape 70"/>
          <p:cNvCxnSpPr>
            <a:cxnSpLocks noChangeShapeType="1"/>
            <a:stCxn id="48" idx="2"/>
            <a:endCxn id="72" idx="3"/>
          </p:cNvCxnSpPr>
          <p:nvPr/>
        </p:nvCxnSpPr>
        <p:spPr bwMode="auto">
          <a:xfrm rot="5400000">
            <a:off x="5307807" y="4128294"/>
            <a:ext cx="1350962" cy="34925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1" name="Rectangle 71"/>
          <p:cNvSpPr>
            <a:spLocks noChangeArrowheads="1"/>
          </p:cNvSpPr>
          <p:nvPr/>
        </p:nvSpPr>
        <p:spPr bwMode="auto">
          <a:xfrm>
            <a:off x="7104063" y="2133601"/>
            <a:ext cx="1223962" cy="1724025"/>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endParaRPr lang="es-PE" altLang="es-PE" sz="1200">
              <a:solidFill>
                <a:schemeClr val="tx1"/>
              </a:solidFill>
              <a:latin typeface="Candara" panose="020E0502030303020204" pitchFamily="34" charset="0"/>
            </a:endParaRPr>
          </a:p>
          <a:p>
            <a:pPr algn="ctr" eaLnBrk="1" hangingPunct="1">
              <a:lnSpc>
                <a:spcPct val="110000"/>
              </a:lnSpc>
              <a:spcBef>
                <a:spcPct val="0"/>
              </a:spcBef>
              <a:spcAft>
                <a:spcPct val="0"/>
              </a:spcAft>
              <a:buFontTx/>
              <a:buNone/>
            </a:pPr>
            <a:endParaRPr lang="es-PE" altLang="es-PE" sz="1200">
              <a:solidFill>
                <a:schemeClr val="tx1"/>
              </a:solidFill>
              <a:latin typeface="Candara" panose="020E0502030303020204" pitchFamily="34" charset="0"/>
            </a:endParaRPr>
          </a:p>
          <a:p>
            <a:pPr algn="ctr" eaLnBrk="1" hangingPunct="1">
              <a:lnSpc>
                <a:spcPct val="110000"/>
              </a:lnSpc>
              <a:spcBef>
                <a:spcPct val="0"/>
              </a:spcBef>
              <a:spcAft>
                <a:spcPct val="0"/>
              </a:spcAft>
              <a:buFontTx/>
              <a:buNone/>
            </a:pPr>
            <a:endParaRPr lang="es-PE" altLang="es-PE" sz="1200">
              <a:solidFill>
                <a:schemeClr val="tx1"/>
              </a:solidFill>
              <a:latin typeface="Candara" panose="020E0502030303020204" pitchFamily="34" charset="0"/>
            </a:endParaRPr>
          </a:p>
          <a:p>
            <a:pPr algn="ctr" eaLnBrk="1" hangingPunct="1">
              <a:lnSpc>
                <a:spcPct val="110000"/>
              </a:lnSpc>
              <a:spcBef>
                <a:spcPct val="0"/>
              </a:spcBef>
              <a:spcAft>
                <a:spcPct val="0"/>
              </a:spcAft>
              <a:buFontTx/>
              <a:buNone/>
            </a:pPr>
            <a:r>
              <a:rPr lang="es-PE" altLang="es-PE" sz="1200">
                <a:solidFill>
                  <a:schemeClr val="tx1"/>
                </a:solidFill>
                <a:latin typeface="Candara" panose="020E0502030303020204" pitchFamily="34" charset="0"/>
              </a:rPr>
              <a:t>Revisar Documentos vs. Checklist</a:t>
            </a:r>
            <a:endParaRPr lang="es-ES" altLang="es-PE" sz="1200">
              <a:solidFill>
                <a:schemeClr val="tx1"/>
              </a:solidFill>
              <a:latin typeface="Candara" panose="020E0502030303020204" pitchFamily="34" charset="0"/>
            </a:endParaRPr>
          </a:p>
        </p:txBody>
      </p:sp>
      <p:sp>
        <p:nvSpPr>
          <p:cNvPr id="52" name="Rectangle 72"/>
          <p:cNvSpPr>
            <a:spLocks noChangeArrowheads="1"/>
          </p:cNvSpPr>
          <p:nvPr/>
        </p:nvSpPr>
        <p:spPr bwMode="auto">
          <a:xfrm>
            <a:off x="7104063" y="2133600"/>
            <a:ext cx="1223962" cy="54768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800" b="1">
                <a:solidFill>
                  <a:schemeClr val="tx1"/>
                </a:solidFill>
                <a:latin typeface="Candara" panose="020E0502030303020204" pitchFamily="34" charset="0"/>
              </a:rPr>
              <a:t>(5) Analista de Calidad</a:t>
            </a:r>
            <a:endParaRPr lang="es-ES" altLang="es-PE" sz="800" b="1">
              <a:solidFill>
                <a:schemeClr val="tx1"/>
              </a:solidFill>
              <a:latin typeface="Candara" panose="020E0502030303020204" pitchFamily="34" charset="0"/>
            </a:endParaRPr>
          </a:p>
        </p:txBody>
      </p:sp>
      <p:sp>
        <p:nvSpPr>
          <p:cNvPr id="53" name="Rectangle 73"/>
          <p:cNvSpPr>
            <a:spLocks noChangeArrowheads="1"/>
          </p:cNvSpPr>
          <p:nvPr/>
        </p:nvSpPr>
        <p:spPr bwMode="auto">
          <a:xfrm>
            <a:off x="7104063" y="3390900"/>
            <a:ext cx="1223962" cy="4699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800" b="1" dirty="0" err="1">
                <a:solidFill>
                  <a:schemeClr val="tx1"/>
                </a:solidFill>
                <a:latin typeface="Candara" panose="020E0502030303020204" pitchFamily="34" charset="0"/>
              </a:rPr>
              <a:t>Checklist</a:t>
            </a:r>
            <a:r>
              <a:rPr lang="es-PE" altLang="es-PE" sz="800" b="1" dirty="0">
                <a:solidFill>
                  <a:schemeClr val="tx1"/>
                </a:solidFill>
                <a:latin typeface="Candara" panose="020E0502030303020204" pitchFamily="34" charset="0"/>
              </a:rPr>
              <a:t> de Aseguramiento de Calidad</a:t>
            </a:r>
          </a:p>
        </p:txBody>
      </p:sp>
      <p:cxnSp>
        <p:nvCxnSpPr>
          <p:cNvPr id="54" name="AutoShape 74"/>
          <p:cNvCxnSpPr>
            <a:cxnSpLocks noChangeShapeType="1"/>
            <a:stCxn id="51" idx="3"/>
            <a:endCxn id="55" idx="1"/>
          </p:cNvCxnSpPr>
          <p:nvPr/>
        </p:nvCxnSpPr>
        <p:spPr bwMode="auto">
          <a:xfrm>
            <a:off x="8328025" y="2995614"/>
            <a:ext cx="184150" cy="9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 name="AutoShape 76"/>
          <p:cNvSpPr>
            <a:spLocks noChangeArrowheads="1"/>
          </p:cNvSpPr>
          <p:nvPr/>
        </p:nvSpPr>
        <p:spPr bwMode="auto">
          <a:xfrm>
            <a:off x="8512176" y="2428875"/>
            <a:ext cx="1584325" cy="1150938"/>
          </a:xfrm>
          <a:prstGeom prst="diamond">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sz="1200">
                <a:solidFill>
                  <a:schemeClr val="tx1"/>
                </a:solidFill>
                <a:latin typeface="Candara" panose="020E0502030303020204" pitchFamily="34" charset="0"/>
              </a:rPr>
              <a:t>Producto Conforme?</a:t>
            </a:r>
            <a:endParaRPr lang="es-ES" altLang="es-PE" sz="1200">
              <a:solidFill>
                <a:schemeClr val="tx1"/>
              </a:solidFill>
              <a:latin typeface="Candara" panose="020E0502030303020204" pitchFamily="34" charset="0"/>
            </a:endParaRPr>
          </a:p>
        </p:txBody>
      </p:sp>
      <p:grpSp>
        <p:nvGrpSpPr>
          <p:cNvPr id="56" name="Group 81"/>
          <p:cNvGrpSpPr>
            <a:grpSpLocks/>
          </p:cNvGrpSpPr>
          <p:nvPr/>
        </p:nvGrpSpPr>
        <p:grpSpPr bwMode="auto">
          <a:xfrm>
            <a:off x="8672513" y="4459288"/>
            <a:ext cx="1104900" cy="608012"/>
            <a:chOff x="2776" y="542"/>
            <a:chExt cx="696" cy="383"/>
          </a:xfrm>
        </p:grpSpPr>
        <p:sp>
          <p:nvSpPr>
            <p:cNvPr id="57" name="Rectangle 82"/>
            <p:cNvSpPr>
              <a:spLocks noChangeArrowheads="1"/>
            </p:cNvSpPr>
            <p:nvPr/>
          </p:nvSpPr>
          <p:spPr bwMode="auto">
            <a:xfrm>
              <a:off x="2776" y="805"/>
              <a:ext cx="696"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endParaRPr lang="es-ES" altLang="es-PE" sz="800" b="1">
                <a:solidFill>
                  <a:schemeClr val="tx1"/>
                </a:solidFill>
                <a:latin typeface="Candara" panose="020E0502030303020204" pitchFamily="34" charset="0"/>
              </a:endParaRPr>
            </a:p>
          </p:txBody>
        </p:sp>
        <p:pic>
          <p:nvPicPr>
            <p:cNvPr id="58" name="Picture 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 y="542"/>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9" name="Group 84"/>
          <p:cNvGrpSpPr>
            <a:grpSpLocks/>
          </p:cNvGrpSpPr>
          <p:nvPr/>
        </p:nvGrpSpPr>
        <p:grpSpPr bwMode="auto">
          <a:xfrm>
            <a:off x="8759825" y="5540376"/>
            <a:ext cx="1104900" cy="912813"/>
            <a:chOff x="-23" y="1117"/>
            <a:chExt cx="696" cy="575"/>
          </a:xfrm>
        </p:grpSpPr>
        <p:pic>
          <p:nvPicPr>
            <p:cNvPr id="60" name="Picture 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1" name="Rectangle 86"/>
            <p:cNvSpPr>
              <a:spLocks noChangeArrowheads="1"/>
            </p:cNvSpPr>
            <p:nvPr/>
          </p:nvSpPr>
          <p:spPr bwMode="auto">
            <a:xfrm>
              <a:off x="-23" y="1450"/>
              <a:ext cx="69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altLang="es-PE" sz="1200" b="1">
                  <a:solidFill>
                    <a:schemeClr val="tx1"/>
                  </a:solidFill>
                  <a:latin typeface="Candara" panose="020E0502030303020204" pitchFamily="34" charset="0"/>
                </a:rPr>
                <a:t>Analista de Calidad</a:t>
              </a:r>
              <a:endParaRPr lang="es-ES" altLang="es-PE" sz="1200" b="1">
                <a:solidFill>
                  <a:schemeClr val="tx1"/>
                </a:solidFill>
                <a:latin typeface="Candara" panose="020E0502030303020204" pitchFamily="34" charset="0"/>
              </a:endParaRPr>
            </a:p>
          </p:txBody>
        </p:sp>
      </p:grpSp>
      <p:cxnSp>
        <p:nvCxnSpPr>
          <p:cNvPr id="62" name="AutoShape 88"/>
          <p:cNvCxnSpPr>
            <a:cxnSpLocks noChangeShapeType="1"/>
          </p:cNvCxnSpPr>
          <p:nvPr/>
        </p:nvCxnSpPr>
        <p:spPr bwMode="auto">
          <a:xfrm flipV="1">
            <a:off x="8328025" y="4670425"/>
            <a:ext cx="622300" cy="269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3" name="AutoShape 89"/>
          <p:cNvCxnSpPr>
            <a:cxnSpLocks noChangeShapeType="1"/>
            <a:stCxn id="55" idx="3"/>
            <a:endCxn id="66" idx="2"/>
          </p:cNvCxnSpPr>
          <p:nvPr/>
        </p:nvCxnSpPr>
        <p:spPr bwMode="auto">
          <a:xfrm flipV="1">
            <a:off x="10096501" y="2997200"/>
            <a:ext cx="238125" cy="79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4" name="Text Box 90"/>
          <p:cNvSpPr txBox="1">
            <a:spLocks noChangeArrowheads="1"/>
          </p:cNvSpPr>
          <p:nvPr/>
        </p:nvSpPr>
        <p:spPr bwMode="auto">
          <a:xfrm>
            <a:off x="9983788" y="2565401"/>
            <a:ext cx="3032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sz="1000" b="1">
                <a:solidFill>
                  <a:schemeClr val="tx1"/>
                </a:solidFill>
                <a:latin typeface="Candara" panose="020E0502030303020204" pitchFamily="34" charset="0"/>
              </a:rPr>
              <a:t>Si</a:t>
            </a:r>
            <a:endParaRPr lang="es-ES" altLang="es-PE" sz="1000" b="1">
              <a:solidFill>
                <a:schemeClr val="tx1"/>
              </a:solidFill>
              <a:latin typeface="Candara" panose="020E0502030303020204" pitchFamily="34" charset="0"/>
            </a:endParaRPr>
          </a:p>
        </p:txBody>
      </p:sp>
      <p:sp>
        <p:nvSpPr>
          <p:cNvPr id="65" name="Rectangle 91"/>
          <p:cNvSpPr>
            <a:spLocks noChangeArrowheads="1"/>
          </p:cNvSpPr>
          <p:nvPr/>
        </p:nvSpPr>
        <p:spPr bwMode="auto">
          <a:xfrm rot="10800000" flipV="1">
            <a:off x="8543926" y="4802188"/>
            <a:ext cx="14573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sz="1200" b="1">
                <a:solidFill>
                  <a:schemeClr val="tx1"/>
                </a:solidFill>
                <a:latin typeface="Candara" panose="020E0502030303020204" pitchFamily="34" charset="0"/>
              </a:rPr>
              <a:t>Conformidad de calidad </a:t>
            </a:r>
          </a:p>
          <a:p>
            <a:pPr algn="ctr" eaLnBrk="1" hangingPunct="1">
              <a:spcBef>
                <a:spcPct val="0"/>
              </a:spcBef>
              <a:spcAft>
                <a:spcPct val="0"/>
              </a:spcAft>
              <a:buFontTx/>
              <a:buNone/>
            </a:pPr>
            <a:r>
              <a:rPr lang="es-PE" altLang="es-PE" sz="1200" b="1">
                <a:solidFill>
                  <a:schemeClr val="tx1"/>
                </a:solidFill>
                <a:latin typeface="Candara" panose="020E0502030303020204" pitchFamily="34" charset="0"/>
              </a:rPr>
              <a:t>del producto</a:t>
            </a:r>
            <a:endParaRPr lang="es-ES" altLang="es-PE" sz="1200" b="1">
              <a:solidFill>
                <a:schemeClr val="tx1"/>
              </a:solidFill>
              <a:latin typeface="Candara" panose="020E0502030303020204" pitchFamily="34" charset="0"/>
            </a:endParaRPr>
          </a:p>
        </p:txBody>
      </p:sp>
      <p:sp>
        <p:nvSpPr>
          <p:cNvPr id="66" name="Oval 92"/>
          <p:cNvSpPr>
            <a:spLocks noChangeArrowheads="1"/>
          </p:cNvSpPr>
          <p:nvPr/>
        </p:nvSpPr>
        <p:spPr bwMode="auto">
          <a:xfrm>
            <a:off x="10334625" y="2852739"/>
            <a:ext cx="215900" cy="287337"/>
          </a:xfrm>
          <a:prstGeom prst="ellipse">
            <a:avLst/>
          </a:prstGeom>
          <a:solidFill>
            <a:srgbClr val="FFFF00"/>
          </a:solidFill>
          <a:ln w="9525" algn="ctr">
            <a:solidFill>
              <a:schemeClr val="tx1"/>
            </a:solidFill>
            <a:round/>
            <a:headEnd/>
            <a:tailEnd/>
          </a:ln>
        </p:spPr>
        <p:txBody>
          <a:bodyPr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sz="1200">
                <a:solidFill>
                  <a:schemeClr val="tx1"/>
                </a:solidFill>
                <a:latin typeface="Candara" panose="020E0502030303020204" pitchFamily="34" charset="0"/>
              </a:rPr>
              <a:t>A</a:t>
            </a:r>
            <a:endParaRPr lang="es-ES" altLang="es-PE" sz="1200">
              <a:solidFill>
                <a:schemeClr val="tx1"/>
              </a:solidFill>
              <a:latin typeface="Candara" panose="020E0502030303020204" pitchFamily="34" charset="0"/>
            </a:endParaRPr>
          </a:p>
        </p:txBody>
      </p:sp>
      <p:sp>
        <p:nvSpPr>
          <p:cNvPr id="67" name="Oval 93"/>
          <p:cNvSpPr>
            <a:spLocks noChangeArrowheads="1"/>
          </p:cNvSpPr>
          <p:nvPr/>
        </p:nvSpPr>
        <p:spPr bwMode="auto">
          <a:xfrm>
            <a:off x="6600825" y="4581525"/>
            <a:ext cx="215900" cy="287338"/>
          </a:xfrm>
          <a:prstGeom prst="ellipse">
            <a:avLst/>
          </a:prstGeom>
          <a:solidFill>
            <a:srgbClr val="FFFF00"/>
          </a:solidFill>
          <a:ln w="9525" algn="ctr">
            <a:solidFill>
              <a:schemeClr val="tx1"/>
            </a:solidFill>
            <a:round/>
            <a:headEnd/>
            <a:tailEnd/>
          </a:ln>
        </p:spPr>
        <p:txBody>
          <a:bodyPr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sz="1200">
                <a:solidFill>
                  <a:schemeClr val="tx1"/>
                </a:solidFill>
                <a:latin typeface="Candara" panose="020E0502030303020204" pitchFamily="34" charset="0"/>
              </a:rPr>
              <a:t>A</a:t>
            </a:r>
            <a:endParaRPr lang="es-ES" altLang="es-PE" sz="1200">
              <a:solidFill>
                <a:schemeClr val="tx1"/>
              </a:solidFill>
              <a:latin typeface="Candara" panose="020E0502030303020204" pitchFamily="34" charset="0"/>
            </a:endParaRPr>
          </a:p>
        </p:txBody>
      </p:sp>
      <p:cxnSp>
        <p:nvCxnSpPr>
          <p:cNvPr id="68" name="AutoShape 94"/>
          <p:cNvCxnSpPr>
            <a:cxnSpLocks noChangeShapeType="1"/>
            <a:stCxn id="67" idx="6"/>
          </p:cNvCxnSpPr>
          <p:nvPr/>
        </p:nvCxnSpPr>
        <p:spPr bwMode="auto">
          <a:xfrm flipV="1">
            <a:off x="6816726" y="4697414"/>
            <a:ext cx="309563" cy="285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9" name="AutoShape 95"/>
          <p:cNvCxnSpPr>
            <a:cxnSpLocks noChangeShapeType="1"/>
            <a:stCxn id="55" idx="0"/>
            <a:endCxn id="46" idx="0"/>
          </p:cNvCxnSpPr>
          <p:nvPr/>
        </p:nvCxnSpPr>
        <p:spPr bwMode="auto">
          <a:xfrm rot="5400000" flipH="1">
            <a:off x="6259514" y="-615950"/>
            <a:ext cx="219075" cy="5870575"/>
          </a:xfrm>
          <a:prstGeom prst="bentConnector3">
            <a:avLst>
              <a:gd name="adj1" fmla="val 20434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0" name="AutoShape 99"/>
          <p:cNvCxnSpPr>
            <a:cxnSpLocks noChangeShapeType="1"/>
            <a:stCxn id="77" idx="0"/>
            <a:endCxn id="47" idx="2"/>
          </p:cNvCxnSpPr>
          <p:nvPr/>
        </p:nvCxnSpPr>
        <p:spPr bwMode="auto">
          <a:xfrm rot="16200000">
            <a:off x="3252788" y="4040188"/>
            <a:ext cx="360363" cy="1588"/>
          </a:xfrm>
          <a:prstGeom prst="bentConnector3">
            <a:avLst>
              <a:gd name="adj1" fmla="val 5022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71" name="Group 100"/>
          <p:cNvGrpSpPr>
            <a:grpSpLocks/>
          </p:cNvGrpSpPr>
          <p:nvPr/>
        </p:nvGrpSpPr>
        <p:grpSpPr bwMode="auto">
          <a:xfrm>
            <a:off x="4511675" y="4221164"/>
            <a:ext cx="1296988" cy="1512887"/>
            <a:chOff x="1807" y="1594"/>
            <a:chExt cx="607" cy="726"/>
          </a:xfrm>
        </p:grpSpPr>
        <p:sp>
          <p:nvSpPr>
            <p:cNvPr id="72" name="Rectangle 101"/>
            <p:cNvSpPr>
              <a:spLocks noChangeArrowheads="1"/>
            </p:cNvSpPr>
            <p:nvPr/>
          </p:nvSpPr>
          <p:spPr bwMode="auto">
            <a:xfrm>
              <a:off x="1807" y="1751"/>
              <a:ext cx="607" cy="413"/>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1200">
                  <a:solidFill>
                    <a:schemeClr val="tx1"/>
                  </a:solidFill>
                  <a:latin typeface="Candara" panose="020E0502030303020204" pitchFamily="34" charset="0"/>
                </a:rPr>
                <a:t>Levantamiento de NC</a:t>
              </a:r>
              <a:endParaRPr lang="es-ES" altLang="es-PE" sz="1200">
                <a:solidFill>
                  <a:schemeClr val="tx1"/>
                </a:solidFill>
                <a:latin typeface="Candara" panose="020E0502030303020204" pitchFamily="34" charset="0"/>
              </a:endParaRPr>
            </a:p>
          </p:txBody>
        </p:sp>
        <p:sp>
          <p:nvSpPr>
            <p:cNvPr id="73" name="Rectangle 102"/>
            <p:cNvSpPr>
              <a:spLocks noChangeArrowheads="1"/>
            </p:cNvSpPr>
            <p:nvPr/>
          </p:nvSpPr>
          <p:spPr bwMode="auto">
            <a:xfrm>
              <a:off x="1807" y="1594"/>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800" b="1">
                  <a:solidFill>
                    <a:schemeClr val="tx1"/>
                  </a:solidFill>
                  <a:latin typeface="Candara" panose="020E0502030303020204" pitchFamily="34" charset="0"/>
                </a:rPr>
                <a:t>(3) Revisado de QA</a:t>
              </a:r>
              <a:endParaRPr lang="es-ES" altLang="es-PE" sz="800" b="1">
                <a:solidFill>
                  <a:schemeClr val="tx1"/>
                </a:solidFill>
                <a:latin typeface="Candara" panose="020E0502030303020204" pitchFamily="34" charset="0"/>
              </a:endParaRPr>
            </a:p>
          </p:txBody>
        </p:sp>
        <p:sp>
          <p:nvSpPr>
            <p:cNvPr id="74" name="Rectangle 103"/>
            <p:cNvSpPr>
              <a:spLocks noChangeArrowheads="1"/>
            </p:cNvSpPr>
            <p:nvPr/>
          </p:nvSpPr>
          <p:spPr bwMode="auto">
            <a:xfrm>
              <a:off x="1807" y="2164"/>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800" b="1" dirty="0">
                  <a:solidFill>
                    <a:schemeClr val="tx1"/>
                  </a:solidFill>
                  <a:latin typeface="Candara" panose="020E0502030303020204" pitchFamily="34" charset="0"/>
                </a:rPr>
                <a:t>Herramienta Gestión</a:t>
              </a:r>
            </a:p>
            <a:p>
              <a:pPr algn="ctr" eaLnBrk="1" hangingPunct="1">
                <a:lnSpc>
                  <a:spcPct val="110000"/>
                </a:lnSpc>
                <a:spcBef>
                  <a:spcPct val="0"/>
                </a:spcBef>
                <a:spcAft>
                  <a:spcPct val="0"/>
                </a:spcAft>
                <a:buFontTx/>
                <a:buNone/>
              </a:pPr>
              <a:r>
                <a:rPr lang="es-PE" altLang="es-PE" sz="800" b="1" dirty="0">
                  <a:solidFill>
                    <a:schemeClr val="tx1"/>
                  </a:solidFill>
                  <a:latin typeface="Candara" panose="020E0502030303020204" pitchFamily="34" charset="0"/>
                </a:rPr>
                <a:t>QA‑Producto</a:t>
              </a:r>
            </a:p>
          </p:txBody>
        </p:sp>
      </p:grpSp>
      <p:grpSp>
        <p:nvGrpSpPr>
          <p:cNvPr id="75" name="Group 104"/>
          <p:cNvGrpSpPr>
            <a:grpSpLocks/>
          </p:cNvGrpSpPr>
          <p:nvPr/>
        </p:nvGrpSpPr>
        <p:grpSpPr bwMode="auto">
          <a:xfrm>
            <a:off x="2782889" y="4221164"/>
            <a:ext cx="1296987" cy="1512887"/>
            <a:chOff x="1807" y="1594"/>
            <a:chExt cx="607" cy="726"/>
          </a:xfrm>
        </p:grpSpPr>
        <p:sp>
          <p:nvSpPr>
            <p:cNvPr id="76" name="Rectangle 105"/>
            <p:cNvSpPr>
              <a:spLocks noChangeArrowheads="1"/>
            </p:cNvSpPr>
            <p:nvPr/>
          </p:nvSpPr>
          <p:spPr bwMode="auto">
            <a:xfrm>
              <a:off x="1807" y="1751"/>
              <a:ext cx="607" cy="413"/>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1200">
                  <a:solidFill>
                    <a:schemeClr val="tx1"/>
                  </a:solidFill>
                  <a:latin typeface="Candara" panose="020E0502030303020204" pitchFamily="34" charset="0"/>
                </a:rPr>
                <a:t>Seguimiento</a:t>
              </a:r>
              <a:endParaRPr lang="es-ES" altLang="es-PE" sz="1200">
                <a:solidFill>
                  <a:schemeClr val="tx1"/>
                </a:solidFill>
                <a:latin typeface="Candara" panose="020E0502030303020204" pitchFamily="34" charset="0"/>
              </a:endParaRPr>
            </a:p>
          </p:txBody>
        </p:sp>
        <p:sp>
          <p:nvSpPr>
            <p:cNvPr id="77" name="Rectangle 106"/>
            <p:cNvSpPr>
              <a:spLocks noChangeArrowheads="1"/>
            </p:cNvSpPr>
            <p:nvPr/>
          </p:nvSpPr>
          <p:spPr bwMode="auto">
            <a:xfrm>
              <a:off x="1807" y="1594"/>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800" b="1">
                  <a:solidFill>
                    <a:schemeClr val="tx1"/>
                  </a:solidFill>
                  <a:latin typeface="Candara" panose="020E0502030303020204" pitchFamily="34" charset="0"/>
                </a:rPr>
                <a:t>(4) Analista de Calidad</a:t>
              </a:r>
              <a:endParaRPr lang="es-ES" altLang="es-PE" sz="800" b="1">
                <a:solidFill>
                  <a:schemeClr val="tx1"/>
                </a:solidFill>
                <a:latin typeface="Candara" panose="020E0502030303020204" pitchFamily="34" charset="0"/>
              </a:endParaRPr>
            </a:p>
          </p:txBody>
        </p:sp>
        <p:sp>
          <p:nvSpPr>
            <p:cNvPr id="78" name="Rectangle 107"/>
            <p:cNvSpPr>
              <a:spLocks noChangeArrowheads="1"/>
            </p:cNvSpPr>
            <p:nvPr/>
          </p:nvSpPr>
          <p:spPr bwMode="auto">
            <a:xfrm>
              <a:off x="1807" y="2164"/>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800" b="1">
                  <a:solidFill>
                    <a:schemeClr val="tx1"/>
                  </a:solidFill>
                  <a:latin typeface="Candara" panose="020E0502030303020204" pitchFamily="34" charset="0"/>
                </a:rPr>
                <a:t>Herramienta Gestión</a:t>
              </a:r>
            </a:p>
            <a:p>
              <a:pPr algn="ctr" eaLnBrk="1" hangingPunct="1">
                <a:lnSpc>
                  <a:spcPct val="110000"/>
                </a:lnSpc>
                <a:spcBef>
                  <a:spcPct val="0"/>
                </a:spcBef>
                <a:spcAft>
                  <a:spcPct val="0"/>
                </a:spcAft>
                <a:buFontTx/>
                <a:buNone/>
              </a:pPr>
              <a:r>
                <a:rPr lang="es-PE" altLang="es-PE" sz="800" b="1">
                  <a:solidFill>
                    <a:schemeClr val="tx1"/>
                  </a:solidFill>
                  <a:latin typeface="Candara" panose="020E0502030303020204" pitchFamily="34" charset="0"/>
                </a:rPr>
                <a:t>QA‑Producto</a:t>
              </a:r>
            </a:p>
          </p:txBody>
        </p:sp>
      </p:grpSp>
      <p:cxnSp>
        <p:nvCxnSpPr>
          <p:cNvPr id="79" name="AutoShape 108"/>
          <p:cNvCxnSpPr>
            <a:cxnSpLocks noChangeShapeType="1"/>
            <a:stCxn id="72" idx="1"/>
            <a:endCxn id="76" idx="3"/>
          </p:cNvCxnSpPr>
          <p:nvPr/>
        </p:nvCxnSpPr>
        <p:spPr bwMode="auto">
          <a:xfrm flipH="1">
            <a:off x="4079875" y="4978400"/>
            <a:ext cx="4318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0" name="Rectangle 78"/>
          <p:cNvSpPr>
            <a:spLocks noChangeArrowheads="1"/>
          </p:cNvSpPr>
          <p:nvPr/>
        </p:nvSpPr>
        <p:spPr bwMode="auto">
          <a:xfrm>
            <a:off x="7126289" y="3976688"/>
            <a:ext cx="1201737" cy="1441450"/>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1200" dirty="0">
                <a:solidFill>
                  <a:schemeClr val="tx1"/>
                </a:solidFill>
                <a:latin typeface="Candara" panose="020E0502030303020204" pitchFamily="34" charset="0"/>
              </a:rPr>
              <a:t>Poner a disposición para entrega al cliente</a:t>
            </a:r>
            <a:endParaRPr lang="es-ES" altLang="es-PE" sz="1200" dirty="0">
              <a:solidFill>
                <a:schemeClr val="tx1"/>
              </a:solidFill>
              <a:latin typeface="Candara" panose="020E0502030303020204" pitchFamily="34" charset="0"/>
            </a:endParaRPr>
          </a:p>
        </p:txBody>
      </p:sp>
      <p:sp>
        <p:nvSpPr>
          <p:cNvPr id="81" name="Rectangle 79"/>
          <p:cNvSpPr>
            <a:spLocks noChangeArrowheads="1"/>
          </p:cNvSpPr>
          <p:nvPr/>
        </p:nvSpPr>
        <p:spPr bwMode="auto">
          <a:xfrm>
            <a:off x="7126289" y="3933825"/>
            <a:ext cx="1201737" cy="50323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800" b="1" dirty="0">
                <a:solidFill>
                  <a:schemeClr val="tx1"/>
                </a:solidFill>
                <a:latin typeface="Candara" panose="020E0502030303020204" pitchFamily="34" charset="0"/>
              </a:rPr>
              <a:t>(6) Analista de Calidad</a:t>
            </a:r>
            <a:endParaRPr lang="es-ES" altLang="es-PE" sz="800" b="1" dirty="0">
              <a:solidFill>
                <a:schemeClr val="tx1"/>
              </a:solidFill>
              <a:latin typeface="Candara" panose="020E0502030303020204" pitchFamily="34" charset="0"/>
            </a:endParaRPr>
          </a:p>
        </p:txBody>
      </p:sp>
      <p:sp>
        <p:nvSpPr>
          <p:cNvPr id="82" name="Rectangle 80"/>
          <p:cNvSpPr>
            <a:spLocks noChangeArrowheads="1"/>
          </p:cNvSpPr>
          <p:nvPr/>
        </p:nvSpPr>
        <p:spPr bwMode="auto">
          <a:xfrm>
            <a:off x="7126289" y="5092701"/>
            <a:ext cx="1201737" cy="3524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800" b="1">
                <a:solidFill>
                  <a:schemeClr val="tx1"/>
                </a:solidFill>
                <a:latin typeface="Candara" panose="020E0502030303020204" pitchFamily="34" charset="0"/>
              </a:rPr>
              <a:t>Panagon</a:t>
            </a:r>
          </a:p>
        </p:txBody>
      </p:sp>
      <p:sp>
        <p:nvSpPr>
          <p:cNvPr id="89" name="Text Box 96"/>
          <p:cNvSpPr txBox="1">
            <a:spLocks noChangeArrowheads="1"/>
          </p:cNvSpPr>
          <p:nvPr/>
        </p:nvSpPr>
        <p:spPr bwMode="auto">
          <a:xfrm>
            <a:off x="8904288" y="1700214"/>
            <a:ext cx="3540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sz="1000" b="1" dirty="0">
                <a:solidFill>
                  <a:schemeClr val="tx1"/>
                </a:solidFill>
                <a:latin typeface="Candara" panose="020E0502030303020204" pitchFamily="34" charset="0"/>
              </a:rPr>
              <a:t>No</a:t>
            </a:r>
            <a:endParaRPr lang="es-ES" altLang="es-PE" sz="1000" b="1" dirty="0">
              <a:solidFill>
                <a:schemeClr val="tx1"/>
              </a:solidFill>
              <a:latin typeface="Candara" panose="020E0502030303020204" pitchFamily="34" charset="0"/>
            </a:endParaRPr>
          </a:p>
        </p:txBody>
      </p:sp>
      <p:sp>
        <p:nvSpPr>
          <p:cNvPr id="90" name="Text Box 75"/>
          <p:cNvSpPr txBox="1">
            <a:spLocks noChangeArrowheads="1"/>
          </p:cNvSpPr>
          <p:nvPr/>
        </p:nvSpPr>
        <p:spPr bwMode="auto">
          <a:xfrm>
            <a:off x="6800851" y="2568576"/>
            <a:ext cx="354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sz="1000" b="1" dirty="0">
                <a:solidFill>
                  <a:schemeClr val="tx1"/>
                </a:solidFill>
                <a:latin typeface="Candara" panose="020E0502030303020204" pitchFamily="34" charset="0"/>
              </a:rPr>
              <a:t>Si</a:t>
            </a:r>
            <a:endParaRPr lang="es-ES" altLang="es-PE" sz="1000" b="1" dirty="0">
              <a:solidFill>
                <a:schemeClr val="tx1"/>
              </a:solidFill>
              <a:latin typeface="Candara" panose="020E0502030303020204" pitchFamily="34" charset="0"/>
            </a:endParaRPr>
          </a:p>
        </p:txBody>
      </p:sp>
      <p:pic>
        <p:nvPicPr>
          <p:cNvPr id="83" name="Imagen 82"/>
          <p:cNvPicPr>
            <a:picLocks noChangeAspect="1"/>
          </p:cNvPicPr>
          <p:nvPr/>
        </p:nvPicPr>
        <p:blipFill rotWithShape="1">
          <a:blip r:embed="rId4"/>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42390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9"/>
          <p:cNvGraphicFramePr>
            <a:graphicFrameLocks noGrp="1"/>
          </p:cNvGraphicFramePr>
          <p:nvPr>
            <p:extLst>
              <p:ext uri="{D42A27DB-BD31-4B8C-83A1-F6EECF244321}">
                <p14:modId xmlns:p14="http://schemas.microsoft.com/office/powerpoint/2010/main" val="944729559"/>
              </p:ext>
            </p:extLst>
          </p:nvPr>
        </p:nvGraphicFramePr>
        <p:xfrm>
          <a:off x="2355201" y="1891643"/>
          <a:ext cx="8777233" cy="4602181"/>
        </p:xfrm>
        <a:graphic>
          <a:graphicData uri="http://schemas.openxmlformats.org/drawingml/2006/table">
            <a:tbl>
              <a:tblPr firstRow="1" bandRow="1">
                <a:tableStyleId>{793D81CF-94F2-401A-BA57-92F5A7B2D0C5}</a:tableStyleId>
              </a:tblPr>
              <a:tblGrid>
                <a:gridCol w="208280"/>
                <a:gridCol w="1440160"/>
                <a:gridCol w="1440160"/>
                <a:gridCol w="3456384"/>
                <a:gridCol w="2232249"/>
              </a:tblGrid>
              <a:tr h="817180">
                <a:tc>
                  <a:txBody>
                    <a:bodyPr/>
                    <a:lstStyle/>
                    <a:p>
                      <a:pPr algn="ctr"/>
                      <a:r>
                        <a:rPr lang="es-PE" sz="1400" dirty="0" smtClean="0">
                          <a:solidFill>
                            <a:sysClr val="windowText" lastClr="000000"/>
                          </a:solidFill>
                          <a:latin typeface="Candara" panose="020E0502030303020204" pitchFamily="34" charset="0"/>
                        </a:rPr>
                        <a:t>#</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400" dirty="0" smtClean="0">
                          <a:solidFill>
                            <a:sysClr val="windowText" lastClr="000000"/>
                          </a:solidFill>
                          <a:latin typeface="Candara" panose="020E0502030303020204" pitchFamily="34" charset="0"/>
                        </a:rPr>
                        <a:t>ROL DEL RESPONSABLE</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400" dirty="0" smtClean="0">
                          <a:solidFill>
                            <a:sysClr val="windowText" lastClr="000000"/>
                          </a:solidFill>
                          <a:latin typeface="Candara" panose="020E0502030303020204" pitchFamily="34" charset="0"/>
                        </a:rPr>
                        <a:t>NOMBRE DE LA ACTIVIDAD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400" dirty="0" smtClean="0">
                          <a:solidFill>
                            <a:sysClr val="windowText" lastClr="000000"/>
                          </a:solidFill>
                          <a:latin typeface="Candara" panose="020E0502030303020204" pitchFamily="34" charset="0"/>
                        </a:rPr>
                        <a:t>DESCRIPCIÓN DEL SUBPROCESO</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400" dirty="0" smtClean="0">
                          <a:solidFill>
                            <a:sysClr val="windowText" lastClr="000000"/>
                          </a:solidFill>
                          <a:latin typeface="Candara" panose="020E0502030303020204" pitchFamily="34" charset="0"/>
                        </a:rPr>
                        <a:t>HERRAMIENTAS</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1261594">
                <a:tc>
                  <a:txBody>
                    <a:bodyPr/>
                    <a:lstStyle/>
                    <a:p>
                      <a:pPr algn="ctr"/>
                      <a:r>
                        <a:rPr lang="es-PE" sz="1200" b="1" dirty="0" smtClean="0">
                          <a:solidFill>
                            <a:sysClr val="windowText" lastClr="000000"/>
                          </a:solidFill>
                          <a:latin typeface="+mj-lt"/>
                          <a:ea typeface="Verdana" panose="020B0604030504040204" pitchFamily="34" charset="0"/>
                          <a:cs typeface="Verdana" panose="020B0604030504040204" pitchFamily="34" charset="0"/>
                        </a:rPr>
                        <a:t>1</a:t>
                      </a:r>
                      <a:endParaRPr lang="es-PE" sz="1200" b="1" dirty="0">
                        <a:solidFill>
                          <a:sysClr val="windowText" lastClr="000000"/>
                        </a:solidFill>
                        <a:latin typeface="+mj-lt"/>
                        <a:ea typeface="Verdana" panose="020B0604030504040204" pitchFamily="34" charset="0"/>
                        <a:cs typeface="Verdana" panose="020B060403050404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rPr>
                        <a:t>Analista de Calidad (GC)</a:t>
                      </a:r>
                      <a:endParaRPr kumimoji="0" lang="es-ES" sz="1200" b="0" i="0" u="none" strike="noStrike" cap="none" normalizeH="0" baseline="0" dirty="0" smtClean="0">
                        <a:ln>
                          <a:noFill/>
                        </a:ln>
                        <a:solidFill>
                          <a:sysClr val="windowText" lastClr="000000"/>
                        </a:solidFill>
                        <a:effectLst/>
                        <a:latin typeface="+mj-lt"/>
                      </a:endParaRPr>
                    </a:p>
                  </a:txBody>
                  <a:tcPr marL="91437" marR="91437"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ysClr val="windowText" lastClr="000000"/>
                          </a:solidFill>
                          <a:effectLst/>
                          <a:latin typeface="+mj-lt"/>
                        </a:rPr>
                        <a:t>Recepción de Solicitud de Control de QA</a:t>
                      </a:r>
                      <a:endParaRPr kumimoji="0" lang="es-ES" sz="1200" b="0" i="0" u="none" strike="noStrike" cap="none" normalizeH="0" baseline="0" smtClean="0">
                        <a:ln>
                          <a:noFill/>
                        </a:ln>
                        <a:solidFill>
                          <a:sysClr val="windowText" lastClr="000000"/>
                        </a:solidFill>
                        <a:effectLst/>
                        <a:latin typeface="+mj-lt"/>
                      </a:endParaRPr>
                    </a:p>
                  </a:txBody>
                  <a:tcPr marL="91437" marR="91437"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rPr>
                        <a:t>El Analista de Calidad cada vez que recibe por e-mail una solicitud de control de calidad de producto (entregable), toma control de la versión del producto (</a:t>
                      </a:r>
                      <a:r>
                        <a:rPr kumimoji="0" lang="es-PE" sz="1200" b="0" i="0" u="none" strike="noStrike" cap="none" normalizeH="0" baseline="0" dirty="0" err="1" smtClean="0">
                          <a:ln>
                            <a:noFill/>
                          </a:ln>
                          <a:solidFill>
                            <a:sysClr val="windowText" lastClr="000000"/>
                          </a:solidFill>
                          <a:effectLst/>
                          <a:latin typeface="+mj-lt"/>
                        </a:rPr>
                        <a:t>Panagon</a:t>
                      </a:r>
                      <a:r>
                        <a:rPr kumimoji="0" lang="es-PE" sz="1200" b="0" i="0" u="none" strike="noStrike" cap="none" normalizeH="0" baseline="0" dirty="0" smtClean="0">
                          <a:ln>
                            <a:noFill/>
                          </a:ln>
                          <a:solidFill>
                            <a:sysClr val="windowText" lastClr="000000"/>
                          </a:solidFill>
                          <a:effectLst/>
                          <a:latin typeface="+mj-lt"/>
                        </a:rPr>
                        <a:t> equivale a hacer un </a:t>
                      </a:r>
                      <a:r>
                        <a:rPr kumimoji="0" lang="es-PE" sz="1200" b="0" i="1" u="none" strike="noStrike" cap="none" normalizeH="0" baseline="0" dirty="0" err="1" smtClean="0">
                          <a:ln>
                            <a:noFill/>
                          </a:ln>
                          <a:solidFill>
                            <a:sysClr val="windowText" lastClr="000000"/>
                          </a:solidFill>
                          <a:effectLst/>
                          <a:latin typeface="+mj-lt"/>
                        </a:rPr>
                        <a:t>check-out</a:t>
                      </a:r>
                      <a:r>
                        <a:rPr kumimoji="0" lang="es-PE" sz="1200" b="0" i="0" u="none" strike="noStrike" cap="none" normalizeH="0" baseline="0" dirty="0" smtClean="0">
                          <a:ln>
                            <a:noFill/>
                          </a:ln>
                          <a:solidFill>
                            <a:sysClr val="windowText" lastClr="000000"/>
                          </a:solidFill>
                          <a:effectLst/>
                          <a:latin typeface="+mj-lt"/>
                        </a:rPr>
                        <a:t>  con su usuario). </a:t>
                      </a:r>
                      <a:endParaRPr kumimoji="0" lang="es-ES" sz="1200" b="0" i="0" u="none" strike="noStrike" cap="none" normalizeH="0" baseline="0" dirty="0" smtClean="0">
                        <a:ln>
                          <a:noFill/>
                        </a:ln>
                        <a:solidFill>
                          <a:sysClr val="windowText" lastClr="000000"/>
                        </a:solidFill>
                        <a:effectLst/>
                        <a:latin typeface="+mj-lt"/>
                      </a:endParaRPr>
                    </a:p>
                  </a:txBody>
                  <a:tcPr marL="91437" marR="91437"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PE" sz="1200" b="0" i="0" u="none" strike="noStrike" cap="none" normalizeH="0" baseline="0" dirty="0" err="1" smtClean="0">
                          <a:ln>
                            <a:noFill/>
                          </a:ln>
                          <a:solidFill>
                            <a:sysClr val="windowText" lastClr="000000"/>
                          </a:solidFill>
                          <a:effectLst/>
                          <a:latin typeface="+mj-lt"/>
                        </a:rPr>
                        <a:t>Github</a:t>
                      </a:r>
                      <a:endParaRPr kumimoji="0" lang="es-PE" sz="1200" b="0" i="0" u="none" strike="noStrike" cap="none" normalizeH="0" baseline="0" dirty="0" smtClean="0">
                        <a:ln>
                          <a:noFill/>
                        </a:ln>
                        <a:solidFill>
                          <a:sysClr val="windowText" lastClr="000000"/>
                        </a:solidFill>
                        <a:effectLst/>
                        <a:latin typeface="+mj-lt"/>
                      </a:endParaRPr>
                    </a:p>
                  </a:txBody>
                  <a:tcPr marL="91437" marR="91437"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1377610">
                <a:tc>
                  <a:txBody>
                    <a:bodyPr/>
                    <a:lstStyle/>
                    <a:p>
                      <a:pPr algn="ctr"/>
                      <a:r>
                        <a:rPr lang="es-PE" sz="1200" b="1" dirty="0" smtClean="0">
                          <a:solidFill>
                            <a:sysClr val="windowText" lastClr="000000"/>
                          </a:solidFill>
                          <a:latin typeface="+mj-lt"/>
                          <a:ea typeface="Verdana" panose="020B0604030504040204" pitchFamily="34" charset="0"/>
                          <a:cs typeface="Verdana" panose="020B0604030504040204" pitchFamily="34" charset="0"/>
                        </a:rPr>
                        <a:t>2</a:t>
                      </a:r>
                      <a:endParaRPr lang="es-PE" sz="1200" b="1" dirty="0">
                        <a:solidFill>
                          <a:sysClr val="windowText" lastClr="000000"/>
                        </a:solidFill>
                        <a:latin typeface="+mj-lt"/>
                        <a:ea typeface="Verdana" panose="020B0604030504040204" pitchFamily="34" charset="0"/>
                        <a:cs typeface="Verdana" panose="020B060403050404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rPr>
                        <a:t>Analista de Calidad (GC)</a:t>
                      </a:r>
                      <a:endParaRPr kumimoji="0" lang="es-ES" sz="1200" b="0" i="0" u="none" strike="noStrike" cap="none" normalizeH="0" baseline="0" dirty="0" smtClean="0">
                        <a:ln>
                          <a:noFill/>
                        </a:ln>
                        <a:solidFill>
                          <a:sysClr val="windowText" lastClr="000000"/>
                        </a:solidFill>
                        <a:effectLst/>
                        <a:latin typeface="+mj-lt"/>
                      </a:endParaRPr>
                    </a:p>
                  </a:txBody>
                  <a:tcPr marL="91437" marR="91437"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ysClr val="windowText" lastClr="000000"/>
                          </a:solidFill>
                          <a:effectLst/>
                          <a:latin typeface="+mj-lt"/>
                        </a:rPr>
                        <a:t>Revisión General</a:t>
                      </a:r>
                      <a:endParaRPr kumimoji="0" lang="es-ES" sz="1200" b="0" i="0" u="none" strike="noStrike" cap="none" normalizeH="0" baseline="0" smtClean="0">
                        <a:ln>
                          <a:noFill/>
                        </a:ln>
                        <a:solidFill>
                          <a:sysClr val="windowText" lastClr="000000"/>
                        </a:solidFill>
                        <a:effectLst/>
                        <a:latin typeface="+mj-lt"/>
                      </a:endParaRPr>
                    </a:p>
                  </a:txBody>
                  <a:tcPr marL="91437" marR="91437"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rPr>
                        <a:t>El Analista de Calidad realizará una Revisión General para verificar si se han entregado todos los componentes del producto (entregable).</a:t>
                      </a:r>
                      <a:br>
                        <a:rPr kumimoji="0" lang="es-PE" sz="1200" b="0" i="0" u="none" strike="noStrike" cap="none" normalizeH="0" baseline="0" dirty="0" smtClean="0">
                          <a:ln>
                            <a:noFill/>
                          </a:ln>
                          <a:solidFill>
                            <a:sysClr val="windowText" lastClr="000000"/>
                          </a:solidFill>
                          <a:effectLst/>
                          <a:latin typeface="+mj-lt"/>
                        </a:rPr>
                      </a:br>
                      <a:endParaRPr kumimoji="0" lang="es-PE" sz="1200" b="0" i="0" u="none" strike="noStrike" cap="none" normalizeH="0" baseline="0" dirty="0" smtClean="0">
                        <a:ln>
                          <a:noFill/>
                        </a:ln>
                        <a:solidFill>
                          <a:sysClr val="windowText" lastClr="000000"/>
                        </a:solidFill>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rPr>
                        <a:t>De haber No Conformidades, se comunica al responsable del producto mediante correo electrónico para que levante las no conformidades.</a:t>
                      </a:r>
                      <a:endParaRPr kumimoji="0" lang="es-ES" sz="1200" b="0" i="0" u="none" strike="noStrike" cap="none" normalizeH="0" baseline="0" dirty="0" smtClean="0">
                        <a:ln>
                          <a:noFill/>
                        </a:ln>
                        <a:solidFill>
                          <a:sysClr val="windowText" lastClr="000000"/>
                        </a:solidFill>
                        <a:effectLst/>
                        <a:latin typeface="+mj-lt"/>
                      </a:endParaRPr>
                    </a:p>
                  </a:txBody>
                  <a:tcPr marL="91437" marR="91437"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defRPr/>
                      </a:pPr>
                      <a:r>
                        <a:rPr kumimoji="0" lang="es-ES" sz="1200" kern="1200" dirty="0" smtClean="0">
                          <a:solidFill>
                            <a:sysClr val="windowText" lastClr="000000"/>
                          </a:solidFill>
                          <a:latin typeface="+mj-lt"/>
                          <a:ea typeface="Verdana" panose="020B0604030504040204" pitchFamily="34" charset="0"/>
                          <a:cs typeface="Verdana" panose="020B0604030504040204" pitchFamily="34" charset="0"/>
                        </a:rPr>
                        <a:t>Herramienta</a:t>
                      </a:r>
                      <a:r>
                        <a:rPr kumimoji="0" lang="es-ES" sz="1200" kern="1200" baseline="0" dirty="0" smtClean="0">
                          <a:solidFill>
                            <a:sysClr val="windowText" lastClr="000000"/>
                          </a:solidFill>
                          <a:latin typeface="+mj-lt"/>
                          <a:ea typeface="Verdana" panose="020B0604030504040204" pitchFamily="34" charset="0"/>
                          <a:cs typeface="Verdana" panose="020B0604030504040204" pitchFamily="34" charset="0"/>
                        </a:rPr>
                        <a:t> de </a:t>
                      </a:r>
                      <a:r>
                        <a:rPr kumimoji="0" lang="es-ES" sz="1200" kern="1200" baseline="0" dirty="0" err="1" smtClean="0">
                          <a:solidFill>
                            <a:sysClr val="windowText" lastClr="000000"/>
                          </a:solidFill>
                          <a:latin typeface="+mj-lt"/>
                          <a:ea typeface="Verdana" panose="020B0604030504040204" pitchFamily="34" charset="0"/>
                          <a:cs typeface="Verdana" panose="020B0604030504040204" pitchFamily="34" charset="0"/>
                        </a:rPr>
                        <a:t>Gesti</a:t>
                      </a:r>
                      <a:r>
                        <a:rPr kumimoji="0" lang="es-PE" sz="1200" kern="1200" baseline="0" dirty="0" err="1" smtClean="0">
                          <a:solidFill>
                            <a:sysClr val="windowText" lastClr="000000"/>
                          </a:solidFill>
                          <a:latin typeface="+mj-lt"/>
                          <a:ea typeface="Verdana" panose="020B0604030504040204" pitchFamily="34" charset="0"/>
                          <a:cs typeface="Verdana" panose="020B0604030504040204" pitchFamily="34" charset="0"/>
                        </a:rPr>
                        <a:t>ó</a:t>
                      </a:r>
                      <a:r>
                        <a:rPr kumimoji="0" lang="es-ES" sz="1200" kern="1200" baseline="0" dirty="0" smtClean="0">
                          <a:solidFill>
                            <a:sysClr val="windowText" lastClr="000000"/>
                          </a:solidFill>
                          <a:latin typeface="+mj-lt"/>
                          <a:ea typeface="Verdana" panose="020B0604030504040204" pitchFamily="34" charset="0"/>
                          <a:cs typeface="Verdana" panose="020B0604030504040204" pitchFamily="34" charset="0"/>
                        </a:rPr>
                        <a:t>n de No Conformidades</a:t>
                      </a:r>
                    </a:p>
                    <a:p>
                      <a:pPr marL="0" marR="0" lvl="0" indent="0" algn="l" defTabSz="457200" rtl="0" eaLnBrk="1" fontAlgn="base" latinLnBrk="0" hangingPunct="1">
                        <a:lnSpc>
                          <a:spcPct val="100000"/>
                        </a:lnSpc>
                        <a:spcBef>
                          <a:spcPct val="20000"/>
                        </a:spcBef>
                        <a:spcAft>
                          <a:spcPct val="0"/>
                        </a:spcAft>
                        <a:buClrTx/>
                        <a:buSzTx/>
                        <a:buFontTx/>
                        <a:buNone/>
                        <a:tabLst/>
                      </a:pPr>
                      <a:endParaRPr lang="es-ES" sz="1200" kern="1200" dirty="0" smtClean="0">
                        <a:solidFill>
                          <a:sysClr val="windowText" lastClr="000000"/>
                        </a:solidFill>
                        <a:latin typeface="+mj-lt"/>
                        <a:ea typeface="Verdana" panose="020B0604030504040204" pitchFamily="34" charset="0"/>
                        <a:cs typeface="Verdana" panose="020B0604030504040204"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1115265">
                <a:tc>
                  <a:txBody>
                    <a:bodyPr/>
                    <a:lstStyle/>
                    <a:p>
                      <a:pPr algn="ctr"/>
                      <a:r>
                        <a:rPr lang="es-PE" sz="1200" b="1" dirty="0" smtClean="0">
                          <a:solidFill>
                            <a:sysClr val="windowText" lastClr="000000"/>
                          </a:solidFill>
                          <a:latin typeface="+mj-lt"/>
                          <a:ea typeface="Verdana" panose="020B0604030504040204" pitchFamily="34" charset="0"/>
                          <a:cs typeface="Verdana" panose="020B0604030504040204" pitchFamily="34" charset="0"/>
                        </a:rPr>
                        <a:t>3</a:t>
                      </a:r>
                      <a:endParaRPr lang="es-PE" sz="1200" b="1" dirty="0">
                        <a:solidFill>
                          <a:sysClr val="windowText" lastClr="000000"/>
                        </a:solidFill>
                        <a:latin typeface="+mj-lt"/>
                        <a:ea typeface="Verdana" panose="020B0604030504040204" pitchFamily="34" charset="0"/>
                        <a:cs typeface="Verdana" panose="020B060403050404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ysClr val="windowText" lastClr="000000"/>
                          </a:solidFill>
                          <a:effectLst/>
                          <a:latin typeface="+mj-lt"/>
                          <a:cs typeface="Arial" pitchFamily="34" charset="0"/>
                        </a:rPr>
                        <a:t>Revisado de QA</a:t>
                      </a:r>
                    </a:p>
                  </a:txBody>
                  <a:tcPr marL="91437" marR="91437"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ysClr val="windowText" lastClr="000000"/>
                          </a:solidFill>
                          <a:effectLst/>
                          <a:latin typeface="+mj-lt"/>
                          <a:cs typeface="Arial" pitchFamily="34" charset="0"/>
                        </a:rPr>
                        <a:t>Levantamiento de NC</a:t>
                      </a:r>
                      <a:endParaRPr kumimoji="0" lang="es-ES" sz="1200" b="0" i="0" u="none" strike="noStrike" cap="none" normalizeH="0" baseline="0" smtClean="0">
                        <a:ln>
                          <a:noFill/>
                        </a:ln>
                        <a:solidFill>
                          <a:sysClr val="windowText" lastClr="000000"/>
                        </a:solidFill>
                        <a:effectLst/>
                        <a:latin typeface="+mj-lt"/>
                        <a:cs typeface="Arial" pitchFamily="34" charset="0"/>
                      </a:endParaRPr>
                    </a:p>
                  </a:txBody>
                  <a:tcPr marL="91437" marR="91437"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just" defTabSz="914400" rtl="0" eaLnBrk="1" fontAlgn="base" latinLnBrk="0" hangingPunct="1">
                        <a:lnSpc>
                          <a:spcPct val="100000"/>
                        </a:lnSpc>
                        <a:spcBef>
                          <a:spcPts val="713"/>
                        </a:spcBef>
                        <a:spcAft>
                          <a:spcPts val="713"/>
                        </a:spcAft>
                        <a:buClrTx/>
                        <a:buSzTx/>
                        <a:buFontTx/>
                        <a:buNone/>
                        <a:tabLst/>
                      </a:pPr>
                      <a:r>
                        <a:rPr kumimoji="0" lang="es-PE" sz="1200" b="0" i="0" u="none" strike="noStrike" cap="none" normalizeH="0" baseline="0" dirty="0" smtClean="0">
                          <a:ln>
                            <a:noFill/>
                          </a:ln>
                          <a:solidFill>
                            <a:sysClr val="windowText" lastClr="000000"/>
                          </a:solidFill>
                          <a:effectLst/>
                          <a:latin typeface="+mj-lt"/>
                          <a:cs typeface="Arial" pitchFamily="34" charset="0"/>
                        </a:rPr>
                        <a:t>El Revisado de QA levanta las No Conformidades y comunica al Analista de Calidad vía correo electrónico.</a:t>
                      </a:r>
                    </a:p>
                  </a:txBody>
                  <a:tcPr marL="91437" marR="91437"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ysClr val="windowText" lastClr="000000"/>
                          </a:solidFill>
                          <a:latin typeface="+mj-lt"/>
                          <a:ea typeface="Verdana" panose="020B0604030504040204" pitchFamily="34" charset="0"/>
                          <a:cs typeface="Verdana" panose="020B0604030504040204" pitchFamily="34" charset="0"/>
                        </a:rPr>
                        <a:t>Herramienta</a:t>
                      </a:r>
                      <a:r>
                        <a:rPr lang="es-ES" sz="1200" kern="1200" baseline="0" dirty="0" smtClean="0">
                          <a:solidFill>
                            <a:sysClr val="windowText" lastClr="000000"/>
                          </a:solidFill>
                          <a:latin typeface="+mj-lt"/>
                          <a:ea typeface="Verdana" panose="020B0604030504040204" pitchFamily="34" charset="0"/>
                          <a:cs typeface="Verdana" panose="020B0604030504040204" pitchFamily="34" charset="0"/>
                        </a:rPr>
                        <a:t> de </a:t>
                      </a:r>
                      <a:r>
                        <a:rPr lang="es-ES" sz="1200" kern="1200" baseline="0" dirty="0" err="1" smtClean="0">
                          <a:solidFill>
                            <a:sysClr val="windowText" lastClr="000000"/>
                          </a:solidFill>
                          <a:latin typeface="+mj-lt"/>
                          <a:ea typeface="Verdana" panose="020B0604030504040204" pitchFamily="34" charset="0"/>
                          <a:cs typeface="Verdana" panose="020B0604030504040204" pitchFamily="34" charset="0"/>
                        </a:rPr>
                        <a:t>Gesti</a:t>
                      </a:r>
                      <a:r>
                        <a:rPr lang="es-PE" sz="1200" kern="1200" baseline="0" dirty="0" err="1" smtClean="0">
                          <a:solidFill>
                            <a:sysClr val="windowText" lastClr="000000"/>
                          </a:solidFill>
                          <a:latin typeface="+mj-lt"/>
                          <a:ea typeface="Verdana" panose="020B0604030504040204" pitchFamily="34" charset="0"/>
                          <a:cs typeface="Verdana" panose="020B0604030504040204" pitchFamily="34" charset="0"/>
                        </a:rPr>
                        <a:t>ó</a:t>
                      </a:r>
                      <a:r>
                        <a:rPr lang="es-ES" sz="1200" kern="1200" baseline="0" dirty="0" smtClean="0">
                          <a:solidFill>
                            <a:sysClr val="windowText" lastClr="000000"/>
                          </a:solidFill>
                          <a:latin typeface="+mj-lt"/>
                          <a:ea typeface="Verdana" panose="020B0604030504040204" pitchFamily="34" charset="0"/>
                          <a:cs typeface="Verdana" panose="020B0604030504040204" pitchFamily="34" charset="0"/>
                        </a:rPr>
                        <a:t>n de No Conformidades</a:t>
                      </a:r>
                    </a:p>
                    <a:p>
                      <a:pPr marL="0" marR="0" lvl="0" indent="0" algn="l" defTabSz="457200" rtl="0" eaLnBrk="1" fontAlgn="base" latinLnBrk="0" hangingPunct="1">
                        <a:lnSpc>
                          <a:spcPct val="100000"/>
                        </a:lnSpc>
                        <a:spcBef>
                          <a:spcPct val="20000"/>
                        </a:spcBef>
                        <a:spcAft>
                          <a:spcPct val="0"/>
                        </a:spcAft>
                        <a:buClrTx/>
                        <a:buSzTx/>
                        <a:buFontTx/>
                        <a:buNone/>
                        <a:tabLst/>
                      </a:pPr>
                      <a:endParaRPr lang="es-ES" sz="1200" kern="1200" dirty="0" smtClean="0">
                        <a:solidFill>
                          <a:sysClr val="windowText" lastClr="000000"/>
                        </a:solidFill>
                        <a:latin typeface="+mj-lt"/>
                        <a:ea typeface="Verdana" panose="020B0604030504040204" pitchFamily="34" charset="0"/>
                        <a:cs typeface="Verdana" panose="020B0604030504040204"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bl>
          </a:graphicData>
        </a:graphic>
      </p:graphicFrame>
      <p:sp>
        <p:nvSpPr>
          <p:cNvPr id="6" name="1 Título"/>
          <p:cNvSpPr>
            <a:spLocks noGrp="1"/>
          </p:cNvSpPr>
          <p:nvPr>
            <p:ph type="title"/>
          </p:nvPr>
        </p:nvSpPr>
        <p:spPr>
          <a:xfrm>
            <a:off x="3006145" y="326154"/>
            <a:ext cx="7467600" cy="1143000"/>
          </a:xfrm>
        </p:spPr>
        <p:txBody>
          <a:bodyPr>
            <a:normAutofit/>
          </a:bodyPr>
          <a:lstStyle/>
          <a:p>
            <a:pPr algn="ctr"/>
            <a:r>
              <a:rPr lang="es-PE" altLang="es-ES" sz="3200" b="1" dirty="0">
                <a:latin typeface="Candara" panose="020E0502030303020204" pitchFamily="34" charset="0"/>
              </a:rPr>
              <a:t>Tareas de la Actividad</a:t>
            </a:r>
            <a:br>
              <a:rPr lang="es-PE" altLang="es-ES" sz="3200" b="1" dirty="0">
                <a:latin typeface="Candara" panose="020E0502030303020204" pitchFamily="34" charset="0"/>
              </a:rPr>
            </a:br>
            <a:r>
              <a:rPr lang="es-PE" altLang="es-ES" sz="3200" b="1" dirty="0">
                <a:latin typeface="Candara" panose="020E0502030303020204" pitchFamily="34" charset="0"/>
              </a:rPr>
              <a:t>Realizar las Revisiones de QA</a:t>
            </a:r>
            <a:endParaRPr lang="es-ES" sz="3200" b="1" dirty="0">
              <a:latin typeface="Candara" panose="020E0502030303020204" pitchFamily="34" charset="0"/>
            </a:endParaRPr>
          </a:p>
        </p:txBody>
      </p:sp>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030630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9"/>
          <p:cNvGraphicFramePr>
            <a:graphicFrameLocks noGrp="1"/>
          </p:cNvGraphicFramePr>
          <p:nvPr>
            <p:extLst>
              <p:ext uri="{D42A27DB-BD31-4B8C-83A1-F6EECF244321}">
                <p14:modId xmlns:p14="http://schemas.microsoft.com/office/powerpoint/2010/main" val="1622986144"/>
              </p:ext>
            </p:extLst>
          </p:nvPr>
        </p:nvGraphicFramePr>
        <p:xfrm>
          <a:off x="1845181" y="2496950"/>
          <a:ext cx="8784977" cy="4014040"/>
        </p:xfrm>
        <a:graphic>
          <a:graphicData uri="http://schemas.openxmlformats.org/drawingml/2006/table">
            <a:tbl>
              <a:tblPr firstRow="1" bandRow="1">
                <a:tableStyleId>{793D81CF-94F2-401A-BA57-92F5A7B2D0C5}</a:tableStyleId>
              </a:tblPr>
              <a:tblGrid>
                <a:gridCol w="216024"/>
                <a:gridCol w="1440160"/>
                <a:gridCol w="1440160"/>
                <a:gridCol w="3456384"/>
                <a:gridCol w="2232249"/>
              </a:tblGrid>
              <a:tr h="497624">
                <a:tc>
                  <a:txBody>
                    <a:bodyPr/>
                    <a:lstStyle/>
                    <a:p>
                      <a:pPr algn="ctr"/>
                      <a:r>
                        <a:rPr lang="es-PE" sz="1400" dirty="0" smtClean="0">
                          <a:solidFill>
                            <a:sysClr val="windowText" lastClr="000000"/>
                          </a:solidFill>
                          <a:latin typeface="Candara" panose="020E0502030303020204" pitchFamily="34" charset="0"/>
                        </a:rPr>
                        <a:t>#</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400" dirty="0" smtClean="0">
                          <a:solidFill>
                            <a:sysClr val="windowText" lastClr="000000"/>
                          </a:solidFill>
                          <a:latin typeface="Candara" panose="020E0502030303020204" pitchFamily="34" charset="0"/>
                        </a:rPr>
                        <a:t>ROL DEL RESPONSABLE</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400" dirty="0" smtClean="0">
                          <a:solidFill>
                            <a:sysClr val="windowText" lastClr="000000"/>
                          </a:solidFill>
                          <a:latin typeface="Candara" panose="020E0502030303020204" pitchFamily="34" charset="0"/>
                        </a:rPr>
                        <a:t>NOMBRE DE LA ACTIVIDAD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400" dirty="0" smtClean="0">
                          <a:solidFill>
                            <a:sysClr val="windowText" lastClr="000000"/>
                          </a:solidFill>
                          <a:latin typeface="Candara" panose="020E0502030303020204" pitchFamily="34" charset="0"/>
                        </a:rPr>
                        <a:t>DESCRIPCIÓN DEL SUBPROCESO</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400" dirty="0" smtClean="0">
                          <a:solidFill>
                            <a:sysClr val="windowText" lastClr="000000"/>
                          </a:solidFill>
                          <a:latin typeface="Candara" panose="020E0502030303020204" pitchFamily="34" charset="0"/>
                        </a:rPr>
                        <a:t>HERRAMIENTAS</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1572491">
                <a:tc>
                  <a:txBody>
                    <a:bodyPr/>
                    <a:lstStyle/>
                    <a:p>
                      <a:pPr algn="ctr"/>
                      <a:r>
                        <a:rPr lang="es-PE" sz="1400" b="0" dirty="0" smtClean="0">
                          <a:solidFill>
                            <a:sysClr val="windowText" lastClr="000000"/>
                          </a:solidFill>
                          <a:latin typeface="Candara" panose="020E0502030303020204" pitchFamily="34" charset="0"/>
                          <a:ea typeface="+mn-ea"/>
                          <a:cs typeface="+mn-cs"/>
                        </a:rPr>
                        <a:t>4</a:t>
                      </a:r>
                      <a:endParaRPr lang="es-PE" sz="1400" b="1" dirty="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Analista de Calidad (GC)</a:t>
                      </a:r>
                      <a:endParaRPr kumimoji="0" lang="es-ES" sz="14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Seguimiento</a:t>
                      </a:r>
                    </a:p>
                  </a:txBody>
                  <a:tcPr marT="45696" marB="4569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4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El Analista de Calidad puede optar por convocar reuniones para validar que las No Conformidades que debe resolver el Responsable del Proyecto, hayan sido solucionadas.</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4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El Analista de Calidad actualizará la hoja de “Seguimiento de NC” con el resultado.</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4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El Analista de Calidad realiza el seguimiento al levantamiento de las No Conformidades.</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4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El Analista de Calidad debe tener conocimiento de cuales fueron las No Conformidades que se acordaron no realizar.</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4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Luego ir al paso 1</a:t>
                      </a:r>
                      <a:endParaRPr kumimoji="0" lang="es-ES" sz="14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marL="90000" marR="90000" marT="46775" marB="467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400" kern="1200" dirty="0" smtClean="0">
                          <a:solidFill>
                            <a:sysClr val="windowText" lastClr="000000"/>
                          </a:solidFill>
                          <a:latin typeface="Candara" panose="020E0502030303020204" pitchFamily="34" charset="0"/>
                        </a:rPr>
                        <a:t>Herramienta de Gestión de No</a:t>
                      </a:r>
                      <a:r>
                        <a:rPr lang="es-PE" sz="1400" kern="1200" baseline="0" dirty="0" smtClean="0">
                          <a:solidFill>
                            <a:sysClr val="windowText" lastClr="000000"/>
                          </a:solidFill>
                          <a:latin typeface="Candara" panose="020E0502030303020204" pitchFamily="34" charset="0"/>
                        </a:rPr>
                        <a:t> Conformidades</a:t>
                      </a:r>
                      <a:endParaRPr lang="es-PE" sz="1400" kern="1200" dirty="0" smtClean="0">
                        <a:solidFill>
                          <a:sysClr val="windowText" lastClr="000000"/>
                        </a:solidFill>
                        <a:latin typeface="Candara" panose="020E0502030303020204" pitchFamily="34" charset="0"/>
                      </a:endParaRPr>
                    </a:p>
                    <a:p>
                      <a:pPr marL="0" marR="0" lvl="0" indent="0" algn="l" defTabSz="457200" rtl="0" eaLnBrk="1" fontAlgn="base" latinLnBrk="0" hangingPunct="1">
                        <a:lnSpc>
                          <a:spcPct val="100000"/>
                        </a:lnSpc>
                        <a:spcBef>
                          <a:spcPct val="20000"/>
                        </a:spcBef>
                        <a:spcAft>
                          <a:spcPct val="0"/>
                        </a:spcAft>
                        <a:buClrTx/>
                        <a:buSzTx/>
                        <a:buFontTx/>
                        <a:buNone/>
                        <a:tabLst/>
                      </a:pPr>
                      <a:endParaRPr lang="es-ES" sz="140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bl>
          </a:graphicData>
        </a:graphic>
      </p:graphicFrame>
      <p:sp>
        <p:nvSpPr>
          <p:cNvPr id="6" name="1 Título"/>
          <p:cNvSpPr>
            <a:spLocks noGrp="1"/>
          </p:cNvSpPr>
          <p:nvPr>
            <p:ph type="title"/>
          </p:nvPr>
        </p:nvSpPr>
        <p:spPr>
          <a:xfrm>
            <a:off x="2503869" y="545095"/>
            <a:ext cx="7467600" cy="1143000"/>
          </a:xfrm>
        </p:spPr>
        <p:txBody>
          <a:bodyPr>
            <a:normAutofit/>
          </a:bodyPr>
          <a:lstStyle/>
          <a:p>
            <a:pPr algn="ctr"/>
            <a:r>
              <a:rPr lang="es-PE" altLang="es-ES" sz="3000" b="1" dirty="0">
                <a:latin typeface="Candara" panose="020E0502030303020204" pitchFamily="34" charset="0"/>
              </a:rPr>
              <a:t>Tareas de la Actividad</a:t>
            </a:r>
            <a:br>
              <a:rPr lang="es-PE" altLang="es-ES" sz="3000" b="1" dirty="0">
                <a:latin typeface="Candara" panose="020E0502030303020204" pitchFamily="34" charset="0"/>
              </a:rPr>
            </a:br>
            <a:r>
              <a:rPr lang="es-PE" altLang="es-ES" sz="3000" b="1" dirty="0">
                <a:latin typeface="Candara" panose="020E0502030303020204" pitchFamily="34" charset="0"/>
              </a:rPr>
              <a:t>Realizar las Revisiones de QA</a:t>
            </a:r>
            <a:endParaRPr lang="es-ES" sz="3000" b="1" dirty="0">
              <a:latin typeface="Candara" panose="020E0502030303020204" pitchFamily="34" charset="0"/>
            </a:endParaRPr>
          </a:p>
        </p:txBody>
      </p:sp>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93526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9"/>
          <p:cNvGraphicFramePr>
            <a:graphicFrameLocks noGrp="1"/>
          </p:cNvGraphicFramePr>
          <p:nvPr>
            <p:extLst>
              <p:ext uri="{D42A27DB-BD31-4B8C-83A1-F6EECF244321}">
                <p14:modId xmlns:p14="http://schemas.microsoft.com/office/powerpoint/2010/main" val="3302298590"/>
              </p:ext>
            </p:extLst>
          </p:nvPr>
        </p:nvGraphicFramePr>
        <p:xfrm>
          <a:off x="1981200" y="2921954"/>
          <a:ext cx="8784977" cy="2638793"/>
        </p:xfrm>
        <a:graphic>
          <a:graphicData uri="http://schemas.openxmlformats.org/drawingml/2006/table">
            <a:tbl>
              <a:tblPr firstRow="1" bandRow="1">
                <a:tableStyleId>{793D81CF-94F2-401A-BA57-92F5A7B2D0C5}</a:tableStyleId>
              </a:tblPr>
              <a:tblGrid>
                <a:gridCol w="216024"/>
                <a:gridCol w="1440160"/>
                <a:gridCol w="1440160"/>
                <a:gridCol w="3456384"/>
                <a:gridCol w="2232249"/>
              </a:tblGrid>
              <a:tr h="471655">
                <a:tc>
                  <a:txBody>
                    <a:bodyPr/>
                    <a:lstStyle/>
                    <a:p>
                      <a:pPr algn="ctr"/>
                      <a:r>
                        <a:rPr lang="es-PE" sz="1400" dirty="0" smtClean="0">
                          <a:solidFill>
                            <a:schemeClr val="tx1"/>
                          </a:solidFill>
                          <a:latin typeface="Candara" panose="020E0502030303020204" pitchFamily="34" charset="0"/>
                        </a:rPr>
                        <a:t>#</a:t>
                      </a:r>
                      <a:endParaRPr lang="es-PE" sz="1400" dirty="0">
                        <a:solidFill>
                          <a:schemeClr val="tx1"/>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400" dirty="0" smtClean="0">
                          <a:solidFill>
                            <a:schemeClr val="tx1"/>
                          </a:solidFill>
                          <a:latin typeface="Candara" panose="020E0502030303020204" pitchFamily="34" charset="0"/>
                        </a:rPr>
                        <a:t>ROL DEL RESPONSABLE</a:t>
                      </a:r>
                      <a:endParaRPr lang="es-PE" sz="1400" dirty="0">
                        <a:solidFill>
                          <a:schemeClr val="tx1"/>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400" dirty="0" smtClean="0">
                          <a:solidFill>
                            <a:schemeClr val="tx1"/>
                          </a:solidFill>
                          <a:latin typeface="Candara" panose="020E0502030303020204" pitchFamily="34" charset="0"/>
                        </a:rPr>
                        <a:t>NOMBRE DE LA ACTIVIDAD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400" dirty="0" smtClean="0">
                          <a:solidFill>
                            <a:schemeClr val="tx1"/>
                          </a:solidFill>
                          <a:latin typeface="Candara" panose="020E0502030303020204" pitchFamily="34" charset="0"/>
                        </a:rPr>
                        <a:t>DESCRIPCIÓN DEL SUBPROCESO</a:t>
                      </a:r>
                      <a:endParaRPr lang="es-PE" sz="1400" dirty="0">
                        <a:solidFill>
                          <a:schemeClr val="tx1"/>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400" dirty="0" smtClean="0">
                          <a:solidFill>
                            <a:schemeClr val="tx1"/>
                          </a:solidFill>
                          <a:latin typeface="Candara" panose="020E0502030303020204" pitchFamily="34" charset="0"/>
                        </a:rPr>
                        <a:t>HERRAMIENTAS</a:t>
                      </a:r>
                      <a:endParaRPr lang="es-PE" sz="1400" dirty="0">
                        <a:solidFill>
                          <a:schemeClr val="tx1"/>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21206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smtClean="0">
                          <a:ln>
                            <a:noFill/>
                          </a:ln>
                          <a:solidFill>
                            <a:schemeClr val="tx1"/>
                          </a:solidFill>
                          <a:effectLst/>
                          <a:latin typeface="Candara" panose="020E0502030303020204" pitchFamily="34" charset="0"/>
                        </a:rPr>
                        <a:t>5</a:t>
                      </a:r>
                      <a:endParaRPr kumimoji="0" lang="es-ES" sz="1400" b="0" i="0" u="none" strike="noStrike" cap="none" normalizeH="0" baseline="0" dirty="0" smtClean="0">
                        <a:ln>
                          <a:noFill/>
                        </a:ln>
                        <a:solidFill>
                          <a:schemeClr val="tx1"/>
                        </a:solidFill>
                        <a:effectLst/>
                        <a:latin typeface="Candara" panose="020E0502030303020204" pitchFamily="34" charset="0"/>
                      </a:endParaRPr>
                    </a:p>
                  </a:txBody>
                  <a:tcPr marL="91437" marR="91437" marT="45724" marB="4572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smtClean="0">
                          <a:ln>
                            <a:noFill/>
                          </a:ln>
                          <a:solidFill>
                            <a:schemeClr val="tx1"/>
                          </a:solidFill>
                          <a:effectLst/>
                          <a:latin typeface="Candara" panose="020E0502030303020204" pitchFamily="34" charset="0"/>
                        </a:rPr>
                        <a:t>Analista de Calidad (GC)</a:t>
                      </a:r>
                      <a:endParaRPr kumimoji="0" lang="es-ES" sz="1400" b="0" i="0" u="none" strike="noStrike" cap="none" normalizeH="0" baseline="0" dirty="0" smtClean="0">
                        <a:ln>
                          <a:noFill/>
                        </a:ln>
                        <a:solidFill>
                          <a:schemeClr val="tx1"/>
                        </a:solidFill>
                        <a:effectLst/>
                        <a:latin typeface="Candara" panose="020E0502030303020204" pitchFamily="34" charset="0"/>
                      </a:endParaRPr>
                    </a:p>
                  </a:txBody>
                  <a:tcPr marL="91437" marR="91437" marT="45724" marB="4572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smtClean="0">
                          <a:ln>
                            <a:noFill/>
                          </a:ln>
                          <a:solidFill>
                            <a:schemeClr val="tx1"/>
                          </a:solidFill>
                          <a:effectLst/>
                          <a:latin typeface="Candara" panose="020E0502030303020204" pitchFamily="34" charset="0"/>
                        </a:rPr>
                        <a:t>Poner a disposición para entrega al cliente</a:t>
                      </a:r>
                      <a:endParaRPr kumimoji="0" lang="es-ES" sz="1400" b="0" i="0" u="none" strike="noStrike" cap="none" normalizeH="0" baseline="0" smtClean="0">
                        <a:ln>
                          <a:noFill/>
                        </a:ln>
                        <a:solidFill>
                          <a:schemeClr val="tx1"/>
                        </a:solidFill>
                        <a:effectLst/>
                        <a:latin typeface="Candara" panose="020E0502030303020204" pitchFamily="34" charset="0"/>
                      </a:endParaRPr>
                    </a:p>
                  </a:txBody>
                  <a:tcPr marL="91437" marR="91437" marT="45724" marB="4572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smtClean="0">
                          <a:ln>
                            <a:noFill/>
                          </a:ln>
                          <a:solidFill>
                            <a:schemeClr val="tx1"/>
                          </a:solidFill>
                          <a:effectLst/>
                          <a:latin typeface="Candara" panose="020E0502030303020204" pitchFamily="34" charset="0"/>
                          <a:cs typeface="Times New Roman" pitchFamily="18" charset="0"/>
                        </a:rPr>
                        <a:t>Poner a disposición para entrega al cliente.  Se coloca el producto (entregable) en la ubicación del repositorio que corresponda para su entrega al cliente, y se comunica al Responsable y al Gestor de la Configuración la conformidad de calidad del producto (entregable).</a:t>
                      </a:r>
                      <a:r>
                        <a:rPr kumimoji="0" lang="es-ES" sz="1400" b="0" i="0" u="none" strike="noStrike" cap="none" normalizeH="0" baseline="0" dirty="0" smtClean="0">
                          <a:ln>
                            <a:noFill/>
                          </a:ln>
                          <a:solidFill>
                            <a:schemeClr val="tx1"/>
                          </a:solidFill>
                          <a:effectLst/>
                          <a:latin typeface="Candara" panose="020E0502030303020204" pitchFamily="34" charset="0"/>
                        </a:rPr>
                        <a:t> </a:t>
                      </a:r>
                    </a:p>
                  </a:txBody>
                  <a:tcPr marL="91437" marR="91437" marT="45724" marB="4572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endParaRPr lang="es-ES" sz="1400" kern="1200" dirty="0" smtClean="0">
                        <a:solidFill>
                          <a:schemeClr val="tx1"/>
                        </a:solidFill>
                        <a:latin typeface="Candara" panose="020E0502030303020204" pitchFamily="34" charset="0"/>
                        <a:ea typeface="Verdana" panose="020B0604030504040204" pitchFamily="34" charset="0"/>
                        <a:cs typeface="Verdana" panose="020B0604030504040204"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bl>
          </a:graphicData>
        </a:graphic>
      </p:graphicFrame>
      <p:sp>
        <p:nvSpPr>
          <p:cNvPr id="6" name="1 Título"/>
          <p:cNvSpPr>
            <a:spLocks noGrp="1"/>
          </p:cNvSpPr>
          <p:nvPr>
            <p:ph type="title"/>
          </p:nvPr>
        </p:nvSpPr>
        <p:spPr>
          <a:xfrm>
            <a:off x="2639888" y="648125"/>
            <a:ext cx="7467600" cy="1143000"/>
          </a:xfrm>
        </p:spPr>
        <p:txBody>
          <a:bodyPr>
            <a:normAutofit/>
          </a:bodyPr>
          <a:lstStyle/>
          <a:p>
            <a:pPr algn="ctr"/>
            <a:r>
              <a:rPr lang="es-PE" altLang="es-ES" sz="3200" b="1" dirty="0">
                <a:latin typeface="Candara" panose="020E0502030303020204" pitchFamily="34" charset="0"/>
              </a:rPr>
              <a:t>Tareas de la Actividad</a:t>
            </a:r>
            <a:br>
              <a:rPr lang="es-PE" altLang="es-ES" sz="3200" b="1" dirty="0">
                <a:latin typeface="Candara" panose="020E0502030303020204" pitchFamily="34" charset="0"/>
              </a:rPr>
            </a:br>
            <a:r>
              <a:rPr lang="es-PE" altLang="es-ES" sz="3200" b="1" dirty="0">
                <a:latin typeface="Candara" panose="020E0502030303020204" pitchFamily="34" charset="0"/>
              </a:rPr>
              <a:t>Realizar las Revisiones de QA</a:t>
            </a:r>
            <a:endParaRPr lang="es-ES" sz="3200" b="1" dirty="0">
              <a:latin typeface="Candara" panose="020E0502030303020204" pitchFamily="34" charset="0"/>
            </a:endParaRPr>
          </a:p>
        </p:txBody>
      </p:sp>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11006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PE" altLang="es-ES" dirty="0" smtClean="0"/>
              <a:t>6. Métricas del Proceso</a:t>
            </a:r>
            <a:endParaRPr lang="es-ES" dirty="0"/>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251583569"/>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a:xfrm>
            <a:off x="2148625" y="442064"/>
            <a:ext cx="7467600" cy="1143000"/>
          </a:xfrm>
        </p:spPr>
        <p:txBody>
          <a:bodyPr>
            <a:normAutofit/>
          </a:bodyPr>
          <a:lstStyle/>
          <a:p>
            <a:pPr algn="ctr"/>
            <a:r>
              <a:rPr lang="es-PE" altLang="es-ES" sz="3200" b="1" dirty="0">
                <a:latin typeface="Candara" panose="020E0502030303020204" pitchFamily="34" charset="0"/>
              </a:rPr>
              <a:t>Métricas del Proceso</a:t>
            </a:r>
            <a:endParaRPr lang="es-ES" sz="3200" b="1" dirty="0">
              <a:latin typeface="Candara" panose="020E0502030303020204" pitchFamily="34" charset="0"/>
            </a:endParaRPr>
          </a:p>
        </p:txBody>
      </p:sp>
      <p:sp>
        <p:nvSpPr>
          <p:cNvPr id="5" name="AutoShape 154">
            <a:hlinkClick r:id="rId2" action="ppaction://hlinkfile"/>
          </p:cNvPr>
          <p:cNvSpPr>
            <a:spLocks noChangeArrowheads="1"/>
          </p:cNvSpPr>
          <p:nvPr/>
        </p:nvSpPr>
        <p:spPr bwMode="auto">
          <a:xfrm>
            <a:off x="4151783" y="2009105"/>
            <a:ext cx="3459163" cy="1927510"/>
          </a:xfrm>
          <a:prstGeom prst="foldedCorner">
            <a:avLst>
              <a:gd name="adj" fmla="val 12500"/>
            </a:avLst>
          </a:prstGeom>
          <a:ln/>
          <a:extLst/>
        </p:spPr>
        <p:style>
          <a:lnRef idx="2">
            <a:schemeClr val="accent2"/>
          </a:lnRef>
          <a:fillRef idx="1">
            <a:schemeClr val="lt1"/>
          </a:fillRef>
          <a:effectRef idx="0">
            <a:schemeClr val="accent2"/>
          </a:effectRef>
          <a:fontRef idx="minor">
            <a:schemeClr val="dk1"/>
          </a:fontRef>
        </p:style>
        <p:txBody>
          <a:bodyPr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b="1" dirty="0">
                <a:solidFill>
                  <a:schemeClr val="tx1"/>
                </a:solidFill>
                <a:latin typeface="Candara" panose="020E0502030303020204" pitchFamily="34" charset="0"/>
                <a:hlinkClick r:id="rId3" action="ppaction://hlinkfile"/>
              </a:rPr>
              <a:t>Ficha de Porcentaje de Revisiones QA del Producto</a:t>
            </a:r>
            <a:endParaRPr lang="es-PE" altLang="es-PE" b="1" dirty="0">
              <a:solidFill>
                <a:schemeClr val="tx1"/>
              </a:solidFill>
              <a:latin typeface="Candara" panose="020E0502030303020204" pitchFamily="34" charset="0"/>
            </a:endParaRPr>
          </a:p>
        </p:txBody>
      </p:sp>
      <p:sp>
        <p:nvSpPr>
          <p:cNvPr id="7" name="AutoShape 156">
            <a:hlinkClick r:id="rId4" action="ppaction://hlinkfile"/>
          </p:cNvPr>
          <p:cNvSpPr>
            <a:spLocks noChangeArrowheads="1"/>
          </p:cNvSpPr>
          <p:nvPr/>
        </p:nvSpPr>
        <p:spPr bwMode="auto">
          <a:xfrm>
            <a:off x="4151784" y="4186504"/>
            <a:ext cx="3459163" cy="1776413"/>
          </a:xfrm>
          <a:prstGeom prst="foldedCorner">
            <a:avLst>
              <a:gd name="adj" fmla="val 12500"/>
            </a:avLst>
          </a:prstGeom>
          <a:ln/>
          <a:extLst/>
        </p:spPr>
        <p:style>
          <a:lnRef idx="2">
            <a:schemeClr val="accent2"/>
          </a:lnRef>
          <a:fillRef idx="1">
            <a:schemeClr val="lt1"/>
          </a:fillRef>
          <a:effectRef idx="0">
            <a:schemeClr val="accent2"/>
          </a:effectRef>
          <a:fontRef idx="minor">
            <a:schemeClr val="dk1"/>
          </a:fontRef>
        </p:style>
        <p:txBody>
          <a:bodyPr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b="1" dirty="0">
                <a:solidFill>
                  <a:schemeClr val="tx1"/>
                </a:solidFill>
                <a:latin typeface="Candara" panose="020E0502030303020204" pitchFamily="34" charset="0"/>
                <a:hlinkClick r:id="rId5" action="ppaction://hlinkfile"/>
              </a:rPr>
              <a:t>Ficha de </a:t>
            </a:r>
            <a:r>
              <a:rPr lang="es-ES" altLang="es-PE" b="1" dirty="0" err="1">
                <a:solidFill>
                  <a:schemeClr val="tx1"/>
                </a:solidFill>
                <a:latin typeface="Candara" panose="020E0502030303020204" pitchFamily="34" charset="0"/>
                <a:hlinkClick r:id="rId5" action="ppaction://hlinkfile"/>
              </a:rPr>
              <a:t>Num</a:t>
            </a:r>
            <a:r>
              <a:rPr lang="es-ES" altLang="es-PE" b="1" dirty="0">
                <a:solidFill>
                  <a:schemeClr val="tx1"/>
                </a:solidFill>
                <a:latin typeface="Candara" panose="020E0502030303020204" pitchFamily="34" charset="0"/>
                <a:hlinkClick r:id="rId5" action="ppaction://hlinkfile"/>
              </a:rPr>
              <a:t> de No Conformidades QA del Producto</a:t>
            </a:r>
            <a:endParaRPr lang="es-ES" altLang="es-PE" b="1" dirty="0">
              <a:solidFill>
                <a:schemeClr val="tx1"/>
              </a:solidFill>
              <a:latin typeface="Candara" panose="020E0502030303020204" pitchFamily="34" charset="0"/>
            </a:endParaRPr>
          </a:p>
        </p:txBody>
      </p:sp>
      <p:pic>
        <p:nvPicPr>
          <p:cNvPr id="8" name="Imagen 7"/>
          <p:cNvPicPr>
            <a:picLocks noChangeAspect="1"/>
          </p:cNvPicPr>
          <p:nvPr/>
        </p:nvPicPr>
        <p:blipFill rotWithShape="1">
          <a:blip r:embed="rId6"/>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43491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2992795" y="2513409"/>
            <a:ext cx="8574622" cy="2616199"/>
          </a:xfrm>
        </p:spPr>
        <p:txBody>
          <a:bodyPr>
            <a:normAutofit fontScale="90000"/>
          </a:bodyPr>
          <a:lstStyle/>
          <a:p>
            <a:r>
              <a:rPr lang="es-PE" altLang="es-ES" dirty="0" smtClean="0">
                <a:latin typeface="Candara" panose="020E0502030303020204" pitchFamily="34" charset="0"/>
              </a:rPr>
              <a:t>1. Objetivo </a:t>
            </a:r>
            <a:r>
              <a:rPr lang="es-PE" altLang="es-ES" dirty="0">
                <a:latin typeface="Candara" panose="020E0502030303020204" pitchFamily="34" charset="0"/>
              </a:rPr>
              <a:t>y alcance del proceso</a:t>
            </a:r>
            <a:br>
              <a:rPr lang="es-PE" altLang="es-ES" dirty="0">
                <a:latin typeface="Candara" panose="020E0502030303020204" pitchFamily="34" charset="0"/>
              </a:rPr>
            </a:br>
            <a:endParaRPr lang="es-ES"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541910591"/>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PE" altLang="es-ES" dirty="0" smtClean="0"/>
              <a:t>7. Artefactos del proceso</a:t>
            </a:r>
            <a:endParaRPr lang="es-ES" dirty="0"/>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312362770"/>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67231" y="428223"/>
            <a:ext cx="10018713" cy="1752599"/>
          </a:xfrm>
        </p:spPr>
        <p:txBody>
          <a:bodyPr/>
          <a:lstStyle/>
          <a:p>
            <a:r>
              <a:rPr lang="es-PE" altLang="es-ES" dirty="0" smtClean="0">
                <a:latin typeface="Candara" panose="020E0502030303020204" pitchFamily="34" charset="0"/>
              </a:rPr>
              <a:t>Artefactos </a:t>
            </a:r>
            <a:r>
              <a:rPr lang="es-PE" altLang="es-ES" dirty="0">
                <a:latin typeface="Candara" panose="020E0502030303020204" pitchFamily="34" charset="0"/>
              </a:rPr>
              <a:t>del proceso</a:t>
            </a:r>
            <a:endParaRPr lang="es-ES" dirty="0">
              <a:latin typeface="Candara" panose="020E0502030303020204" pitchFamily="34" charset="0"/>
            </a:endParaRPr>
          </a:p>
        </p:txBody>
      </p:sp>
      <p:graphicFrame>
        <p:nvGraphicFramePr>
          <p:cNvPr id="4" name="Group 310"/>
          <p:cNvGraphicFramePr>
            <a:graphicFrameLocks/>
          </p:cNvGraphicFramePr>
          <p:nvPr>
            <p:extLst>
              <p:ext uri="{D42A27DB-BD31-4B8C-83A1-F6EECF244321}">
                <p14:modId xmlns:p14="http://schemas.microsoft.com/office/powerpoint/2010/main" val="986567091"/>
              </p:ext>
            </p:extLst>
          </p:nvPr>
        </p:nvGraphicFramePr>
        <p:xfrm>
          <a:off x="2064120" y="2769755"/>
          <a:ext cx="8424936" cy="1765233"/>
        </p:xfrm>
        <a:graphic>
          <a:graphicData uri="http://schemas.openxmlformats.org/drawingml/2006/table">
            <a:tbl>
              <a:tblPr>
                <a:tableStyleId>{5DA37D80-6434-44D0-A028-1B22A696006F}</a:tableStyleId>
              </a:tblPr>
              <a:tblGrid>
                <a:gridCol w="545659"/>
                <a:gridCol w="3269919"/>
                <a:gridCol w="2449117"/>
                <a:gridCol w="2160241"/>
              </a:tblGrid>
              <a:tr h="75905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600" b="1" kern="1200" dirty="0" smtClean="0">
                          <a:latin typeface="Candara" panose="020E0502030303020204" pitchFamily="34" charset="0"/>
                        </a:rPr>
                        <a:t>#</a:t>
                      </a:r>
                    </a:p>
                  </a:txBody>
                  <a:tcPr marT="45719" marB="45719"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600" b="1" kern="1200" dirty="0" smtClean="0">
                          <a:latin typeface="Candara" panose="020E0502030303020204" pitchFamily="34" charset="0"/>
                        </a:rPr>
                        <a:t>ARTEFACTO</a:t>
                      </a:r>
                      <a:endParaRPr lang="es-ES" sz="1600" b="1" kern="1200" dirty="0" smtClean="0">
                        <a:solidFill>
                          <a:schemeClr val="lt1"/>
                        </a:solidFill>
                        <a:latin typeface="Candara" panose="020E0502030303020204" pitchFamily="34" charset="0"/>
                        <a:ea typeface="+mn-ea"/>
                        <a:cs typeface="+mn-cs"/>
                      </a:endParaRPr>
                    </a:p>
                  </a:txBody>
                  <a:tcPr marT="45719" marB="45719"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600" b="1" kern="1200" dirty="0" smtClean="0">
                          <a:latin typeface="Candara" panose="020E0502030303020204" pitchFamily="34" charset="0"/>
                        </a:rPr>
                        <a:t>SUPROCESO</a:t>
                      </a:r>
                      <a:endParaRPr lang="es-ES" sz="1600" b="1" kern="1200" dirty="0" smtClean="0">
                        <a:solidFill>
                          <a:schemeClr val="lt1"/>
                        </a:solidFill>
                        <a:latin typeface="Candara" panose="020E0502030303020204" pitchFamily="34" charset="0"/>
                        <a:ea typeface="+mn-ea"/>
                        <a:cs typeface="+mn-cs"/>
                      </a:endParaRPr>
                    </a:p>
                  </a:txBody>
                  <a:tcPr marT="45719" marB="45719"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600" b="1" kern="1200" dirty="0" smtClean="0">
                          <a:latin typeface="Candara" panose="020E0502030303020204" pitchFamily="34" charset="0"/>
                        </a:rPr>
                        <a:t>ACTIVIDAD</a:t>
                      </a:r>
                      <a:endParaRPr lang="es-ES" sz="1600" b="1" kern="1200" dirty="0" smtClean="0">
                        <a:solidFill>
                          <a:schemeClr val="lt1"/>
                        </a:solidFill>
                        <a:latin typeface="Candara" panose="020E0502030303020204" pitchFamily="34" charset="0"/>
                        <a:ea typeface="+mn-ea"/>
                        <a:cs typeface="+mn-cs"/>
                      </a:endParaRPr>
                    </a:p>
                  </a:txBody>
                  <a:tcPr marT="45719" marB="45719" anchor="ctr" horzOverflow="overflow"/>
                </a:tc>
              </a:tr>
              <a:tr h="632425">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latin typeface="Candara" panose="020E0502030303020204" pitchFamily="34" charset="0"/>
                        </a:rPr>
                        <a:t>1</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Herramienta de Gestión de No Conformidades</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Listado de</a:t>
                      </a:r>
                      <a:r>
                        <a:rPr lang="es-ES" sz="1300" kern="1200" baseline="0" dirty="0" smtClean="0">
                          <a:latin typeface="Candara" panose="020E0502030303020204" pitchFamily="34" charset="0"/>
                        </a:rPr>
                        <a:t> No Conformidades</a:t>
                      </a:r>
                      <a:endParaRPr lang="es-ES" sz="130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30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1" marB="45711" anchor="ctr" horzOverflow="overflow"/>
                </a:tc>
              </a:tr>
              <a:tr h="373752">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smtClean="0">
                          <a:latin typeface="Candara" panose="020E0502030303020204" pitchFamily="34" charset="0"/>
                        </a:rPr>
                        <a:t>2</a:t>
                      </a:r>
                      <a:endParaRPr lang="es-ES" sz="1300" b="1" kern="120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Matriz de Proyectos Internos</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30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30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1" marB="45711" anchor="ctr" horzOverflow="overflow"/>
                </a:tc>
              </a:tr>
            </a:tbl>
          </a:graphicData>
        </a:graphic>
      </p:graphicFrame>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426202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PE" altLang="es-ES" dirty="0" smtClean="0"/>
              <a:t>8. Historial </a:t>
            </a:r>
            <a:r>
              <a:rPr lang="es-PE" altLang="es-ES" dirty="0"/>
              <a:t>de revisiones</a:t>
            </a:r>
            <a:endParaRPr lang="es-ES" dirty="0"/>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4203327724"/>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65370" y="309094"/>
            <a:ext cx="10018713" cy="1210614"/>
          </a:xfrm>
        </p:spPr>
        <p:txBody>
          <a:bodyPr/>
          <a:lstStyle/>
          <a:p>
            <a:r>
              <a:rPr lang="es-PE" altLang="es-ES" dirty="0" smtClean="0">
                <a:latin typeface="Candara" panose="020E0502030303020204" pitchFamily="34" charset="0"/>
              </a:rPr>
              <a:t>Historial </a:t>
            </a:r>
            <a:r>
              <a:rPr lang="es-PE" altLang="es-ES" dirty="0">
                <a:latin typeface="Candara" panose="020E0502030303020204" pitchFamily="34" charset="0"/>
              </a:rPr>
              <a:t>de revisiones</a:t>
            </a:r>
            <a:endParaRPr lang="es-ES" dirty="0">
              <a:latin typeface="Candara" panose="020E0502030303020204" pitchFamily="34" charset="0"/>
            </a:endParaRPr>
          </a:p>
        </p:txBody>
      </p:sp>
      <p:graphicFrame>
        <p:nvGraphicFramePr>
          <p:cNvPr id="4" name="Tabla 9"/>
          <p:cNvGraphicFramePr>
            <a:graphicFrameLocks noGrp="1"/>
          </p:cNvGraphicFramePr>
          <p:nvPr>
            <p:extLst>
              <p:ext uri="{D42A27DB-BD31-4B8C-83A1-F6EECF244321}">
                <p14:modId xmlns:p14="http://schemas.microsoft.com/office/powerpoint/2010/main" val="3382191037"/>
              </p:ext>
            </p:extLst>
          </p:nvPr>
        </p:nvGraphicFramePr>
        <p:xfrm>
          <a:off x="2288143" y="2614641"/>
          <a:ext cx="8668624" cy="1329903"/>
        </p:xfrm>
        <a:graphic>
          <a:graphicData uri="http://schemas.openxmlformats.org/drawingml/2006/table">
            <a:tbl>
              <a:tblPr firstRow="1" bandRow="1">
                <a:tableStyleId>{073A0DAA-6AF3-43AB-8588-CEC1D06C72B9}</a:tableStyleId>
              </a:tblPr>
              <a:tblGrid>
                <a:gridCol w="208280"/>
                <a:gridCol w="870206"/>
                <a:gridCol w="1015241"/>
                <a:gridCol w="1860540"/>
                <a:gridCol w="1692861"/>
                <a:gridCol w="3021496"/>
              </a:tblGrid>
              <a:tr h="438147">
                <a:tc>
                  <a:txBody>
                    <a:bodyPr/>
                    <a:lstStyle/>
                    <a:p>
                      <a:pPr algn="ctr"/>
                      <a:r>
                        <a:rPr lang="es-PE" sz="1600" dirty="0" smtClean="0">
                          <a:solidFill>
                            <a:sysClr val="windowText" lastClr="000000"/>
                          </a:solidFill>
                          <a:latin typeface="Candara" panose="020E0502030303020204" pitchFamily="34" charset="0"/>
                        </a:rPr>
                        <a:t>#</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600" dirty="0" smtClean="0">
                          <a:solidFill>
                            <a:sysClr val="windowText" lastClr="000000"/>
                          </a:solidFill>
                          <a:latin typeface="Candara" panose="020E0502030303020204" pitchFamily="34" charset="0"/>
                        </a:rPr>
                        <a:t>VERSIÓN</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600" dirty="0" smtClean="0">
                          <a:solidFill>
                            <a:sysClr val="windowText" lastClr="000000"/>
                          </a:solidFill>
                          <a:latin typeface="Candara" panose="020E0502030303020204" pitchFamily="34" charset="0"/>
                        </a:rPr>
                        <a:t>FECHA</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600" dirty="0" smtClean="0">
                          <a:solidFill>
                            <a:sysClr val="windowText" lastClr="000000"/>
                          </a:solidFill>
                          <a:latin typeface="Candara" panose="020E0502030303020204" pitchFamily="34" charset="0"/>
                        </a:rPr>
                        <a:t>AUTOR/ROL</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600" dirty="0" smtClean="0">
                          <a:solidFill>
                            <a:sysClr val="windowText" lastClr="000000"/>
                          </a:solidFill>
                          <a:latin typeface="Candara" panose="020E0502030303020204" pitchFamily="34" charset="0"/>
                        </a:rPr>
                        <a:t>ESTADO</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600" dirty="0" smtClean="0">
                          <a:solidFill>
                            <a:sysClr val="windowText" lastClr="000000"/>
                          </a:solidFill>
                          <a:latin typeface="Candara" panose="020E0502030303020204" pitchFamily="34" charset="0"/>
                        </a:rPr>
                        <a:t>RESPONSABLE</a:t>
                      </a:r>
                      <a:r>
                        <a:rPr lang="es-ES" sz="1600" baseline="0" dirty="0" smtClean="0">
                          <a:solidFill>
                            <a:sysClr val="windowText" lastClr="000000"/>
                          </a:solidFill>
                          <a:latin typeface="Candara" panose="020E0502030303020204" pitchFamily="34" charset="0"/>
                        </a:rPr>
                        <a:t> DE REVISIÓN Y/O APROBACIÓN/ROL</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1</a:t>
                      </a:r>
                    </a:p>
                  </a:txBody>
                  <a:tcPr marT="45702" marB="4570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1.0</a:t>
                      </a:r>
                    </a:p>
                  </a:txBody>
                  <a:tcPr marT="45702" marB="4570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05/10/2015</a:t>
                      </a:r>
                    </a:p>
                  </a:txBody>
                  <a:tcPr marT="45702" marB="4570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Michael Cerna </a:t>
                      </a:r>
                      <a:b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b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(Analista</a:t>
                      </a:r>
                      <a:r>
                        <a:rPr lang="es-ES" sz="1200" b="0" kern="1200" baseline="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 de Calidad)</a:t>
                      </a:r>
                      <a:endPar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marT="45702" marB="4570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EN REVISIÓN</a:t>
                      </a:r>
                    </a:p>
                  </a:txBody>
                  <a:tcPr marT="45702" marB="4570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José Valero</a:t>
                      </a:r>
                      <a:endParaRPr lang="es-ES" sz="1200" b="0" kern="1200" baseline="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baseline="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(Jefe de Proyecto)</a:t>
                      </a:r>
                      <a:endPar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marT="45702" marB="4570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bl>
          </a:graphicData>
        </a:graphic>
      </p:graphicFrame>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519375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1484311" y="100293"/>
            <a:ext cx="10018713" cy="1316383"/>
          </a:xfrm>
        </p:spPr>
        <p:txBody>
          <a:bodyPr/>
          <a:lstStyle/>
          <a:p>
            <a:pPr algn="ctr"/>
            <a:r>
              <a:rPr lang="es-PE" altLang="es-ES" b="1" dirty="0">
                <a:latin typeface="Candara" panose="020E0502030303020204" pitchFamily="34" charset="0"/>
              </a:rPr>
              <a:t>Objetivo y alcance del proceso</a:t>
            </a:r>
            <a:endParaRPr lang="es-ES" b="1" dirty="0">
              <a:latin typeface="Candara" panose="020E0502030303020204" pitchFamily="34" charset="0"/>
            </a:endParaRPr>
          </a:p>
        </p:txBody>
      </p:sp>
      <p:pic>
        <p:nvPicPr>
          <p:cNvPr id="7" name="Picture 2" descr="D:\Jose\universidad UTP\ciclo 9\Proyecto de desarrollo de software\Version 1.0\REQM\ppts\img\descarga.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484311" y="1788498"/>
            <a:ext cx="2819400" cy="331236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Rectangle 4"/>
          <p:cNvSpPr>
            <a:spLocks noGrp="1" noChangeArrowheads="1"/>
          </p:cNvSpPr>
          <p:nvPr>
            <p:ph sz="quarter" idx="2"/>
          </p:nvPr>
        </p:nvSpPr>
        <p:spPr bwMode="auto">
          <a:xfrm>
            <a:off x="5193267" y="1788498"/>
            <a:ext cx="5586349" cy="4456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marL="0" indent="0" algn="just" eaLnBrk="1" hangingPunct="1">
              <a:buNone/>
            </a:pPr>
            <a:r>
              <a:rPr lang="es-ES_tradnl" altLang="es-ES" sz="2400" b="1" dirty="0">
                <a:latin typeface="Candara" panose="020E0502030303020204" pitchFamily="34" charset="0"/>
              </a:rPr>
              <a:t>Objetivo</a:t>
            </a:r>
          </a:p>
          <a:p>
            <a:pPr algn="just" eaLnBrk="1" hangingPunct="1">
              <a:spcBef>
                <a:spcPct val="0"/>
              </a:spcBef>
              <a:spcAft>
                <a:spcPct val="0"/>
              </a:spcAft>
              <a:buFont typeface="Arial" panose="020B0604020202020204" pitchFamily="34" charset="0"/>
              <a:buChar char="•"/>
            </a:pPr>
            <a:r>
              <a:rPr lang="es-PE" sz="2400" dirty="0">
                <a:latin typeface="Candara" panose="020E0502030303020204" pitchFamily="34" charset="0"/>
              </a:rPr>
              <a:t>Definir y establecer las actividades de aseguramiento de calidad a realizar, que aseguren que los productos de trabajo de la Unidad de Desarrollo de JJM INVENTARLINE cumplan con los estándares de calidad establecidos.</a:t>
            </a:r>
          </a:p>
          <a:p>
            <a:pPr marL="0" indent="0" algn="just" eaLnBrk="1" hangingPunct="1">
              <a:buNone/>
            </a:pPr>
            <a:r>
              <a:rPr lang="en-US" altLang="es-ES" sz="2400" b="1" dirty="0" err="1">
                <a:latin typeface="Candara" panose="020E0502030303020204" pitchFamily="34" charset="0"/>
              </a:rPr>
              <a:t>Alcance</a:t>
            </a:r>
            <a:endParaRPr lang="en-US" altLang="es-ES" sz="2400" b="1" dirty="0">
              <a:latin typeface="Candara" panose="020E0502030303020204" pitchFamily="34" charset="0"/>
            </a:endParaRPr>
          </a:p>
          <a:p>
            <a:pPr algn="just" eaLnBrk="1" hangingPunct="1">
              <a:buFont typeface="Arial" panose="020B0604020202020204" pitchFamily="34" charset="0"/>
              <a:buChar char="•"/>
            </a:pPr>
            <a:r>
              <a:rPr lang="es-ES" sz="2400" dirty="0">
                <a:latin typeface="Candara" panose="020E0502030303020204" pitchFamily="34" charset="0"/>
              </a:rPr>
              <a:t>Los entregables y productos de trabajo de la  Unidad de Desarrollo de </a:t>
            </a:r>
            <a:r>
              <a:rPr lang="es-PE" sz="2400" dirty="0">
                <a:latin typeface="Candara" panose="020E0502030303020204" pitchFamily="34" charset="0"/>
              </a:rPr>
              <a:t>JJM INVENTARLINE</a:t>
            </a:r>
            <a:endParaRPr lang="en-US" altLang="es-ES" sz="2400" b="1" dirty="0">
              <a:solidFill>
                <a:srgbClr val="000066"/>
              </a:solidFill>
              <a:latin typeface="Candara" panose="020E0502030303020204" pitchFamily="34" charset="0"/>
            </a:endParaRPr>
          </a:p>
        </p:txBody>
      </p:sp>
      <p:pic>
        <p:nvPicPr>
          <p:cNvPr id="5" name="Imagen 4"/>
          <p:cNvPicPr>
            <a:picLocks noChangeAspect="1"/>
          </p:cNvPicPr>
          <p:nvPr/>
        </p:nvPicPr>
        <p:blipFill rotWithShape="1">
          <a:blip r:embed="rId3"/>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14434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3250373" y="1908102"/>
            <a:ext cx="8574622" cy="2616199"/>
          </a:xfrm>
        </p:spPr>
        <p:txBody>
          <a:bodyPr/>
          <a:lstStyle/>
          <a:p>
            <a:r>
              <a:rPr lang="es-PE" altLang="es-ES" dirty="0" smtClean="0">
                <a:latin typeface="Candara" panose="020E0502030303020204" pitchFamily="34" charset="0"/>
              </a:rPr>
              <a:t>2. Términos </a:t>
            </a:r>
            <a:r>
              <a:rPr lang="es-PE" altLang="es-ES" dirty="0">
                <a:latin typeface="Candara" panose="020E0502030303020204" pitchFamily="34" charset="0"/>
              </a:rPr>
              <a:t>y </a:t>
            </a:r>
            <a:r>
              <a:rPr lang="es-PE" altLang="es-ES" dirty="0" smtClean="0">
                <a:latin typeface="Candara" panose="020E0502030303020204" pitchFamily="34" charset="0"/>
              </a:rPr>
              <a:t>definiciones</a:t>
            </a:r>
            <a:endParaRPr lang="es-ES"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959388982"/>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68401" y="164234"/>
            <a:ext cx="10018713" cy="1445625"/>
          </a:xfrm>
        </p:spPr>
        <p:txBody>
          <a:bodyPr/>
          <a:lstStyle/>
          <a:p>
            <a:pPr algn="ctr"/>
            <a:r>
              <a:rPr lang="es-PE" altLang="es-ES" b="1" dirty="0">
                <a:latin typeface="Candara" panose="020E0502030303020204" pitchFamily="34" charset="0"/>
              </a:rPr>
              <a:t>Términos y definiciones</a:t>
            </a:r>
            <a:endParaRPr lang="es-ES" b="1" dirty="0">
              <a:latin typeface="Candara" panose="020E0502030303020204" pitchFamily="34" charset="0"/>
            </a:endParaRPr>
          </a:p>
        </p:txBody>
      </p:sp>
      <p:graphicFrame>
        <p:nvGraphicFramePr>
          <p:cNvPr id="4" name="Group 164"/>
          <p:cNvGraphicFramePr>
            <a:graphicFrameLocks/>
          </p:cNvGraphicFramePr>
          <p:nvPr>
            <p:extLst>
              <p:ext uri="{D42A27DB-BD31-4B8C-83A1-F6EECF244321}">
                <p14:modId xmlns:p14="http://schemas.microsoft.com/office/powerpoint/2010/main" val="1002801275"/>
              </p:ext>
            </p:extLst>
          </p:nvPr>
        </p:nvGraphicFramePr>
        <p:xfrm>
          <a:off x="2599768" y="1865318"/>
          <a:ext cx="8244408" cy="4180847"/>
        </p:xfrm>
        <a:graphic>
          <a:graphicData uri="http://schemas.openxmlformats.org/drawingml/2006/table">
            <a:tbl>
              <a:tblPr>
                <a:tableStyleId>{5DA37D80-6434-44D0-A028-1B22A696006F}</a:tableStyleId>
              </a:tblPr>
              <a:tblGrid>
                <a:gridCol w="360040"/>
                <a:gridCol w="2160240"/>
                <a:gridCol w="5724128"/>
              </a:tblGrid>
              <a:tr h="28996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b="1" u="none" strike="noStrike" cap="none" normalizeH="0" baseline="0" dirty="0" smtClean="0">
                          <a:ln>
                            <a:noFill/>
                          </a:ln>
                          <a:effectLst/>
                          <a:latin typeface="Candara" panose="020E0502030303020204" pitchFamily="34" charset="0"/>
                        </a:rPr>
                        <a:t>#</a:t>
                      </a:r>
                      <a:endParaRPr kumimoji="0" lang="es-ES" sz="2000" b="1" i="0" u="none" strike="noStrike" cap="none" normalizeH="0" baseline="0" dirty="0" smtClean="0">
                        <a:ln>
                          <a:noFill/>
                        </a:ln>
                        <a:solidFill>
                          <a:srgbClr val="000066"/>
                        </a:solidFill>
                        <a:effectLst/>
                        <a:latin typeface="Candara" panose="020E0502030303020204" pitchFamily="34" charset="0"/>
                      </a:endParaRPr>
                    </a:p>
                  </a:txBody>
                  <a:tcPr marT="45713" marB="4571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b="1" u="none" strike="noStrike" cap="none" normalizeH="0" baseline="0" dirty="0" smtClean="0">
                          <a:ln>
                            <a:noFill/>
                          </a:ln>
                          <a:effectLst/>
                          <a:latin typeface="Candara" panose="020E0502030303020204" pitchFamily="34" charset="0"/>
                        </a:rPr>
                        <a:t>Términos</a:t>
                      </a:r>
                      <a:endParaRPr kumimoji="0" lang="es-ES" sz="2000" b="1" i="0" u="none" strike="noStrike" cap="none" normalizeH="0" baseline="0" dirty="0" smtClean="0">
                        <a:ln>
                          <a:noFill/>
                        </a:ln>
                        <a:solidFill>
                          <a:srgbClr val="000066"/>
                        </a:solidFill>
                        <a:effectLst/>
                        <a:latin typeface="Candara" panose="020E0502030303020204" pitchFamily="34" charset="0"/>
                      </a:endParaRPr>
                    </a:p>
                  </a:txBody>
                  <a:tcPr marT="45713" marB="4571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b="1" u="none" strike="noStrike" cap="none" normalizeH="0" baseline="0" dirty="0" smtClean="0">
                          <a:ln>
                            <a:noFill/>
                          </a:ln>
                          <a:effectLst/>
                          <a:latin typeface="Candara" panose="020E0502030303020204" pitchFamily="34" charset="0"/>
                        </a:rPr>
                        <a:t>Definiciones</a:t>
                      </a:r>
                      <a:endParaRPr kumimoji="0" lang="es-ES" sz="2000" b="1" i="0" u="none" strike="noStrike" cap="none" normalizeH="0" baseline="0" dirty="0" smtClean="0">
                        <a:ln>
                          <a:noFill/>
                        </a:ln>
                        <a:solidFill>
                          <a:srgbClr val="000066"/>
                        </a:solidFill>
                        <a:effectLst/>
                        <a:latin typeface="Candara" panose="020E0502030303020204" pitchFamily="34" charset="0"/>
                      </a:endParaRPr>
                    </a:p>
                  </a:txBody>
                  <a:tcPr marT="45713" marB="45713" anchor="ctr" horzOverflow="overflow"/>
                </a:tc>
              </a:tr>
              <a:tr h="28996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smtClean="0">
                          <a:ln>
                            <a:noFill/>
                          </a:ln>
                          <a:effectLst/>
                          <a:latin typeface="Candara" panose="020E0502030303020204" pitchFamily="34" charset="0"/>
                        </a:rPr>
                        <a:t>1</a:t>
                      </a:r>
                      <a:endParaRPr kumimoji="0" lang="es-ES" sz="1600" b="0" i="0" u="none" strike="noStrike" cap="none" normalizeH="0" baseline="0" dirty="0" smtClean="0">
                        <a:ln>
                          <a:noFill/>
                        </a:ln>
                        <a:solidFill>
                          <a:schemeClr val="tx1"/>
                        </a:solidFill>
                        <a:effectLst/>
                        <a:latin typeface="Candara" panose="020E0502030303020204" pitchFamily="34" charset="0"/>
                      </a:endParaRPr>
                    </a:p>
                  </a:txBody>
                  <a:tcPr marT="45710" marB="4571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smtClean="0">
                          <a:ln>
                            <a:noFill/>
                          </a:ln>
                          <a:effectLst/>
                          <a:latin typeface="Candara" panose="020E0502030303020204" pitchFamily="34" charset="0"/>
                        </a:rPr>
                        <a:t>Unidad</a:t>
                      </a:r>
                      <a:endParaRPr kumimoji="0" lang="es-ES" sz="1600" b="0" i="0" u="none" strike="noStrike" cap="none" normalizeH="0" baseline="0" dirty="0" smtClean="0">
                        <a:ln>
                          <a:noFill/>
                        </a:ln>
                        <a:solidFill>
                          <a:schemeClr val="tx1"/>
                        </a:solidFill>
                        <a:effectLst/>
                        <a:latin typeface="Candara" panose="020E0502030303020204" pitchFamily="34" charset="0"/>
                      </a:endParaRPr>
                    </a:p>
                  </a:txBody>
                  <a:tcPr marT="45710" marB="4571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smtClean="0">
                          <a:ln>
                            <a:noFill/>
                          </a:ln>
                          <a:effectLst/>
                          <a:latin typeface="Candara" panose="020E0502030303020204" pitchFamily="34" charset="0"/>
                        </a:rPr>
                        <a:t>Fábrica de Software de JJM INVENTARLINE</a:t>
                      </a:r>
                      <a:endParaRPr kumimoji="0" lang="es-ES" sz="1600" b="0" i="0" u="none" strike="noStrike" cap="none" normalizeH="0" baseline="0" dirty="0" smtClean="0">
                        <a:ln>
                          <a:noFill/>
                        </a:ln>
                        <a:solidFill>
                          <a:schemeClr val="tx1"/>
                        </a:solidFill>
                        <a:effectLst/>
                        <a:latin typeface="Candara" panose="020E0502030303020204" pitchFamily="34" charset="0"/>
                        <a:cs typeface="Times New Roman" pitchFamily="18" charset="0"/>
                      </a:endParaRPr>
                    </a:p>
                  </a:txBody>
                  <a:tcPr marT="45710" marB="45710" anchor="ctr" horzOverflow="overflow"/>
                </a:tc>
              </a:tr>
              <a:tr h="53807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smtClean="0">
                          <a:ln>
                            <a:noFill/>
                          </a:ln>
                          <a:effectLst/>
                          <a:latin typeface="Candara" panose="020E0502030303020204" pitchFamily="34" charset="0"/>
                        </a:rPr>
                        <a:t>2</a:t>
                      </a:r>
                      <a:endParaRPr kumimoji="0" lang="es-ES" sz="1600" b="0" i="0" u="none" strike="noStrike" cap="none" normalizeH="0" baseline="0" smtClean="0">
                        <a:ln>
                          <a:noFill/>
                        </a:ln>
                        <a:solidFill>
                          <a:schemeClr val="tx1"/>
                        </a:solidFill>
                        <a:effectLst/>
                        <a:latin typeface="Candara" panose="020E0502030303020204" pitchFamily="34" charset="0"/>
                      </a:endParaRPr>
                    </a:p>
                  </a:txBody>
                  <a:tcPr marT="45710" marB="4571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smtClean="0">
                          <a:ln>
                            <a:noFill/>
                          </a:ln>
                          <a:effectLst/>
                          <a:latin typeface="Candara" panose="020E0502030303020204" pitchFamily="34" charset="0"/>
                        </a:rPr>
                        <a:t>Proceso</a:t>
                      </a:r>
                      <a:r>
                        <a:rPr kumimoji="0" lang="es-ES" sz="1600" u="none" strike="noStrike" cap="none" normalizeH="0" baseline="0" smtClean="0">
                          <a:ln>
                            <a:noFill/>
                          </a:ln>
                          <a:effectLst/>
                          <a:latin typeface="Candara" panose="020E0502030303020204" pitchFamily="34" charset="0"/>
                        </a:rPr>
                        <a:t> </a:t>
                      </a:r>
                      <a:endParaRPr kumimoji="0" lang="es-ES" sz="1600" b="0" i="0" u="none" strike="noStrike" cap="none" normalizeH="0" baseline="0" smtClean="0">
                        <a:ln>
                          <a:noFill/>
                        </a:ln>
                        <a:solidFill>
                          <a:schemeClr val="tx1"/>
                        </a:solidFill>
                        <a:effectLst/>
                        <a:latin typeface="Candara" panose="020E0502030303020204" pitchFamily="34" charset="0"/>
                      </a:endParaRPr>
                    </a:p>
                  </a:txBody>
                  <a:tcPr marT="45710" marB="4571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smtClean="0">
                          <a:ln>
                            <a:noFill/>
                          </a:ln>
                          <a:effectLst/>
                          <a:latin typeface="Candara" panose="020E0502030303020204" pitchFamily="34" charset="0"/>
                        </a:rPr>
                        <a:t>Conjunto de actividades, métodos, prácticas y transformaciones que las personas usan con un propósito específico, y que a partir de ciertas entradas generan productos o servicios de salida.</a:t>
                      </a:r>
                      <a:endParaRPr kumimoji="0" lang="es-ES" sz="1600" b="0" i="0" u="none" strike="noStrike" cap="none" normalizeH="0" baseline="0" dirty="0" smtClean="0">
                        <a:ln>
                          <a:noFill/>
                        </a:ln>
                        <a:solidFill>
                          <a:schemeClr val="tx1"/>
                        </a:solidFill>
                        <a:effectLst/>
                        <a:latin typeface="Candara" panose="020E0502030303020204" pitchFamily="34" charset="0"/>
                      </a:endParaRPr>
                    </a:p>
                  </a:txBody>
                  <a:tcPr marT="45710" marB="45710" anchor="ctr" horzOverflow="overflow"/>
                </a:tc>
              </a:tr>
              <a:tr h="6470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smtClean="0">
                          <a:ln>
                            <a:noFill/>
                          </a:ln>
                          <a:effectLst/>
                          <a:latin typeface="Candara" panose="020E0502030303020204" pitchFamily="34" charset="0"/>
                        </a:rPr>
                        <a:t>3</a:t>
                      </a:r>
                      <a:endParaRPr kumimoji="0" lang="es-ES" sz="1600" b="0" i="0" u="none" strike="noStrike" cap="none" normalizeH="0" baseline="0" smtClean="0">
                        <a:ln>
                          <a:noFill/>
                        </a:ln>
                        <a:solidFill>
                          <a:schemeClr val="tx1"/>
                        </a:solidFill>
                        <a:effectLst/>
                        <a:latin typeface="Candara" panose="020E0502030303020204" pitchFamily="34" charset="0"/>
                      </a:endParaRPr>
                    </a:p>
                  </a:txBody>
                  <a:tcPr marT="45710" marB="4571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smtClean="0">
                          <a:ln>
                            <a:noFill/>
                          </a:ln>
                          <a:effectLst/>
                          <a:latin typeface="Candara" panose="020E0502030303020204" pitchFamily="34" charset="0"/>
                        </a:rPr>
                        <a:t>Proyectos</a:t>
                      </a:r>
                      <a:endParaRPr kumimoji="0" lang="es-ES" sz="1600" b="0" i="0" u="none" strike="noStrike" cap="none" normalizeH="0" baseline="0" smtClean="0">
                        <a:ln>
                          <a:noFill/>
                        </a:ln>
                        <a:solidFill>
                          <a:schemeClr val="tx1"/>
                        </a:solidFill>
                        <a:effectLst/>
                        <a:latin typeface="Candara" panose="020E0502030303020204" pitchFamily="34" charset="0"/>
                      </a:endParaRPr>
                    </a:p>
                  </a:txBody>
                  <a:tcPr marT="45710" marB="4571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smtClean="0">
                          <a:ln>
                            <a:noFill/>
                          </a:ln>
                          <a:effectLst/>
                          <a:latin typeface="Candara" panose="020E0502030303020204" pitchFamily="34" charset="0"/>
                        </a:rPr>
                        <a:t>Unidades de trabajo sujetas a Revisiones de QA, las cuales son ejecutadas por la fábrica.</a:t>
                      </a:r>
                      <a:endParaRPr kumimoji="0" lang="es-ES" sz="1600" b="0" i="0" u="none" strike="noStrike" cap="none" normalizeH="0" baseline="0" smtClean="0">
                        <a:ln>
                          <a:noFill/>
                        </a:ln>
                        <a:solidFill>
                          <a:schemeClr val="tx1"/>
                        </a:solidFill>
                        <a:effectLst/>
                        <a:latin typeface="Candara" panose="020E0502030303020204" pitchFamily="34" charset="0"/>
                      </a:endParaRPr>
                    </a:p>
                  </a:txBody>
                  <a:tcPr marT="45710" marB="45710" anchor="ctr" horzOverflow="overflow"/>
                </a:tc>
              </a:tr>
              <a:tr h="7874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smtClean="0">
                          <a:ln>
                            <a:noFill/>
                          </a:ln>
                          <a:effectLst/>
                          <a:latin typeface="Candara" panose="020E0502030303020204" pitchFamily="34" charset="0"/>
                        </a:rPr>
                        <a:t>4</a:t>
                      </a:r>
                      <a:endParaRPr kumimoji="0" lang="es-ES" sz="1600" b="0" i="0" u="none" strike="noStrike" cap="none" normalizeH="0" baseline="0" smtClean="0">
                        <a:ln>
                          <a:noFill/>
                        </a:ln>
                        <a:solidFill>
                          <a:schemeClr val="tx1"/>
                        </a:solidFill>
                        <a:effectLst/>
                        <a:latin typeface="Candara" panose="020E0502030303020204" pitchFamily="34" charset="0"/>
                      </a:endParaRPr>
                    </a:p>
                  </a:txBody>
                  <a:tcPr marT="45710" marB="4571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smtClean="0">
                          <a:ln>
                            <a:noFill/>
                          </a:ln>
                          <a:effectLst/>
                          <a:latin typeface="Candara" panose="020E0502030303020204" pitchFamily="34" charset="0"/>
                        </a:rPr>
                        <a:t>QA</a:t>
                      </a:r>
                      <a:endParaRPr kumimoji="0" lang="es-ES" sz="1600" b="0" i="0" u="none" strike="noStrike" cap="none" normalizeH="0" baseline="0" smtClean="0">
                        <a:ln>
                          <a:noFill/>
                        </a:ln>
                        <a:solidFill>
                          <a:schemeClr val="tx1"/>
                        </a:solidFill>
                        <a:effectLst/>
                        <a:latin typeface="Candara" panose="020E0502030303020204" pitchFamily="34" charset="0"/>
                      </a:endParaRPr>
                    </a:p>
                  </a:txBody>
                  <a:tcPr marT="45710" marB="4571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smtClean="0">
                          <a:ln>
                            <a:noFill/>
                          </a:ln>
                          <a:effectLst/>
                          <a:latin typeface="Candara" panose="020E0502030303020204" pitchFamily="34" charset="0"/>
                        </a:rPr>
                        <a:t>Aseguramiento de Calidad</a:t>
                      </a:r>
                      <a:endParaRPr kumimoji="0" lang="es-ES" sz="1600" b="0" i="0" u="none" strike="noStrike" cap="none" normalizeH="0" baseline="0" smtClean="0">
                        <a:ln>
                          <a:noFill/>
                        </a:ln>
                        <a:solidFill>
                          <a:schemeClr val="tx1"/>
                        </a:solidFill>
                        <a:effectLst/>
                        <a:latin typeface="Candara" panose="020E0502030303020204" pitchFamily="34" charset="0"/>
                      </a:endParaRPr>
                    </a:p>
                  </a:txBody>
                  <a:tcPr marT="45710" marB="45710" anchor="ctr" horzOverflow="overflow"/>
                </a:tc>
              </a:tr>
              <a:tr h="119195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smtClean="0">
                          <a:ln>
                            <a:noFill/>
                          </a:ln>
                          <a:effectLst/>
                          <a:latin typeface="Candara" panose="020E0502030303020204" pitchFamily="34" charset="0"/>
                        </a:rPr>
                        <a:t>5</a:t>
                      </a:r>
                      <a:endParaRPr kumimoji="0" lang="es-ES" sz="1600" b="0" i="0" u="none" strike="noStrike" cap="none" normalizeH="0" baseline="0" smtClean="0">
                        <a:ln>
                          <a:noFill/>
                        </a:ln>
                        <a:solidFill>
                          <a:schemeClr val="tx1"/>
                        </a:solidFill>
                        <a:effectLst/>
                        <a:latin typeface="Candara" panose="020E0502030303020204" pitchFamily="34" charset="0"/>
                      </a:endParaRPr>
                    </a:p>
                  </a:txBody>
                  <a:tcPr marT="45710" marB="4571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smtClean="0">
                          <a:ln>
                            <a:noFill/>
                          </a:ln>
                          <a:effectLst/>
                          <a:latin typeface="Candara" panose="020E0502030303020204" pitchFamily="34" charset="0"/>
                        </a:rPr>
                        <a:t>NC</a:t>
                      </a:r>
                      <a:endParaRPr kumimoji="0" lang="es-ES" sz="1600" b="0" i="0" u="none" strike="noStrike" cap="none" normalizeH="0" baseline="0" smtClean="0">
                        <a:ln>
                          <a:noFill/>
                        </a:ln>
                        <a:solidFill>
                          <a:schemeClr val="tx1"/>
                        </a:solidFill>
                        <a:effectLst/>
                        <a:latin typeface="Candara" panose="020E0502030303020204" pitchFamily="34" charset="0"/>
                      </a:endParaRPr>
                    </a:p>
                  </a:txBody>
                  <a:tcPr marT="45710" marB="4571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smtClean="0">
                          <a:ln>
                            <a:noFill/>
                          </a:ln>
                          <a:effectLst/>
                          <a:latin typeface="Candara" panose="020E0502030303020204" pitchFamily="34" charset="0"/>
                        </a:rPr>
                        <a:t>No Conformidades encontradas en la Revisión de Calidad de los artefactos y productos de la Fábrica.</a:t>
                      </a:r>
                      <a:endParaRPr kumimoji="0" lang="es-ES" sz="1600" b="0" i="0" u="none" strike="noStrike" cap="none" normalizeH="0" baseline="0" dirty="0" smtClean="0">
                        <a:ln>
                          <a:noFill/>
                        </a:ln>
                        <a:solidFill>
                          <a:schemeClr val="tx1"/>
                        </a:solidFill>
                        <a:effectLst/>
                        <a:latin typeface="Candara" panose="020E0502030303020204" pitchFamily="34" charset="0"/>
                      </a:endParaRPr>
                    </a:p>
                  </a:txBody>
                  <a:tcPr marT="45710" marB="45710" anchor="ctr" horzOverflow="overflow"/>
                </a:tc>
              </a:tr>
            </a:tbl>
          </a:graphicData>
        </a:graphic>
      </p:graphicFrame>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085025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normAutofit fontScale="90000"/>
          </a:bodyPr>
          <a:lstStyle/>
          <a:p>
            <a:r>
              <a:rPr lang="es-PE" altLang="es-ES" dirty="0" smtClean="0"/>
              <a:t>3. Roles </a:t>
            </a:r>
            <a:r>
              <a:rPr lang="es-PE" altLang="es-ES" dirty="0"/>
              <a:t>y responsabilidades</a:t>
            </a:r>
            <a:br>
              <a:rPr lang="es-PE" altLang="es-ES" dirty="0"/>
            </a:br>
            <a:endParaRPr lang="es-ES" dirty="0"/>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76221230"/>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2151638" y="857640"/>
            <a:ext cx="2287094" cy="936105"/>
          </a:xfrm>
          <a:prstGeom prst="homePlate">
            <a:avLst>
              <a:gd name="adj" fmla="val 52254"/>
            </a:avLst>
          </a:prstGeom>
          <a:ln>
            <a:headEnd/>
            <a:tailEnd/>
          </a:ln>
        </p:spPr>
        <p:style>
          <a:lnRef idx="3">
            <a:schemeClr val="lt1"/>
          </a:lnRef>
          <a:fillRef idx="1">
            <a:schemeClr val="accent4"/>
          </a:fillRef>
          <a:effectRef idx="1">
            <a:schemeClr val="accent4"/>
          </a:effectRef>
          <a:fontRef idx="minor">
            <a:schemeClr val="lt1"/>
          </a:fontRef>
        </p:style>
        <p:txBody>
          <a:bodyPr anchor="ctr"/>
          <a:lstStyle/>
          <a:p>
            <a:pPr algn="ctr">
              <a:spcBef>
                <a:spcPct val="0"/>
              </a:spcBef>
              <a:spcAft>
                <a:spcPct val="0"/>
              </a:spcAft>
            </a:pPr>
            <a:r>
              <a:rPr lang="es-PE" sz="1400" b="1" dirty="0">
                <a:solidFill>
                  <a:schemeClr val="bg1"/>
                </a:solidFill>
                <a:latin typeface="Candara" panose="020E0502030303020204" pitchFamily="34" charset="0"/>
              </a:rPr>
              <a:t>Analista de Calidad (GC)</a:t>
            </a:r>
            <a:endParaRPr lang="es-ES" sz="1400" b="1" dirty="0">
              <a:solidFill>
                <a:schemeClr val="bg1"/>
              </a:solidFill>
              <a:latin typeface="Candara" panose="020E0502030303020204" pitchFamily="34" charset="0"/>
            </a:endParaRPr>
          </a:p>
        </p:txBody>
      </p:sp>
      <p:sp>
        <p:nvSpPr>
          <p:cNvPr id="12" name="AutoShape 6"/>
          <p:cNvSpPr>
            <a:spLocks noChangeArrowheads="1"/>
          </p:cNvSpPr>
          <p:nvPr/>
        </p:nvSpPr>
        <p:spPr bwMode="auto">
          <a:xfrm>
            <a:off x="4438732" y="857640"/>
            <a:ext cx="6128529" cy="1086286"/>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anchor="ctr"/>
          <a:lstStyle/>
          <a:p>
            <a:pPr>
              <a:spcBef>
                <a:spcPct val="0"/>
              </a:spcBef>
              <a:spcAft>
                <a:spcPct val="0"/>
              </a:spcAft>
              <a:buFontTx/>
              <a:buChar char="•"/>
            </a:pPr>
            <a:r>
              <a:rPr lang="es-PE" sz="1400" dirty="0">
                <a:latin typeface="Candara" panose="020E0502030303020204" pitchFamily="34" charset="0"/>
              </a:rPr>
              <a:t>Planificar y realizar las Revisiones de QA.</a:t>
            </a:r>
            <a:endParaRPr lang="es-ES" sz="1400" dirty="0">
              <a:latin typeface="Candara" panose="020E0502030303020204" pitchFamily="34" charset="0"/>
            </a:endParaRPr>
          </a:p>
        </p:txBody>
      </p:sp>
      <p:sp>
        <p:nvSpPr>
          <p:cNvPr id="13" name="AutoShape 5"/>
          <p:cNvSpPr>
            <a:spLocks noChangeArrowheads="1"/>
          </p:cNvSpPr>
          <p:nvPr/>
        </p:nvSpPr>
        <p:spPr bwMode="auto">
          <a:xfrm>
            <a:off x="2126483" y="2054761"/>
            <a:ext cx="2287094" cy="936105"/>
          </a:xfrm>
          <a:prstGeom prst="homePlate">
            <a:avLst>
              <a:gd name="adj" fmla="val 52254"/>
            </a:avLst>
          </a:prstGeom>
          <a:ln>
            <a:headEnd/>
            <a:tailEnd/>
          </a:ln>
        </p:spPr>
        <p:style>
          <a:lnRef idx="3">
            <a:schemeClr val="lt1"/>
          </a:lnRef>
          <a:fillRef idx="1">
            <a:schemeClr val="accent4"/>
          </a:fillRef>
          <a:effectRef idx="1">
            <a:schemeClr val="accent4"/>
          </a:effectRef>
          <a:fontRef idx="minor">
            <a:schemeClr val="lt1"/>
          </a:fontRef>
        </p:style>
        <p:txBody>
          <a:bodyPr anchor="ctr"/>
          <a:lstStyle/>
          <a:p>
            <a:pPr algn="ctr">
              <a:spcBef>
                <a:spcPct val="0"/>
              </a:spcBef>
              <a:spcAft>
                <a:spcPct val="0"/>
              </a:spcAft>
            </a:pPr>
            <a:r>
              <a:rPr lang="es-PE" sz="1400" b="1" dirty="0">
                <a:solidFill>
                  <a:schemeClr val="bg1"/>
                </a:solidFill>
                <a:latin typeface="Candara" panose="020E0502030303020204" pitchFamily="34" charset="0"/>
              </a:rPr>
              <a:t>Revisado de QA</a:t>
            </a:r>
            <a:endParaRPr lang="es-ES" sz="1400" b="1" dirty="0">
              <a:solidFill>
                <a:schemeClr val="bg1"/>
              </a:solidFill>
              <a:latin typeface="Candara" panose="020E0502030303020204" pitchFamily="34" charset="0"/>
            </a:endParaRPr>
          </a:p>
        </p:txBody>
      </p:sp>
      <p:sp>
        <p:nvSpPr>
          <p:cNvPr id="14" name="AutoShape 6"/>
          <p:cNvSpPr>
            <a:spLocks noChangeArrowheads="1"/>
          </p:cNvSpPr>
          <p:nvPr/>
        </p:nvSpPr>
        <p:spPr bwMode="auto">
          <a:xfrm>
            <a:off x="4427790" y="2054762"/>
            <a:ext cx="6128529" cy="936105"/>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anchor="ctr"/>
          <a:lstStyle/>
          <a:p>
            <a:pPr>
              <a:spcBef>
                <a:spcPct val="0"/>
              </a:spcBef>
              <a:spcAft>
                <a:spcPct val="0"/>
              </a:spcAft>
              <a:buFontTx/>
              <a:buChar char="•"/>
            </a:pPr>
            <a:r>
              <a:rPr lang="es-PE" sz="1400" dirty="0">
                <a:latin typeface="Candara" panose="020E0502030303020204" pitchFamily="34" charset="0"/>
              </a:rPr>
              <a:t>Elaborar y proporcionar los entregables para el Aseguramiento de Calidad que realiza el Revisor.</a:t>
            </a:r>
            <a:endParaRPr lang="es-ES" sz="1400" dirty="0">
              <a:latin typeface="Candara" panose="020E0502030303020204" pitchFamily="34" charset="0"/>
            </a:endParaRPr>
          </a:p>
        </p:txBody>
      </p:sp>
      <p:sp>
        <p:nvSpPr>
          <p:cNvPr id="16" name="AutoShape 5"/>
          <p:cNvSpPr>
            <a:spLocks noChangeArrowheads="1"/>
          </p:cNvSpPr>
          <p:nvPr/>
        </p:nvSpPr>
        <p:spPr bwMode="auto">
          <a:xfrm>
            <a:off x="2074272" y="4728637"/>
            <a:ext cx="2287094" cy="936105"/>
          </a:xfrm>
          <a:prstGeom prst="homePlate">
            <a:avLst>
              <a:gd name="adj" fmla="val 52254"/>
            </a:avLst>
          </a:prstGeom>
          <a:ln>
            <a:headEnd/>
            <a:tailEnd/>
          </a:ln>
        </p:spPr>
        <p:style>
          <a:lnRef idx="3">
            <a:schemeClr val="lt1"/>
          </a:lnRef>
          <a:fillRef idx="1">
            <a:schemeClr val="accent4"/>
          </a:fillRef>
          <a:effectRef idx="1">
            <a:schemeClr val="accent4"/>
          </a:effectRef>
          <a:fontRef idx="minor">
            <a:schemeClr val="lt1"/>
          </a:fontRef>
        </p:style>
        <p:txBody>
          <a:bodyPr anchor="ctr"/>
          <a:lstStyle/>
          <a:p>
            <a:pPr algn="ctr">
              <a:spcBef>
                <a:spcPct val="0"/>
              </a:spcBef>
              <a:spcAft>
                <a:spcPct val="0"/>
              </a:spcAft>
            </a:pPr>
            <a:r>
              <a:rPr lang="es-PE" sz="1400" b="1" dirty="0">
                <a:solidFill>
                  <a:schemeClr val="bg1"/>
                </a:solidFill>
                <a:latin typeface="Candara" panose="020E0502030303020204" pitchFamily="34" charset="0"/>
              </a:rPr>
              <a:t>Responsable de Producto</a:t>
            </a:r>
            <a:endParaRPr lang="es-ES" sz="1400" b="1" dirty="0">
              <a:solidFill>
                <a:schemeClr val="bg1"/>
              </a:solidFill>
              <a:latin typeface="Candara" panose="020E0502030303020204" pitchFamily="34" charset="0"/>
            </a:endParaRPr>
          </a:p>
        </p:txBody>
      </p:sp>
      <p:sp>
        <p:nvSpPr>
          <p:cNvPr id="18" name="AutoShape 6"/>
          <p:cNvSpPr>
            <a:spLocks noChangeArrowheads="1"/>
          </p:cNvSpPr>
          <p:nvPr/>
        </p:nvSpPr>
        <p:spPr bwMode="auto">
          <a:xfrm>
            <a:off x="4361367" y="4391314"/>
            <a:ext cx="6128529" cy="1610753"/>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anchor="ctr"/>
          <a:lstStyle/>
          <a:p>
            <a:pPr>
              <a:spcBef>
                <a:spcPct val="0"/>
              </a:spcBef>
              <a:spcAft>
                <a:spcPct val="0"/>
              </a:spcAft>
              <a:buFontTx/>
              <a:buChar char="•"/>
            </a:pPr>
            <a:r>
              <a:rPr lang="es-ES" sz="1400" dirty="0">
                <a:latin typeface="Candara" panose="020E0502030303020204" pitchFamily="34" charset="0"/>
              </a:rPr>
              <a:t>Es el responsable </a:t>
            </a:r>
            <a:r>
              <a:rPr lang="es-ES" sz="1400" noProof="1">
                <a:latin typeface="Candara" panose="020E0502030303020204" pitchFamily="34" charset="0"/>
              </a:rPr>
              <a:t>de la elaboración del producto o de su corrección en caso se encuentren no conformidades</a:t>
            </a:r>
            <a:r>
              <a:rPr lang="es-ES" sz="1400" dirty="0">
                <a:latin typeface="Candara" panose="020E0502030303020204" pitchFamily="34" charset="0"/>
              </a:rPr>
              <a:t>.</a:t>
            </a:r>
          </a:p>
          <a:p>
            <a:pPr>
              <a:spcBef>
                <a:spcPct val="0"/>
              </a:spcBef>
              <a:spcAft>
                <a:spcPct val="0"/>
              </a:spcAft>
              <a:buFontTx/>
              <a:buChar char="•"/>
            </a:pPr>
            <a:r>
              <a:rPr lang="es-ES" sz="1400" dirty="0">
                <a:latin typeface="Candara" panose="020E0502030303020204" pitchFamily="34" charset="0"/>
              </a:rPr>
              <a:t>De acuerdo al producto </a:t>
            </a:r>
            <a:r>
              <a:rPr lang="es-PE" sz="1400" dirty="0">
                <a:latin typeface="Candara" panose="020E0502030303020204" pitchFamily="34" charset="0"/>
              </a:rPr>
              <a:t>el responsable del producto (entregable) puede ser el Jefe de Fabrica (GG), el Analista de Calidad (GC), el Analista o el Analista Programador (AP).</a:t>
            </a:r>
            <a:endParaRPr lang="es-ES" sz="1400" dirty="0">
              <a:latin typeface="Candara" panose="020E0502030303020204" pitchFamily="34" charset="0"/>
            </a:endParaRPr>
          </a:p>
        </p:txBody>
      </p:sp>
      <p:sp>
        <p:nvSpPr>
          <p:cNvPr id="20" name="AutoShape 5"/>
          <p:cNvSpPr>
            <a:spLocks noChangeArrowheads="1"/>
          </p:cNvSpPr>
          <p:nvPr/>
        </p:nvSpPr>
        <p:spPr bwMode="auto">
          <a:xfrm>
            <a:off x="2126483" y="3145290"/>
            <a:ext cx="2287094" cy="936105"/>
          </a:xfrm>
          <a:prstGeom prst="homePlate">
            <a:avLst>
              <a:gd name="adj" fmla="val 52254"/>
            </a:avLst>
          </a:prstGeom>
          <a:ln>
            <a:headEnd/>
            <a:tailEnd/>
          </a:ln>
        </p:spPr>
        <p:style>
          <a:lnRef idx="3">
            <a:schemeClr val="lt1"/>
          </a:lnRef>
          <a:fillRef idx="1">
            <a:schemeClr val="accent4"/>
          </a:fillRef>
          <a:effectRef idx="1">
            <a:schemeClr val="accent4"/>
          </a:effectRef>
          <a:fontRef idx="minor">
            <a:schemeClr val="lt1"/>
          </a:fontRef>
        </p:style>
        <p:txBody>
          <a:bodyPr anchor="ctr"/>
          <a:lstStyle/>
          <a:p>
            <a:pPr algn="ctr">
              <a:spcBef>
                <a:spcPct val="0"/>
              </a:spcBef>
              <a:spcAft>
                <a:spcPct val="0"/>
              </a:spcAft>
            </a:pPr>
            <a:r>
              <a:rPr lang="es-PE" sz="1400" b="1" dirty="0">
                <a:solidFill>
                  <a:schemeClr val="bg1"/>
                </a:solidFill>
                <a:latin typeface="Candara" panose="020E0502030303020204" pitchFamily="34" charset="0"/>
              </a:rPr>
              <a:t>Jefe de Proyecto (JP)</a:t>
            </a:r>
            <a:endParaRPr lang="es-ES" sz="1400" b="1" dirty="0">
              <a:solidFill>
                <a:schemeClr val="bg1"/>
              </a:solidFill>
              <a:latin typeface="Candara" panose="020E0502030303020204" pitchFamily="34" charset="0"/>
            </a:endParaRPr>
          </a:p>
        </p:txBody>
      </p:sp>
      <p:sp>
        <p:nvSpPr>
          <p:cNvPr id="21" name="AutoShape 6"/>
          <p:cNvSpPr>
            <a:spLocks noChangeArrowheads="1"/>
          </p:cNvSpPr>
          <p:nvPr/>
        </p:nvSpPr>
        <p:spPr bwMode="auto">
          <a:xfrm>
            <a:off x="4361367" y="3133248"/>
            <a:ext cx="6128529" cy="936105"/>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anchor="ctr"/>
          <a:lstStyle/>
          <a:p>
            <a:pPr marL="285750" indent="-285750">
              <a:spcBef>
                <a:spcPct val="20000"/>
              </a:spcBef>
              <a:buFont typeface="Arial" panose="020B0604020202020204" pitchFamily="34" charset="0"/>
              <a:buChar char="•"/>
            </a:pPr>
            <a:r>
              <a:rPr lang="es-PE" sz="1400" dirty="0">
                <a:latin typeface="Candara" panose="020E0502030303020204" pitchFamily="34" charset="0"/>
              </a:rPr>
              <a:t>Aprobar las acciones correctivas.</a:t>
            </a:r>
            <a:endParaRPr lang="es-ES" altLang="es-ES" sz="1400" dirty="0">
              <a:solidFill>
                <a:schemeClr val="tx1"/>
              </a:solidFill>
              <a:latin typeface="Candara" panose="020E0502030303020204" pitchFamily="34" charset="0"/>
            </a:endParaRPr>
          </a:p>
        </p:txBody>
      </p:sp>
      <p:pic>
        <p:nvPicPr>
          <p:cNvPr id="11" name="Imagen 10"/>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504465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
          <p:cNvSpPr>
            <a:spLocks noChangeArrowheads="1"/>
          </p:cNvSpPr>
          <p:nvPr/>
        </p:nvSpPr>
        <p:spPr bwMode="auto">
          <a:xfrm>
            <a:off x="2147832" y="2383959"/>
            <a:ext cx="2287094" cy="936105"/>
          </a:xfrm>
          <a:prstGeom prst="homePlate">
            <a:avLst>
              <a:gd name="adj" fmla="val 52254"/>
            </a:avLst>
          </a:prstGeom>
          <a:ln>
            <a:headEnd/>
            <a:tailEnd/>
          </a:ln>
        </p:spPr>
        <p:style>
          <a:lnRef idx="3">
            <a:schemeClr val="lt1"/>
          </a:lnRef>
          <a:fillRef idx="1">
            <a:schemeClr val="accent4"/>
          </a:fillRef>
          <a:effectRef idx="1">
            <a:schemeClr val="accent4"/>
          </a:effectRef>
          <a:fontRef idx="minor">
            <a:schemeClr val="lt1"/>
          </a:fontRef>
        </p:style>
        <p:txBody>
          <a:bodyPr anchor="ctr"/>
          <a:lstStyle/>
          <a:p>
            <a:pPr algn="ctr">
              <a:spcBef>
                <a:spcPct val="0"/>
              </a:spcBef>
              <a:spcAft>
                <a:spcPct val="0"/>
              </a:spcAft>
            </a:pPr>
            <a:r>
              <a:rPr lang="es-PE" sz="1400" b="1" dirty="0">
                <a:solidFill>
                  <a:schemeClr val="bg1"/>
                </a:solidFill>
                <a:latin typeface="Candara" panose="020E0502030303020204" pitchFamily="34" charset="0"/>
              </a:rPr>
              <a:t>Cliente</a:t>
            </a:r>
            <a:endParaRPr lang="es-ES" sz="1400" b="1" dirty="0">
              <a:solidFill>
                <a:schemeClr val="bg1"/>
              </a:solidFill>
              <a:latin typeface="Candara" panose="020E0502030303020204" pitchFamily="34" charset="0"/>
            </a:endParaRPr>
          </a:p>
        </p:txBody>
      </p:sp>
      <p:sp>
        <p:nvSpPr>
          <p:cNvPr id="6" name="AutoShape 6"/>
          <p:cNvSpPr>
            <a:spLocks noChangeArrowheads="1"/>
          </p:cNvSpPr>
          <p:nvPr/>
        </p:nvSpPr>
        <p:spPr bwMode="auto">
          <a:xfrm>
            <a:off x="4416136" y="2383958"/>
            <a:ext cx="6128529" cy="936105"/>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anchor="ctr"/>
          <a:lstStyle/>
          <a:p>
            <a:pPr>
              <a:spcBef>
                <a:spcPct val="0"/>
              </a:spcBef>
              <a:spcAft>
                <a:spcPct val="0"/>
              </a:spcAft>
              <a:buFontTx/>
              <a:buChar char="•"/>
            </a:pPr>
            <a:r>
              <a:rPr lang="es-PE" sz="1400" dirty="0">
                <a:latin typeface="Candara" panose="020E0502030303020204" pitchFamily="34" charset="0"/>
              </a:rPr>
              <a:t>Rol autorizado por el cliente para revisar/aprobar el entregable.</a:t>
            </a:r>
            <a:endParaRPr lang="es-ES" sz="1400" dirty="0">
              <a:latin typeface="Candara" panose="020E0502030303020204" pitchFamily="34" charset="0"/>
            </a:endParaRPr>
          </a:p>
        </p:txBody>
      </p:sp>
      <p:sp>
        <p:nvSpPr>
          <p:cNvPr id="7" name="AutoShape 5"/>
          <p:cNvSpPr>
            <a:spLocks noChangeArrowheads="1"/>
          </p:cNvSpPr>
          <p:nvPr/>
        </p:nvSpPr>
        <p:spPr bwMode="auto">
          <a:xfrm>
            <a:off x="2147832" y="3675539"/>
            <a:ext cx="2287094" cy="936105"/>
          </a:xfrm>
          <a:prstGeom prst="homePlate">
            <a:avLst>
              <a:gd name="adj" fmla="val 52254"/>
            </a:avLst>
          </a:prstGeom>
          <a:ln>
            <a:headEnd/>
            <a:tailEnd/>
          </a:ln>
        </p:spPr>
        <p:style>
          <a:lnRef idx="3">
            <a:schemeClr val="lt1"/>
          </a:lnRef>
          <a:fillRef idx="1">
            <a:schemeClr val="accent4"/>
          </a:fillRef>
          <a:effectRef idx="1">
            <a:schemeClr val="accent4"/>
          </a:effectRef>
          <a:fontRef idx="minor">
            <a:schemeClr val="lt1"/>
          </a:fontRef>
        </p:style>
        <p:txBody>
          <a:bodyPr anchor="ctr"/>
          <a:lstStyle/>
          <a:p>
            <a:pPr algn="ctr">
              <a:spcBef>
                <a:spcPct val="0"/>
              </a:spcBef>
              <a:spcAft>
                <a:spcPct val="0"/>
              </a:spcAft>
            </a:pPr>
            <a:r>
              <a:rPr lang="es-PE" sz="1400" b="1" dirty="0">
                <a:solidFill>
                  <a:schemeClr val="bg1"/>
                </a:solidFill>
                <a:latin typeface="Candara" panose="020E0502030303020204" pitchFamily="34" charset="0"/>
              </a:rPr>
              <a:t>Analista</a:t>
            </a:r>
            <a:endParaRPr lang="es-ES" sz="1400" b="1" dirty="0">
              <a:solidFill>
                <a:schemeClr val="bg1"/>
              </a:solidFill>
              <a:latin typeface="Candara" panose="020E0502030303020204" pitchFamily="34" charset="0"/>
            </a:endParaRPr>
          </a:p>
        </p:txBody>
      </p:sp>
      <p:sp>
        <p:nvSpPr>
          <p:cNvPr id="9" name="AutoShape 6"/>
          <p:cNvSpPr>
            <a:spLocks noChangeArrowheads="1"/>
          </p:cNvSpPr>
          <p:nvPr/>
        </p:nvSpPr>
        <p:spPr bwMode="auto">
          <a:xfrm>
            <a:off x="4434927" y="3732932"/>
            <a:ext cx="6128529" cy="936105"/>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anchor="ctr"/>
          <a:lstStyle/>
          <a:p>
            <a:pPr marL="179388" indent="-179388" algn="just">
              <a:lnSpc>
                <a:spcPct val="80000"/>
              </a:lnSpc>
              <a:spcBef>
                <a:spcPct val="25000"/>
              </a:spcBef>
              <a:spcAft>
                <a:spcPct val="25000"/>
              </a:spcAft>
              <a:buFontTx/>
              <a:buChar char="•"/>
              <a:defRPr/>
            </a:pPr>
            <a:r>
              <a:rPr lang="es-PE" sz="1400" dirty="0">
                <a:latin typeface="Candara" panose="020E0502030303020204" pitchFamily="34" charset="0"/>
              </a:rPr>
              <a:t>Es el</a:t>
            </a:r>
            <a:r>
              <a:rPr lang="es-PE" dirty="0">
                <a:solidFill>
                  <a:srgbClr val="000066"/>
                </a:solidFill>
                <a:latin typeface="Candara" panose="020E0502030303020204" pitchFamily="34" charset="0"/>
              </a:rPr>
              <a:t> </a:t>
            </a:r>
            <a:r>
              <a:rPr lang="es-PE" sz="1400" dirty="0">
                <a:latin typeface="Candara" panose="020E0502030303020204" pitchFamily="34" charset="0"/>
              </a:rPr>
              <a:t>responsable de la elaboración del producto (entregable) de proyecto interno, así como de su corrección en caso se encuentren no conformidades.</a:t>
            </a:r>
            <a:endParaRPr lang="es-ES" altLang="es-PE" sz="1400" dirty="0">
              <a:solidFill>
                <a:schemeClr val="tx1"/>
              </a:solidFill>
              <a:latin typeface="Candara" panose="020E0502030303020204" pitchFamily="34" charset="0"/>
              <a:cs typeface="Arial" pitchFamily="34" charset="0"/>
            </a:endParaRPr>
          </a:p>
        </p:txBody>
      </p:sp>
      <p:pic>
        <p:nvPicPr>
          <p:cNvPr id="8" name="Imagen 7"/>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66395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23</TotalTime>
  <Words>1791</Words>
  <Application>Microsoft Office PowerPoint</Application>
  <PresentationFormat>Panorámica</PresentationFormat>
  <Paragraphs>322</Paragraphs>
  <Slides>33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33</vt:i4>
      </vt:variant>
    </vt:vector>
  </HeadingPairs>
  <TitlesOfParts>
    <vt:vector size="39" baseType="lpstr">
      <vt:lpstr>Arial</vt:lpstr>
      <vt:lpstr>Candara</vt:lpstr>
      <vt:lpstr>Corbel</vt:lpstr>
      <vt:lpstr>Times New Roman</vt:lpstr>
      <vt:lpstr>Verdana</vt:lpstr>
      <vt:lpstr>Parallax</vt:lpstr>
      <vt:lpstr>Proceso de Aseguramiento de la Calidad</vt:lpstr>
      <vt:lpstr>Contenido</vt:lpstr>
      <vt:lpstr>1. Objetivo y alcance del proceso </vt:lpstr>
      <vt:lpstr>Objetivo y alcance del proceso</vt:lpstr>
      <vt:lpstr>2. Términos y definiciones</vt:lpstr>
      <vt:lpstr>Términos y definiciones</vt:lpstr>
      <vt:lpstr>3. Roles y responsabilidades </vt:lpstr>
      <vt:lpstr>Presentación de PowerPoint</vt:lpstr>
      <vt:lpstr>Presentación de PowerPoint</vt:lpstr>
      <vt:lpstr>4. Entradas y salidas del proceso </vt:lpstr>
      <vt:lpstr>Entradas y salidas del proceso</vt:lpstr>
      <vt:lpstr>5. Descripción del proceso</vt:lpstr>
      <vt:lpstr>Subprocesos del Proceso de Aseguramiento de Calidad</vt:lpstr>
      <vt:lpstr>Subprocesos del Proceso de Aseguramiento de Calidad</vt:lpstr>
      <vt:lpstr>Subprocesos del Proceso de Aseguramiento de Calidad</vt:lpstr>
      <vt:lpstr>5. Descripción del proceso</vt:lpstr>
      <vt:lpstr>Actividades del Subproceso Ejecución del Plan QA</vt:lpstr>
      <vt:lpstr>Actividades del Subproceso Ejecución del Plan QA</vt:lpstr>
      <vt:lpstr>Actividades del Subproceso Ejecución del Plan QA</vt:lpstr>
      <vt:lpstr>Actividades del Subproceso  Elaboración de Informe de Resultados QA</vt:lpstr>
      <vt:lpstr>Actividades del Subproceso  Elaboración de Informe de Resultados QA</vt:lpstr>
      <vt:lpstr>Actividades del Subproceso  Elaboración de Informe de Resultados QA</vt:lpstr>
      <vt:lpstr>5. Descripción del proceso</vt:lpstr>
      <vt:lpstr>Tareas de la Actividad Realizar las Revisiones de QA</vt:lpstr>
      <vt:lpstr>Tareas de la Actividad Realizar las Revisiones de QA</vt:lpstr>
      <vt:lpstr>Tareas de la Actividad Realizar las Revisiones de QA</vt:lpstr>
      <vt:lpstr>Tareas de la Actividad Realizar las Revisiones de QA</vt:lpstr>
      <vt:lpstr>6. Métricas del Proceso</vt:lpstr>
      <vt:lpstr>Métricas del Proceso</vt:lpstr>
      <vt:lpstr>7. Artefactos del proceso</vt:lpstr>
      <vt:lpstr>Artefactos del proceso</vt:lpstr>
      <vt:lpstr>8. Historial de revisiones</vt:lpstr>
      <vt:lpstr>Historial de revisiones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Proceso de Aseguramiento de la Calidad</dc:title>
  <dc:creator>Juan Carlos Guerrero Fernandez</dc:creator>
  <cp:lastModifiedBy>Juan Carlos Guerrero Fernandez</cp:lastModifiedBy>
  <cp:revision>13</cp:revision>
  <dcterms:created xsi:type="dcterms:W3CDTF">2015-10-22T05:00:36Z</dcterms:created>
  <dcterms:modified xsi:type="dcterms:W3CDTF">2015-10-22T05:41:20Z</dcterms:modified>
</cp:coreProperties>
</file>