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0" r:id="rId32"/>
    <p:sldId id="291"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73A0DAA-6AF3-43AB-8588-CEC1D06C72B9}">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2" autoAdjust="0"/>
    <p:restoredTop sz="94660"/>
  </p:normalViewPr>
  <p:slideViewPr>
    <p:cSldViewPr snapToGrid="0">
      <p:cViewPr>
        <p:scale>
          <a:sx n="61" d="100"/>
          <a:sy n="61" d="100"/>
        </p:scale>
        <p:origin x="-102" y="-360"/>
      </p:cViewPr>
      <p:guideLst>
        <p:guide orient="horz" pos="2160"/>
        <p:guide pos="3840"/>
      </p:guideLst>
    </p:cSldViewPr>
  </p:slideViewPr>
  <p:notesTextViewPr>
    <p:cViewPr>
      <p:scale>
        <a:sx n="1" d="1"/>
        <a:sy n="1" d="1"/>
      </p:scale>
      <p:origin x="0" y="0"/>
    </p:cViewPr>
  </p:notesTextViewPr>
  <p:sorterViewPr>
    <p:cViewPr>
      <p:scale>
        <a:sx n="100" d="100"/>
        <a:sy n="100" d="100"/>
      </p:scale>
      <p:origin x="0" y="-51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925FB-F62A-4FD0-BA65-2F5D86D626DC}" type="datetimeFigureOut">
              <a:rPr lang="es-PE" smtClean="0"/>
              <a:t>15/11/2015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26435-91C5-4029-871A-191035D0344A}" type="slidenum">
              <a:rPr lang="es-PE" smtClean="0"/>
              <a:t>‹Nº›</a:t>
            </a:fld>
            <a:endParaRPr lang="es-PE"/>
          </a:p>
        </p:txBody>
      </p:sp>
    </p:spTree>
    <p:extLst>
      <p:ext uri="{BB962C8B-B14F-4D97-AF65-F5344CB8AC3E}">
        <p14:creationId xmlns:p14="http://schemas.microsoft.com/office/powerpoint/2010/main" val="789688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8D826435-91C5-4029-871A-191035D0344A}" type="slidenum">
              <a:rPr lang="es-PE" smtClean="0"/>
              <a:t>1</a:t>
            </a:fld>
            <a:endParaRPr lang="es-PE"/>
          </a:p>
        </p:txBody>
      </p:sp>
    </p:spTree>
    <p:extLst>
      <p:ext uri="{BB962C8B-B14F-4D97-AF65-F5344CB8AC3E}">
        <p14:creationId xmlns:p14="http://schemas.microsoft.com/office/powerpoint/2010/main" val="385131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11/15/2015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15.xml"/><Relationship Id="rId7" Type="http://schemas.openxmlformats.org/officeDocument/2006/relationships/image" Target="../media/image7.jpeg"/><Relationship Id="rId2" Type="http://schemas.openxmlformats.org/officeDocument/2006/relationships/slide" Target="slide2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slide" Target="slide21.xm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e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t="1" r="10280" b="749"/>
          <a:stretch/>
        </p:blipFill>
        <p:spPr>
          <a:xfrm>
            <a:off x="1" y="179"/>
            <a:ext cx="914400" cy="888642"/>
          </a:xfrm>
          <a:prstGeom prst="rect">
            <a:avLst/>
          </a:prstGeom>
          <a:noFill/>
        </p:spPr>
      </p:pic>
      <p:sp>
        <p:nvSpPr>
          <p:cNvPr id="5" name="Rectángulo 4"/>
          <p:cNvSpPr/>
          <p:nvPr/>
        </p:nvSpPr>
        <p:spPr>
          <a:xfrm>
            <a:off x="4867356" y="731321"/>
            <a:ext cx="6221355" cy="4455130"/>
          </a:xfrm>
          <a:prstGeom prst="rect">
            <a:avLst/>
          </a:prstGeom>
        </p:spPr>
        <p:txBody>
          <a:bodyPr wrap="square">
            <a:spAutoFit/>
          </a:bodyPr>
          <a:lstStyle/>
          <a:p>
            <a:pPr algn="ctr">
              <a:lnSpc>
                <a:spcPts val="5600"/>
              </a:lnSpc>
              <a:spcBef>
                <a:spcPct val="50000"/>
              </a:spcBef>
              <a:spcAft>
                <a:spcPts val="1200"/>
              </a:spcAft>
            </a:pPr>
            <a:r>
              <a:rPr lang="es-PE" altLang="es-ES" sz="7200" b="1" dirty="0">
                <a:solidFill>
                  <a:schemeClr val="accent4">
                    <a:lumMod val="50000"/>
                  </a:schemeClr>
                </a:solidFill>
                <a:latin typeface="Candara" panose="020E0502030303020204" pitchFamily="34" charset="0"/>
                <a:ea typeface="ＭＳ Ｐゴシック" pitchFamily="34" charset="-128"/>
              </a:rPr>
              <a:t>Proceso de Gestión de </a:t>
            </a:r>
            <a:r>
              <a:rPr lang="es-PE" altLang="es-ES" sz="7200" b="1" dirty="0" smtClean="0">
                <a:solidFill>
                  <a:schemeClr val="accent4">
                    <a:lumMod val="50000"/>
                  </a:schemeClr>
                </a:solidFill>
                <a:latin typeface="Candara" panose="020E0502030303020204" pitchFamily="34" charset="0"/>
                <a:ea typeface="ＭＳ Ｐゴシック" pitchFamily="34" charset="-128"/>
              </a:rPr>
              <a:t>Proyectos</a:t>
            </a:r>
          </a:p>
          <a:p>
            <a:pPr algn="ctr">
              <a:lnSpc>
                <a:spcPts val="5600"/>
              </a:lnSpc>
              <a:spcBef>
                <a:spcPct val="50000"/>
              </a:spcBef>
              <a:spcAft>
                <a:spcPts val="1200"/>
              </a:spcAft>
            </a:pPr>
            <a:r>
              <a:rPr lang="es-PE" altLang="es-ES" sz="7200" b="1" dirty="0" smtClean="0">
                <a:solidFill>
                  <a:schemeClr val="accent4">
                    <a:lumMod val="50000"/>
                  </a:schemeClr>
                </a:solidFill>
                <a:latin typeface="Candara" panose="020E0502030303020204" pitchFamily="34" charset="0"/>
                <a:ea typeface="ＭＳ Ｐゴシック" pitchFamily="34" charset="-128"/>
              </a:rPr>
              <a:t>JJM </a:t>
            </a:r>
            <a:r>
              <a:rPr lang="es-PE" altLang="es-ES" sz="7200" b="1" dirty="0">
                <a:solidFill>
                  <a:schemeClr val="accent4">
                    <a:lumMod val="50000"/>
                  </a:schemeClr>
                </a:solidFill>
                <a:latin typeface="Candara" panose="020E0502030303020204" pitchFamily="34" charset="0"/>
                <a:ea typeface="ＭＳ Ｐゴシック" pitchFamily="34" charset="-128"/>
              </a:rPr>
              <a:t>INVENTARLINE</a:t>
            </a:r>
          </a:p>
        </p:txBody>
      </p:sp>
    </p:spTree>
    <p:extLst>
      <p:ext uri="{BB962C8B-B14F-4D97-AF65-F5344CB8AC3E}">
        <p14:creationId xmlns:p14="http://schemas.microsoft.com/office/powerpoint/2010/main" val="410186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normAutofit/>
          </a:bodyPr>
          <a:lstStyle/>
          <a:p>
            <a:r>
              <a:rPr lang="es-PE" altLang="es-ES" sz="4800" dirty="0">
                <a:latin typeface="Candara" panose="020E0502030303020204" pitchFamily="34" charset="0"/>
              </a:rPr>
              <a:t>Entradas y salidas del proceso</a:t>
            </a:r>
            <a:endParaRPr lang="es-PE" sz="4800" dirty="0"/>
          </a:p>
        </p:txBody>
      </p:sp>
      <p:sp>
        <p:nvSpPr>
          <p:cNvPr id="4" name="AutoShape 13"/>
          <p:cNvSpPr>
            <a:spLocks noChangeArrowheads="1"/>
          </p:cNvSpPr>
          <p:nvPr/>
        </p:nvSpPr>
        <p:spPr bwMode="auto">
          <a:xfrm>
            <a:off x="1484310" y="2381249"/>
            <a:ext cx="3135237" cy="3619354"/>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Entradas:</a:t>
            </a:r>
            <a:r>
              <a:rPr lang="es-PE" altLang="es-ES" sz="1600" dirty="0"/>
              <a:t/>
            </a:r>
            <a:br>
              <a:rPr lang="es-PE" altLang="es-ES" sz="1600" dirty="0"/>
            </a:br>
            <a:r>
              <a:rPr lang="es-PE" altLang="es-ES" sz="1600" dirty="0"/>
              <a:t>- Ficha de Datos</a:t>
            </a:r>
          </a:p>
          <a:p>
            <a:pPr eaLnBrk="1" hangingPunct="1">
              <a:buFontTx/>
              <a:buChar char="-"/>
            </a:pPr>
            <a:r>
              <a:rPr lang="es-PE" altLang="es-ES" sz="1600" dirty="0"/>
              <a:t> Propuesta Aprobada</a:t>
            </a:r>
            <a:endParaRPr lang="es-ES" altLang="es-ES" sz="1600" dirty="0"/>
          </a:p>
        </p:txBody>
      </p:sp>
      <p:sp>
        <p:nvSpPr>
          <p:cNvPr id="5" name="AutoShape 15"/>
          <p:cNvSpPr>
            <a:spLocks noChangeArrowheads="1"/>
          </p:cNvSpPr>
          <p:nvPr/>
        </p:nvSpPr>
        <p:spPr bwMode="auto">
          <a:xfrm>
            <a:off x="5019274" y="2947349"/>
            <a:ext cx="2886090" cy="2280524"/>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600" dirty="0"/>
              <a:t>Proceso de Gestión de Proyectos</a:t>
            </a:r>
            <a:endParaRPr lang="es-ES" altLang="es-ES" sz="1600" dirty="0"/>
          </a:p>
        </p:txBody>
      </p:sp>
      <p:sp>
        <p:nvSpPr>
          <p:cNvPr id="6" name="AutoShape 17"/>
          <p:cNvSpPr>
            <a:spLocks noChangeArrowheads="1"/>
          </p:cNvSpPr>
          <p:nvPr/>
        </p:nvSpPr>
        <p:spPr bwMode="auto">
          <a:xfrm>
            <a:off x="8247619" y="2382983"/>
            <a:ext cx="3218891" cy="3619355"/>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Salidas:</a:t>
            </a:r>
            <a:r>
              <a:rPr lang="es-PE" altLang="es-ES" sz="1600" dirty="0"/>
              <a:t/>
            </a:r>
            <a:br>
              <a:rPr lang="es-PE" altLang="es-ES" sz="1600" dirty="0"/>
            </a:br>
            <a:r>
              <a:rPr lang="es-PE" altLang="es-ES" sz="1500" dirty="0"/>
              <a:t>- Plan del Proyecto</a:t>
            </a:r>
          </a:p>
          <a:p>
            <a:pPr eaLnBrk="1" hangingPunct="1">
              <a:buFontTx/>
              <a:buChar char="-"/>
            </a:pPr>
            <a:r>
              <a:rPr lang="es-PE" altLang="es-ES" sz="1500" dirty="0"/>
              <a:t> Entregables comprometidos</a:t>
            </a:r>
          </a:p>
          <a:p>
            <a:pPr eaLnBrk="1" hangingPunct="1">
              <a:buFontTx/>
              <a:buChar char="-"/>
            </a:pPr>
            <a:endParaRPr lang="es-ES" altLang="es-ES" sz="1500" dirty="0"/>
          </a:p>
        </p:txBody>
      </p:sp>
      <p:pic>
        <p:nvPicPr>
          <p:cNvPr id="7" name="Imagen 6"/>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57774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smtClean="0">
                <a:latin typeface="Candara" panose="020E0502030303020204" pitchFamily="34" charset="0"/>
              </a:rPr>
              <a:t>1. </a:t>
            </a:r>
            <a:r>
              <a:rPr lang="es-PE" sz="6000" dirty="0" smtClean="0">
                <a:latin typeface="Candara" panose="020E0502030303020204" pitchFamily="34" charset="0"/>
              </a:rPr>
              <a:t>Subprocesos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10948119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4356" y="254121"/>
            <a:ext cx="10018713" cy="1752599"/>
          </a:xfrm>
        </p:spPr>
        <p:txBody>
          <a:bodyPr>
            <a:normAutofit/>
          </a:bodyPr>
          <a:lstStyle/>
          <a:p>
            <a:r>
              <a:rPr lang="es-PE" altLang="es-ES" sz="4800" dirty="0">
                <a:latin typeface="Candara" panose="020E0502030303020204" pitchFamily="34" charset="0"/>
              </a:rPr>
              <a:t>Subprocesos del Proceso de Gestión de </a:t>
            </a:r>
            <a:r>
              <a:rPr lang="es-PE" altLang="es-ES" sz="4800" dirty="0" smtClean="0">
                <a:latin typeface="Candara" panose="020E0502030303020204" pitchFamily="34" charset="0"/>
              </a:rPr>
              <a:t>Proyectos</a:t>
            </a:r>
            <a:endParaRPr lang="es-PE" sz="4800" dirty="0">
              <a:latin typeface="Candara" panose="020E0502030303020204" pitchFamily="34" charset="0"/>
            </a:endParaRPr>
          </a:p>
        </p:txBody>
      </p:sp>
      <p:grpSp>
        <p:nvGrpSpPr>
          <p:cNvPr id="7" name="Group 89"/>
          <p:cNvGrpSpPr>
            <a:grpSpLocks/>
          </p:cNvGrpSpPr>
          <p:nvPr/>
        </p:nvGrpSpPr>
        <p:grpSpPr bwMode="auto">
          <a:xfrm>
            <a:off x="7663786" y="2448113"/>
            <a:ext cx="1302605" cy="2248804"/>
            <a:chOff x="2154" y="1389"/>
            <a:chExt cx="607" cy="926"/>
          </a:xfrm>
        </p:grpSpPr>
        <p:sp>
          <p:nvSpPr>
            <p:cNvPr id="28" name="Rectangle 70"/>
            <p:cNvSpPr>
              <a:spLocks noChangeArrowheads="1"/>
            </p:cNvSpPr>
            <p:nvPr/>
          </p:nvSpPr>
          <p:spPr bwMode="auto">
            <a:xfrm>
              <a:off x="2154"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hlinkClick r:id="rId2" action="ppaction://hlinksldjump"/>
                </a:rPr>
                <a:t>Cierre</a:t>
              </a:r>
              <a:endParaRPr lang="es-ES" altLang="es-ES" sz="1100" dirty="0">
                <a:solidFill>
                  <a:sysClr val="windowText" lastClr="000000"/>
                </a:solidFill>
                <a:latin typeface="Candara" panose="020E0502030303020204" pitchFamily="34" charset="0"/>
              </a:endParaRPr>
            </a:p>
          </p:txBody>
        </p:sp>
        <p:sp>
          <p:nvSpPr>
            <p:cNvPr id="29" name="Rectangle 71"/>
            <p:cNvSpPr>
              <a:spLocks noChangeArrowheads="1"/>
            </p:cNvSpPr>
            <p:nvPr/>
          </p:nvSpPr>
          <p:spPr bwMode="auto">
            <a:xfrm>
              <a:off x="2154"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(3)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30" name="Rectangle 72"/>
            <p:cNvSpPr>
              <a:spLocks noChangeArrowheads="1"/>
            </p:cNvSpPr>
            <p:nvPr/>
          </p:nvSpPr>
          <p:spPr bwMode="auto">
            <a:xfrm>
              <a:off x="2154" y="1959"/>
              <a:ext cx="607" cy="356"/>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Acta de Cierre de Proyecto</a:t>
              </a:r>
            </a:p>
            <a:p>
              <a:pPr marL="173038" indent="-79375">
                <a:buFont typeface="Arial" panose="020B0604020202020204" pitchFamily="34" charset="0"/>
                <a:buChar char="•"/>
              </a:pPr>
              <a:r>
                <a:rPr lang="es-PE" altLang="es-PE" sz="1100" b="1" dirty="0"/>
                <a:t>Acta de </a:t>
              </a:r>
              <a:r>
                <a:rPr lang="es-PE" altLang="es-PE" sz="1100" b="1" dirty="0" smtClean="0"/>
                <a:t>Relatoría </a:t>
              </a:r>
              <a:r>
                <a:rPr lang="es-PE" altLang="es-PE" sz="1100" b="1" dirty="0"/>
                <a:t>de Proyecto</a:t>
              </a:r>
            </a:p>
          </p:txBody>
        </p:sp>
      </p:grpSp>
      <p:grpSp>
        <p:nvGrpSpPr>
          <p:cNvPr id="9" name="Group 124"/>
          <p:cNvGrpSpPr>
            <a:grpSpLocks/>
          </p:cNvGrpSpPr>
          <p:nvPr/>
        </p:nvGrpSpPr>
        <p:grpSpPr bwMode="auto">
          <a:xfrm>
            <a:off x="4136696" y="2438395"/>
            <a:ext cx="1304999" cy="2953618"/>
            <a:chOff x="612" y="1389"/>
            <a:chExt cx="607" cy="1190"/>
          </a:xfrm>
        </p:grpSpPr>
        <p:sp>
          <p:nvSpPr>
            <p:cNvPr id="23" name="Rectangle 125"/>
            <p:cNvSpPr>
              <a:spLocks noChangeArrowheads="1"/>
            </p:cNvSpPr>
            <p:nvPr/>
          </p:nvSpPr>
          <p:spPr bwMode="auto">
            <a:xfrm>
              <a:off x="612"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hlinkClick r:id="rId3" action="ppaction://hlinksldjump"/>
                </a:rPr>
                <a:t>Planificación</a:t>
              </a:r>
              <a:endParaRPr lang="es-ES" altLang="es-ES" sz="1200" b="1" dirty="0">
                <a:latin typeface="Candara" panose="020E0502030303020204" pitchFamily="34" charset="0"/>
              </a:endParaRPr>
            </a:p>
          </p:txBody>
        </p:sp>
        <p:sp>
          <p:nvSpPr>
            <p:cNvPr id="24" name="Rectangle 126"/>
            <p:cNvSpPr>
              <a:spLocks noChangeArrowheads="1"/>
            </p:cNvSpPr>
            <p:nvPr/>
          </p:nvSpPr>
          <p:spPr bwMode="auto">
            <a:xfrm>
              <a:off x="612"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(1)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25" name="Rectangle 127"/>
            <p:cNvSpPr>
              <a:spLocks noChangeArrowheads="1"/>
            </p:cNvSpPr>
            <p:nvPr/>
          </p:nvSpPr>
          <p:spPr bwMode="auto">
            <a:xfrm>
              <a:off x="612" y="1959"/>
              <a:ext cx="607" cy="62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Plan del Proyecto</a:t>
              </a:r>
            </a:p>
            <a:p>
              <a:pPr marL="173038" indent="-79375">
                <a:buFont typeface="Arial" panose="020B0604020202020204" pitchFamily="34" charset="0"/>
                <a:buChar char="•"/>
              </a:pPr>
              <a:r>
                <a:rPr lang="es-PE" altLang="es-PE" sz="1100" b="1" dirty="0"/>
                <a:t>Cronograma del Proyecto</a:t>
              </a:r>
            </a:p>
            <a:p>
              <a:pPr marL="173038" indent="-79375">
                <a:buFont typeface="Arial" panose="020B0604020202020204" pitchFamily="34" charset="0"/>
                <a:buChar char="•"/>
              </a:pPr>
              <a:r>
                <a:rPr lang="es-PE" altLang="es-PE" sz="1100" b="1" dirty="0"/>
                <a:t>Lista de Requerimientos</a:t>
              </a:r>
            </a:p>
            <a:p>
              <a:pPr marL="173038" indent="-79375">
                <a:buFont typeface="Arial" panose="020B0604020202020204" pitchFamily="34" charset="0"/>
                <a:buChar char="•"/>
              </a:pPr>
              <a:r>
                <a:rPr lang="es-PE" altLang="es-PE" sz="1100" b="1" dirty="0"/>
                <a:t>Riesgos del Proyecto.</a:t>
              </a:r>
            </a:p>
          </p:txBody>
        </p:sp>
      </p:grpSp>
      <p:grpSp>
        <p:nvGrpSpPr>
          <p:cNvPr id="10" name="Group 160"/>
          <p:cNvGrpSpPr>
            <a:grpSpLocks/>
          </p:cNvGrpSpPr>
          <p:nvPr/>
        </p:nvGrpSpPr>
        <p:grpSpPr bwMode="auto">
          <a:xfrm>
            <a:off x="5839181" y="2450541"/>
            <a:ext cx="1412752" cy="2940930"/>
            <a:chOff x="2154" y="1389"/>
            <a:chExt cx="607" cy="1211"/>
          </a:xfrm>
        </p:grpSpPr>
        <p:sp>
          <p:nvSpPr>
            <p:cNvPr id="20" name="Rectangle 161"/>
            <p:cNvSpPr>
              <a:spLocks noChangeArrowheads="1"/>
            </p:cNvSpPr>
            <p:nvPr/>
          </p:nvSpPr>
          <p:spPr bwMode="auto">
            <a:xfrm>
              <a:off x="2154"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hlinkClick r:id="rId4" action="ppaction://hlinksldjump"/>
                </a:rPr>
                <a:t>Ejecución, Seguimiento y Control</a:t>
              </a:r>
              <a:endParaRPr lang="es-ES" altLang="es-ES" sz="1100" dirty="0">
                <a:solidFill>
                  <a:sysClr val="windowText" lastClr="000000"/>
                </a:solidFill>
                <a:latin typeface="Candara" panose="020E0502030303020204" pitchFamily="34" charset="0"/>
              </a:endParaRPr>
            </a:p>
          </p:txBody>
        </p:sp>
        <p:sp>
          <p:nvSpPr>
            <p:cNvPr id="21" name="Rectangle 162"/>
            <p:cNvSpPr>
              <a:spLocks noChangeArrowheads="1"/>
            </p:cNvSpPr>
            <p:nvPr/>
          </p:nvSpPr>
          <p:spPr bwMode="auto">
            <a:xfrm>
              <a:off x="2154"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(2)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22" name="Rectangle 163"/>
            <p:cNvSpPr>
              <a:spLocks noChangeArrowheads="1"/>
            </p:cNvSpPr>
            <p:nvPr/>
          </p:nvSpPr>
          <p:spPr bwMode="auto">
            <a:xfrm>
              <a:off x="2154" y="1959"/>
              <a:ext cx="600" cy="641"/>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Reunión </a:t>
              </a:r>
              <a:r>
                <a:rPr lang="es-PE" altLang="es-PE" sz="1100" b="1" dirty="0" smtClean="0"/>
                <a:t>(Interna)</a:t>
              </a:r>
              <a:endParaRPr lang="es-PE" altLang="es-PE" sz="1100" b="1" dirty="0"/>
            </a:p>
            <a:p>
              <a:pPr marL="173038" indent="-79375">
                <a:buFont typeface="Arial" panose="020B0604020202020204" pitchFamily="34" charset="0"/>
                <a:buChar char="•"/>
              </a:pPr>
              <a:r>
                <a:rPr lang="es-PE" altLang="es-PE" sz="1100" b="1" dirty="0"/>
                <a:t>Kick Off </a:t>
              </a:r>
              <a:r>
                <a:rPr lang="es-PE" altLang="es-PE" sz="1100" b="1" dirty="0" smtClean="0"/>
                <a:t> (Externo)</a:t>
              </a:r>
              <a:endParaRPr lang="es-PE" altLang="es-PE" sz="1100" b="1" dirty="0"/>
            </a:p>
            <a:p>
              <a:pPr marL="173038" indent="-79375">
                <a:buFont typeface="Arial" panose="020B0604020202020204" pitchFamily="34" charset="0"/>
                <a:buChar char="•"/>
              </a:pPr>
              <a:r>
                <a:rPr lang="es-PE" altLang="es-PE" sz="1100" b="1" dirty="0"/>
                <a:t>Documentos de Gestión</a:t>
              </a:r>
            </a:p>
            <a:p>
              <a:pPr marL="173038" indent="-79375">
                <a:buFont typeface="Arial" panose="020B0604020202020204" pitchFamily="34" charset="0"/>
                <a:buChar char="•"/>
              </a:pPr>
              <a:r>
                <a:rPr lang="es-PE" altLang="es-PE" sz="1100" b="1" dirty="0"/>
                <a:t>Actas de Reunión</a:t>
              </a:r>
            </a:p>
            <a:p>
              <a:pPr marL="173038" indent="-79375">
                <a:buFont typeface="Arial" panose="020B0604020202020204" pitchFamily="34" charset="0"/>
                <a:buChar char="•"/>
              </a:pPr>
              <a:r>
                <a:rPr lang="es-PE" altLang="es-PE" sz="1100" b="1" dirty="0"/>
                <a:t>Aceptación de Entregables</a:t>
              </a:r>
            </a:p>
          </p:txBody>
        </p:sp>
      </p:grpSp>
      <p:sp>
        <p:nvSpPr>
          <p:cNvPr id="27" name="Rectangle 109"/>
          <p:cNvSpPr>
            <a:spLocks noChangeArrowheads="1"/>
          </p:cNvSpPr>
          <p:nvPr/>
        </p:nvSpPr>
        <p:spPr bwMode="auto">
          <a:xfrm>
            <a:off x="946942" y="2553667"/>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sp>
        <p:nvSpPr>
          <p:cNvPr id="17" name="Rectangle 204"/>
          <p:cNvSpPr>
            <a:spLocks noChangeArrowheads="1"/>
          </p:cNvSpPr>
          <p:nvPr/>
        </p:nvSpPr>
        <p:spPr bwMode="auto">
          <a:xfrm>
            <a:off x="2147539" y="4002275"/>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4100" name="Picture 4" descr="https://encrypted-tbn1.gstatic.com/images?q=tbn:ANd9GcQNBJCXgGqbSqZI57TLpcKNLtBBud_ofIur2eySgSj-HinQ0GWP_513KQ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66" y="2483661"/>
            <a:ext cx="587390" cy="169053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Conector recto de flecha 38"/>
          <p:cNvCxnSpPr/>
          <p:nvPr/>
        </p:nvCxnSpPr>
        <p:spPr>
          <a:xfrm flipV="1">
            <a:off x="1390282" y="3335988"/>
            <a:ext cx="73241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Imagen 43"/>
          <p:cNvPicPr>
            <a:picLocks noChangeAspect="1"/>
          </p:cNvPicPr>
          <p:nvPr/>
        </p:nvPicPr>
        <p:blipFill>
          <a:blip r:embed="rId6"/>
          <a:stretch>
            <a:fillRect/>
          </a:stretch>
        </p:blipFill>
        <p:spPr>
          <a:xfrm>
            <a:off x="2147539" y="2920457"/>
            <a:ext cx="968473" cy="968473"/>
          </a:xfrm>
          <a:prstGeom prst="rect">
            <a:avLst/>
          </a:prstGeom>
        </p:spPr>
      </p:pic>
      <p:sp>
        <p:nvSpPr>
          <p:cNvPr id="32" name="Rectangle 195"/>
          <p:cNvSpPr>
            <a:spLocks noChangeArrowheads="1"/>
          </p:cNvSpPr>
          <p:nvPr/>
        </p:nvSpPr>
        <p:spPr bwMode="auto">
          <a:xfrm>
            <a:off x="8315088" y="5822147"/>
            <a:ext cx="1321761" cy="63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a:latin typeface="Candara" panose="020E0502030303020204" pitchFamily="34" charset="0"/>
              </a:rPr>
              <a:t>Archivos del </a:t>
            </a:r>
            <a:r>
              <a:rPr lang="es-ES" altLang="es-ES" sz="1200" b="1" dirty="0" smtClean="0">
                <a:latin typeface="Candara" panose="020E0502030303020204" pitchFamily="34" charset="0"/>
              </a:rPr>
              <a:t>Proyecto</a:t>
            </a:r>
          </a:p>
          <a:p>
            <a:pPr algn="ctr" eaLnBrk="1" hangingPunct="1">
              <a:lnSpc>
                <a:spcPct val="80000"/>
              </a:lnSpc>
              <a:spcBef>
                <a:spcPct val="50000"/>
              </a:spcBef>
            </a:pPr>
            <a:r>
              <a:rPr lang="es-ES" altLang="es-ES" sz="1200" b="1" dirty="0" smtClean="0">
                <a:latin typeface="Candara" panose="020E0502030303020204" pitchFamily="34" charset="0"/>
              </a:rPr>
              <a:t>Github</a:t>
            </a:r>
            <a:endParaRPr lang="es-ES" altLang="es-ES" sz="1200" b="1" dirty="0">
              <a:latin typeface="Candara" panose="020E0502030303020204" pitchFamily="34" charset="0"/>
            </a:endParaRPr>
          </a:p>
        </p:txBody>
      </p:sp>
      <p:sp>
        <p:nvSpPr>
          <p:cNvPr id="19" name="Rectangle 200"/>
          <p:cNvSpPr>
            <a:spLocks noChangeArrowheads="1"/>
          </p:cNvSpPr>
          <p:nvPr/>
        </p:nvSpPr>
        <p:spPr bwMode="auto">
          <a:xfrm>
            <a:off x="10015036" y="6209945"/>
            <a:ext cx="166656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Configuración</a:t>
            </a:r>
            <a:endParaRPr lang="es-ES" altLang="es-ES" sz="1200" b="1" dirty="0">
              <a:latin typeface="Candara" panose="020E0502030303020204" pitchFamily="34" charset="0"/>
            </a:endParaRPr>
          </a:p>
        </p:txBody>
      </p:sp>
      <p:cxnSp>
        <p:nvCxnSpPr>
          <p:cNvPr id="14" name="AutoShape 201"/>
          <p:cNvCxnSpPr>
            <a:cxnSpLocks noChangeShapeType="1"/>
          </p:cNvCxnSpPr>
          <p:nvPr/>
        </p:nvCxnSpPr>
        <p:spPr bwMode="auto">
          <a:xfrm>
            <a:off x="9636849" y="5392049"/>
            <a:ext cx="51242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4098" name="Picture 2" descr="https://encrypted-tbn3.gstatic.com/images?q=tbn:ANd9GcQcoS-MqkhDDRYjJDHLLF54EDYq5mjGIgaX_Rg0FuWZQjI-K_z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8150" y="4403660"/>
            <a:ext cx="855954" cy="1711908"/>
          </a:xfrm>
          <a:prstGeom prst="rect">
            <a:avLst/>
          </a:prstGeom>
          <a:noFill/>
          <a:extLst>
            <a:ext uri="{909E8E84-426E-40DD-AFC4-6F175D3DCCD1}">
              <a14:hiddenFill xmlns:a14="http://schemas.microsoft.com/office/drawing/2010/main">
                <a:solidFill>
                  <a:srgbClr val="FFFFFF"/>
                </a:solidFill>
              </a14:hiddenFill>
            </a:ext>
          </a:extLst>
        </p:spPr>
      </p:pic>
      <p:pic>
        <p:nvPicPr>
          <p:cNvPr id="46" name="Imagen 45"/>
          <p:cNvPicPr>
            <a:picLocks noChangeAspect="1"/>
          </p:cNvPicPr>
          <p:nvPr/>
        </p:nvPicPr>
        <p:blipFill>
          <a:blip r:embed="rId8"/>
          <a:stretch>
            <a:fillRect/>
          </a:stretch>
        </p:blipFill>
        <p:spPr>
          <a:xfrm>
            <a:off x="8407761" y="4839445"/>
            <a:ext cx="1136417" cy="840339"/>
          </a:xfrm>
          <a:prstGeom prst="rect">
            <a:avLst/>
          </a:prstGeom>
        </p:spPr>
      </p:pic>
      <p:cxnSp>
        <p:nvCxnSpPr>
          <p:cNvPr id="56" name="Conector recto 55"/>
          <p:cNvCxnSpPr/>
          <p:nvPr/>
        </p:nvCxnSpPr>
        <p:spPr>
          <a:xfrm>
            <a:off x="7994073" y="4678002"/>
            <a:ext cx="1" cy="581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ector recto 58"/>
          <p:cNvCxnSpPr>
            <a:endCxn id="46" idx="1"/>
          </p:cNvCxnSpPr>
          <p:nvPr/>
        </p:nvCxnSpPr>
        <p:spPr>
          <a:xfrm>
            <a:off x="7994073" y="5259614"/>
            <a:ext cx="41368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a:off x="3232244" y="3404693"/>
            <a:ext cx="7578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p:nvPr/>
        </p:nvCxnSpPr>
        <p:spPr>
          <a:xfrm flipV="1">
            <a:off x="5483260" y="3335988"/>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flipV="1">
            <a:off x="7341478" y="3324304"/>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Imagen 30"/>
          <p:cNvPicPr>
            <a:picLocks noChangeAspect="1"/>
          </p:cNvPicPr>
          <p:nvPr/>
        </p:nvPicPr>
        <p:blipFill rotWithShape="1">
          <a:blip r:embed="rId9"/>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73466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1000"/>
                                        <p:tgtEl>
                                          <p:spTgt spid="4100"/>
                                        </p:tgtEl>
                                      </p:cBhvr>
                                    </p:animEffect>
                                    <p:anim calcmode="lin" valueType="num">
                                      <p:cBhvr>
                                        <p:cTn id="13" dur="1000" fill="hold"/>
                                        <p:tgtEl>
                                          <p:spTgt spid="4100"/>
                                        </p:tgtEl>
                                        <p:attrNameLst>
                                          <p:attrName>ppt_x</p:attrName>
                                        </p:attrNameLst>
                                      </p:cBhvr>
                                      <p:tavLst>
                                        <p:tav tm="0">
                                          <p:val>
                                            <p:strVal val="#ppt_x"/>
                                          </p:val>
                                        </p:tav>
                                        <p:tav tm="100000">
                                          <p:val>
                                            <p:strVal val="#ppt_x"/>
                                          </p:val>
                                        </p:tav>
                                      </p:tavLst>
                                    </p:anim>
                                    <p:anim calcmode="lin" valueType="num">
                                      <p:cBhvr>
                                        <p:cTn id="14"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1000"/>
                                        <p:tgtEl>
                                          <p:spTgt spid="44"/>
                                        </p:tgtEl>
                                      </p:cBhvr>
                                    </p:animEffect>
                                    <p:anim calcmode="lin" valueType="num">
                                      <p:cBhvr>
                                        <p:cTn id="26" dur="1000" fill="hold"/>
                                        <p:tgtEl>
                                          <p:spTgt spid="44"/>
                                        </p:tgtEl>
                                        <p:attrNameLst>
                                          <p:attrName>ppt_x</p:attrName>
                                        </p:attrNameLst>
                                      </p:cBhvr>
                                      <p:tavLst>
                                        <p:tav tm="0">
                                          <p:val>
                                            <p:strVal val="#ppt_x"/>
                                          </p:val>
                                        </p:tav>
                                        <p:tav tm="100000">
                                          <p:val>
                                            <p:strVal val="#ppt_x"/>
                                          </p:val>
                                        </p:tav>
                                      </p:tavLst>
                                    </p:anim>
                                    <p:anim calcmode="lin" valueType="num">
                                      <p:cBhvr>
                                        <p:cTn id="27" dur="1000" fill="hold"/>
                                        <p:tgtEl>
                                          <p:spTgt spid="4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500" fill="hold"/>
                                        <p:tgtEl>
                                          <p:spTgt spid="62"/>
                                        </p:tgtEl>
                                        <p:attrNameLst>
                                          <p:attrName>ppt_x</p:attrName>
                                        </p:attrNameLst>
                                      </p:cBhvr>
                                      <p:tavLst>
                                        <p:tav tm="0">
                                          <p:val>
                                            <p:strVal val="#ppt_x"/>
                                          </p:val>
                                        </p:tav>
                                        <p:tav tm="100000">
                                          <p:val>
                                            <p:strVal val="#ppt_x"/>
                                          </p:val>
                                        </p:tav>
                                      </p:tavLst>
                                    </p:anim>
                                    <p:anim calcmode="lin" valueType="num">
                                      <p:cBhvr additive="base">
                                        <p:cTn id="4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500" fill="hold"/>
                                        <p:tgtEl>
                                          <p:spTgt spid="65"/>
                                        </p:tgtEl>
                                        <p:attrNameLst>
                                          <p:attrName>ppt_x</p:attrName>
                                        </p:attrNameLst>
                                      </p:cBhvr>
                                      <p:tavLst>
                                        <p:tav tm="0">
                                          <p:val>
                                            <p:strVal val="#ppt_x"/>
                                          </p:val>
                                        </p:tav>
                                        <p:tav tm="100000">
                                          <p:val>
                                            <p:strVal val="#ppt_x"/>
                                          </p:val>
                                        </p:tav>
                                      </p:tavLst>
                                    </p:anim>
                                    <p:anim calcmode="lin" valueType="num">
                                      <p:cBhvr additive="base">
                                        <p:cTn id="6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arn(inVertical)">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additive="base">
                                        <p:cTn id="70" dur="500" fill="hold"/>
                                        <p:tgtEl>
                                          <p:spTgt spid="56"/>
                                        </p:tgtEl>
                                        <p:attrNameLst>
                                          <p:attrName>ppt_x</p:attrName>
                                        </p:attrNameLst>
                                      </p:cBhvr>
                                      <p:tavLst>
                                        <p:tav tm="0">
                                          <p:val>
                                            <p:strVal val="#ppt_x"/>
                                          </p:val>
                                        </p:tav>
                                        <p:tav tm="100000">
                                          <p:val>
                                            <p:strVal val="#ppt_x"/>
                                          </p:val>
                                        </p:tav>
                                      </p:tavLst>
                                    </p:anim>
                                    <p:anim calcmode="lin" valueType="num">
                                      <p:cBhvr additive="base">
                                        <p:cTn id="71" dur="500" fill="hold"/>
                                        <p:tgtEl>
                                          <p:spTgt spid="5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 calcmode="lin" valueType="num">
                                      <p:cBhvr additive="base">
                                        <p:cTn id="74" dur="500" fill="hold"/>
                                        <p:tgtEl>
                                          <p:spTgt spid="59"/>
                                        </p:tgtEl>
                                        <p:attrNameLst>
                                          <p:attrName>ppt_x</p:attrName>
                                        </p:attrNameLst>
                                      </p:cBhvr>
                                      <p:tavLst>
                                        <p:tav tm="0">
                                          <p:val>
                                            <p:strVal val="#ppt_x"/>
                                          </p:val>
                                        </p:tav>
                                        <p:tav tm="100000">
                                          <p:val>
                                            <p:strVal val="#ppt_x"/>
                                          </p:val>
                                        </p:tav>
                                      </p:tavLst>
                                    </p:anim>
                                    <p:anim calcmode="lin" valueType="num">
                                      <p:cBhvr additive="base">
                                        <p:cTn id="7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arn(inVertical)">
                                      <p:cBhvr>
                                        <p:cTn id="80" dur="500"/>
                                        <p:tgtEl>
                                          <p:spTgt spid="46"/>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barn(inVertical)">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ppt_x"/>
                                          </p:val>
                                        </p:tav>
                                        <p:tav tm="100000">
                                          <p:val>
                                            <p:strVal val="#ppt_x"/>
                                          </p:val>
                                        </p:tav>
                                      </p:tavLst>
                                    </p:anim>
                                    <p:anim calcmode="lin" valueType="num">
                                      <p:cBhvr additive="base">
                                        <p:cTn id="8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098"/>
                                        </p:tgtEl>
                                        <p:attrNameLst>
                                          <p:attrName>style.visibility</p:attrName>
                                        </p:attrNameLst>
                                      </p:cBhvr>
                                      <p:to>
                                        <p:strVal val="visible"/>
                                      </p:to>
                                    </p:set>
                                    <p:animEffect transition="in" filter="fade">
                                      <p:cBhvr>
                                        <p:cTn id="94" dur="500"/>
                                        <p:tgtEl>
                                          <p:spTgt spid="409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P spid="32"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7" name="Group 206"/>
          <p:cNvGraphicFramePr>
            <a:graphicFrameLocks/>
          </p:cNvGraphicFramePr>
          <p:nvPr>
            <p:extLst>
              <p:ext uri="{D42A27DB-BD31-4B8C-83A1-F6EECF244321}">
                <p14:modId xmlns:p14="http://schemas.microsoft.com/office/powerpoint/2010/main" val="3800254633"/>
              </p:ext>
            </p:extLst>
          </p:nvPr>
        </p:nvGraphicFramePr>
        <p:xfrm>
          <a:off x="1326523" y="373592"/>
          <a:ext cx="10613616" cy="6343298"/>
        </p:xfrm>
        <a:graphic>
          <a:graphicData uri="http://schemas.openxmlformats.org/drawingml/2006/table">
            <a:tbl>
              <a:tblPr>
                <a:tableStyleId>{5DA37D80-6434-44D0-A028-1B22A696006F}</a:tableStyleId>
              </a:tblPr>
              <a:tblGrid>
                <a:gridCol w="463639"/>
                <a:gridCol w="1635617"/>
                <a:gridCol w="1342624"/>
                <a:gridCol w="5251220"/>
                <a:gridCol w="1920516"/>
              </a:tblGrid>
              <a:tr h="5448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r>
              <a:tr h="15973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Planificación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En esta etapa se crea el Plan del Proyecto, el cual debe ser aprobado por el cliente a través de un Acta de Reunión, dando así conformidad al plan y viso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De existir observaciones al Plan, estas quedaran registradas en un acta de reunión.</a:t>
                      </a:r>
                      <a:endParaRPr kumimoji="0" lang="es-PE"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9756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Ejecución, Seguimiento y Control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Coordinador Empresa 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seguimiento se realiza bajo el esquema de reuniones, efectuándose el control de cambios al Plan del Proyecto de ser necesario.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36195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registran las oportunidades de mejora y las lecciones aprendidas, seguidamente se elabora y expone el </a:t>
                      </a: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archivan todos los entregables del proyecto y se hace la entrega al Gestor de la Configuración.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Oportunidades de mejora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Lecciones Aprendidas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r>
            </a:tbl>
          </a:graphicData>
        </a:graphic>
      </p:graphicFrame>
    </p:spTree>
    <p:extLst>
      <p:ext uri="{BB962C8B-B14F-4D97-AF65-F5344CB8AC3E}">
        <p14:creationId xmlns:p14="http://schemas.microsoft.com/office/powerpoint/2010/main" val="3558010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a:latin typeface="Candara" panose="020E0502030303020204" pitchFamily="34" charset="0"/>
              </a:rPr>
              <a:t>2</a:t>
            </a:r>
            <a:r>
              <a:rPr lang="es-PE" sz="2800" dirty="0" smtClean="0">
                <a:latin typeface="Candara" panose="020E0502030303020204" pitchFamily="34" charset="0"/>
              </a:rPr>
              <a:t>. </a:t>
            </a:r>
            <a:r>
              <a:rPr lang="es-PE" sz="6000" dirty="0" smtClean="0">
                <a:latin typeface="Candara" panose="020E0502030303020204" pitchFamily="34" charset="0"/>
              </a:rPr>
              <a:t>Actividades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68024108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1543" y="23009"/>
            <a:ext cx="10018713" cy="1247189"/>
          </a:xfrm>
        </p:spPr>
        <p:txBody>
          <a:bodyPr/>
          <a:lstStyle/>
          <a:p>
            <a:r>
              <a:rPr lang="es-PE" altLang="es-ES" dirty="0">
                <a:latin typeface="Candara" panose="020E0502030303020204" pitchFamily="34" charset="0"/>
              </a:rPr>
              <a:t>Actividades del Subproceso de </a:t>
            </a:r>
            <a:r>
              <a:rPr lang="es-PE" altLang="es-ES" dirty="0" smtClean="0">
                <a:latin typeface="Candara" panose="020E0502030303020204" pitchFamily="34" charset="0"/>
              </a:rPr>
              <a:t>Planificación</a:t>
            </a:r>
            <a:endParaRPr lang="es-PE" dirty="0">
              <a:latin typeface="Candara" panose="020E0502030303020204" pitchFamily="34" charset="0"/>
            </a:endParaRPr>
          </a:p>
        </p:txBody>
      </p:sp>
      <p:grpSp>
        <p:nvGrpSpPr>
          <p:cNvPr id="4" name="Group 37"/>
          <p:cNvGrpSpPr>
            <a:grpSpLocks/>
          </p:cNvGrpSpPr>
          <p:nvPr/>
        </p:nvGrpSpPr>
        <p:grpSpPr bwMode="auto">
          <a:xfrm>
            <a:off x="7319771" y="2857042"/>
            <a:ext cx="982456" cy="2564523"/>
            <a:chOff x="1474" y="1308"/>
            <a:chExt cx="607" cy="1291"/>
          </a:xfrm>
        </p:grpSpPr>
        <p:sp>
          <p:nvSpPr>
            <p:cNvPr id="5" name="Rectangle 22"/>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Conformidad al Plan del Proyecto</a:t>
              </a:r>
              <a:endParaRPr lang="es-ES" altLang="es-ES" sz="1050" dirty="0"/>
            </a:p>
          </p:txBody>
        </p:sp>
        <p:sp>
          <p:nvSpPr>
            <p:cNvPr id="6" name="Rectangle 23"/>
            <p:cNvSpPr>
              <a:spLocks noChangeArrowheads="1"/>
            </p:cNvSpPr>
            <p:nvPr/>
          </p:nvSpPr>
          <p:spPr bwMode="auto">
            <a:xfrm>
              <a:off x="1474" y="1308"/>
              <a:ext cx="607" cy="2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(3) Gestor de la Demanda</a:t>
              </a:r>
              <a:endParaRPr lang="es-ES" altLang="es-ES" sz="1050" b="1" dirty="0"/>
            </a:p>
          </p:txBody>
        </p:sp>
        <p:sp>
          <p:nvSpPr>
            <p:cNvPr id="7" name="Rectangle 24"/>
            <p:cNvSpPr>
              <a:spLocks noChangeArrowheads="1"/>
            </p:cNvSpPr>
            <p:nvPr/>
          </p:nvSpPr>
          <p:spPr bwMode="auto">
            <a:xfrm>
              <a:off x="1474" y="1959"/>
              <a:ext cx="607" cy="6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a:t>Acta de Reunión</a:t>
              </a:r>
            </a:p>
          </p:txBody>
        </p:sp>
      </p:grpSp>
      <p:cxnSp>
        <p:nvCxnSpPr>
          <p:cNvPr id="12" name="AutoShape 32"/>
          <p:cNvCxnSpPr>
            <a:cxnSpLocks noChangeShapeType="1"/>
            <a:endCxn id="5" idx="1"/>
          </p:cNvCxnSpPr>
          <p:nvPr/>
        </p:nvCxnSpPr>
        <p:spPr bwMode="auto">
          <a:xfrm>
            <a:off x="6693257" y="3735057"/>
            <a:ext cx="626514" cy="4968"/>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35"/>
          <p:cNvCxnSpPr>
            <a:cxnSpLocks noChangeShapeType="1"/>
            <a:stCxn id="5" idx="3"/>
            <a:endCxn id="25" idx="1"/>
          </p:cNvCxnSpPr>
          <p:nvPr/>
        </p:nvCxnSpPr>
        <p:spPr bwMode="auto">
          <a:xfrm>
            <a:off x="8302227" y="3740025"/>
            <a:ext cx="765964"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14" name="Text Box 47"/>
          <p:cNvSpPr txBox="1">
            <a:spLocks noChangeArrowheads="1"/>
          </p:cNvSpPr>
          <p:nvPr/>
        </p:nvSpPr>
        <p:spPr bwMode="auto">
          <a:xfrm>
            <a:off x="6562581" y="3407290"/>
            <a:ext cx="309142"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solidFill>
                  <a:srgbClr val="000066"/>
                </a:solidFill>
              </a:rPr>
              <a:t>Si</a:t>
            </a:r>
            <a:endParaRPr lang="es-ES" altLang="es-ES" sz="1050" b="1" dirty="0">
              <a:solidFill>
                <a:srgbClr val="000066"/>
              </a:solidFill>
            </a:endParaRPr>
          </a:p>
        </p:txBody>
      </p:sp>
      <p:sp>
        <p:nvSpPr>
          <p:cNvPr id="15" name="Text Box 53"/>
          <p:cNvSpPr txBox="1">
            <a:spLocks noChangeArrowheads="1"/>
          </p:cNvSpPr>
          <p:nvPr/>
        </p:nvSpPr>
        <p:spPr bwMode="auto">
          <a:xfrm>
            <a:off x="5947535" y="2866973"/>
            <a:ext cx="360935"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a:solidFill>
                  <a:srgbClr val="000066"/>
                </a:solidFill>
              </a:rPr>
              <a:t>No</a:t>
            </a:r>
            <a:endParaRPr lang="es-ES" altLang="es-ES" sz="1050" b="1">
              <a:solidFill>
                <a:srgbClr val="000066"/>
              </a:solidFill>
            </a:endParaRPr>
          </a:p>
        </p:txBody>
      </p:sp>
      <p:cxnSp>
        <p:nvCxnSpPr>
          <p:cNvPr id="16" name="AutoShape 54"/>
          <p:cNvCxnSpPr>
            <a:cxnSpLocks noChangeShapeType="1"/>
          </p:cNvCxnSpPr>
          <p:nvPr/>
        </p:nvCxnSpPr>
        <p:spPr bwMode="auto">
          <a:xfrm>
            <a:off x="4909997" y="3719165"/>
            <a:ext cx="252493" cy="794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7" name="AutoShape 82"/>
          <p:cNvCxnSpPr>
            <a:cxnSpLocks noChangeShapeType="1"/>
          </p:cNvCxnSpPr>
          <p:nvPr/>
        </p:nvCxnSpPr>
        <p:spPr bwMode="auto">
          <a:xfrm>
            <a:off x="1980723" y="2457165"/>
            <a:ext cx="636822" cy="88794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9" name="Group 84"/>
          <p:cNvGrpSpPr>
            <a:grpSpLocks/>
          </p:cNvGrpSpPr>
          <p:nvPr/>
        </p:nvGrpSpPr>
        <p:grpSpPr bwMode="auto">
          <a:xfrm>
            <a:off x="2731882" y="2856902"/>
            <a:ext cx="978018" cy="2564522"/>
            <a:chOff x="591" y="1306"/>
            <a:chExt cx="673" cy="1291"/>
          </a:xfrm>
        </p:grpSpPr>
        <p:sp>
          <p:nvSpPr>
            <p:cNvPr id="20" name="Rectangle 85"/>
            <p:cNvSpPr>
              <a:spLocks noChangeArrowheads="1"/>
            </p:cNvSpPr>
            <p:nvPr/>
          </p:nvSpPr>
          <p:spPr bwMode="auto">
            <a:xfrm>
              <a:off x="591" y="1546"/>
              <a:ext cx="673"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Planeamiento </a:t>
              </a:r>
              <a:endParaRPr lang="es-ES" altLang="es-ES" sz="1050" dirty="0"/>
            </a:p>
          </p:txBody>
        </p:sp>
        <p:sp>
          <p:nvSpPr>
            <p:cNvPr id="21" name="Rectangle 86"/>
            <p:cNvSpPr>
              <a:spLocks noChangeArrowheads="1"/>
            </p:cNvSpPr>
            <p:nvPr/>
          </p:nvSpPr>
          <p:spPr bwMode="auto">
            <a:xfrm>
              <a:off x="591" y="1306"/>
              <a:ext cx="673" cy="24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(1) </a:t>
              </a:r>
              <a:r>
                <a:rPr lang="es-PE" altLang="es-ES" sz="1050" b="1" dirty="0" smtClean="0"/>
                <a:t>Jefe de Proyecto</a:t>
              </a:r>
              <a:endParaRPr lang="es-ES" altLang="es-ES" sz="1050" b="1" dirty="0"/>
            </a:p>
          </p:txBody>
        </p:sp>
        <p:sp>
          <p:nvSpPr>
            <p:cNvPr id="22" name="Rectangle 87"/>
            <p:cNvSpPr>
              <a:spLocks noChangeArrowheads="1"/>
            </p:cNvSpPr>
            <p:nvPr/>
          </p:nvSpPr>
          <p:spPr bwMode="auto">
            <a:xfrm>
              <a:off x="591" y="1956"/>
              <a:ext cx="673" cy="64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smtClean="0">
                  <a:latin typeface="Candara" panose="020E0502030303020204" pitchFamily="34" charset="0"/>
                </a:rPr>
                <a:t>-Plan </a:t>
              </a:r>
              <a:r>
                <a:rPr lang="es-PE" altLang="es-ES" sz="1050" b="1" dirty="0">
                  <a:latin typeface="Candara" panose="020E0502030303020204" pitchFamily="34" charset="0"/>
                </a:rPr>
                <a:t>del </a:t>
              </a:r>
              <a:r>
                <a:rPr lang="es-PE" altLang="es-ES" sz="1050" b="1" dirty="0" smtClean="0">
                  <a:latin typeface="Candara" panose="020E0502030303020204" pitchFamily="34" charset="0"/>
                </a:rPr>
                <a:t>Proyecto</a:t>
              </a:r>
            </a:p>
            <a:p>
              <a:pPr algn="ctr" eaLnBrk="1" hangingPunct="1"/>
              <a:r>
                <a:rPr lang="es-PE" altLang="es-PE" sz="1050" b="1" dirty="0" smtClean="0">
                  <a:latin typeface="Candara" panose="020E0502030303020204" pitchFamily="34" charset="0"/>
                </a:rPr>
                <a:t>-Lista </a:t>
              </a:r>
              <a:r>
                <a:rPr lang="es-PE" altLang="es-PE" sz="1050" b="1" dirty="0">
                  <a:latin typeface="Candara" panose="020E0502030303020204" pitchFamily="34" charset="0"/>
                </a:rPr>
                <a:t>de </a:t>
              </a:r>
              <a:r>
                <a:rPr lang="es-PE" altLang="es-PE" sz="1050" b="1" dirty="0" smtClean="0">
                  <a:latin typeface="Candara" panose="020E0502030303020204" pitchFamily="34" charset="0"/>
                </a:rPr>
                <a:t>Requerimientos</a:t>
              </a:r>
            </a:p>
            <a:p>
              <a:pPr algn="ctr"/>
              <a:r>
                <a:rPr lang="es-PE" altLang="es-PE" sz="1050" b="1" dirty="0" smtClean="0">
                  <a:latin typeface="Candara" panose="020E0502030303020204" pitchFamily="34" charset="0"/>
                </a:rPr>
                <a:t>-Cronograma </a:t>
              </a:r>
              <a:r>
                <a:rPr lang="es-PE" altLang="es-PE" sz="1050" b="1" dirty="0">
                  <a:latin typeface="Candara" panose="020E0502030303020204" pitchFamily="34" charset="0"/>
                </a:rPr>
                <a:t>de </a:t>
              </a:r>
              <a:r>
                <a:rPr lang="es-PE" altLang="es-PE" sz="1050" b="1" dirty="0" smtClean="0">
                  <a:latin typeface="Candara" panose="020E0502030303020204" pitchFamily="34" charset="0"/>
                </a:rPr>
                <a:t>Proyecto</a:t>
              </a:r>
              <a:endParaRPr lang="es-PE" altLang="es-ES" sz="1050" b="1" dirty="0">
                <a:solidFill>
                  <a:srgbClr val="000066"/>
                </a:solidFill>
              </a:endParaRPr>
            </a:p>
          </p:txBody>
        </p:sp>
      </p:grpSp>
      <p:sp>
        <p:nvSpPr>
          <p:cNvPr id="23" name="AutoShape 92"/>
          <p:cNvSpPr>
            <a:spLocks noChangeArrowheads="1"/>
          </p:cNvSpPr>
          <p:nvPr/>
        </p:nvSpPr>
        <p:spPr bwMode="auto">
          <a:xfrm>
            <a:off x="5036244" y="3198711"/>
            <a:ext cx="1680908" cy="1319294"/>
          </a:xfrm>
          <a:prstGeom prst="diamond">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dirty="0">
                <a:latin typeface="Candara" panose="020E0502030303020204" pitchFamily="34" charset="0"/>
              </a:rPr>
              <a:t>Aprobado</a:t>
            </a:r>
            <a:endParaRPr lang="es-ES" altLang="es-ES" sz="1100" dirty="0">
              <a:latin typeface="Candara" panose="020E0502030303020204" pitchFamily="34" charset="0"/>
            </a:endParaRPr>
          </a:p>
        </p:txBody>
      </p:sp>
      <p:grpSp>
        <p:nvGrpSpPr>
          <p:cNvPr id="24" name="Group 93"/>
          <p:cNvGrpSpPr>
            <a:grpSpLocks/>
          </p:cNvGrpSpPr>
          <p:nvPr/>
        </p:nvGrpSpPr>
        <p:grpSpPr bwMode="auto">
          <a:xfrm>
            <a:off x="9068191" y="2866974"/>
            <a:ext cx="982456" cy="2554590"/>
            <a:chOff x="3107" y="1313"/>
            <a:chExt cx="607" cy="1286"/>
          </a:xfrm>
        </p:grpSpPr>
        <p:sp>
          <p:nvSpPr>
            <p:cNvPr id="25" name="Rectangle 94"/>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Kick off meeting </a:t>
              </a:r>
              <a:r>
                <a:rPr lang="es-PE" altLang="es-ES" sz="1050" dirty="0" smtClean="0"/>
                <a:t>Externo</a:t>
              </a:r>
              <a:endParaRPr lang="es-ES" altLang="es-ES" sz="1050" dirty="0"/>
            </a:p>
          </p:txBody>
        </p:sp>
        <p:sp>
          <p:nvSpPr>
            <p:cNvPr id="26" name="Rectangle 95"/>
            <p:cNvSpPr>
              <a:spLocks noChangeArrowheads="1"/>
            </p:cNvSpPr>
            <p:nvPr/>
          </p:nvSpPr>
          <p:spPr bwMode="auto">
            <a:xfrm>
              <a:off x="3107" y="1313"/>
              <a:ext cx="607" cy="2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(5) </a:t>
              </a:r>
              <a:r>
                <a:rPr lang="es-PE" altLang="es-ES" sz="1050" b="1" dirty="0" smtClean="0"/>
                <a:t>Sport Perú</a:t>
              </a:r>
              <a:endParaRPr lang="es-ES" altLang="es-ES" sz="1050" b="1" dirty="0"/>
            </a:p>
          </p:txBody>
        </p:sp>
        <p:sp>
          <p:nvSpPr>
            <p:cNvPr id="27" name="Rectangle 96"/>
            <p:cNvSpPr>
              <a:spLocks noChangeArrowheads="1"/>
            </p:cNvSpPr>
            <p:nvPr/>
          </p:nvSpPr>
          <p:spPr bwMode="auto">
            <a:xfrm>
              <a:off x="3107" y="1959"/>
              <a:ext cx="607" cy="6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Acta de </a:t>
              </a:r>
              <a:r>
                <a:rPr lang="es-PE" altLang="es-ES" sz="1050" b="1" dirty="0" smtClean="0"/>
                <a:t>Reunión mensual</a:t>
              </a:r>
              <a:endParaRPr lang="es-PE" altLang="es-ES" sz="1050" b="1" dirty="0"/>
            </a:p>
          </p:txBody>
        </p:sp>
      </p:grpSp>
      <p:grpSp>
        <p:nvGrpSpPr>
          <p:cNvPr id="29" name="Group 101"/>
          <p:cNvGrpSpPr>
            <a:grpSpLocks/>
          </p:cNvGrpSpPr>
          <p:nvPr/>
        </p:nvGrpSpPr>
        <p:grpSpPr bwMode="auto">
          <a:xfrm>
            <a:off x="3435374" y="2210164"/>
            <a:ext cx="2464918" cy="1007135"/>
            <a:chOff x="992" y="1199"/>
            <a:chExt cx="1552" cy="507"/>
          </a:xfrm>
        </p:grpSpPr>
        <p:sp>
          <p:nvSpPr>
            <p:cNvPr id="30" name="Line 98"/>
            <p:cNvSpPr>
              <a:spLocks noChangeShapeType="1"/>
            </p:cNvSpPr>
            <p:nvPr/>
          </p:nvSpPr>
          <p:spPr bwMode="auto">
            <a:xfrm flipV="1">
              <a:off x="2544" y="1207"/>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sz="1050"/>
            </a:p>
          </p:txBody>
        </p:sp>
        <p:sp>
          <p:nvSpPr>
            <p:cNvPr id="31" name="Line 99"/>
            <p:cNvSpPr>
              <a:spLocks noChangeShapeType="1"/>
            </p:cNvSpPr>
            <p:nvPr/>
          </p:nvSpPr>
          <p:spPr bwMode="auto">
            <a:xfrm flipH="1">
              <a:off x="999" y="1207"/>
              <a:ext cx="15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sz="1050"/>
            </a:p>
          </p:txBody>
        </p:sp>
        <p:sp>
          <p:nvSpPr>
            <p:cNvPr id="32" name="Line 100"/>
            <p:cNvSpPr>
              <a:spLocks noChangeShapeType="1"/>
            </p:cNvSpPr>
            <p:nvPr/>
          </p:nvSpPr>
          <p:spPr bwMode="auto">
            <a:xfrm>
              <a:off x="992" y="1199"/>
              <a:ext cx="12" cy="3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sz="1050"/>
            </a:p>
          </p:txBody>
        </p:sp>
      </p:grpSp>
      <p:grpSp>
        <p:nvGrpSpPr>
          <p:cNvPr id="33" name="Group 102"/>
          <p:cNvGrpSpPr>
            <a:grpSpLocks/>
          </p:cNvGrpSpPr>
          <p:nvPr/>
        </p:nvGrpSpPr>
        <p:grpSpPr bwMode="auto">
          <a:xfrm>
            <a:off x="3977185" y="2857325"/>
            <a:ext cx="982456" cy="2564522"/>
            <a:chOff x="1474" y="1279"/>
            <a:chExt cx="607" cy="1291"/>
          </a:xfrm>
        </p:grpSpPr>
        <p:sp>
          <p:nvSpPr>
            <p:cNvPr id="34" name="Rectangle 103"/>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Revisión, Ajustes</a:t>
              </a:r>
              <a:endParaRPr lang="es-ES" altLang="es-ES" sz="1050" dirty="0"/>
            </a:p>
          </p:txBody>
        </p:sp>
        <p:sp>
          <p:nvSpPr>
            <p:cNvPr id="35" name="Rectangle 104"/>
            <p:cNvSpPr>
              <a:spLocks noChangeArrowheads="1"/>
            </p:cNvSpPr>
            <p:nvPr/>
          </p:nvSpPr>
          <p:spPr bwMode="auto">
            <a:xfrm>
              <a:off x="1474" y="1279"/>
              <a:ext cx="607" cy="26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(2) Gestor de la Demanda</a:t>
              </a:r>
              <a:endParaRPr lang="es-ES" altLang="es-ES" sz="1050" b="1" dirty="0"/>
            </a:p>
          </p:txBody>
        </p:sp>
        <p:sp>
          <p:nvSpPr>
            <p:cNvPr id="36" name="Rectangle 105"/>
            <p:cNvSpPr>
              <a:spLocks noChangeArrowheads="1"/>
            </p:cNvSpPr>
            <p:nvPr/>
          </p:nvSpPr>
          <p:spPr bwMode="auto">
            <a:xfrm>
              <a:off x="1474" y="1959"/>
              <a:ext cx="607" cy="6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Acta de Reunión</a:t>
              </a:r>
            </a:p>
          </p:txBody>
        </p:sp>
      </p:grpSp>
      <p:cxnSp>
        <p:nvCxnSpPr>
          <p:cNvPr id="37" name="AutoShape 106"/>
          <p:cNvCxnSpPr>
            <a:cxnSpLocks noChangeShapeType="1"/>
          </p:cNvCxnSpPr>
          <p:nvPr/>
        </p:nvCxnSpPr>
        <p:spPr bwMode="auto">
          <a:xfrm>
            <a:off x="3709901" y="3713205"/>
            <a:ext cx="26706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41" name="AutoShape 113"/>
          <p:cNvCxnSpPr>
            <a:cxnSpLocks noChangeShapeType="1"/>
            <a:stCxn id="25" idx="3"/>
          </p:cNvCxnSpPr>
          <p:nvPr/>
        </p:nvCxnSpPr>
        <p:spPr bwMode="auto">
          <a:xfrm flipV="1">
            <a:off x="10050647" y="3719165"/>
            <a:ext cx="674180" cy="2086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Rectangle 117"/>
          <p:cNvSpPr>
            <a:spLocks noChangeArrowheads="1"/>
          </p:cNvSpPr>
          <p:nvPr/>
        </p:nvSpPr>
        <p:spPr bwMode="auto">
          <a:xfrm>
            <a:off x="10843394" y="5701654"/>
            <a:ext cx="1123731" cy="48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Ejecución, Seguimiento y Control</a:t>
            </a:r>
            <a:endParaRPr lang="es-ES" altLang="es-ES" sz="1050" b="1" dirty="0">
              <a:latin typeface="Candara" panose="020E0502030303020204" pitchFamily="34" charset="0"/>
            </a:endParaRPr>
          </a:p>
        </p:txBody>
      </p:sp>
      <p:cxnSp>
        <p:nvCxnSpPr>
          <p:cNvPr id="44" name="AutoShape 118"/>
          <p:cNvCxnSpPr>
            <a:cxnSpLocks noChangeShapeType="1"/>
          </p:cNvCxnSpPr>
          <p:nvPr/>
        </p:nvCxnSpPr>
        <p:spPr bwMode="auto">
          <a:xfrm flipH="1">
            <a:off x="11310256" y="4458129"/>
            <a:ext cx="1618" cy="4827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 name="Rectangle 109"/>
          <p:cNvSpPr>
            <a:spLocks noChangeArrowheads="1"/>
          </p:cNvSpPr>
          <p:nvPr/>
        </p:nvSpPr>
        <p:spPr bwMode="auto">
          <a:xfrm>
            <a:off x="493159" y="1645777"/>
            <a:ext cx="1519003"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Gestor de Demanda</a:t>
            </a:r>
            <a:endParaRPr lang="es-ES" altLang="es-ES" sz="1050" b="1" dirty="0">
              <a:latin typeface="Candara" panose="020E0502030303020204" pitchFamily="34" charset="0"/>
            </a:endParaRPr>
          </a:p>
        </p:txBody>
      </p:sp>
      <p:sp>
        <p:nvSpPr>
          <p:cNvPr id="47" name="Rectangle 204"/>
          <p:cNvSpPr>
            <a:spLocks noChangeArrowheads="1"/>
          </p:cNvSpPr>
          <p:nvPr/>
        </p:nvSpPr>
        <p:spPr bwMode="auto">
          <a:xfrm>
            <a:off x="1587450" y="3264644"/>
            <a:ext cx="98866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Propuesta Aprobada</a:t>
            </a:r>
            <a:endParaRPr lang="es-ES" altLang="es-ES" sz="1050" b="1" dirty="0">
              <a:latin typeface="Candara" panose="020E0502030303020204" pitchFamily="34" charset="0"/>
            </a:endParaRPr>
          </a:p>
        </p:txBody>
      </p:sp>
      <p:pic>
        <p:nvPicPr>
          <p:cNvPr id="48"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1" y="1567543"/>
            <a:ext cx="535380" cy="188923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ector recto de flecha 48"/>
          <p:cNvCxnSpPr/>
          <p:nvPr/>
        </p:nvCxnSpPr>
        <p:spPr>
          <a:xfrm flipV="1">
            <a:off x="742696" y="2520046"/>
            <a:ext cx="66756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Imagen 49"/>
          <p:cNvPicPr>
            <a:picLocks noChangeAspect="1"/>
          </p:cNvPicPr>
          <p:nvPr/>
        </p:nvPicPr>
        <p:blipFill>
          <a:blip r:embed="rId3"/>
          <a:stretch>
            <a:fillRect/>
          </a:stretch>
        </p:blipFill>
        <p:spPr>
          <a:xfrm>
            <a:off x="1445784" y="2002719"/>
            <a:ext cx="882721" cy="1082300"/>
          </a:xfrm>
          <a:prstGeom prst="rect">
            <a:avLst/>
          </a:prstGeom>
        </p:spPr>
      </p:pic>
      <p:grpSp>
        <p:nvGrpSpPr>
          <p:cNvPr id="54" name="Grupo 53"/>
          <p:cNvGrpSpPr/>
          <p:nvPr/>
        </p:nvGrpSpPr>
        <p:grpSpPr>
          <a:xfrm>
            <a:off x="10638071" y="3009884"/>
            <a:ext cx="1347607" cy="1402393"/>
            <a:chOff x="8315088" y="4839445"/>
            <a:chExt cx="1321761" cy="1120736"/>
          </a:xfrm>
        </p:grpSpPr>
        <p:sp>
          <p:nvSpPr>
            <p:cNvPr id="52" name="Rectangle 195"/>
            <p:cNvSpPr>
              <a:spLocks noChangeArrowheads="1"/>
            </p:cNvSpPr>
            <p:nvPr/>
          </p:nvSpPr>
          <p:spPr bwMode="auto">
            <a:xfrm>
              <a:off x="8315088" y="5679784"/>
              <a:ext cx="1321761" cy="28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050" b="1" dirty="0">
                  <a:latin typeface="Candara" panose="020E0502030303020204" pitchFamily="34" charset="0"/>
                </a:rPr>
                <a:t>Archivos del Proyecto</a:t>
              </a:r>
            </a:p>
          </p:txBody>
        </p:sp>
        <p:pic>
          <p:nvPicPr>
            <p:cNvPr id="53" name="Imagen 52"/>
            <p:cNvPicPr>
              <a:picLocks noChangeAspect="1"/>
            </p:cNvPicPr>
            <p:nvPr/>
          </p:nvPicPr>
          <p:blipFill>
            <a:blip r:embed="rId4"/>
            <a:stretch>
              <a:fillRect/>
            </a:stretch>
          </p:blipFill>
          <p:spPr>
            <a:xfrm>
              <a:off x="8407761" y="4839445"/>
              <a:ext cx="1136417" cy="840339"/>
            </a:xfrm>
            <a:prstGeom prst="rect">
              <a:avLst/>
            </a:prstGeom>
          </p:spPr>
        </p:pic>
      </p:grpSp>
      <p:sp>
        <p:nvSpPr>
          <p:cNvPr id="55" name="Lágrima 54"/>
          <p:cNvSpPr/>
          <p:nvPr/>
        </p:nvSpPr>
        <p:spPr>
          <a:xfrm>
            <a:off x="11145370" y="4940839"/>
            <a:ext cx="577126" cy="760814"/>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sz="1050"/>
          </a:p>
        </p:txBody>
      </p:sp>
      <p:pic>
        <p:nvPicPr>
          <p:cNvPr id="59" name="Imagen 58"/>
          <p:cNvPicPr>
            <a:picLocks noChangeAspect="1"/>
          </p:cNvPicPr>
          <p:nvPr/>
        </p:nvPicPr>
        <p:blipFill rotWithShape="1">
          <a:blip r:embed="rId5"/>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89052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1000"/>
                                        <p:tgtEl>
                                          <p:spTgt spid="50"/>
                                        </p:tgtEl>
                                      </p:cBhvr>
                                    </p:animEffect>
                                    <p:anim calcmode="lin" valueType="num">
                                      <p:cBhvr>
                                        <p:cTn id="21" dur="1000" fill="hold"/>
                                        <p:tgtEl>
                                          <p:spTgt spid="50"/>
                                        </p:tgtEl>
                                        <p:attrNameLst>
                                          <p:attrName>ppt_x</p:attrName>
                                        </p:attrNameLst>
                                      </p:cBhvr>
                                      <p:tavLst>
                                        <p:tav tm="0">
                                          <p:val>
                                            <p:strVal val="#ppt_x"/>
                                          </p:val>
                                        </p:tav>
                                        <p:tav tm="100000">
                                          <p:val>
                                            <p:strVal val="#ppt_x"/>
                                          </p:val>
                                        </p:tav>
                                      </p:tavLst>
                                    </p:anim>
                                    <p:anim calcmode="lin" valueType="num">
                                      <p:cBhvr>
                                        <p:cTn id="22" dur="1000" fill="hold"/>
                                        <p:tgtEl>
                                          <p:spTgt spid="5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anim calcmode="lin" valueType="num">
                                      <p:cBhvr>
                                        <p:cTn id="26" dur="1000" fill="hold"/>
                                        <p:tgtEl>
                                          <p:spTgt spid="47"/>
                                        </p:tgtEl>
                                        <p:attrNameLst>
                                          <p:attrName>ppt_x</p:attrName>
                                        </p:attrNameLst>
                                      </p:cBhvr>
                                      <p:tavLst>
                                        <p:tav tm="0">
                                          <p:val>
                                            <p:strVal val="#ppt_x"/>
                                          </p:val>
                                        </p:tav>
                                        <p:tav tm="100000">
                                          <p:val>
                                            <p:strVal val="#ppt_x"/>
                                          </p:val>
                                        </p:tav>
                                      </p:tavLst>
                                    </p:anim>
                                    <p:anim calcmode="lin" valueType="num">
                                      <p:cBhvr>
                                        <p:cTn id="2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down)">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circle(in)">
                                      <p:cBhvr>
                                        <p:cTn id="57" dur="2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down)">
                                      <p:cBhvr>
                                        <p:cTn id="78" dur="500"/>
                                        <p:tgtEl>
                                          <p:spTgt spid="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500"/>
                                        <p:tgtEl>
                                          <p:spTgt spid="1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down)">
                                      <p:cBhvr>
                                        <p:cTn id="88" dur="50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54"/>
                                        </p:tgtEl>
                                        <p:attrNameLst>
                                          <p:attrName>style.visibility</p:attrName>
                                        </p:attrNameLst>
                                      </p:cBhvr>
                                      <p:to>
                                        <p:strVal val="visible"/>
                                      </p:to>
                                    </p:set>
                                    <p:anim calcmode="lin" valueType="num">
                                      <p:cBhvr additive="base">
                                        <p:cTn id="98" dur="500" fill="hold"/>
                                        <p:tgtEl>
                                          <p:spTgt spid="54"/>
                                        </p:tgtEl>
                                        <p:attrNameLst>
                                          <p:attrName>ppt_x</p:attrName>
                                        </p:attrNameLst>
                                      </p:cBhvr>
                                      <p:tavLst>
                                        <p:tav tm="0">
                                          <p:val>
                                            <p:strVal val="#ppt_x"/>
                                          </p:val>
                                        </p:tav>
                                        <p:tav tm="100000">
                                          <p:val>
                                            <p:strVal val="#ppt_x"/>
                                          </p:val>
                                        </p:tav>
                                      </p:tavLst>
                                    </p:anim>
                                    <p:anim calcmode="lin" valueType="num">
                                      <p:cBhvr additive="base">
                                        <p:cTn id="9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fade">
                                      <p:cBhvr>
                                        <p:cTn id="104" dur="500"/>
                                        <p:tgtEl>
                                          <p:spTgt spid="44"/>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barn(inVertical)">
                                      <p:cBhvr>
                                        <p:cTn id="109" dur="500"/>
                                        <p:tgtEl>
                                          <p:spTgt spid="55"/>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barn(inVertical)">
                                      <p:cBhvr>
                                        <p:cTn id="1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animBg="1"/>
      <p:bldP spid="43" grpId="0"/>
      <p:bldP spid="46" grpId="0"/>
      <p:bldP spid="47" grpId="0"/>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3625" y="0"/>
            <a:ext cx="10018713" cy="1752599"/>
          </a:xfrm>
        </p:spPr>
        <p:txBody>
          <a:bodyPr/>
          <a:lstStyle/>
          <a:p>
            <a:r>
              <a:rPr lang="es-PE" dirty="0" smtClean="0"/>
              <a:t>Actividades del Subproceso de Planificación</a:t>
            </a:r>
            <a:endParaRPr lang="es-PE" dirty="0"/>
          </a:p>
        </p:txBody>
      </p:sp>
      <p:graphicFrame>
        <p:nvGraphicFramePr>
          <p:cNvPr id="4" name="Group 264"/>
          <p:cNvGraphicFramePr>
            <a:graphicFrameLocks noGrp="1"/>
          </p:cNvGraphicFramePr>
          <p:nvPr>
            <p:ph/>
            <p:extLst>
              <p:ext uri="{D42A27DB-BD31-4B8C-83A1-F6EECF244321}">
                <p14:modId xmlns:p14="http://schemas.microsoft.com/office/powerpoint/2010/main" val="2714413461"/>
              </p:ext>
            </p:extLst>
          </p:nvPr>
        </p:nvGraphicFramePr>
        <p:xfrm>
          <a:off x="1803625" y="1320800"/>
          <a:ext cx="8785225" cy="3792161"/>
        </p:xfrm>
        <a:graphic>
          <a:graphicData uri="http://schemas.openxmlformats.org/drawingml/2006/table">
            <a:tbl>
              <a:tblPr>
                <a:tableStyleId>{5DA37D80-6434-44D0-A028-1B22A696006F}</a:tableStyleId>
              </a:tblPr>
              <a:tblGrid>
                <a:gridCol w="388937"/>
                <a:gridCol w="1363663"/>
                <a:gridCol w="1666875"/>
                <a:gridCol w="3421062"/>
                <a:gridCol w="1944688"/>
              </a:tblGrid>
              <a:tr h="4851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Nombre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Descripción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4572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Jefe de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Planeamiento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El objetivo de esta etapa es la elaboración del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 de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10059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2</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Gestor de la Demanda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Revisión, Ajustes</a:t>
                      </a:r>
                      <a:endParaRPr kumimoji="0" lang="es-ES" sz="12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En esta etapa el Gestor de la Demanda revisa el Plan del Proyecto conjuntamente con el jefe de proyecto, registrando sus observaciones en acta de reunión, que justificarán las modificaciones y/o correcciones respectivas.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 de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6950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Gestor de la Demanda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Conformidad al Plan de Gestión del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ES" sz="1200" u="none" strike="noStrike" cap="none" normalizeH="0" baseline="0" smtClean="0">
                          <a:ln>
                            <a:noFill/>
                          </a:ln>
                          <a:effectLst/>
                        </a:rPr>
                        <a:t>En esta etapa el Gestor de la Demanda envía la conformidad al Plan del Proyecto quedando registrada en 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111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5</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algn="ctr" eaLnBrk="1" hangingPunct="1"/>
                      <a:r>
                        <a:rPr lang="es-PE" altLang="es-ES" sz="1200" b="1" dirty="0" smtClean="0"/>
                        <a:t>Sport Perú</a:t>
                      </a:r>
                      <a:endParaRPr lang="es-ES" altLang="es-ES" sz="1200" b="1" dirty="0"/>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Kick off meeting </a:t>
                      </a:r>
                      <a:r>
                        <a:rPr kumimoji="0" lang="es-ES" sz="1200" u="none" strike="noStrike" cap="none" normalizeH="0" baseline="0" dirty="0" smtClean="0">
                          <a:ln>
                            <a:noFill/>
                          </a:ln>
                          <a:effectLst/>
                        </a:rPr>
                        <a:t>con el cliente</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En esta reunión se informa al cliente sobre el proyecto y la estrategia para afrontarlo, se obtiene el compromiso y se explica el esquema de trabajo.</a:t>
                      </a:r>
                    </a:p>
                    <a:p>
                      <a:pPr marL="0" marR="0" lvl="0" indent="0" algn="ctr"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Presentación </a:t>
                      </a:r>
                      <a:r>
                        <a:rPr kumimoji="0" lang="es-ES" sz="1200" u="none" strike="noStrike" cap="none" normalizeH="0" baseline="0" dirty="0" err="1" smtClean="0">
                          <a:ln>
                            <a:noFill/>
                          </a:ln>
                          <a:effectLst/>
                        </a:rPr>
                        <a:t>kick</a:t>
                      </a:r>
                      <a:r>
                        <a:rPr kumimoji="0" lang="es-ES" sz="1200" u="none" strike="noStrike" cap="none" normalizeH="0" baseline="0" dirty="0" smtClean="0">
                          <a:ln>
                            <a:noFill/>
                          </a:ln>
                          <a:effectLst/>
                        </a:rPr>
                        <a:t> off con el cliente</a:t>
                      </a:r>
                      <a:endParaRPr kumimoji="0" lang="es-ES" sz="1200" u="none" strike="noStrike" cap="none" normalizeH="0" baseline="0" dirty="0" smtClean="0">
                        <a:ln>
                          <a:noFill/>
                        </a:ln>
                        <a:effectLst/>
                        <a:latin typeface="Candara" panose="020E0502030303020204" pitchFamily="34" charset="0"/>
                      </a:endParaRPr>
                    </a:p>
                  </a:txBody>
                  <a:tcPr marT="45726" marB="45726"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061959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5.3 Tareas</a:t>
            </a: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9023036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025" y="0"/>
            <a:ext cx="10018713" cy="1752599"/>
          </a:xfrm>
        </p:spPr>
        <p:txBody>
          <a:bodyPr/>
          <a:lstStyle/>
          <a:p>
            <a:r>
              <a:rPr lang="es-PE" dirty="0" smtClean="0"/>
              <a:t>Tareas de la Actividad de Planeamiento</a:t>
            </a:r>
            <a:endParaRPr lang="es-PE" dirty="0"/>
          </a:p>
        </p:txBody>
      </p:sp>
      <p:cxnSp>
        <p:nvCxnSpPr>
          <p:cNvPr id="45" name="AutoShape 85"/>
          <p:cNvCxnSpPr>
            <a:cxnSpLocks noChangeShapeType="1"/>
          </p:cNvCxnSpPr>
          <p:nvPr/>
        </p:nvCxnSpPr>
        <p:spPr bwMode="auto">
          <a:xfrm>
            <a:off x="7895498" y="2871629"/>
            <a:ext cx="293674"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24"/>
          <p:cNvCxnSpPr>
            <a:cxnSpLocks noChangeShapeType="1"/>
            <a:stCxn id="5" idx="3"/>
          </p:cNvCxnSpPr>
          <p:nvPr/>
        </p:nvCxnSpPr>
        <p:spPr bwMode="auto">
          <a:xfrm>
            <a:off x="4950516" y="2932106"/>
            <a:ext cx="394902" cy="329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 name="Group 13"/>
          <p:cNvGrpSpPr>
            <a:grpSpLocks/>
          </p:cNvGrpSpPr>
          <p:nvPr/>
        </p:nvGrpSpPr>
        <p:grpSpPr bwMode="auto">
          <a:xfrm>
            <a:off x="3802753" y="2051646"/>
            <a:ext cx="1147763" cy="1758496"/>
            <a:chOff x="1972" y="611"/>
            <a:chExt cx="607" cy="726"/>
          </a:xfrm>
        </p:grpSpPr>
        <p:sp>
          <p:nvSpPr>
            <p:cNvPr id="5" name="Rectangle 14"/>
            <p:cNvSpPr>
              <a:spLocks noChangeArrowheads="1"/>
            </p:cNvSpPr>
            <p:nvPr/>
          </p:nvSpPr>
          <p:spPr bwMode="auto">
            <a:xfrm>
              <a:off x="1972" y="768"/>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Estimación de Esfuerzo</a:t>
              </a:r>
              <a:endParaRPr lang="es-ES" altLang="es-ES" sz="1200">
                <a:latin typeface="Candara" panose="020E0502030303020204" pitchFamily="34" charset="0"/>
              </a:endParaRPr>
            </a:p>
          </p:txBody>
        </p:sp>
        <p:sp>
          <p:nvSpPr>
            <p:cNvPr id="6" name="Rectangle 15"/>
            <p:cNvSpPr>
              <a:spLocks noChangeArrowheads="1"/>
            </p:cNvSpPr>
            <p:nvPr/>
          </p:nvSpPr>
          <p:spPr bwMode="auto">
            <a:xfrm>
              <a:off x="1972" y="611"/>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7" name="Rectangle 16"/>
            <p:cNvSpPr>
              <a:spLocks noChangeArrowheads="1"/>
            </p:cNvSpPr>
            <p:nvPr/>
          </p:nvSpPr>
          <p:spPr bwMode="auto">
            <a:xfrm>
              <a:off x="1972" y="1181"/>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smtClean="0">
                  <a:latin typeface="Candara" panose="020E0502030303020204" pitchFamily="34" charset="0"/>
                </a:rPr>
                <a:t>Plan </a:t>
              </a:r>
              <a:r>
                <a:rPr lang="es-PE" altLang="es-ES" sz="1200" dirty="0">
                  <a:latin typeface="Candara" panose="020E0502030303020204" pitchFamily="34" charset="0"/>
                </a:rPr>
                <a:t>del Proyecto</a:t>
              </a:r>
            </a:p>
          </p:txBody>
        </p:sp>
      </p:grpSp>
      <p:grpSp>
        <p:nvGrpSpPr>
          <p:cNvPr id="8" name="Group 17"/>
          <p:cNvGrpSpPr>
            <a:grpSpLocks/>
          </p:cNvGrpSpPr>
          <p:nvPr/>
        </p:nvGrpSpPr>
        <p:grpSpPr bwMode="auto">
          <a:xfrm>
            <a:off x="5345418" y="2051180"/>
            <a:ext cx="1147762" cy="1758496"/>
            <a:chOff x="2925" y="1389"/>
            <a:chExt cx="607" cy="726"/>
          </a:xfrm>
        </p:grpSpPr>
        <p:sp>
          <p:nvSpPr>
            <p:cNvPr id="9" name="Rectangle 18"/>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Elaboración del cronograma</a:t>
              </a:r>
              <a:endParaRPr lang="es-ES" altLang="es-ES" sz="1200" dirty="0">
                <a:latin typeface="Candara" panose="020E0502030303020204" pitchFamily="34" charset="0"/>
              </a:endParaRPr>
            </a:p>
          </p:txBody>
        </p:sp>
        <p:sp>
          <p:nvSpPr>
            <p:cNvPr id="10" name="Rectangle 19"/>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11" name="Rectangle 20"/>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smtClean="0">
                  <a:latin typeface="Candara" panose="020E0502030303020204" pitchFamily="34" charset="0"/>
                </a:rPr>
                <a:t>Plan </a:t>
              </a:r>
              <a:r>
                <a:rPr lang="es-PE" altLang="es-ES" sz="1200" dirty="0">
                  <a:latin typeface="Candara" panose="020E0502030303020204" pitchFamily="34" charset="0"/>
                </a:rPr>
                <a:t>del Proyecto</a:t>
              </a:r>
            </a:p>
          </p:txBody>
        </p:sp>
      </p:grpSp>
      <p:cxnSp>
        <p:nvCxnSpPr>
          <p:cNvPr id="12" name="AutoShape 23"/>
          <p:cNvCxnSpPr>
            <a:cxnSpLocks noChangeShapeType="1"/>
            <a:stCxn id="17" idx="3"/>
            <a:endCxn id="5" idx="1"/>
          </p:cNvCxnSpPr>
          <p:nvPr/>
        </p:nvCxnSpPr>
        <p:spPr bwMode="auto">
          <a:xfrm>
            <a:off x="3458612" y="2920402"/>
            <a:ext cx="344141" cy="1170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6" name="Group 47"/>
          <p:cNvGrpSpPr>
            <a:grpSpLocks/>
          </p:cNvGrpSpPr>
          <p:nvPr/>
        </p:nvGrpSpPr>
        <p:grpSpPr bwMode="auto">
          <a:xfrm>
            <a:off x="2310849" y="2039942"/>
            <a:ext cx="1147763" cy="1758496"/>
            <a:chOff x="248" y="1389"/>
            <a:chExt cx="607" cy="726"/>
          </a:xfrm>
        </p:grpSpPr>
        <p:sp>
          <p:nvSpPr>
            <p:cNvPr id="17" name="Rectangle 48"/>
            <p:cNvSpPr>
              <a:spLocks noChangeArrowheads="1"/>
            </p:cNvSpPr>
            <p:nvPr/>
          </p:nvSpPr>
          <p:spPr bwMode="auto">
            <a:xfrm>
              <a:off x="248"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latin typeface="Candara" panose="020E0502030303020204" pitchFamily="34" charset="0"/>
                </a:rPr>
                <a:t>Definir el Alcance del Proyecto</a:t>
              </a:r>
              <a:endParaRPr lang="es-ES" altLang="es-ES" sz="1200" dirty="0">
                <a:latin typeface="Candara" panose="020E0502030303020204" pitchFamily="34" charset="0"/>
              </a:endParaRPr>
            </a:p>
          </p:txBody>
        </p:sp>
        <p:sp>
          <p:nvSpPr>
            <p:cNvPr id="18" name="Rectangle 49"/>
            <p:cNvSpPr>
              <a:spLocks noChangeArrowheads="1"/>
            </p:cNvSpPr>
            <p:nvPr/>
          </p:nvSpPr>
          <p:spPr bwMode="auto">
            <a:xfrm>
              <a:off x="248"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19" name="Rectangle 50"/>
            <p:cNvSpPr>
              <a:spLocks noChangeArrowheads="1"/>
            </p:cNvSpPr>
            <p:nvPr/>
          </p:nvSpPr>
          <p:spPr bwMode="auto">
            <a:xfrm>
              <a:off x="248"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smtClean="0">
                  <a:latin typeface="Candara" panose="020E0502030303020204" pitchFamily="34" charset="0"/>
                </a:rPr>
                <a:t>Plan </a:t>
              </a:r>
              <a:r>
                <a:rPr lang="es-PE" altLang="es-ES" sz="1200" dirty="0">
                  <a:latin typeface="Candara" panose="020E0502030303020204" pitchFamily="34" charset="0"/>
                </a:rPr>
                <a:t>del Proyecto</a:t>
              </a:r>
            </a:p>
          </p:txBody>
        </p:sp>
      </p:grpSp>
      <p:grpSp>
        <p:nvGrpSpPr>
          <p:cNvPr id="20" name="Group 53"/>
          <p:cNvGrpSpPr>
            <a:grpSpLocks/>
          </p:cNvGrpSpPr>
          <p:nvPr/>
        </p:nvGrpSpPr>
        <p:grpSpPr bwMode="auto">
          <a:xfrm>
            <a:off x="6728848" y="2052813"/>
            <a:ext cx="1147763" cy="1758496"/>
            <a:chOff x="2986" y="670"/>
            <a:chExt cx="607" cy="726"/>
          </a:xfrm>
        </p:grpSpPr>
        <p:sp>
          <p:nvSpPr>
            <p:cNvPr id="21" name="Rectangle 54"/>
            <p:cNvSpPr>
              <a:spLocks noChangeArrowheads="1"/>
            </p:cNvSpPr>
            <p:nvPr/>
          </p:nvSpPr>
          <p:spPr bwMode="auto">
            <a:xfrm>
              <a:off x="2986" y="827"/>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Definición de la Organización del Proyecto</a:t>
              </a:r>
              <a:endParaRPr lang="es-ES" altLang="es-ES" sz="1200" dirty="0">
                <a:latin typeface="Candara" panose="020E0502030303020204" pitchFamily="34" charset="0"/>
              </a:endParaRPr>
            </a:p>
          </p:txBody>
        </p:sp>
        <p:sp>
          <p:nvSpPr>
            <p:cNvPr id="22" name="Rectangle 55"/>
            <p:cNvSpPr>
              <a:spLocks noChangeArrowheads="1"/>
            </p:cNvSpPr>
            <p:nvPr/>
          </p:nvSpPr>
          <p:spPr bwMode="auto">
            <a:xfrm>
              <a:off x="2986" y="670"/>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(4)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3" name="Rectangle 56"/>
            <p:cNvSpPr>
              <a:spLocks noChangeArrowheads="1"/>
            </p:cNvSpPr>
            <p:nvPr/>
          </p:nvSpPr>
          <p:spPr bwMode="auto">
            <a:xfrm>
              <a:off x="2986" y="1240"/>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smtClean="0">
                  <a:latin typeface="Candara" panose="020E0502030303020204" pitchFamily="34" charset="0"/>
                </a:rPr>
                <a:t>Plan </a:t>
              </a:r>
              <a:r>
                <a:rPr lang="es-PE" altLang="es-ES" sz="1200" dirty="0">
                  <a:latin typeface="Candara" panose="020E0502030303020204" pitchFamily="34" charset="0"/>
                </a:rPr>
                <a:t>del Proyecto</a:t>
              </a:r>
            </a:p>
          </p:txBody>
        </p:sp>
      </p:grpSp>
      <p:grpSp>
        <p:nvGrpSpPr>
          <p:cNvPr id="24" name="Group 57"/>
          <p:cNvGrpSpPr>
            <a:grpSpLocks/>
          </p:cNvGrpSpPr>
          <p:nvPr/>
        </p:nvGrpSpPr>
        <p:grpSpPr bwMode="auto">
          <a:xfrm>
            <a:off x="8189172" y="2021325"/>
            <a:ext cx="1147763" cy="1758496"/>
            <a:chOff x="3025" y="1383"/>
            <a:chExt cx="607" cy="726"/>
          </a:xfrm>
        </p:grpSpPr>
        <p:sp>
          <p:nvSpPr>
            <p:cNvPr id="25" name="Rectangle 58"/>
            <p:cNvSpPr>
              <a:spLocks noChangeArrowheads="1"/>
            </p:cNvSpPr>
            <p:nvPr/>
          </p:nvSpPr>
          <p:spPr bwMode="auto">
            <a:xfrm>
              <a:off x="3025" y="1540"/>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Elaboración de los planes de soporte</a:t>
              </a:r>
              <a:endParaRPr lang="es-ES" altLang="es-ES" sz="1200">
                <a:latin typeface="Candara" panose="020E0502030303020204" pitchFamily="34" charset="0"/>
              </a:endParaRPr>
            </a:p>
          </p:txBody>
        </p:sp>
        <p:sp>
          <p:nvSpPr>
            <p:cNvPr id="26" name="Rectangle 59"/>
            <p:cNvSpPr>
              <a:spLocks noChangeArrowheads="1"/>
            </p:cNvSpPr>
            <p:nvPr/>
          </p:nvSpPr>
          <p:spPr bwMode="auto">
            <a:xfrm>
              <a:off x="3025" y="1383"/>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(5)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7" name="Rectangle 60"/>
            <p:cNvSpPr>
              <a:spLocks noChangeArrowheads="1"/>
            </p:cNvSpPr>
            <p:nvPr/>
          </p:nvSpPr>
          <p:spPr bwMode="auto">
            <a:xfrm>
              <a:off x="3025" y="1953"/>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smtClean="0">
                  <a:latin typeface="Candara" panose="020E0502030303020204" pitchFamily="34" charset="0"/>
                </a:rPr>
                <a:t>Plan </a:t>
              </a:r>
              <a:r>
                <a:rPr lang="es-PE" altLang="es-ES" sz="1200" dirty="0">
                  <a:latin typeface="Candara" panose="020E0502030303020204" pitchFamily="34" charset="0"/>
                </a:rPr>
                <a:t>del Proyecto</a:t>
              </a:r>
            </a:p>
          </p:txBody>
        </p:sp>
      </p:grpSp>
      <p:cxnSp>
        <p:nvCxnSpPr>
          <p:cNvPr id="28" name="AutoShape 61"/>
          <p:cNvCxnSpPr>
            <a:cxnSpLocks noChangeShapeType="1"/>
          </p:cNvCxnSpPr>
          <p:nvPr/>
        </p:nvCxnSpPr>
        <p:spPr bwMode="auto">
          <a:xfrm flipV="1">
            <a:off x="10366988" y="5429969"/>
            <a:ext cx="486577" cy="1277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9" name="AutoShape 62"/>
          <p:cNvCxnSpPr>
            <a:cxnSpLocks noChangeShapeType="1"/>
            <a:stCxn id="9" idx="3"/>
          </p:cNvCxnSpPr>
          <p:nvPr/>
        </p:nvCxnSpPr>
        <p:spPr bwMode="auto">
          <a:xfrm>
            <a:off x="6493180" y="2931640"/>
            <a:ext cx="264608" cy="3759"/>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 name="AutoShape 42"/>
          <p:cNvCxnSpPr>
            <a:cxnSpLocks noChangeShapeType="1"/>
          </p:cNvCxnSpPr>
          <p:nvPr/>
        </p:nvCxnSpPr>
        <p:spPr bwMode="auto">
          <a:xfrm>
            <a:off x="9936957" y="3798438"/>
            <a:ext cx="0" cy="110613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1" name="Group 81"/>
          <p:cNvGrpSpPr>
            <a:grpSpLocks/>
          </p:cNvGrpSpPr>
          <p:nvPr/>
        </p:nvGrpSpPr>
        <p:grpSpPr bwMode="auto">
          <a:xfrm>
            <a:off x="9642227" y="2020821"/>
            <a:ext cx="1147763" cy="1758496"/>
            <a:chOff x="2778" y="1196"/>
            <a:chExt cx="607" cy="726"/>
          </a:xfrm>
        </p:grpSpPr>
        <p:sp>
          <p:nvSpPr>
            <p:cNvPr id="42" name="Rectangle 82"/>
            <p:cNvSpPr>
              <a:spLocks noChangeArrowheads="1"/>
            </p:cNvSpPr>
            <p:nvPr/>
          </p:nvSpPr>
          <p:spPr bwMode="auto">
            <a:xfrm>
              <a:off x="2778" y="1353"/>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Revisión y ajustes</a:t>
              </a:r>
              <a:endParaRPr lang="es-ES" altLang="es-ES" sz="1200" dirty="0">
                <a:latin typeface="Candara" panose="020E0502030303020204" pitchFamily="34" charset="0"/>
              </a:endParaRPr>
            </a:p>
          </p:txBody>
        </p:sp>
        <p:sp>
          <p:nvSpPr>
            <p:cNvPr id="43" name="Rectangle 83"/>
            <p:cNvSpPr>
              <a:spLocks noChangeArrowheads="1"/>
            </p:cNvSpPr>
            <p:nvPr/>
          </p:nvSpPr>
          <p:spPr bwMode="auto">
            <a:xfrm>
              <a:off x="2778" y="1196"/>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(6)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44" name="Rectangle 84"/>
            <p:cNvSpPr>
              <a:spLocks noChangeArrowheads="1"/>
            </p:cNvSpPr>
            <p:nvPr/>
          </p:nvSpPr>
          <p:spPr bwMode="auto">
            <a:xfrm>
              <a:off x="2778" y="1766"/>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smtClean="0">
                  <a:latin typeface="Candara" panose="020E0502030303020204" pitchFamily="34" charset="0"/>
                </a:rPr>
                <a:t>Plan </a:t>
              </a:r>
              <a:r>
                <a:rPr lang="es-PE" altLang="es-ES" sz="1200" dirty="0">
                  <a:latin typeface="Candara" panose="020E0502030303020204" pitchFamily="34" charset="0"/>
                </a:rPr>
                <a:t>del Proyecto</a:t>
              </a:r>
            </a:p>
          </p:txBody>
        </p:sp>
      </p:grpSp>
      <p:sp>
        <p:nvSpPr>
          <p:cNvPr id="46" name="Line 88"/>
          <p:cNvSpPr>
            <a:spLocks noChangeShapeType="1"/>
          </p:cNvSpPr>
          <p:nvPr/>
        </p:nvSpPr>
        <p:spPr bwMode="auto">
          <a:xfrm>
            <a:off x="9349238" y="2933272"/>
            <a:ext cx="2929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nvGrpSpPr>
          <p:cNvPr id="54" name="Grupo 53"/>
          <p:cNvGrpSpPr/>
          <p:nvPr/>
        </p:nvGrpSpPr>
        <p:grpSpPr>
          <a:xfrm>
            <a:off x="815860" y="1441591"/>
            <a:ext cx="1963708" cy="1690538"/>
            <a:chOff x="819409" y="1020675"/>
            <a:chExt cx="1963708" cy="1690538"/>
          </a:xfrm>
        </p:grpSpPr>
        <p:sp>
          <p:nvSpPr>
            <p:cNvPr id="47" name="Rectangle 109"/>
            <p:cNvSpPr>
              <a:spLocks noChangeArrowheads="1"/>
            </p:cNvSpPr>
            <p:nvPr/>
          </p:nvSpPr>
          <p:spPr bwMode="auto">
            <a:xfrm>
              <a:off x="1116549" y="1411743"/>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pic>
          <p:nvPicPr>
            <p:cNvPr id="49"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09" y="1020675"/>
              <a:ext cx="587390" cy="169053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Conector recto de flecha 49"/>
          <p:cNvCxnSpPr>
            <a:endCxn id="51" idx="0"/>
          </p:cNvCxnSpPr>
          <p:nvPr/>
        </p:nvCxnSpPr>
        <p:spPr>
          <a:xfrm>
            <a:off x="1109555" y="3163759"/>
            <a:ext cx="1" cy="772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upo 52"/>
          <p:cNvGrpSpPr/>
          <p:nvPr/>
        </p:nvGrpSpPr>
        <p:grpSpPr>
          <a:xfrm>
            <a:off x="625319" y="3936095"/>
            <a:ext cx="2039301" cy="968473"/>
            <a:chOff x="665239" y="3536806"/>
            <a:chExt cx="2039301" cy="968473"/>
          </a:xfrm>
        </p:grpSpPr>
        <p:sp>
          <p:nvSpPr>
            <p:cNvPr id="48" name="Rectangle 204"/>
            <p:cNvSpPr>
              <a:spLocks noChangeArrowheads="1"/>
            </p:cNvSpPr>
            <p:nvPr/>
          </p:nvSpPr>
          <p:spPr bwMode="auto">
            <a:xfrm>
              <a:off x="1619835" y="3780190"/>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51" name="Imagen 50"/>
            <p:cNvPicPr>
              <a:picLocks noChangeAspect="1"/>
            </p:cNvPicPr>
            <p:nvPr/>
          </p:nvPicPr>
          <p:blipFill>
            <a:blip r:embed="rId3"/>
            <a:stretch>
              <a:fillRect/>
            </a:stretch>
          </p:blipFill>
          <p:spPr>
            <a:xfrm>
              <a:off x="665239" y="3536806"/>
              <a:ext cx="968473" cy="968473"/>
            </a:xfrm>
            <a:prstGeom prst="rect">
              <a:avLst/>
            </a:prstGeom>
          </p:spPr>
        </p:pic>
      </p:grpSp>
      <p:grpSp>
        <p:nvGrpSpPr>
          <p:cNvPr id="66" name="Grupo 65"/>
          <p:cNvGrpSpPr/>
          <p:nvPr/>
        </p:nvGrpSpPr>
        <p:grpSpPr>
          <a:xfrm>
            <a:off x="9166373" y="4904568"/>
            <a:ext cx="1200615" cy="840339"/>
            <a:chOff x="9169922" y="4483652"/>
            <a:chExt cx="1200615" cy="840339"/>
          </a:xfrm>
        </p:grpSpPr>
        <p:sp>
          <p:nvSpPr>
            <p:cNvPr id="36" name="Rectangle 37"/>
            <p:cNvSpPr>
              <a:spLocks noChangeArrowheads="1"/>
            </p:cNvSpPr>
            <p:nvPr/>
          </p:nvSpPr>
          <p:spPr bwMode="auto">
            <a:xfrm>
              <a:off x="9169922" y="4827931"/>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61" name="Imagen 60"/>
            <p:cNvPicPr>
              <a:picLocks noChangeAspect="1"/>
            </p:cNvPicPr>
            <p:nvPr/>
          </p:nvPicPr>
          <p:blipFill>
            <a:blip r:embed="rId4"/>
            <a:stretch>
              <a:fillRect/>
            </a:stretch>
          </p:blipFill>
          <p:spPr>
            <a:xfrm>
              <a:off x="9234120" y="4483652"/>
              <a:ext cx="1136417" cy="840339"/>
            </a:xfrm>
            <a:prstGeom prst="rect">
              <a:avLst/>
            </a:prstGeom>
          </p:spPr>
        </p:pic>
      </p:grpSp>
      <p:grpSp>
        <p:nvGrpSpPr>
          <p:cNvPr id="65" name="Grupo 64"/>
          <p:cNvGrpSpPr/>
          <p:nvPr/>
        </p:nvGrpSpPr>
        <p:grpSpPr>
          <a:xfrm>
            <a:off x="10652558" y="4696896"/>
            <a:ext cx="1104900" cy="2083221"/>
            <a:chOff x="10656107" y="4275980"/>
            <a:chExt cx="1104900" cy="2083221"/>
          </a:xfrm>
        </p:grpSpPr>
        <p:sp>
          <p:nvSpPr>
            <p:cNvPr id="35" name="Rectangle 74"/>
            <p:cNvSpPr>
              <a:spLocks noChangeArrowheads="1"/>
            </p:cNvSpPr>
            <p:nvPr/>
          </p:nvSpPr>
          <p:spPr bwMode="auto">
            <a:xfrm>
              <a:off x="10656107" y="5971403"/>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a:t>
              </a:r>
              <a:r>
                <a:rPr lang="es-PE" altLang="es-ES" sz="1200" b="1" dirty="0" smtClean="0">
                  <a:latin typeface="Candara" panose="020E0502030303020204" pitchFamily="34" charset="0"/>
                </a:rPr>
                <a:t>Demanda</a:t>
              </a:r>
              <a:endParaRPr lang="es-ES" altLang="es-ES" sz="1200" b="1" dirty="0">
                <a:latin typeface="Candara" panose="020E0502030303020204" pitchFamily="34" charset="0"/>
              </a:endParaRPr>
            </a:p>
          </p:txBody>
        </p:sp>
        <p:pic>
          <p:nvPicPr>
            <p:cNvPr id="64" name="Picture 2" descr="https://encrypted-tbn3.gstatic.com/images?q=tbn:ANd9GcQcoS-MqkhDDRYjJDHLLF54EDYq5mjGIgaX_Rg0FuWZQjI-K_z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0580" y="4275980"/>
              <a:ext cx="855954" cy="1711908"/>
            </a:xfrm>
            <a:prstGeom prst="rect">
              <a:avLst/>
            </a:prstGeom>
            <a:noFill/>
            <a:extLst>
              <a:ext uri="{909E8E84-426E-40DD-AFC4-6F175D3DCCD1}">
                <a14:hiddenFill xmlns:a14="http://schemas.microsoft.com/office/drawing/2010/main">
                  <a:solidFill>
                    <a:srgbClr val="FFFFFF"/>
                  </a:solidFill>
                </a14:hiddenFill>
              </a:ext>
            </a:extLst>
          </p:spPr>
        </p:pic>
      </p:grpSp>
      <p:pic>
        <p:nvPicPr>
          <p:cNvPr id="52" name="Imagen 51"/>
          <p:cNvPicPr>
            <a:picLocks noChangeAspect="1"/>
          </p:cNvPicPr>
          <p:nvPr/>
        </p:nvPicPr>
        <p:blipFill rotWithShape="1">
          <a:blip r:embed="rId6"/>
          <a:srcRect t="1" r="10280" b="749"/>
          <a:stretch/>
        </p:blipFill>
        <p:spPr>
          <a:xfrm>
            <a:off x="1" y="179"/>
            <a:ext cx="914400" cy="888642"/>
          </a:xfrm>
          <a:prstGeom prst="rect">
            <a:avLst/>
          </a:prstGeom>
          <a:noFill/>
        </p:spPr>
      </p:pic>
      <p:cxnSp>
        <p:nvCxnSpPr>
          <p:cNvPr id="85" name="84 Conector angular"/>
          <p:cNvCxnSpPr>
            <a:endCxn id="17" idx="1"/>
          </p:cNvCxnSpPr>
          <p:nvPr/>
        </p:nvCxnSpPr>
        <p:spPr>
          <a:xfrm rot="5400000" flipH="1" flipV="1">
            <a:off x="1437536" y="3062782"/>
            <a:ext cx="1015693" cy="73093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Rectangle 204"/>
          <p:cNvSpPr>
            <a:spLocks noChangeArrowheads="1"/>
          </p:cNvSpPr>
          <p:nvPr/>
        </p:nvSpPr>
        <p:spPr bwMode="auto">
          <a:xfrm>
            <a:off x="8042335" y="5187115"/>
            <a:ext cx="1084705"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smtClean="0">
                <a:latin typeface="Candara" panose="020E0502030303020204" pitchFamily="34" charset="0"/>
              </a:rPr>
              <a:t>Plan de proyecto</a:t>
            </a:r>
            <a:endParaRPr lang="es-ES" altLang="es-ES" sz="1200" b="1" dirty="0">
              <a:latin typeface="Candara" panose="020E0502030303020204" pitchFamily="34" charset="0"/>
            </a:endParaRPr>
          </a:p>
        </p:txBody>
      </p:sp>
    </p:spTree>
    <p:extLst>
      <p:ext uri="{BB962C8B-B14F-4D97-AF65-F5344CB8AC3E}">
        <p14:creationId xmlns:p14="http://schemas.microsoft.com/office/powerpoint/2010/main" val="366162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barn(inVertical)">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down)">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1000"/>
                                        <p:tgtEl>
                                          <p:spTgt spid="95"/>
                                        </p:tgtEl>
                                      </p:cBhvr>
                                    </p:animEffect>
                                    <p:anim calcmode="lin" valueType="num">
                                      <p:cBhvr>
                                        <p:cTn id="89" dur="1000" fill="hold"/>
                                        <p:tgtEl>
                                          <p:spTgt spid="95"/>
                                        </p:tgtEl>
                                        <p:attrNameLst>
                                          <p:attrName>ppt_x</p:attrName>
                                        </p:attrNameLst>
                                      </p:cBhvr>
                                      <p:tavLst>
                                        <p:tav tm="0">
                                          <p:val>
                                            <p:strVal val="#ppt_x"/>
                                          </p:val>
                                        </p:tav>
                                        <p:tav tm="100000">
                                          <p:val>
                                            <p:strVal val="#ppt_x"/>
                                          </p:val>
                                        </p:tav>
                                      </p:tavLst>
                                    </p:anim>
                                    <p:anim calcmode="lin" valueType="num">
                                      <p:cBhvr>
                                        <p:cTn id="90" dur="1000" fill="hold"/>
                                        <p:tgtEl>
                                          <p:spTgt spid="95"/>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1000"/>
                                        <p:tgtEl>
                                          <p:spTgt spid="66"/>
                                        </p:tgtEl>
                                      </p:cBhvr>
                                    </p:animEffect>
                                    <p:anim calcmode="lin" valueType="num">
                                      <p:cBhvr>
                                        <p:cTn id="94" dur="1000" fill="hold"/>
                                        <p:tgtEl>
                                          <p:spTgt spid="66"/>
                                        </p:tgtEl>
                                        <p:attrNameLst>
                                          <p:attrName>ppt_x</p:attrName>
                                        </p:attrNameLst>
                                      </p:cBhvr>
                                      <p:tavLst>
                                        <p:tav tm="0">
                                          <p:val>
                                            <p:strVal val="#ppt_x"/>
                                          </p:val>
                                        </p:tav>
                                        <p:tav tm="100000">
                                          <p:val>
                                            <p:strVal val="#ppt_x"/>
                                          </p:val>
                                        </p:tav>
                                      </p:tavLst>
                                    </p:anim>
                                    <p:anim calcmode="lin" valueType="num">
                                      <p:cBhvr>
                                        <p:cTn id="95"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6" presetClass="entr" presetSubtype="16" fill="hold" nodeType="click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circle(in)">
                                      <p:cBhvr>
                                        <p:cTn id="100" dur="20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6" presetClass="entr" presetSubtype="16" fill="hold" nodeType="clickEffect">
                                  <p:stCondLst>
                                    <p:cond delay="0"/>
                                  </p:stCondLst>
                                  <p:childTnLst>
                                    <p:set>
                                      <p:cBhvr>
                                        <p:cTn id="104" dur="1" fill="hold">
                                          <p:stCondLst>
                                            <p:cond delay="0"/>
                                          </p:stCondLst>
                                        </p:cTn>
                                        <p:tgtEl>
                                          <p:spTgt spid="65"/>
                                        </p:tgtEl>
                                        <p:attrNameLst>
                                          <p:attrName>style.visibility</p:attrName>
                                        </p:attrNameLst>
                                      </p:cBhvr>
                                      <p:to>
                                        <p:strVal val="visible"/>
                                      </p:to>
                                    </p:set>
                                    <p:animEffect transition="in" filter="circle(in)">
                                      <p:cBhvr>
                                        <p:cTn id="105"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7568" y="0"/>
            <a:ext cx="10018713" cy="841829"/>
          </a:xfrm>
        </p:spPr>
        <p:txBody>
          <a:bodyPr/>
          <a:lstStyle/>
          <a:p>
            <a:r>
              <a:rPr lang="es-PE" dirty="0" smtClean="0"/>
              <a:t>Tarea de la Actividad de Planeamiento</a:t>
            </a:r>
            <a:endParaRPr lang="es-PE" dirty="0"/>
          </a:p>
        </p:txBody>
      </p:sp>
      <p:graphicFrame>
        <p:nvGraphicFramePr>
          <p:cNvPr id="5" name="Group 420"/>
          <p:cNvGraphicFramePr>
            <a:graphicFrameLocks noGrp="1"/>
          </p:cNvGraphicFramePr>
          <p:nvPr>
            <p:ph/>
            <p:extLst>
              <p:ext uri="{D42A27DB-BD31-4B8C-83A1-F6EECF244321}">
                <p14:modId xmlns:p14="http://schemas.microsoft.com/office/powerpoint/2010/main" val="2523288861"/>
              </p:ext>
            </p:extLst>
          </p:nvPr>
        </p:nvGraphicFramePr>
        <p:xfrm>
          <a:off x="1578816" y="841829"/>
          <a:ext cx="9999434" cy="5877007"/>
        </p:xfrm>
        <a:graphic>
          <a:graphicData uri="http://schemas.openxmlformats.org/drawingml/2006/table">
            <a:tbl>
              <a:tblPr>
                <a:tableStyleId>{5DA37D80-6434-44D0-A028-1B22A696006F}</a:tableStyleId>
              </a:tblPr>
              <a:tblGrid>
                <a:gridCol w="456046"/>
                <a:gridCol w="1538781"/>
                <a:gridCol w="1693074"/>
                <a:gridCol w="4181188"/>
                <a:gridCol w="2130345"/>
              </a:tblGrid>
              <a:tr h="6006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Nombre de la Tarea</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Descripción de la Tarea</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43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Definir alcance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WBS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Matriz de entregables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627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2</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Estimación de esfuerzo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Se estima el tamaño del proyecto en forma de esfuerzo, tanto por roles como por etapas.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Proceso de estimaciones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431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3</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Elaboración de cronograma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Primero se genera el cronograma detallado tomando como base la plantilla predefinida.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 de cronograma de proyecto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8291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4</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Definición de la organización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Definición de los responsables de la ejecución del proyecto. Además de mapear los procesos del MRPL comprometido por el proyecto en el Directorio de Proyectos del servicio.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Sección del Plan de Gestión del Proyecto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Directorio de Proyectos</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11002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5</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Elaboración de los planes de soporte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Secciones de la plantilla Plan de Gestión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7620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6</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Jefe de proyecto</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Revisión y Ajustes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En esta etapa el jefe de proyecto revisa el Plan del Proyecto conjuntamente con el jefe de proyecto, quedando evidenciado en acta de reunión incluyendo las observaciones identificadas.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bl>
          </a:graphicData>
        </a:graphic>
      </p:graphicFrame>
      <p:pic>
        <p:nvPicPr>
          <p:cNvPr id="4" name="Imagen 3"/>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425927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1736" y="143811"/>
            <a:ext cx="9256669" cy="914400"/>
          </a:xfrm>
        </p:spPr>
        <p:txBody>
          <a:bodyPr>
            <a:normAutofit fontScale="90000"/>
          </a:bodyPr>
          <a:lstStyle/>
          <a:p>
            <a:r>
              <a:rPr lang="es-PE" sz="6600" dirty="0" smtClean="0">
                <a:latin typeface="Candara" panose="020E0502030303020204" pitchFamily="34" charset="0"/>
              </a:rPr>
              <a:t>Contenido</a:t>
            </a:r>
            <a:endParaRPr lang="es-PE" sz="6600" dirty="0">
              <a:latin typeface="Candara" panose="020E0502030303020204" pitchFamily="34" charset="0"/>
            </a:endParaRPr>
          </a:p>
        </p:txBody>
      </p:sp>
      <p:sp>
        <p:nvSpPr>
          <p:cNvPr id="3" name="Marcador de contenido 2"/>
          <p:cNvSpPr>
            <a:spLocks noGrp="1"/>
          </p:cNvSpPr>
          <p:nvPr>
            <p:ph idx="1"/>
          </p:nvPr>
        </p:nvSpPr>
        <p:spPr>
          <a:xfrm>
            <a:off x="2038103" y="1005624"/>
            <a:ext cx="4800579" cy="5852376"/>
          </a:xfrm>
        </p:spPr>
        <p:txBody>
          <a:bodyPr>
            <a:normAutofit/>
          </a:bodyPr>
          <a:lstStyle/>
          <a:p>
            <a:pPr marL="457200" indent="-457200">
              <a:buFont typeface="+mj-lt"/>
              <a:buAutoNum type="arabicPeriod"/>
            </a:pPr>
            <a:r>
              <a:rPr lang="es-PE" dirty="0"/>
              <a:t>Objetivo y alcance del </a:t>
            </a:r>
            <a:r>
              <a:rPr lang="es-PE" dirty="0" smtClean="0"/>
              <a:t>proceso.</a:t>
            </a:r>
            <a:endParaRPr lang="es-PE" dirty="0"/>
          </a:p>
          <a:p>
            <a:pPr marL="457200" indent="-457200">
              <a:buFont typeface="+mj-lt"/>
              <a:buAutoNum type="arabicPeriod"/>
            </a:pPr>
            <a:r>
              <a:rPr lang="es-PE" dirty="0"/>
              <a:t>Términos y </a:t>
            </a:r>
            <a:r>
              <a:rPr lang="es-PE" dirty="0" smtClean="0"/>
              <a:t>definiciones.</a:t>
            </a:r>
            <a:endParaRPr lang="es-PE" dirty="0"/>
          </a:p>
          <a:p>
            <a:pPr marL="457200" indent="-457200">
              <a:buFont typeface="+mj-lt"/>
              <a:buAutoNum type="arabicPeriod"/>
            </a:pPr>
            <a:r>
              <a:rPr lang="es-PE" dirty="0"/>
              <a:t>Roles y </a:t>
            </a:r>
            <a:r>
              <a:rPr lang="es-PE" dirty="0" smtClean="0"/>
              <a:t>responsabilidades.</a:t>
            </a:r>
            <a:endParaRPr lang="es-PE" dirty="0"/>
          </a:p>
          <a:p>
            <a:pPr marL="457200" indent="-457200">
              <a:buFont typeface="+mj-lt"/>
              <a:buAutoNum type="arabicPeriod"/>
            </a:pPr>
            <a:r>
              <a:rPr lang="es-PE" dirty="0"/>
              <a:t>Entradas y salidas del </a:t>
            </a:r>
            <a:r>
              <a:rPr lang="es-PE" dirty="0" smtClean="0"/>
              <a:t>proceso.</a:t>
            </a:r>
            <a:endParaRPr lang="es-PE" dirty="0"/>
          </a:p>
          <a:p>
            <a:pPr marL="457200" indent="-457200">
              <a:buFont typeface="+mj-lt"/>
              <a:buAutoNum type="arabicPeriod"/>
            </a:pPr>
            <a:r>
              <a:rPr lang="es-PE" dirty="0"/>
              <a:t>Descripción del </a:t>
            </a:r>
            <a:r>
              <a:rPr lang="es-PE" dirty="0" smtClean="0"/>
              <a:t>proceso.</a:t>
            </a:r>
            <a:endParaRPr lang="es-PE" dirty="0"/>
          </a:p>
          <a:p>
            <a:pPr marL="914400" lvl="1" indent="-457200">
              <a:buFont typeface="+mj-lt"/>
              <a:buAutoNum type="arabicPeriod"/>
            </a:pPr>
            <a:r>
              <a:rPr lang="es-PE" dirty="0" smtClean="0"/>
              <a:t>Subprocesos.</a:t>
            </a:r>
            <a:endParaRPr lang="es-PE" dirty="0"/>
          </a:p>
          <a:p>
            <a:pPr marL="914400" lvl="1" indent="-457200">
              <a:buFont typeface="+mj-lt"/>
              <a:buAutoNum type="arabicPeriod"/>
            </a:pPr>
            <a:r>
              <a:rPr lang="es-PE" dirty="0" smtClean="0"/>
              <a:t>Actividades.</a:t>
            </a:r>
            <a:endParaRPr lang="es-PE" dirty="0"/>
          </a:p>
          <a:p>
            <a:pPr marL="914400" lvl="1" indent="-457200">
              <a:buFont typeface="+mj-lt"/>
              <a:buAutoNum type="arabicPeriod"/>
            </a:pPr>
            <a:r>
              <a:rPr lang="es-PE" dirty="0" smtClean="0"/>
              <a:t>Tareas.</a:t>
            </a:r>
            <a:endParaRPr lang="es-PE" dirty="0"/>
          </a:p>
          <a:p>
            <a:pPr marL="457200" indent="-457200">
              <a:buFont typeface="+mj-lt"/>
              <a:buAutoNum type="arabicPeriod"/>
            </a:pPr>
            <a:r>
              <a:rPr lang="es-PE" dirty="0"/>
              <a:t>Métricas del </a:t>
            </a:r>
            <a:r>
              <a:rPr lang="es-PE" dirty="0" smtClean="0"/>
              <a:t>proceso.</a:t>
            </a:r>
            <a:endParaRPr lang="es-PE" dirty="0"/>
          </a:p>
          <a:p>
            <a:pPr marL="457200" indent="-457200">
              <a:buFont typeface="+mj-lt"/>
              <a:buAutoNum type="arabicPeriod"/>
            </a:pPr>
            <a:r>
              <a:rPr lang="es-PE" dirty="0"/>
              <a:t>Artefactos del </a:t>
            </a:r>
            <a:r>
              <a:rPr lang="es-PE" dirty="0" smtClean="0"/>
              <a:t>proceso.</a:t>
            </a:r>
            <a:endParaRPr lang="es-PE" dirty="0"/>
          </a:p>
          <a:p>
            <a:pPr marL="457200" indent="-457200">
              <a:buFont typeface="+mj-lt"/>
              <a:buAutoNum type="arabicPeriod"/>
            </a:pPr>
            <a:r>
              <a:rPr lang="es-PE" dirty="0"/>
              <a:t>Historial de </a:t>
            </a:r>
            <a:r>
              <a:rPr lang="es-PE" dirty="0" smtClean="0"/>
              <a:t>revisiones.</a:t>
            </a:r>
            <a:endParaRPr lang="es-PE" dirty="0"/>
          </a:p>
        </p:txBody>
      </p:sp>
      <p:pic>
        <p:nvPicPr>
          <p:cNvPr id="1026" name="Picture 2" descr="Resultado de imagen para 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023" y="2706173"/>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6" name="Imagen 5"/>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013844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5.4 Actividades</a:t>
            </a: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907561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6" name="Conector angular 145"/>
          <p:cNvCxnSpPr/>
          <p:nvPr/>
        </p:nvCxnSpPr>
        <p:spPr>
          <a:xfrm flipV="1">
            <a:off x="2246310" y="1796774"/>
            <a:ext cx="1699712" cy="1410043"/>
          </a:xfrm>
          <a:prstGeom prst="bentConnector3">
            <a:avLst>
              <a:gd name="adj1" fmla="val -208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27854" y="1"/>
            <a:ext cx="9909403" cy="1155808"/>
          </a:xfrm>
        </p:spPr>
        <p:txBody>
          <a:bodyPr>
            <a:normAutofit fontScale="90000"/>
          </a:bodyPr>
          <a:lstStyle/>
          <a:p>
            <a:r>
              <a:rPr lang="es-PE" dirty="0" smtClean="0"/>
              <a:t>Actividades del Subproceso de Ejecución, Seguimiento y Control</a:t>
            </a:r>
            <a:endParaRPr lang="es-PE" dirty="0"/>
          </a:p>
        </p:txBody>
      </p:sp>
      <p:sp>
        <p:nvSpPr>
          <p:cNvPr id="6" name="AutoShape 94"/>
          <p:cNvSpPr>
            <a:spLocks noChangeArrowheads="1"/>
          </p:cNvSpPr>
          <p:nvPr/>
        </p:nvSpPr>
        <p:spPr bwMode="auto">
          <a:xfrm rot="13591213">
            <a:off x="10182442" y="3094844"/>
            <a:ext cx="526430" cy="469867"/>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16" name="AutoShape 120"/>
          <p:cNvCxnSpPr>
            <a:cxnSpLocks noChangeShapeType="1"/>
          </p:cNvCxnSpPr>
          <p:nvPr/>
        </p:nvCxnSpPr>
        <p:spPr bwMode="auto">
          <a:xfrm rot="16200000" flipH="1">
            <a:off x="585447" y="4060482"/>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7" name="AutoShape 121"/>
          <p:cNvCxnSpPr>
            <a:cxnSpLocks noChangeShapeType="1"/>
          </p:cNvCxnSpPr>
          <p:nvPr/>
        </p:nvCxnSpPr>
        <p:spPr bwMode="auto">
          <a:xfrm rot="16200000">
            <a:off x="350725" y="2858745"/>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AutoShape 86"/>
          <p:cNvSpPr>
            <a:spLocks noChangeArrowheads="1"/>
          </p:cNvSpPr>
          <p:nvPr/>
        </p:nvSpPr>
        <p:spPr bwMode="auto">
          <a:xfrm rot="2791213">
            <a:off x="1938713" y="3322663"/>
            <a:ext cx="610872" cy="585244"/>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grpSp>
        <p:nvGrpSpPr>
          <p:cNvPr id="20" name="Group 25"/>
          <p:cNvGrpSpPr>
            <a:grpSpLocks/>
          </p:cNvGrpSpPr>
          <p:nvPr/>
        </p:nvGrpSpPr>
        <p:grpSpPr bwMode="auto">
          <a:xfrm>
            <a:off x="2550043" y="2857272"/>
            <a:ext cx="1199859" cy="1950244"/>
            <a:chOff x="657" y="1389"/>
            <a:chExt cx="607" cy="807"/>
          </a:xfrm>
        </p:grpSpPr>
        <p:sp>
          <p:nvSpPr>
            <p:cNvPr id="21"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Generación de Informe de Estado</a:t>
              </a:r>
              <a:endParaRPr lang="es-ES" altLang="es-ES" sz="1200" dirty="0">
                <a:latin typeface="Candara" panose="020E0502030303020204" pitchFamily="34" charset="0"/>
              </a:endParaRPr>
            </a:p>
          </p:txBody>
        </p:sp>
        <p:sp>
          <p:nvSpPr>
            <p:cNvPr id="22"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3" name="Rectangle 28"/>
            <p:cNvSpPr>
              <a:spLocks noChangeArrowheads="1"/>
            </p:cNvSpPr>
            <p:nvPr/>
          </p:nvSpPr>
          <p:spPr bwMode="auto">
            <a:xfrm>
              <a:off x="657" y="1905"/>
              <a:ext cx="607" cy="29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1450" indent="-171450" eaLnBrk="1" hangingPunct="1">
                <a:buFont typeface="Arial" panose="020B0604020202020204" pitchFamily="34" charset="0"/>
                <a:buChar char="•"/>
              </a:pPr>
              <a:r>
                <a:rPr lang="es-PE" altLang="es-ES" sz="1200" b="1" dirty="0" smtClean="0">
                  <a:latin typeface="Candara" panose="020E0502030303020204" pitchFamily="34" charset="0"/>
                </a:rPr>
                <a:t>Plan quincenal</a:t>
              </a:r>
            </a:p>
            <a:p>
              <a:pPr marL="171450" indent="-171450" eaLnBrk="1" hangingPunct="1">
                <a:buFont typeface="Arial" panose="020B0604020202020204" pitchFamily="34" charset="0"/>
                <a:buChar char="•"/>
              </a:pPr>
              <a:r>
                <a:rPr lang="es-PE" altLang="es-ES" sz="1200" b="1" dirty="0" smtClean="0">
                  <a:latin typeface="Candara" panose="020E0502030303020204" pitchFamily="34" charset="0"/>
                </a:rPr>
                <a:t>Plan de proyecto</a:t>
              </a:r>
              <a:endParaRPr lang="es-PE" altLang="es-ES" sz="1200" b="1" dirty="0">
                <a:latin typeface="Candara" panose="020E0502030303020204" pitchFamily="34" charset="0"/>
              </a:endParaRPr>
            </a:p>
          </p:txBody>
        </p:sp>
      </p:grpSp>
      <p:cxnSp>
        <p:nvCxnSpPr>
          <p:cNvPr id="26" name="AutoShape 88"/>
          <p:cNvCxnSpPr>
            <a:cxnSpLocks noChangeShapeType="1"/>
            <a:stCxn id="18" idx="5"/>
          </p:cNvCxnSpPr>
          <p:nvPr/>
        </p:nvCxnSpPr>
        <p:spPr bwMode="auto">
          <a:xfrm flipV="1">
            <a:off x="2244149" y="3613308"/>
            <a:ext cx="305894" cy="197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8" name="Group 5"/>
          <p:cNvGrpSpPr>
            <a:grpSpLocks/>
          </p:cNvGrpSpPr>
          <p:nvPr/>
        </p:nvGrpSpPr>
        <p:grpSpPr bwMode="auto">
          <a:xfrm>
            <a:off x="4053114" y="2852509"/>
            <a:ext cx="963613" cy="1633538"/>
            <a:chOff x="1474" y="1389"/>
            <a:chExt cx="607" cy="726"/>
          </a:xfrm>
        </p:grpSpPr>
        <p:sp>
          <p:nvSpPr>
            <p:cNvPr id="29" name="Rectangle 6"/>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Revisión de Informe quincenal</a:t>
              </a:r>
              <a:endParaRPr lang="es-ES" altLang="es-ES" sz="1200">
                <a:latin typeface="Candara" panose="020E0502030303020204" pitchFamily="34" charset="0"/>
              </a:endParaRPr>
            </a:p>
          </p:txBody>
        </p:sp>
        <p:sp>
          <p:nvSpPr>
            <p:cNvPr id="30" name="Rectangle 7"/>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(4)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31" name="Rectangle 8"/>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Artefactos de gestión</a:t>
              </a:r>
            </a:p>
          </p:txBody>
        </p:sp>
      </p:grpSp>
      <p:grpSp>
        <p:nvGrpSpPr>
          <p:cNvPr id="32" name="Group 9"/>
          <p:cNvGrpSpPr>
            <a:grpSpLocks/>
          </p:cNvGrpSpPr>
          <p:nvPr/>
        </p:nvGrpSpPr>
        <p:grpSpPr bwMode="auto">
          <a:xfrm>
            <a:off x="7716009" y="4360977"/>
            <a:ext cx="1450294" cy="1152525"/>
            <a:chOff x="3107" y="1389"/>
            <a:chExt cx="607" cy="726"/>
          </a:xfrm>
        </p:grpSpPr>
        <p:sp>
          <p:nvSpPr>
            <p:cNvPr id="33" name="Rectangle 10"/>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Reunión </a:t>
              </a:r>
              <a:r>
                <a:rPr lang="es-PE" altLang="es-ES" sz="1200" dirty="0" smtClean="0">
                  <a:latin typeface="Candara" panose="020E0502030303020204" pitchFamily="34" charset="0"/>
                </a:rPr>
                <a:t>interna</a:t>
              </a:r>
              <a:endParaRPr lang="es-ES" altLang="es-ES" sz="1200" dirty="0">
                <a:latin typeface="Candara" panose="020E0502030303020204" pitchFamily="34" charset="0"/>
              </a:endParaRPr>
            </a:p>
          </p:txBody>
        </p:sp>
        <p:sp>
          <p:nvSpPr>
            <p:cNvPr id="34" name="Rectangle 11"/>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(8) Jefe de proyecto</a:t>
              </a:r>
              <a:endParaRPr lang="es-ES" altLang="es-ES" sz="1200" b="1" dirty="0">
                <a:latin typeface="Candara" panose="020E0502030303020204" pitchFamily="34" charset="0"/>
              </a:endParaRPr>
            </a:p>
          </p:txBody>
        </p:sp>
        <p:sp>
          <p:nvSpPr>
            <p:cNvPr id="35" name="Rectangle 12"/>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Artefactos de gestión</a:t>
              </a:r>
            </a:p>
          </p:txBody>
        </p:sp>
      </p:grpSp>
      <p:cxnSp>
        <p:nvCxnSpPr>
          <p:cNvPr id="37" name="AutoShape 15"/>
          <p:cNvCxnSpPr>
            <a:cxnSpLocks noChangeShapeType="1"/>
            <a:endCxn id="57" idx="2"/>
          </p:cNvCxnSpPr>
          <p:nvPr/>
        </p:nvCxnSpPr>
        <p:spPr bwMode="auto">
          <a:xfrm flipV="1">
            <a:off x="5016727" y="3424393"/>
            <a:ext cx="146119" cy="897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8" name="Group 48"/>
          <p:cNvGrpSpPr>
            <a:grpSpLocks/>
          </p:cNvGrpSpPr>
          <p:nvPr/>
        </p:nvGrpSpPr>
        <p:grpSpPr bwMode="auto">
          <a:xfrm>
            <a:off x="5900964" y="2850922"/>
            <a:ext cx="1443265" cy="1152525"/>
            <a:chOff x="1474" y="1389"/>
            <a:chExt cx="607" cy="726"/>
          </a:xfrm>
        </p:grpSpPr>
        <p:sp>
          <p:nvSpPr>
            <p:cNvPr id="39" name="Rectangle 49"/>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Comité Operativo</a:t>
              </a:r>
              <a:endParaRPr lang="es-ES" altLang="es-ES" sz="1200">
                <a:latin typeface="Candara" panose="020E0502030303020204" pitchFamily="34" charset="0"/>
              </a:endParaRPr>
            </a:p>
          </p:txBody>
        </p:sp>
        <p:sp>
          <p:nvSpPr>
            <p:cNvPr id="40" name="Rectangle 50"/>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(5) J</a:t>
              </a:r>
              <a:r>
                <a:rPr lang="es-PE" altLang="es-ES" sz="1200" b="1" dirty="0" smtClean="0">
                  <a:latin typeface="Candara" panose="020E0502030303020204" pitchFamily="34" charset="0"/>
                </a:rPr>
                <a:t>efe de proyecto</a:t>
              </a:r>
              <a:endParaRPr lang="es-ES" altLang="es-ES" sz="1200" b="1" dirty="0">
                <a:latin typeface="Candara" panose="020E0502030303020204" pitchFamily="34" charset="0"/>
              </a:endParaRPr>
            </a:p>
          </p:txBody>
        </p:sp>
        <p:sp>
          <p:nvSpPr>
            <p:cNvPr id="41" name="Rectangle 51"/>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Artefactos de gestión</a:t>
              </a:r>
            </a:p>
          </p:txBody>
        </p:sp>
      </p:grpSp>
      <p:grpSp>
        <p:nvGrpSpPr>
          <p:cNvPr id="42" name="Group 60"/>
          <p:cNvGrpSpPr>
            <a:grpSpLocks/>
          </p:cNvGrpSpPr>
          <p:nvPr/>
        </p:nvGrpSpPr>
        <p:grpSpPr bwMode="auto">
          <a:xfrm>
            <a:off x="4053114" y="1350734"/>
            <a:ext cx="1433513" cy="1152525"/>
            <a:chOff x="657" y="1389"/>
            <a:chExt cx="607" cy="726"/>
          </a:xfrm>
        </p:grpSpPr>
        <p:sp>
          <p:nvSpPr>
            <p:cNvPr id="43" name="Rectangle 61"/>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Asignar trabajo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44" name="Rectangle 62"/>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45" name="Rectangle 63"/>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Plan </a:t>
              </a:r>
              <a:r>
                <a:rPr lang="es-PE" altLang="es-ES" sz="1200">
                  <a:latin typeface="Candara" panose="020E0502030303020204" pitchFamily="34" charset="0"/>
                </a:rPr>
                <a:t>quincenal </a:t>
              </a:r>
              <a:endParaRPr lang="es-PE" altLang="es-ES" sz="1200" b="1">
                <a:latin typeface="Candara" panose="020E0502030303020204" pitchFamily="34" charset="0"/>
              </a:endParaRPr>
            </a:p>
          </p:txBody>
        </p:sp>
      </p:grpSp>
      <p:grpSp>
        <p:nvGrpSpPr>
          <p:cNvPr id="99" name="Grupo 98"/>
          <p:cNvGrpSpPr/>
          <p:nvPr/>
        </p:nvGrpSpPr>
        <p:grpSpPr>
          <a:xfrm>
            <a:off x="6523998" y="1208868"/>
            <a:ext cx="1339850" cy="1292927"/>
            <a:chOff x="6121627" y="1221445"/>
            <a:chExt cx="1008062" cy="1292927"/>
          </a:xfrm>
        </p:grpSpPr>
        <p:sp>
          <p:nvSpPr>
            <p:cNvPr id="46" name="Rectangle 65"/>
            <p:cNvSpPr>
              <a:spLocks noChangeArrowheads="1"/>
            </p:cNvSpPr>
            <p:nvPr/>
          </p:nvSpPr>
          <p:spPr bwMode="auto">
            <a:xfrm>
              <a:off x="6121627" y="1611084"/>
              <a:ext cx="1008062" cy="6556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Ejecutar trabajo asignado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47" name="Rectangle 66"/>
            <p:cNvSpPr>
              <a:spLocks noChangeArrowheads="1"/>
            </p:cNvSpPr>
            <p:nvPr/>
          </p:nvSpPr>
          <p:spPr bwMode="auto">
            <a:xfrm>
              <a:off x="6121627" y="1221445"/>
              <a:ext cx="1008062" cy="39281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Equipo de Trabajo</a:t>
              </a:r>
              <a:endParaRPr lang="es-ES" altLang="es-ES" sz="1200" b="1" dirty="0">
                <a:latin typeface="Candara" panose="020E0502030303020204" pitchFamily="34" charset="0"/>
              </a:endParaRPr>
            </a:p>
          </p:txBody>
        </p:sp>
        <p:sp>
          <p:nvSpPr>
            <p:cNvPr id="48" name="Rectangle 67"/>
            <p:cNvSpPr>
              <a:spLocks noChangeArrowheads="1"/>
            </p:cNvSpPr>
            <p:nvPr/>
          </p:nvSpPr>
          <p:spPr bwMode="auto">
            <a:xfrm>
              <a:off x="6121627" y="2266722"/>
              <a:ext cx="1008062" cy="2476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Plan quincenal</a:t>
              </a:r>
            </a:p>
          </p:txBody>
        </p:sp>
      </p:grpSp>
      <p:grpSp>
        <p:nvGrpSpPr>
          <p:cNvPr id="49" name="Group 68"/>
          <p:cNvGrpSpPr>
            <a:grpSpLocks/>
          </p:cNvGrpSpPr>
          <p:nvPr/>
        </p:nvGrpSpPr>
        <p:grpSpPr bwMode="auto">
          <a:xfrm>
            <a:off x="3547927" y="5259159"/>
            <a:ext cx="1376590" cy="1257300"/>
            <a:chOff x="657" y="1389"/>
            <a:chExt cx="607" cy="792"/>
          </a:xfrm>
        </p:grpSpPr>
        <p:sp>
          <p:nvSpPr>
            <p:cNvPr id="50" name="Rectangle 69"/>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Procesar cambios al proyecto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51" name="Rectangle 70"/>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a:t>
              </a:r>
              <a:r>
                <a:rPr lang="es-PE" altLang="es-ES" sz="1200" b="1" dirty="0">
                  <a:latin typeface="Candara" panose="020E0502030303020204" pitchFamily="34" charset="0"/>
                </a:rPr>
                <a:t>9</a:t>
              </a:r>
              <a:r>
                <a:rPr lang="es-PE" altLang="es-ES" sz="1200" b="1" dirty="0" smtClean="0">
                  <a:latin typeface="Candara" panose="020E0502030303020204" pitchFamily="34" charset="0"/>
                </a:rPr>
                <a:t>) Jefe de proyecto</a:t>
              </a:r>
              <a:endParaRPr lang="es-ES" altLang="es-ES" sz="1200" b="1" dirty="0">
                <a:latin typeface="Candara" panose="020E0502030303020204" pitchFamily="34" charset="0"/>
              </a:endParaRPr>
            </a:p>
          </p:txBody>
        </p:sp>
        <p:sp>
          <p:nvSpPr>
            <p:cNvPr id="52" name="Rectangle 71"/>
            <p:cNvSpPr>
              <a:spLocks noChangeArrowheads="1"/>
            </p:cNvSpPr>
            <p:nvPr/>
          </p:nvSpPr>
          <p:spPr bwMode="auto">
            <a:xfrm>
              <a:off x="657" y="1959"/>
              <a:ext cx="607" cy="2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Plan de Gestión del Proyecto</a:t>
              </a:r>
            </a:p>
          </p:txBody>
        </p:sp>
      </p:grpSp>
      <p:cxnSp>
        <p:nvCxnSpPr>
          <p:cNvPr id="53" name="AutoShape 76"/>
          <p:cNvCxnSpPr>
            <a:cxnSpLocks noChangeShapeType="1"/>
            <a:stCxn id="43" idx="3"/>
            <a:endCxn id="46" idx="1"/>
          </p:cNvCxnSpPr>
          <p:nvPr/>
        </p:nvCxnSpPr>
        <p:spPr bwMode="auto">
          <a:xfrm flipV="1">
            <a:off x="5486627" y="1926326"/>
            <a:ext cx="1037371" cy="146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 name="AutoShape 92"/>
          <p:cNvSpPr>
            <a:spLocks noChangeArrowheads="1"/>
          </p:cNvSpPr>
          <p:nvPr/>
        </p:nvSpPr>
        <p:spPr bwMode="auto">
          <a:xfrm rot="2791213">
            <a:off x="5237390" y="3250971"/>
            <a:ext cx="360362" cy="360363"/>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58" name="AutoShape 93"/>
          <p:cNvCxnSpPr>
            <a:cxnSpLocks noChangeShapeType="1"/>
            <a:stCxn id="57" idx="5"/>
            <a:endCxn id="39" idx="1"/>
          </p:cNvCxnSpPr>
          <p:nvPr/>
        </p:nvCxnSpPr>
        <p:spPr bwMode="auto">
          <a:xfrm flipV="1">
            <a:off x="5417571" y="3427979"/>
            <a:ext cx="483393" cy="317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AutoShape 125"/>
          <p:cNvCxnSpPr>
            <a:cxnSpLocks noChangeShapeType="1"/>
          </p:cNvCxnSpPr>
          <p:nvPr/>
        </p:nvCxnSpPr>
        <p:spPr bwMode="auto">
          <a:xfrm>
            <a:off x="1722209" y="2565851"/>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72" name="Group 136"/>
          <p:cNvGrpSpPr>
            <a:grpSpLocks/>
          </p:cNvGrpSpPr>
          <p:nvPr/>
        </p:nvGrpSpPr>
        <p:grpSpPr bwMode="auto">
          <a:xfrm>
            <a:off x="5193064" y="4230461"/>
            <a:ext cx="1437001" cy="1152526"/>
            <a:chOff x="3107" y="1389"/>
            <a:chExt cx="607" cy="726"/>
          </a:xfrm>
        </p:grpSpPr>
        <p:sp>
          <p:nvSpPr>
            <p:cNvPr id="73" name="Rectangle 137"/>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Reunión de Coordinadores</a:t>
              </a:r>
              <a:endParaRPr lang="es-ES" altLang="es-ES" sz="1200" dirty="0">
                <a:latin typeface="Candara" panose="020E0502030303020204" pitchFamily="34" charset="0"/>
              </a:endParaRPr>
            </a:p>
          </p:txBody>
        </p:sp>
        <p:sp>
          <p:nvSpPr>
            <p:cNvPr id="74" name="Rectangle 138"/>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(6) </a:t>
              </a:r>
              <a:r>
                <a:rPr lang="es-PE" altLang="es-ES" sz="1200" b="1" dirty="0" smtClean="0">
                  <a:latin typeface="Candara" panose="020E0502030303020204" pitchFamily="34" charset="0"/>
                </a:rPr>
                <a:t>Analista funcional</a:t>
              </a:r>
              <a:endParaRPr lang="es-ES" altLang="es-ES" sz="1200" b="1" dirty="0">
                <a:latin typeface="Candara" panose="020E0502030303020204" pitchFamily="34" charset="0"/>
              </a:endParaRPr>
            </a:p>
          </p:txBody>
        </p:sp>
        <p:sp>
          <p:nvSpPr>
            <p:cNvPr id="75" name="Rectangle 139"/>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Acta de Reunión</a:t>
              </a:r>
            </a:p>
          </p:txBody>
        </p:sp>
      </p:grpSp>
      <p:cxnSp>
        <p:nvCxnSpPr>
          <p:cNvPr id="109" name="Conector angular 108"/>
          <p:cNvCxnSpPr/>
          <p:nvPr/>
        </p:nvCxnSpPr>
        <p:spPr>
          <a:xfrm>
            <a:off x="7884810" y="1908181"/>
            <a:ext cx="2701962" cy="1235185"/>
          </a:xfrm>
          <a:prstGeom prst="bentConnector3">
            <a:avLst>
              <a:gd name="adj1" fmla="val 1047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upo 2"/>
          <p:cNvGrpSpPr/>
          <p:nvPr/>
        </p:nvGrpSpPr>
        <p:grpSpPr>
          <a:xfrm>
            <a:off x="792732" y="2163081"/>
            <a:ext cx="902983" cy="1079862"/>
            <a:chOff x="792732" y="2163081"/>
            <a:chExt cx="902983" cy="1079862"/>
          </a:xfrm>
        </p:grpSpPr>
        <p:sp>
          <p:nvSpPr>
            <p:cNvPr id="112" name="Rectangle 37"/>
            <p:cNvSpPr>
              <a:spLocks noChangeArrowheads="1"/>
            </p:cNvSpPr>
            <p:nvPr/>
          </p:nvSpPr>
          <p:spPr bwMode="auto">
            <a:xfrm>
              <a:off x="808490" y="2855145"/>
              <a:ext cx="79533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113" name="Imagen 112"/>
            <p:cNvPicPr>
              <a:picLocks noChangeAspect="1"/>
            </p:cNvPicPr>
            <p:nvPr/>
          </p:nvPicPr>
          <p:blipFill>
            <a:blip r:embed="rId3"/>
            <a:stretch>
              <a:fillRect/>
            </a:stretch>
          </p:blipFill>
          <p:spPr>
            <a:xfrm>
              <a:off x="792732" y="2163081"/>
              <a:ext cx="902983" cy="583023"/>
            </a:xfrm>
            <a:prstGeom prst="rect">
              <a:avLst/>
            </a:prstGeom>
          </p:spPr>
        </p:pic>
      </p:grpSp>
      <p:grpSp>
        <p:nvGrpSpPr>
          <p:cNvPr id="131" name="Grupo 130"/>
          <p:cNvGrpSpPr/>
          <p:nvPr/>
        </p:nvGrpSpPr>
        <p:grpSpPr>
          <a:xfrm>
            <a:off x="334962" y="3249496"/>
            <a:ext cx="1125828" cy="744326"/>
            <a:chOff x="334962" y="3249496"/>
            <a:chExt cx="1125828" cy="744326"/>
          </a:xfrm>
        </p:grpSpPr>
        <p:sp>
          <p:nvSpPr>
            <p:cNvPr id="81" name="Rectangle 111"/>
            <p:cNvSpPr>
              <a:spLocks noChangeArrowheads="1"/>
            </p:cNvSpPr>
            <p:nvPr/>
          </p:nvSpPr>
          <p:spPr bwMode="auto">
            <a:xfrm>
              <a:off x="334962" y="3753756"/>
              <a:ext cx="1125828" cy="24006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a:t>Planificación</a:t>
              </a:r>
              <a:endParaRPr lang="es-ES" altLang="es-ES" sz="1200"/>
            </a:p>
          </p:txBody>
        </p:sp>
        <p:sp>
          <p:nvSpPr>
            <p:cNvPr id="114" name="Lágrima 113"/>
            <p:cNvSpPr/>
            <p:nvPr/>
          </p:nvSpPr>
          <p:spPr>
            <a:xfrm>
              <a:off x="427569" y="3249496"/>
              <a:ext cx="573156" cy="403226"/>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grpSp>
      <p:grpSp>
        <p:nvGrpSpPr>
          <p:cNvPr id="7" name="Grupo 6"/>
          <p:cNvGrpSpPr/>
          <p:nvPr/>
        </p:nvGrpSpPr>
        <p:grpSpPr>
          <a:xfrm>
            <a:off x="714147" y="4094856"/>
            <a:ext cx="935037" cy="1235428"/>
            <a:chOff x="714147" y="4094856"/>
            <a:chExt cx="935037" cy="1235428"/>
          </a:xfrm>
        </p:grpSpPr>
        <p:sp>
          <p:nvSpPr>
            <p:cNvPr id="12" name="Rectangle 114"/>
            <p:cNvSpPr>
              <a:spLocks noChangeArrowheads="1"/>
            </p:cNvSpPr>
            <p:nvPr/>
          </p:nvSpPr>
          <p:spPr bwMode="auto">
            <a:xfrm>
              <a:off x="714147" y="4647020"/>
              <a:ext cx="935037"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Acta de reunión de inicio del proyecto</a:t>
              </a:r>
              <a:endParaRPr lang="es-ES" altLang="es-ES" sz="1200" b="1" dirty="0">
                <a:latin typeface="Candara" panose="020E0502030303020204" pitchFamily="34" charset="0"/>
              </a:endParaRPr>
            </a:p>
          </p:txBody>
        </p:sp>
        <p:pic>
          <p:nvPicPr>
            <p:cNvPr id="115" name="Imagen 114"/>
            <p:cNvPicPr>
              <a:picLocks noChangeAspect="1"/>
            </p:cNvPicPr>
            <p:nvPr/>
          </p:nvPicPr>
          <p:blipFill>
            <a:blip r:embed="rId3"/>
            <a:stretch>
              <a:fillRect/>
            </a:stretch>
          </p:blipFill>
          <p:spPr>
            <a:xfrm>
              <a:off x="855507" y="4094856"/>
              <a:ext cx="748322" cy="583023"/>
            </a:xfrm>
            <a:prstGeom prst="rect">
              <a:avLst/>
            </a:prstGeom>
          </p:spPr>
        </p:pic>
      </p:grpSp>
      <p:cxnSp>
        <p:nvCxnSpPr>
          <p:cNvPr id="142" name="Conector angular 141"/>
          <p:cNvCxnSpPr>
            <a:stCxn id="18" idx="4"/>
            <a:endCxn id="50" idx="1"/>
          </p:cNvCxnSpPr>
          <p:nvPr/>
        </p:nvCxnSpPr>
        <p:spPr>
          <a:xfrm rot="10800000" flipH="1" flipV="1">
            <a:off x="2241987" y="4038266"/>
            <a:ext cx="1305939" cy="1797949"/>
          </a:xfrm>
          <a:prstGeom prst="bentConnector3">
            <a:avLst>
              <a:gd name="adj1" fmla="val 395"/>
            </a:avLst>
          </a:prstGeom>
          <a:ln>
            <a:tailEnd type="triangle"/>
          </a:ln>
        </p:spPr>
        <p:style>
          <a:lnRef idx="2">
            <a:schemeClr val="dk1"/>
          </a:lnRef>
          <a:fillRef idx="0">
            <a:schemeClr val="dk1"/>
          </a:fillRef>
          <a:effectRef idx="1">
            <a:schemeClr val="dk1"/>
          </a:effectRef>
          <a:fontRef idx="minor">
            <a:schemeClr val="tx1"/>
          </a:fontRef>
        </p:style>
      </p:cxnSp>
      <p:cxnSp>
        <p:nvCxnSpPr>
          <p:cNvPr id="150" name="Conector recto de flecha 149"/>
          <p:cNvCxnSpPr>
            <a:endCxn id="29" idx="1"/>
          </p:cNvCxnSpPr>
          <p:nvPr/>
        </p:nvCxnSpPr>
        <p:spPr>
          <a:xfrm>
            <a:off x="3749902" y="3646717"/>
            <a:ext cx="303212" cy="23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upo 127"/>
          <p:cNvGrpSpPr/>
          <p:nvPr/>
        </p:nvGrpSpPr>
        <p:grpSpPr>
          <a:xfrm>
            <a:off x="10822233" y="3482343"/>
            <a:ext cx="1104900" cy="1152202"/>
            <a:chOff x="10679426" y="2694258"/>
            <a:chExt cx="1104900" cy="1152202"/>
          </a:xfrm>
        </p:grpSpPr>
        <p:sp>
          <p:nvSpPr>
            <p:cNvPr id="83" name="Rectangle 104"/>
            <p:cNvSpPr>
              <a:spLocks noChangeArrowheads="1"/>
            </p:cNvSpPr>
            <p:nvPr/>
          </p:nvSpPr>
          <p:spPr bwMode="auto">
            <a:xfrm>
              <a:off x="10679426" y="3458662"/>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127" name="Imagen 126"/>
            <p:cNvPicPr>
              <a:picLocks noChangeAspect="1"/>
            </p:cNvPicPr>
            <p:nvPr/>
          </p:nvPicPr>
          <p:blipFill>
            <a:blip r:embed="rId4"/>
            <a:stretch>
              <a:fillRect/>
            </a:stretch>
          </p:blipFill>
          <p:spPr>
            <a:xfrm>
              <a:off x="10779623" y="2694258"/>
              <a:ext cx="811804" cy="811804"/>
            </a:xfrm>
            <a:prstGeom prst="rect">
              <a:avLst/>
            </a:prstGeom>
          </p:spPr>
        </p:pic>
      </p:grpSp>
      <p:grpSp>
        <p:nvGrpSpPr>
          <p:cNvPr id="130" name="Grupo 129"/>
          <p:cNvGrpSpPr/>
          <p:nvPr/>
        </p:nvGrpSpPr>
        <p:grpSpPr>
          <a:xfrm>
            <a:off x="10865993" y="4989088"/>
            <a:ext cx="935038" cy="682392"/>
            <a:chOff x="10371364" y="4386367"/>
            <a:chExt cx="935038" cy="682392"/>
          </a:xfrm>
        </p:grpSpPr>
        <p:sp>
          <p:nvSpPr>
            <p:cNvPr id="8" name="Rectangle 108"/>
            <p:cNvSpPr>
              <a:spLocks noChangeArrowheads="1"/>
            </p:cNvSpPr>
            <p:nvPr/>
          </p:nvSpPr>
          <p:spPr bwMode="auto">
            <a:xfrm>
              <a:off x="10371364" y="4824974"/>
              <a:ext cx="935038" cy="24378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Cierre</a:t>
              </a:r>
              <a:endParaRPr lang="es-ES" altLang="es-ES" sz="1200" b="1" dirty="0">
                <a:latin typeface="Candara" panose="020E0502030303020204" pitchFamily="34" charset="0"/>
              </a:endParaRPr>
            </a:p>
          </p:txBody>
        </p:sp>
        <p:sp>
          <p:nvSpPr>
            <p:cNvPr id="129" name="Lágrima 128"/>
            <p:cNvSpPr/>
            <p:nvPr/>
          </p:nvSpPr>
          <p:spPr>
            <a:xfrm>
              <a:off x="10574583" y="4386367"/>
              <a:ext cx="610942" cy="421149"/>
            </a:xfrm>
            <a:prstGeom prst="teardrop">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PE"/>
            </a:p>
          </p:txBody>
        </p:sp>
      </p:grpSp>
      <p:cxnSp>
        <p:nvCxnSpPr>
          <p:cNvPr id="156" name="Conector recto de flecha 155"/>
          <p:cNvCxnSpPr>
            <a:stCxn id="83" idx="2"/>
            <a:endCxn id="129" idx="6"/>
          </p:cNvCxnSpPr>
          <p:nvPr/>
        </p:nvCxnSpPr>
        <p:spPr>
          <a:xfrm>
            <a:off x="11374683" y="4634545"/>
            <a:ext cx="0" cy="354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ector recto de flecha 158"/>
          <p:cNvCxnSpPr/>
          <p:nvPr/>
        </p:nvCxnSpPr>
        <p:spPr>
          <a:xfrm>
            <a:off x="9172473" y="3292927"/>
            <a:ext cx="12726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angular 164"/>
          <p:cNvCxnSpPr/>
          <p:nvPr/>
        </p:nvCxnSpPr>
        <p:spPr>
          <a:xfrm flipV="1">
            <a:off x="4999022" y="3562575"/>
            <a:ext cx="5446636" cy="2273642"/>
          </a:xfrm>
          <a:prstGeom prst="bentConnector3">
            <a:avLst>
              <a:gd name="adj1" fmla="val 1000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ector angular 174"/>
          <p:cNvCxnSpPr>
            <a:stCxn id="6" idx="2"/>
            <a:endCxn id="127" idx="0"/>
          </p:cNvCxnSpPr>
          <p:nvPr/>
        </p:nvCxnSpPr>
        <p:spPr>
          <a:xfrm>
            <a:off x="10797247" y="3359113"/>
            <a:ext cx="531085" cy="1232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ector angular 178"/>
          <p:cNvCxnSpPr>
            <a:stCxn id="115" idx="3"/>
            <a:endCxn id="18" idx="3"/>
          </p:cNvCxnSpPr>
          <p:nvPr/>
        </p:nvCxnSpPr>
        <p:spPr>
          <a:xfrm flipV="1">
            <a:off x="1603829" y="3816638"/>
            <a:ext cx="427988" cy="569730"/>
          </a:xfrm>
          <a:prstGeom prst="bentConnector3">
            <a:avLst>
              <a:gd name="adj1" fmla="val 1008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recto de flecha 183"/>
          <p:cNvCxnSpPr/>
          <p:nvPr/>
        </p:nvCxnSpPr>
        <p:spPr>
          <a:xfrm>
            <a:off x="5387240" y="3613308"/>
            <a:ext cx="0" cy="608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ector recto de flecha 191"/>
          <p:cNvCxnSpPr/>
          <p:nvPr/>
        </p:nvCxnSpPr>
        <p:spPr>
          <a:xfrm flipV="1">
            <a:off x="6622597" y="3735727"/>
            <a:ext cx="1241251" cy="1119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ector recto de flecha 194"/>
          <p:cNvCxnSpPr/>
          <p:nvPr/>
        </p:nvCxnSpPr>
        <p:spPr>
          <a:xfrm>
            <a:off x="6622596" y="4932195"/>
            <a:ext cx="10177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ector angular 201"/>
          <p:cNvCxnSpPr>
            <a:stCxn id="40" idx="0"/>
            <a:endCxn id="6" idx="4"/>
          </p:cNvCxnSpPr>
          <p:nvPr/>
        </p:nvCxnSpPr>
        <p:spPr>
          <a:xfrm rot="16200000" flipH="1">
            <a:off x="8465701" y="1007817"/>
            <a:ext cx="126205" cy="3812414"/>
          </a:xfrm>
          <a:prstGeom prst="bentConnector4">
            <a:avLst>
              <a:gd name="adj1" fmla="val -181134"/>
              <a:gd name="adj2" fmla="val 993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Imagen 81"/>
          <p:cNvPicPr>
            <a:picLocks noChangeAspect="1"/>
          </p:cNvPicPr>
          <p:nvPr/>
        </p:nvPicPr>
        <p:blipFill rotWithShape="1">
          <a:blip r:embed="rId5"/>
          <a:srcRect t="1" r="10280" b="749"/>
          <a:stretch/>
        </p:blipFill>
        <p:spPr>
          <a:xfrm>
            <a:off x="1" y="179"/>
            <a:ext cx="914400" cy="888642"/>
          </a:xfrm>
          <a:prstGeom prst="rect">
            <a:avLst/>
          </a:prstGeom>
          <a:noFill/>
        </p:spPr>
      </p:pic>
      <p:grpSp>
        <p:nvGrpSpPr>
          <p:cNvPr id="87" name="Group 9"/>
          <p:cNvGrpSpPr>
            <a:grpSpLocks/>
          </p:cNvGrpSpPr>
          <p:nvPr/>
        </p:nvGrpSpPr>
        <p:grpSpPr bwMode="auto">
          <a:xfrm>
            <a:off x="7863848" y="2752757"/>
            <a:ext cx="1450294" cy="1266825"/>
            <a:chOff x="3107" y="1317"/>
            <a:chExt cx="607" cy="798"/>
          </a:xfrm>
        </p:grpSpPr>
        <p:sp>
          <p:nvSpPr>
            <p:cNvPr id="88" name="Rectangle 10"/>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smtClean="0">
                  <a:latin typeface="Candara" panose="020E0502030303020204" pitchFamily="34" charset="0"/>
                </a:rPr>
                <a:t>Seguimiento del proyecto</a:t>
              </a:r>
              <a:endParaRPr lang="es-ES" altLang="es-ES" sz="1200" dirty="0">
                <a:latin typeface="Candara" panose="020E0502030303020204" pitchFamily="34" charset="0"/>
              </a:endParaRPr>
            </a:p>
          </p:txBody>
        </p:sp>
        <p:sp>
          <p:nvSpPr>
            <p:cNvPr id="89" name="Rectangle 11"/>
            <p:cNvSpPr>
              <a:spLocks noChangeArrowheads="1"/>
            </p:cNvSpPr>
            <p:nvPr/>
          </p:nvSpPr>
          <p:spPr bwMode="auto">
            <a:xfrm>
              <a:off x="3107" y="1317"/>
              <a:ext cx="607" cy="23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(7) Analista de Calidad</a:t>
              </a:r>
              <a:endParaRPr lang="es-ES" altLang="es-ES" sz="1200" b="1" dirty="0">
                <a:latin typeface="Candara" panose="020E0502030303020204" pitchFamily="34" charset="0"/>
              </a:endParaRPr>
            </a:p>
          </p:txBody>
        </p:sp>
        <p:sp>
          <p:nvSpPr>
            <p:cNvPr id="90" name="Rectangle 12"/>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Acta de Reunión</a:t>
              </a:r>
              <a:endParaRPr lang="es-PE" altLang="es-ES" sz="1200" b="1" dirty="0">
                <a:latin typeface="Candara" panose="020E0502030303020204" pitchFamily="34" charset="0"/>
              </a:endParaRPr>
            </a:p>
          </p:txBody>
        </p:sp>
      </p:grpSp>
    </p:spTree>
    <p:extLst>
      <p:ext uri="{BB962C8B-B14F-4D97-AF65-F5344CB8AC3E}">
        <p14:creationId xmlns:p14="http://schemas.microsoft.com/office/powerpoint/2010/main" val="10418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9"/>
                                        </p:tgtEl>
                                        <p:attrNameLst>
                                          <p:attrName>style.visibility</p:attrName>
                                        </p:attrNameLst>
                                      </p:cBhvr>
                                      <p:to>
                                        <p:strVal val="visible"/>
                                      </p:to>
                                    </p:set>
                                    <p:animEffect transition="in" filter="fade">
                                      <p:cBhvr>
                                        <p:cTn id="42" dur="500"/>
                                        <p:tgtEl>
                                          <p:spTgt spid="17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6"/>
                                        </p:tgtEl>
                                        <p:attrNameLst>
                                          <p:attrName>style.visibility</p:attrName>
                                        </p:attrNameLst>
                                      </p:cBhvr>
                                      <p:to>
                                        <p:strVal val="visible"/>
                                      </p:to>
                                    </p:set>
                                    <p:animEffect transition="in" filter="fade">
                                      <p:cBhvr>
                                        <p:cTn id="47" dur="500"/>
                                        <p:tgtEl>
                                          <p:spTgt spid="1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down)">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9"/>
                                        </p:tgtEl>
                                        <p:attrNameLst>
                                          <p:attrName>style.visibility</p:attrName>
                                        </p:attrNameLst>
                                      </p:cBhvr>
                                      <p:to>
                                        <p:strVal val="visible"/>
                                      </p:to>
                                    </p:set>
                                    <p:animEffect transition="in" filter="wipe(down)">
                                      <p:cBhvr>
                                        <p:cTn id="62" dur="500"/>
                                        <p:tgtEl>
                                          <p:spTgt spid="9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9"/>
                                        </p:tgtEl>
                                        <p:attrNameLst>
                                          <p:attrName>style.visibility</p:attrName>
                                        </p:attrNameLst>
                                      </p:cBhvr>
                                      <p:to>
                                        <p:strVal val="visible"/>
                                      </p:to>
                                    </p:set>
                                    <p:anim calcmode="lin" valueType="num">
                                      <p:cBhvr additive="base">
                                        <p:cTn id="67" dur="500" fill="hold"/>
                                        <p:tgtEl>
                                          <p:spTgt spid="109"/>
                                        </p:tgtEl>
                                        <p:attrNameLst>
                                          <p:attrName>ppt_x</p:attrName>
                                        </p:attrNameLst>
                                      </p:cBhvr>
                                      <p:tavLst>
                                        <p:tav tm="0">
                                          <p:val>
                                            <p:strVal val="#ppt_x"/>
                                          </p:val>
                                        </p:tav>
                                        <p:tav tm="100000">
                                          <p:val>
                                            <p:strVal val="#ppt_x"/>
                                          </p:val>
                                        </p:tav>
                                      </p:tavLst>
                                    </p:anim>
                                    <p:anim calcmode="lin" valueType="num">
                                      <p:cBhvr additive="base">
                                        <p:cTn id="6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down)">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50"/>
                                        </p:tgtEl>
                                        <p:attrNameLst>
                                          <p:attrName>style.visibility</p:attrName>
                                        </p:attrNameLst>
                                      </p:cBhvr>
                                      <p:to>
                                        <p:strVal val="visible"/>
                                      </p:to>
                                    </p:set>
                                    <p:animEffect transition="in" filter="fade">
                                      <p:cBhvr>
                                        <p:cTn id="83" dur="500"/>
                                        <p:tgtEl>
                                          <p:spTgt spid="15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down)">
                                      <p:cBhvr>
                                        <p:cTn id="88" dur="500"/>
                                        <p:tgtEl>
                                          <p:spTgt spid="2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barn(inVertical)">
                                      <p:cBhvr>
                                        <p:cTn id="98" dur="500"/>
                                        <p:tgtEl>
                                          <p:spTgt spid="5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500"/>
                                        <p:tgtEl>
                                          <p:spTgt spid="5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down)">
                                      <p:cBhvr>
                                        <p:cTn id="108" dur="500"/>
                                        <p:tgtEl>
                                          <p:spTgt spid="3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02"/>
                                        </p:tgtEl>
                                        <p:attrNameLst>
                                          <p:attrName>style.visibility</p:attrName>
                                        </p:attrNameLst>
                                      </p:cBhvr>
                                      <p:to>
                                        <p:strVal val="visible"/>
                                      </p:to>
                                    </p:set>
                                    <p:animEffect transition="in" filter="fade">
                                      <p:cBhvr>
                                        <p:cTn id="113" dur="500"/>
                                        <p:tgtEl>
                                          <p:spTgt spid="20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84"/>
                                        </p:tgtEl>
                                        <p:attrNameLst>
                                          <p:attrName>style.visibility</p:attrName>
                                        </p:attrNameLst>
                                      </p:cBhvr>
                                      <p:to>
                                        <p:strVal val="visible"/>
                                      </p:to>
                                    </p:set>
                                    <p:animEffect transition="in" filter="fade">
                                      <p:cBhvr>
                                        <p:cTn id="118" dur="500"/>
                                        <p:tgtEl>
                                          <p:spTgt spid="18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wipe(down)">
                                      <p:cBhvr>
                                        <p:cTn id="123" dur="500"/>
                                        <p:tgtEl>
                                          <p:spTgt spid="72"/>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92"/>
                                        </p:tgtEl>
                                        <p:attrNameLst>
                                          <p:attrName>style.visibility</p:attrName>
                                        </p:attrNameLst>
                                      </p:cBhvr>
                                      <p:to>
                                        <p:strVal val="visible"/>
                                      </p:to>
                                    </p:set>
                                    <p:animEffect transition="in" filter="fade">
                                      <p:cBhvr>
                                        <p:cTn id="128" dur="500"/>
                                        <p:tgtEl>
                                          <p:spTgt spid="192"/>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87"/>
                                        </p:tgtEl>
                                        <p:attrNameLst>
                                          <p:attrName>style.visibility</p:attrName>
                                        </p:attrNameLst>
                                      </p:cBhvr>
                                      <p:to>
                                        <p:strVal val="visible"/>
                                      </p:to>
                                    </p:set>
                                    <p:animEffect transition="in" filter="wipe(down)">
                                      <p:cBhvr>
                                        <p:cTn id="133" dur="500"/>
                                        <p:tgtEl>
                                          <p:spTgt spid="87"/>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159"/>
                                        </p:tgtEl>
                                        <p:attrNameLst>
                                          <p:attrName>style.visibility</p:attrName>
                                        </p:attrNameLst>
                                      </p:cBhvr>
                                      <p:to>
                                        <p:strVal val="visible"/>
                                      </p:to>
                                    </p:set>
                                    <p:animEffect transition="in" filter="fade">
                                      <p:cBhvr>
                                        <p:cTn id="138" dur="500"/>
                                        <p:tgtEl>
                                          <p:spTgt spid="15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95"/>
                                        </p:tgtEl>
                                        <p:attrNameLst>
                                          <p:attrName>style.visibility</p:attrName>
                                        </p:attrNameLst>
                                      </p:cBhvr>
                                      <p:to>
                                        <p:strVal val="visible"/>
                                      </p:to>
                                    </p:set>
                                    <p:animEffect transition="in" filter="fade">
                                      <p:cBhvr>
                                        <p:cTn id="143" dur="500"/>
                                        <p:tgtEl>
                                          <p:spTgt spid="19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wipe(down)">
                                      <p:cBhvr>
                                        <p:cTn id="148" dur="500"/>
                                        <p:tgtEl>
                                          <p:spTgt spid="32"/>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142"/>
                                        </p:tgtEl>
                                        <p:attrNameLst>
                                          <p:attrName>style.visibility</p:attrName>
                                        </p:attrNameLst>
                                      </p:cBhvr>
                                      <p:to>
                                        <p:strVal val="visible"/>
                                      </p:to>
                                    </p:set>
                                    <p:animEffect transition="in" filter="fade">
                                      <p:cBhvr>
                                        <p:cTn id="153" dur="500"/>
                                        <p:tgtEl>
                                          <p:spTgt spid="14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49"/>
                                        </p:tgtEl>
                                        <p:attrNameLst>
                                          <p:attrName>style.visibility</p:attrName>
                                        </p:attrNameLst>
                                      </p:cBhvr>
                                      <p:to>
                                        <p:strVal val="visible"/>
                                      </p:to>
                                    </p:set>
                                    <p:animEffect transition="in" filter="wipe(down)">
                                      <p:cBhvr>
                                        <p:cTn id="158" dur="500"/>
                                        <p:tgtEl>
                                          <p:spTgt spid="49"/>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65"/>
                                        </p:tgtEl>
                                        <p:attrNameLst>
                                          <p:attrName>style.visibility</p:attrName>
                                        </p:attrNameLst>
                                      </p:cBhvr>
                                      <p:to>
                                        <p:strVal val="visible"/>
                                      </p:to>
                                    </p:set>
                                    <p:animEffect transition="in" filter="fade">
                                      <p:cBhvr>
                                        <p:cTn id="163" dur="500"/>
                                        <p:tgtEl>
                                          <p:spTgt spid="165"/>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6"/>
                                        </p:tgtEl>
                                        <p:attrNameLst>
                                          <p:attrName>style.visibility</p:attrName>
                                        </p:attrNameLst>
                                      </p:cBhvr>
                                      <p:to>
                                        <p:strVal val="visible"/>
                                      </p:to>
                                    </p:set>
                                    <p:animEffect transition="in" filter="barn(inVertical)">
                                      <p:cBhvr>
                                        <p:cTn id="168" dur="500"/>
                                        <p:tgtEl>
                                          <p:spTgt spid="6"/>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175"/>
                                        </p:tgtEl>
                                        <p:attrNameLst>
                                          <p:attrName>style.visibility</p:attrName>
                                        </p:attrNameLst>
                                      </p:cBhvr>
                                      <p:to>
                                        <p:strVal val="visible"/>
                                      </p:to>
                                    </p:set>
                                    <p:animEffect transition="in" filter="fade">
                                      <p:cBhvr>
                                        <p:cTn id="173" dur="500"/>
                                        <p:tgtEl>
                                          <p:spTgt spid="1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nodeType="clickEffect">
                                  <p:stCondLst>
                                    <p:cond delay="0"/>
                                  </p:stCondLst>
                                  <p:childTnLst>
                                    <p:set>
                                      <p:cBhvr>
                                        <p:cTn id="177" dur="1" fill="hold">
                                          <p:stCondLst>
                                            <p:cond delay="0"/>
                                          </p:stCondLst>
                                        </p:cTn>
                                        <p:tgtEl>
                                          <p:spTgt spid="128"/>
                                        </p:tgtEl>
                                        <p:attrNameLst>
                                          <p:attrName>style.visibility</p:attrName>
                                        </p:attrNameLst>
                                      </p:cBhvr>
                                      <p:to>
                                        <p:strVal val="visible"/>
                                      </p:to>
                                    </p:set>
                                    <p:animEffect transition="in" filter="wipe(down)">
                                      <p:cBhvr>
                                        <p:cTn id="178" dur="500"/>
                                        <p:tgtEl>
                                          <p:spTgt spid="128"/>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156"/>
                                        </p:tgtEl>
                                        <p:attrNameLst>
                                          <p:attrName>style.visibility</p:attrName>
                                        </p:attrNameLst>
                                      </p:cBhvr>
                                      <p:to>
                                        <p:strVal val="visible"/>
                                      </p:to>
                                    </p:set>
                                    <p:animEffect transition="in" filter="fade">
                                      <p:cBhvr>
                                        <p:cTn id="183" dur="500"/>
                                        <p:tgtEl>
                                          <p:spTgt spid="156"/>
                                        </p:tgtEl>
                                      </p:cBhvr>
                                    </p:animEffect>
                                  </p:childTnLst>
                                </p:cTn>
                              </p:par>
                            </p:childTnLst>
                          </p:cTn>
                        </p:par>
                      </p:childTnLst>
                    </p:cTn>
                  </p:par>
                  <p:par>
                    <p:cTn id="184" fill="hold">
                      <p:stCondLst>
                        <p:cond delay="indefinite"/>
                      </p:stCondLst>
                      <p:childTnLst>
                        <p:par>
                          <p:cTn id="185" fill="hold">
                            <p:stCondLst>
                              <p:cond delay="0"/>
                            </p:stCondLst>
                            <p:childTnLst>
                              <p:par>
                                <p:cTn id="186" presetID="16" presetClass="entr" presetSubtype="21" fill="hold" nodeType="clickEffect">
                                  <p:stCondLst>
                                    <p:cond delay="0"/>
                                  </p:stCondLst>
                                  <p:childTnLst>
                                    <p:set>
                                      <p:cBhvr>
                                        <p:cTn id="187" dur="1" fill="hold">
                                          <p:stCondLst>
                                            <p:cond delay="0"/>
                                          </p:stCondLst>
                                        </p:cTn>
                                        <p:tgtEl>
                                          <p:spTgt spid="130"/>
                                        </p:tgtEl>
                                        <p:attrNameLst>
                                          <p:attrName>style.visibility</p:attrName>
                                        </p:attrNameLst>
                                      </p:cBhvr>
                                      <p:to>
                                        <p:strVal val="visible"/>
                                      </p:to>
                                    </p:set>
                                    <p:animEffect transition="in" filter="barn(inVertical)">
                                      <p:cBhvr>
                                        <p:cTn id="188"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1796" y="0"/>
            <a:ext cx="10678660" cy="1143000"/>
          </a:xfrm>
        </p:spPr>
        <p:txBody>
          <a:bodyPr>
            <a:normAutofit fontScale="90000"/>
          </a:bodyPr>
          <a:lstStyle/>
          <a:p>
            <a:r>
              <a:rPr lang="es-PE" dirty="0" smtClean="0">
                <a:latin typeface="Candara" panose="020E0502030303020204" pitchFamily="34" charset="0"/>
              </a:rPr>
              <a:t>Actividades del Subproceso de Ejecución, Seguimiento y Control</a:t>
            </a:r>
            <a:endParaRPr lang="es-PE" dirty="0">
              <a:latin typeface="Candara" panose="020E0502030303020204" pitchFamily="34" charset="0"/>
            </a:endParaRPr>
          </a:p>
        </p:txBody>
      </p:sp>
      <p:graphicFrame>
        <p:nvGraphicFramePr>
          <p:cNvPr id="4" name="Group 206"/>
          <p:cNvGraphicFramePr>
            <a:graphicFrameLocks noGrp="1"/>
          </p:cNvGraphicFramePr>
          <p:nvPr>
            <p:ph/>
            <p:extLst>
              <p:ext uri="{D42A27DB-BD31-4B8C-83A1-F6EECF244321}">
                <p14:modId xmlns:p14="http://schemas.microsoft.com/office/powerpoint/2010/main" val="1624639404"/>
              </p:ext>
            </p:extLst>
          </p:nvPr>
        </p:nvGraphicFramePr>
        <p:xfrm>
          <a:off x="1053906" y="1157624"/>
          <a:ext cx="10789556" cy="5466041"/>
        </p:xfrm>
        <a:graphic>
          <a:graphicData uri="http://schemas.openxmlformats.org/drawingml/2006/table">
            <a:tbl>
              <a:tblPr>
                <a:tableStyleId>{5DA37D80-6434-44D0-A028-1B22A696006F}</a:tableStyleId>
              </a:tblPr>
              <a:tblGrid>
                <a:gridCol w="478412"/>
                <a:gridCol w="1468298"/>
                <a:gridCol w="1622815"/>
                <a:gridCol w="4921319"/>
                <a:gridCol w="2298712"/>
              </a:tblGrid>
              <a:tr h="585032">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6339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1</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Asignar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Jefe de proyecto prepara el plan quincenal apoyándose en la plantilla de Plan quincenal, seguidamente asigna tareas a los miembros del equipo de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 de Plan quincenal</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184275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2</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Equipo de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Ejecutar trabajo asignado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equipo realiza el trabajo que le fue asignado, produciendo entregables comprometidos.</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La aceptación de los entregables principales son formalizados mediante actas de reunión (en caso se requiera con el cliente), o en las actas de comités con el cliente.</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Cada miembro del equipo reporta el tiempo empleado en las actividades que realizó, en el Informe de Actividades diariamente.</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Adicionalmente, durante la ejecución del proyecto realizan reuniones de trabajo con el cliente según se requiera.</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Actas de reunión</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Informe quincenal</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2003729">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3</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Analista de calidad </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Generación de Informe de Estado</a:t>
                      </a:r>
                    </a:p>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Jefe de proyecto prepara la agenda de acuerdo a la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 Luego prepara el informe de estado del proyecto, el cual debe también incluir las métricas del proyecto y se concluye con el Acta de Reunión.</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Registro de riesgos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PE" sz="1300" kern="1200" dirty="0" smtClean="0">
                          <a:latin typeface="Candara" panose="020E0502030303020204" pitchFamily="34" charset="0"/>
                        </a:rPr>
                        <a:t>Tablero de Métricas (del proyecto).</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Informe quincenal</a:t>
                      </a:r>
                      <a:endParaRPr lang="es-PE" sz="1300" kern="1200" dirty="0" smtClean="0">
                        <a:latin typeface="Candara" panose="020E0502030303020204" pitchFamily="34" charset="0"/>
                      </a:endParaRP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Acta de Reunión</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620289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4" name="Group 206"/>
          <p:cNvGraphicFramePr>
            <a:graphicFrameLocks/>
          </p:cNvGraphicFramePr>
          <p:nvPr>
            <p:extLst>
              <p:ext uri="{D42A27DB-BD31-4B8C-83A1-F6EECF244321}">
                <p14:modId xmlns:p14="http://schemas.microsoft.com/office/powerpoint/2010/main" val="3099586046"/>
              </p:ext>
            </p:extLst>
          </p:nvPr>
        </p:nvGraphicFramePr>
        <p:xfrm>
          <a:off x="1105422" y="565197"/>
          <a:ext cx="10789556" cy="6118938"/>
        </p:xfrm>
        <a:graphic>
          <a:graphicData uri="http://schemas.openxmlformats.org/drawingml/2006/table">
            <a:tbl>
              <a:tblPr>
                <a:tableStyleId>{5DA37D80-6434-44D0-A028-1B22A696006F}</a:tableStyleId>
              </a:tblPr>
              <a:tblGrid>
                <a:gridCol w="478412"/>
                <a:gridCol w="1468298"/>
                <a:gridCol w="1622815"/>
                <a:gridCol w="4921319"/>
                <a:gridCol w="2298712"/>
              </a:tblGrid>
              <a:tr h="585032">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290661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4</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 </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Revisión de Informes de Estado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jefe de proyecto prepara la agenda de reuniones internas para revisar el estado de los procesos del Proyecto.</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Verifica que los documentos e informes se hayan llevado a cabo respetando las fechas establecidas en el Cronograma de Proyecto.</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analista de Calidad y Gestor de Configuración están en obligación de presentar la información y situación de las diversas fases de proceso cuando la situación lo requiera y de manera obligatoria cada quince días.</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300" kern="1200" dirty="0" smtClean="0">
                          <a:latin typeface="Candara" panose="020E0502030303020204" pitchFamily="34" charset="0"/>
                        </a:rPr>
                        <a:t>Luego, el Jefe de</a:t>
                      </a:r>
                      <a:r>
                        <a:rPr lang="es-ES" sz="1300" kern="1200" baseline="0" dirty="0" smtClean="0">
                          <a:latin typeface="Candara" panose="020E0502030303020204" pitchFamily="34" charset="0"/>
                        </a:rPr>
                        <a:t> Proyecto</a:t>
                      </a:r>
                      <a:r>
                        <a:rPr lang="es-ES" sz="1300" kern="1200" dirty="0" smtClean="0">
                          <a:latin typeface="Candara" panose="020E0502030303020204" pitchFamily="34" charset="0"/>
                        </a:rPr>
                        <a:t> consolida la información expuesta por los Analistas , en un solo informe a nivel de coordinación y se actualizan de requerirse, los artefactos de gestión por proyecto (riesgos, pendientes, métricas). </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latin typeface="Candara" panose="020E050203030302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latin typeface="Candara" panose="020E0502030303020204" pitchFamily="34" charset="0"/>
                        </a:rPr>
                        <a:t>Métricas</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r>
              <a:tr h="262729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5</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Comité Operativo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Documentador</a:t>
                      </a:r>
                      <a:r>
                        <a:rPr lang="es-ES" sz="1300" kern="1200" baseline="0" dirty="0" smtClean="0">
                          <a:latin typeface="Candara" panose="020E0502030303020204" pitchFamily="34" charset="0"/>
                        </a:rPr>
                        <a:t> </a:t>
                      </a:r>
                      <a:r>
                        <a:rPr lang="es-ES" sz="1300" kern="1200" dirty="0" smtClean="0">
                          <a:latin typeface="Candara" panose="020E050203030302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300" kern="1200" dirty="0" smtClean="0">
                          <a:latin typeface="Candara" panose="020E0502030303020204" pitchFamily="34" charset="0"/>
                        </a:rPr>
                        <a:t>En la reunión se presenta y revisa con el cliente, el acta de reunión preliminar. Es de frecuencia mensual. Se actualizaran las plantillas que correspondan según sea el resultado de la reunión.</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Acta de Reunión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Cronograma de Actividades </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r>
            </a:tbl>
          </a:graphicData>
        </a:graphic>
      </p:graphicFrame>
    </p:spTree>
    <p:extLst>
      <p:ext uri="{BB962C8B-B14F-4D97-AF65-F5344CB8AC3E}">
        <p14:creationId xmlns:p14="http://schemas.microsoft.com/office/powerpoint/2010/main" val="4067058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6" name="Group 206"/>
          <p:cNvGraphicFramePr>
            <a:graphicFrameLocks/>
          </p:cNvGraphicFramePr>
          <p:nvPr>
            <p:extLst>
              <p:ext uri="{D42A27DB-BD31-4B8C-83A1-F6EECF244321}">
                <p14:modId xmlns:p14="http://schemas.microsoft.com/office/powerpoint/2010/main" val="2758404156"/>
              </p:ext>
            </p:extLst>
          </p:nvPr>
        </p:nvGraphicFramePr>
        <p:xfrm>
          <a:off x="1326523" y="410649"/>
          <a:ext cx="10613616" cy="5951469"/>
        </p:xfrm>
        <a:graphic>
          <a:graphicData uri="http://schemas.openxmlformats.org/drawingml/2006/table">
            <a:tbl>
              <a:tblPr>
                <a:tableStyleId>{5DA37D80-6434-44D0-A028-1B22A696006F}</a:tableStyleId>
              </a:tblPr>
              <a:tblGrid>
                <a:gridCol w="463639"/>
                <a:gridCol w="1635617"/>
                <a:gridCol w="1342624"/>
                <a:gridCol w="5251220"/>
                <a:gridCol w="1920516"/>
              </a:tblGrid>
              <a:tr h="63254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151729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6</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funcional</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Reunión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El Analista funcional se reúne con los coordinadores con el objetivo de analizar el servicio desde la perspectiva de cada proyecto y que cumplan con las perspectivas del cliente.</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300" b="0" i="0" u="none" strike="noStrike" cap="none" normalizeH="0" baseline="0" dirty="0" smtClean="0">
                          <a:ln>
                            <a:noFill/>
                          </a:ln>
                          <a:solidFill>
                            <a:schemeClr val="tx1"/>
                          </a:solidFill>
                          <a:effectLst/>
                          <a:latin typeface="Candara" panose="020E0502030303020204" pitchFamily="34" charset="0"/>
                        </a:rPr>
                        <a:t>Los coordinadores de proyectos informan sobre </a:t>
                      </a:r>
                      <a:r>
                        <a:rPr kumimoji="0" lang="es-ES" sz="1300" b="0" i="0" u="none" strike="noStrike" cap="none" normalizeH="0" baseline="0" dirty="0" smtClean="0">
                          <a:ln>
                            <a:noFill/>
                          </a:ln>
                          <a:solidFill>
                            <a:schemeClr val="tx1"/>
                          </a:solidFill>
                          <a:effectLst/>
                          <a:latin typeface="Candara" panose="020E0502030303020204" pitchFamily="34" charset="0"/>
                        </a:rPr>
                        <a:t>la situación de los proyectos y riesgos presentados, de forma semanal y/o cuando la situación lo requiera.</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b="1" u="none" strike="noStrike" cap="none" normalizeH="0" baseline="0" dirty="0" smtClean="0">
                          <a:ln>
                            <a:noFill/>
                          </a:ln>
                          <a:effectLst/>
                          <a:latin typeface="Candara" panose="020E0502030303020204"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11880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7</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algn="ctr" eaLnBrk="1" hangingPunct="1">
                        <a:lnSpc>
                          <a:spcPct val="110000"/>
                        </a:lnSpc>
                      </a:pPr>
                      <a:r>
                        <a:rPr lang="es-PE" altLang="es-ES" sz="1300" dirty="0" smtClean="0">
                          <a:latin typeface="Candara" panose="020E0502030303020204" pitchFamily="34" charset="0"/>
                        </a:rPr>
                        <a:t>Seguimiento del proyecto</a:t>
                      </a:r>
                      <a:endParaRPr lang="es-ES" altLang="es-ES" sz="1300" dirty="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 Los coordinadores de proyectos se reúnen con el cliente con el objetivo de analizar el servicio desde la perspectiva de cada proyecto.</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Esta reunión es de frecuencia mensual o a requerimiento de ambas partes.</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Solicitud de cambios a requerimientos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13104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rgbClr val="000066"/>
                          </a:solidFill>
                          <a:effectLst/>
                          <a:latin typeface="Candara" panose="020E0502030303020204" pitchFamily="34" charset="0"/>
                        </a:rPr>
                        <a:t>8</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chemeClr val="tx1"/>
                          </a:solidFill>
                          <a:effectLst/>
                          <a:latin typeface="Candara" panose="020E0502030303020204" pitchFamily="34" charset="0"/>
                        </a:rPr>
                        <a:t>Jefe de proyecto</a:t>
                      </a:r>
                    </a:p>
                  </a:txBody>
                  <a:tcPr marT="45708" marB="45708" anchor="ctr" horzOverflow="overflow"/>
                </a:tc>
                <a:tc>
                  <a:txBody>
                    <a:bodyPr/>
                    <a:lstStyle/>
                    <a:p>
                      <a:pPr algn="ctr" eaLnBrk="1" hangingPunct="1">
                        <a:lnSpc>
                          <a:spcPct val="110000"/>
                        </a:lnSpc>
                      </a:pPr>
                      <a:r>
                        <a:rPr lang="es-PE" altLang="es-ES" sz="1300" dirty="0" smtClean="0">
                          <a:latin typeface="Candara" panose="020E0502030303020204" pitchFamily="34" charset="0"/>
                        </a:rPr>
                        <a:t>Reunión interna</a:t>
                      </a:r>
                      <a:endParaRPr lang="es-ES" altLang="es-ES" sz="1300" dirty="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El jefe de proyecto se reúne quincenalmente con el Analista de Calidad, el Gestor de Métricas, el Gestor de Configuración y otros de requerirse, en conjunto, revisan la información correspondiente al servicio (métricas, riesgos, pendientes, problemas).</a:t>
                      </a:r>
                    </a:p>
                  </a:txBody>
                  <a:tcPr marT="45708" marB="45708"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Tablero de métricas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Registro de riesgos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12145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rgbClr val="000066"/>
                          </a:solidFill>
                          <a:effectLst/>
                          <a:latin typeface="Candara" panose="020E0502030303020204" pitchFamily="34" charset="0"/>
                        </a:rPr>
                        <a:t>9</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chemeClr val="tx1"/>
                          </a:solidFill>
                          <a:effectLst/>
                          <a:latin typeface="Candara" panose="020E0502030303020204" pitchFamily="34" charset="0"/>
                        </a:rPr>
                        <a:t>Jefe de proyecto</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PE" altLang="es-ES" sz="1300" dirty="0" smtClean="0">
                          <a:latin typeface="Candara" panose="020E0502030303020204" pitchFamily="34" charset="0"/>
                        </a:rPr>
                        <a:t>Procesar cambios al proyecto</a:t>
                      </a:r>
                      <a:r>
                        <a:rPr lang="es-PE" altLang="es-ES" sz="1300" dirty="0" smtClean="0">
                          <a:latin typeface="Candara" panose="020E0502030303020204" pitchFamily="34" charset="0"/>
                          <a:hlinkClick r:id="" action="ppaction://noaction"/>
                        </a:rPr>
                        <a:t> </a:t>
                      </a:r>
                      <a:endParaRPr lang="es-ES" altLang="es-ES" sz="1300" dirty="0" smtClean="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300" b="0" i="0" u="none" strike="noStrike" cap="none" normalizeH="0" baseline="0" dirty="0" smtClean="0">
                          <a:ln>
                            <a:noFill/>
                          </a:ln>
                          <a:solidFill>
                            <a:schemeClr val="tx1"/>
                          </a:solidFill>
                          <a:effectLst/>
                          <a:latin typeface="Candara" panose="020E0502030303020204" pitchFamily="34" charset="0"/>
                        </a:rPr>
                        <a:t>El cambio se procesa según el Proceso de cambios de configuración y de requerimientos</a:t>
                      </a:r>
                      <a:r>
                        <a:rPr kumimoji="0" lang="es-ES" sz="1300" b="0" i="0" u="none" strike="noStrike" cap="none" normalizeH="0" baseline="0" dirty="0" smtClean="0">
                          <a:ln>
                            <a:noFill/>
                          </a:ln>
                          <a:solidFill>
                            <a:srgbClr val="000066"/>
                          </a:solidFill>
                          <a:effectLst/>
                          <a:latin typeface="Candara" panose="020E0502030303020204" pitchFamily="34" charset="0"/>
                        </a:rPr>
                        <a:t>.</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1300" b="0" i="0" u="none" strike="noStrike" cap="none" normalizeH="0" baseline="0" dirty="0" smtClean="0">
                          <a:ln>
                            <a:noFill/>
                          </a:ln>
                          <a:solidFill>
                            <a:schemeClr val="tx1"/>
                          </a:solidFill>
                          <a:effectLst/>
                          <a:latin typeface="Candara" panose="020E0502030303020204" pitchFamily="34" charset="0"/>
                        </a:rPr>
                        <a:t>Solicitud de cambios a requerimientos </a:t>
                      </a:r>
                    </a:p>
                  </a:txBody>
                  <a:tcPr marT="45708" marB="45708" anchor="ctr" horzOverflow="overflow"/>
                </a:tc>
              </a:tr>
            </a:tbl>
          </a:graphicData>
        </a:graphic>
      </p:graphicFrame>
    </p:spTree>
    <p:extLst>
      <p:ext uri="{BB962C8B-B14F-4D97-AF65-F5344CB8AC3E}">
        <p14:creationId xmlns:p14="http://schemas.microsoft.com/office/powerpoint/2010/main" val="4274678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5568" y="2761343"/>
            <a:ext cx="10018713" cy="1752599"/>
          </a:xfrm>
        </p:spPr>
        <p:txBody>
          <a:bodyPr>
            <a:normAutofit/>
          </a:bodyPr>
          <a:lstStyle/>
          <a:p>
            <a:pPr algn="l"/>
            <a:r>
              <a:rPr lang="es-PE" sz="4400" dirty="0" smtClean="0">
                <a:latin typeface="Candara" panose="020E0502030303020204" pitchFamily="34" charset="0"/>
              </a:rPr>
              <a:t>5. Proceso de Gestión de Proyectos</a:t>
            </a:r>
            <a:br>
              <a:rPr lang="es-PE" sz="4400" dirty="0" smtClean="0">
                <a:latin typeface="Candara" panose="020E0502030303020204" pitchFamily="34" charset="0"/>
              </a:rPr>
            </a:br>
            <a:r>
              <a:rPr lang="es-PE" sz="4400" dirty="0" smtClean="0">
                <a:latin typeface="Candara" panose="020E0502030303020204" pitchFamily="34" charset="0"/>
              </a:rPr>
              <a:t>	5.5 Actividades</a:t>
            </a:r>
            <a:endParaRPr lang="es-PE" sz="44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00243989"/>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8254" y="18143"/>
            <a:ext cx="10018713" cy="1752599"/>
          </a:xfrm>
        </p:spPr>
        <p:txBody>
          <a:bodyPr/>
          <a:lstStyle/>
          <a:p>
            <a:r>
              <a:rPr lang="es-PE" dirty="0" smtClean="0"/>
              <a:t>Actividades del Subproceso de Cierre</a:t>
            </a:r>
            <a:endParaRPr lang="es-PE" dirty="0"/>
          </a:p>
        </p:txBody>
      </p:sp>
      <p:grpSp>
        <p:nvGrpSpPr>
          <p:cNvPr id="4" name="Group 3"/>
          <p:cNvGrpSpPr>
            <a:grpSpLocks/>
          </p:cNvGrpSpPr>
          <p:nvPr/>
        </p:nvGrpSpPr>
        <p:grpSpPr bwMode="auto">
          <a:xfrm>
            <a:off x="7371184" y="2407873"/>
            <a:ext cx="1667315" cy="1765156"/>
            <a:chOff x="1474" y="1389"/>
            <a:chExt cx="607" cy="726"/>
          </a:xfrm>
        </p:grpSpPr>
        <p:sp>
          <p:nvSpPr>
            <p:cNvPr id="5" name="Rectangle 4"/>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Generar Baselines</a:t>
              </a:r>
              <a:endParaRPr lang="es-ES" altLang="es-ES" sz="1200">
                <a:latin typeface="Candara" panose="020E0502030303020204" pitchFamily="34" charset="0"/>
              </a:endParaRPr>
            </a:p>
          </p:txBody>
        </p:sp>
        <p:sp>
          <p:nvSpPr>
            <p:cNvPr id="6" name="Rectangle 5"/>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Gestor de la Configuración</a:t>
              </a:r>
              <a:endParaRPr lang="es-ES" altLang="es-ES" sz="1200" b="1" dirty="0">
                <a:latin typeface="Candara" panose="020E0502030303020204" pitchFamily="34" charset="0"/>
              </a:endParaRPr>
            </a:p>
          </p:txBody>
        </p:sp>
        <p:sp>
          <p:nvSpPr>
            <p:cNvPr id="7" name="Rectangle 6"/>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Matriz de entregables</a:t>
              </a:r>
            </a:p>
          </p:txBody>
        </p:sp>
      </p:grpSp>
      <p:grpSp>
        <p:nvGrpSpPr>
          <p:cNvPr id="9" name="Group 25"/>
          <p:cNvGrpSpPr>
            <a:grpSpLocks/>
          </p:cNvGrpSpPr>
          <p:nvPr/>
        </p:nvGrpSpPr>
        <p:grpSpPr bwMode="auto">
          <a:xfrm>
            <a:off x="3003409" y="2406657"/>
            <a:ext cx="1497013" cy="1765156"/>
            <a:chOff x="657" y="1389"/>
            <a:chExt cx="607" cy="726"/>
          </a:xfrm>
        </p:grpSpPr>
        <p:sp>
          <p:nvSpPr>
            <p:cNvPr id="10"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Elaborar acta de aceptación y cierre del proyecto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11"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t>
              </a:r>
              <a:r>
                <a:rPr lang="es-PE" altLang="es-ES" sz="1200" b="1" dirty="0" smtClean="0">
                  <a:latin typeface="Candara" panose="020E0502030303020204" pitchFamily="34" charset="0"/>
                </a:rPr>
                <a:t>Analista de calidad</a:t>
              </a:r>
              <a:endParaRPr lang="es-ES" altLang="es-ES" sz="1200" b="1" dirty="0">
                <a:latin typeface="Candara" panose="020E0502030303020204" pitchFamily="34" charset="0"/>
              </a:endParaRPr>
            </a:p>
          </p:txBody>
        </p:sp>
        <p:sp>
          <p:nvSpPr>
            <p:cNvPr id="12" name="Rectangle 28"/>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Acta de cierre del proyecto</a:t>
              </a:r>
            </a:p>
          </p:txBody>
        </p:sp>
      </p:grpSp>
      <p:grpSp>
        <p:nvGrpSpPr>
          <p:cNvPr id="13" name="Group 40"/>
          <p:cNvGrpSpPr>
            <a:grpSpLocks/>
          </p:cNvGrpSpPr>
          <p:nvPr/>
        </p:nvGrpSpPr>
        <p:grpSpPr bwMode="auto">
          <a:xfrm>
            <a:off x="5156924" y="2406657"/>
            <a:ext cx="1667314" cy="1765156"/>
            <a:chOff x="1474" y="1389"/>
            <a:chExt cx="607" cy="726"/>
          </a:xfrm>
        </p:grpSpPr>
        <p:sp>
          <p:nvSpPr>
            <p:cNvPr id="14" name="Rectangle 41"/>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Elaborar y revisar el relatorio del proyecto</a:t>
              </a:r>
              <a:endParaRPr lang="es-ES" altLang="es-ES" sz="1200">
                <a:latin typeface="Candara" panose="020E0502030303020204" pitchFamily="34" charset="0"/>
              </a:endParaRPr>
            </a:p>
          </p:txBody>
        </p:sp>
        <p:sp>
          <p:nvSpPr>
            <p:cNvPr id="15" name="Rectangle 42"/>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Analista </a:t>
              </a:r>
              <a:r>
                <a:rPr lang="es-PE" altLang="es-ES" sz="1200" b="1" dirty="0" smtClean="0">
                  <a:latin typeface="Candara" panose="020E0502030303020204" pitchFamily="34" charset="0"/>
                </a:rPr>
                <a:t> de calidad</a:t>
              </a:r>
              <a:endParaRPr lang="es-ES" altLang="es-ES" sz="1200" b="1" dirty="0">
                <a:latin typeface="Candara" panose="020E0502030303020204" pitchFamily="34" charset="0"/>
              </a:endParaRPr>
            </a:p>
          </p:txBody>
        </p:sp>
        <p:sp>
          <p:nvSpPr>
            <p:cNvPr id="16" name="Rectangle 43"/>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Relatorio del proyecto</a:t>
              </a:r>
            </a:p>
          </p:txBody>
        </p:sp>
      </p:grpSp>
      <p:grpSp>
        <p:nvGrpSpPr>
          <p:cNvPr id="46" name="Grupo 45"/>
          <p:cNvGrpSpPr/>
          <p:nvPr/>
        </p:nvGrpSpPr>
        <p:grpSpPr>
          <a:xfrm>
            <a:off x="10648240" y="2653090"/>
            <a:ext cx="1105377" cy="1363694"/>
            <a:chOff x="10138710" y="4567512"/>
            <a:chExt cx="1105377" cy="1363694"/>
          </a:xfrm>
        </p:grpSpPr>
        <p:sp>
          <p:nvSpPr>
            <p:cNvPr id="30" name="Rectangle 61"/>
            <p:cNvSpPr>
              <a:spLocks noChangeArrowheads="1"/>
            </p:cNvSpPr>
            <p:nvPr/>
          </p:nvSpPr>
          <p:spPr bwMode="auto">
            <a:xfrm>
              <a:off x="10239385" y="5396219"/>
              <a:ext cx="91247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Gerencia de Servicio Empresa</a:t>
              </a:r>
              <a:endParaRPr lang="es-ES" altLang="es-ES" sz="1200" b="1" dirty="0">
                <a:latin typeface="Candara" panose="020E0502030303020204" pitchFamily="34" charset="0"/>
              </a:endParaRPr>
            </a:p>
          </p:txBody>
        </p:sp>
        <p:pic>
          <p:nvPicPr>
            <p:cNvPr id="31"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8710" y="4567512"/>
              <a:ext cx="1105377" cy="828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7" name="Conector recto de flecha 36"/>
          <p:cNvCxnSpPr>
            <a:stCxn id="10" idx="3"/>
            <a:endCxn id="14" idx="1"/>
          </p:cNvCxnSpPr>
          <p:nvPr/>
        </p:nvCxnSpPr>
        <p:spPr>
          <a:xfrm>
            <a:off x="4500422" y="3290451"/>
            <a:ext cx="656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14" idx="3"/>
            <a:endCxn id="5" idx="1"/>
          </p:cNvCxnSpPr>
          <p:nvPr/>
        </p:nvCxnSpPr>
        <p:spPr>
          <a:xfrm>
            <a:off x="6824238" y="3290451"/>
            <a:ext cx="546946" cy="1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upo 49"/>
          <p:cNvGrpSpPr/>
          <p:nvPr/>
        </p:nvGrpSpPr>
        <p:grpSpPr>
          <a:xfrm>
            <a:off x="370591" y="2657007"/>
            <a:ext cx="935037" cy="1266886"/>
            <a:chOff x="1104597" y="2599949"/>
            <a:chExt cx="935037" cy="1266886"/>
          </a:xfrm>
        </p:grpSpPr>
        <p:sp>
          <p:nvSpPr>
            <p:cNvPr id="25" name="Rectangle 55"/>
            <p:cNvSpPr>
              <a:spLocks noChangeArrowheads="1"/>
            </p:cNvSpPr>
            <p:nvPr/>
          </p:nvSpPr>
          <p:spPr bwMode="auto">
            <a:xfrm>
              <a:off x="1104597" y="3405170"/>
              <a:ext cx="935037" cy="46166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00" b="1" dirty="0">
                  <a:latin typeface="Candara" panose="020E0502030303020204" pitchFamily="34" charset="0"/>
                </a:rPr>
                <a:t>Ejecución, seguimiento y Control</a:t>
              </a:r>
              <a:endParaRPr lang="es-ES" altLang="es-ES" sz="1000" b="1" dirty="0">
                <a:latin typeface="Candara" panose="020E0502030303020204" pitchFamily="34" charset="0"/>
              </a:endParaRPr>
            </a:p>
          </p:txBody>
        </p:sp>
        <p:sp>
          <p:nvSpPr>
            <p:cNvPr id="42" name="Esquina doblada 41"/>
            <p:cNvSpPr/>
            <p:nvPr/>
          </p:nvSpPr>
          <p:spPr>
            <a:xfrm>
              <a:off x="1306286" y="2599949"/>
              <a:ext cx="566057" cy="725862"/>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latin typeface="Candara" panose="020E0502030303020204" pitchFamily="34" charset="0"/>
              </a:endParaRPr>
            </a:p>
          </p:txBody>
        </p:sp>
      </p:grpSp>
      <p:grpSp>
        <p:nvGrpSpPr>
          <p:cNvPr id="45" name="Grupo 44"/>
          <p:cNvGrpSpPr/>
          <p:nvPr/>
        </p:nvGrpSpPr>
        <p:grpSpPr>
          <a:xfrm>
            <a:off x="9303904" y="2653090"/>
            <a:ext cx="1104900" cy="1152202"/>
            <a:chOff x="10822233" y="3482343"/>
            <a:chExt cx="1104900" cy="1152202"/>
          </a:xfrm>
        </p:grpSpPr>
        <p:sp>
          <p:nvSpPr>
            <p:cNvPr id="43"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4" name="Imagen 43"/>
            <p:cNvPicPr>
              <a:picLocks noChangeAspect="1"/>
            </p:cNvPicPr>
            <p:nvPr/>
          </p:nvPicPr>
          <p:blipFill>
            <a:blip r:embed="rId4"/>
            <a:stretch>
              <a:fillRect/>
            </a:stretch>
          </p:blipFill>
          <p:spPr>
            <a:xfrm>
              <a:off x="10922430" y="3482343"/>
              <a:ext cx="811804" cy="811804"/>
            </a:xfrm>
            <a:prstGeom prst="rect">
              <a:avLst/>
            </a:prstGeom>
          </p:spPr>
        </p:pic>
      </p:grpSp>
      <p:grpSp>
        <p:nvGrpSpPr>
          <p:cNvPr id="47" name="Grupo 46"/>
          <p:cNvGrpSpPr/>
          <p:nvPr/>
        </p:nvGrpSpPr>
        <p:grpSpPr>
          <a:xfrm>
            <a:off x="1543816" y="2611480"/>
            <a:ext cx="1104900" cy="1152202"/>
            <a:chOff x="10822233" y="3482343"/>
            <a:chExt cx="1104900" cy="1152202"/>
          </a:xfrm>
        </p:grpSpPr>
        <p:sp>
          <p:nvSpPr>
            <p:cNvPr id="48"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a:t>
              </a:r>
              <a:r>
                <a:rPr lang="es-PE" altLang="es-ES" sz="1200" dirty="0">
                  <a:latin typeface="Candara" panose="020E0502030303020204" pitchFamily="34" charset="0"/>
                </a:rPr>
                <a:t>o</a:t>
              </a:r>
              <a:r>
                <a:rPr lang="es-PE" altLang="es-ES" sz="1200" b="1" dirty="0">
                  <a:latin typeface="Candara" panose="020E0502030303020204" pitchFamily="34" charset="0"/>
                </a:rPr>
                <a:t>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9" name="Imagen 48"/>
            <p:cNvPicPr>
              <a:picLocks noChangeAspect="1"/>
            </p:cNvPicPr>
            <p:nvPr/>
          </p:nvPicPr>
          <p:blipFill>
            <a:blip r:embed="rId4"/>
            <a:stretch>
              <a:fillRect/>
            </a:stretch>
          </p:blipFill>
          <p:spPr>
            <a:xfrm>
              <a:off x="10922430" y="3482343"/>
              <a:ext cx="811804" cy="811804"/>
            </a:xfrm>
            <a:prstGeom prst="rect">
              <a:avLst/>
            </a:prstGeom>
          </p:spPr>
        </p:pic>
      </p:grpSp>
      <p:cxnSp>
        <p:nvCxnSpPr>
          <p:cNvPr id="52" name="Conector recto de flecha 51"/>
          <p:cNvCxnSpPr>
            <a:stCxn id="42" idx="3"/>
            <a:endCxn id="49" idx="1"/>
          </p:cNvCxnSpPr>
          <p:nvPr/>
        </p:nvCxnSpPr>
        <p:spPr>
          <a:xfrm flipV="1">
            <a:off x="1138337" y="3017382"/>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flipV="1">
            <a:off x="10155966" y="3091101"/>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flipV="1">
            <a:off x="9038499" y="315885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flipV="1">
            <a:off x="2534544" y="304056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n 33"/>
          <p:cNvPicPr>
            <a:picLocks noChangeAspect="1"/>
          </p:cNvPicPr>
          <p:nvPr/>
        </p:nvPicPr>
        <p:blipFill rotWithShape="1">
          <a:blip r:embed="rId5"/>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8406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arn(inVertical)">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barn(inVertical)">
                                      <p:cBhvr>
                                        <p:cTn id="56" dur="5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down)">
                                      <p:cBhvr>
                                        <p:cTn id="6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811" y="-126999"/>
            <a:ext cx="10018713" cy="1295400"/>
          </a:xfrm>
        </p:spPr>
        <p:txBody>
          <a:bodyPr/>
          <a:lstStyle/>
          <a:p>
            <a:r>
              <a:rPr lang="es-PE" dirty="0" smtClean="0"/>
              <a:t>Actividades del Subproceso de Cierre</a:t>
            </a:r>
            <a:endParaRPr lang="es-PE" dirty="0"/>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6" name="Group 206"/>
          <p:cNvGraphicFramePr>
            <a:graphicFrameLocks/>
          </p:cNvGraphicFramePr>
          <p:nvPr>
            <p:extLst>
              <p:ext uri="{D42A27DB-BD31-4B8C-83A1-F6EECF244321}">
                <p14:modId xmlns:p14="http://schemas.microsoft.com/office/powerpoint/2010/main" val="1222016593"/>
              </p:ext>
            </p:extLst>
          </p:nvPr>
        </p:nvGraphicFramePr>
        <p:xfrm>
          <a:off x="1326523" y="1146324"/>
          <a:ext cx="10613616" cy="5560359"/>
        </p:xfrm>
        <a:graphic>
          <a:graphicData uri="http://schemas.openxmlformats.org/drawingml/2006/table">
            <a:tbl>
              <a:tblPr>
                <a:tableStyleId>{5DA37D80-6434-44D0-A028-1B22A696006F}</a:tableStyleId>
              </a:tblPr>
              <a:tblGrid>
                <a:gridCol w="463639"/>
                <a:gridCol w="1635617"/>
                <a:gridCol w="1342624"/>
                <a:gridCol w="5444543"/>
                <a:gridCol w="1727193"/>
              </a:tblGrid>
              <a:tr h="5448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r>
              <a:tr h="13140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Elaborar acta de aceptación y 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Analista de calidad elabora el 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Gerente de Fábrica y Coordinador Empresa revisan y acuerdan la versión final del acta de aceptación y cierre que luego es entregada al cliente.</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Plantilla Acta de 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r h="2305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Elaborar y revisar el </a:t>
                      </a:r>
                      <a:r>
                        <a:rPr kumimoji="0" lang="es-PE" sz="1300" u="none" strike="noStrike" cap="none" normalizeH="0" baseline="0" dirty="0" err="1" smtClean="0">
                          <a:ln>
                            <a:noFill/>
                          </a:ln>
                          <a:effectLst/>
                          <a:latin typeface="Candara" panose="020E0502030303020204" pitchFamily="34" charset="0"/>
                        </a:rPr>
                        <a:t>relatorio</a:t>
                      </a:r>
                      <a:r>
                        <a:rPr kumimoji="0" lang="es-PE" sz="1300" u="none" strike="noStrike" cap="none" normalizeH="0" baseline="0" dirty="0" smtClean="0">
                          <a:ln>
                            <a:noFill/>
                          </a:ln>
                          <a:effectLst/>
                          <a:latin typeface="Candara" panose="020E0502030303020204" pitchFamily="34" charset="0"/>
                        </a:rPr>
                        <a:t> del proyecto</a:t>
                      </a:r>
                      <a:endParaRPr kumimoji="0" lang="es-ES" sz="1300" u="none" strike="noStrike" cap="none" normalizeH="0" baseline="0" dirty="0" smtClean="0">
                        <a:ln>
                          <a:noFill/>
                        </a:ln>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latin typeface="Candara" panose="020E0502030303020204" pitchFamily="34" charset="0"/>
                        </a:rPr>
                        <a:t>El Analista de calidad elabora el </a:t>
                      </a:r>
                      <a:r>
                        <a:rPr kumimoji="0" lang="es-PE" sz="1300" u="none" strike="noStrike" cap="none" normalizeH="0" baseline="0" dirty="0" err="1" smtClean="0">
                          <a:ln>
                            <a:noFill/>
                          </a:ln>
                          <a:effectLst/>
                          <a:latin typeface="Candara" panose="020E0502030303020204" pitchFamily="34" charset="0"/>
                        </a:rPr>
                        <a:t>relatorio</a:t>
                      </a:r>
                      <a:r>
                        <a:rPr kumimoji="0" lang="es-PE" sz="1300" u="none" strike="noStrike" cap="none" normalizeH="0" baseline="0" dirty="0" smtClean="0">
                          <a:ln>
                            <a:noFill/>
                          </a:ln>
                          <a:effectLst/>
                          <a:latin typeface="Candara" panose="020E0502030303020204" pitchFamily="34" charset="0"/>
                        </a:rPr>
                        <a:t> del proyecto en base a la plantilla respectiva.</a:t>
                      </a:r>
                      <a:endParaRPr kumimoji="0" lang="es-ES" sz="1300" u="none" strike="noStrike" cap="none" normalizeH="0" baseline="0" dirty="0" smtClean="0">
                        <a:ln>
                          <a:noFill/>
                        </a:ln>
                        <a:effectLst/>
                        <a:latin typeface="Candara" panose="020E0502030303020204"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 es presentado en la reunión de informe general del servicio.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Durante el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registra un resumen de la evaluación del personal y una encuesta de satisfacción del cliente.</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Plantilla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r h="13619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latin typeface="Candara" panose="020E0502030303020204" pitchFamily="34" charset="0"/>
                        </a:rPr>
                        <a:t>Gestor de la Configuración</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Proceso de Gestión de Configuración - Realizar Control de Cambios a </a:t>
                      </a:r>
                      <a:r>
                        <a:rPr kumimoji="0" lang="es-ES" sz="1300" u="none" strike="noStrike" cap="none" normalizeH="0" baseline="0" dirty="0" err="1" smtClean="0">
                          <a:ln>
                            <a:noFill/>
                          </a:ln>
                          <a:effectLst/>
                          <a:latin typeface="Candara" panose="020E0502030303020204" pitchFamily="34" charset="0"/>
                        </a:rPr>
                        <a:t>Baselines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 Genera </a:t>
                      </a:r>
                      <a:r>
                        <a:rPr kumimoji="0" lang="es-PE" sz="1300" u="none" strike="noStrike" cap="none" normalizeH="0" baseline="0" dirty="0" err="1" smtClean="0">
                          <a:ln>
                            <a:noFill/>
                          </a:ln>
                          <a:effectLst/>
                          <a:latin typeface="Candara" panose="020E0502030303020204" pitchFamily="34" charset="0"/>
                        </a:rPr>
                        <a:t>baselines</a:t>
                      </a:r>
                      <a:r>
                        <a:rPr kumimoji="0" lang="es-PE" sz="1300" u="none" strike="noStrike" cap="none" normalizeH="0" baseline="0" dirty="0" smtClean="0">
                          <a:ln>
                            <a:noFill/>
                          </a:ln>
                          <a:effectLst/>
                          <a:latin typeface="Candara" panose="020E0502030303020204" pitchFamily="34" charset="0"/>
                        </a:rPr>
                        <a:t> de los entregables del proyecto de acuerdo al Proceso de Gestión de Configuración – Subproceso Realizar Control de Cambios a </a:t>
                      </a:r>
                      <a:r>
                        <a:rPr kumimoji="0" lang="es-PE" sz="1300" u="none" strike="noStrike" cap="none" normalizeH="0" baseline="0" dirty="0" err="1" smtClean="0">
                          <a:ln>
                            <a:noFill/>
                          </a:ln>
                          <a:effectLst/>
                          <a:latin typeface="Candara" panose="020E0502030303020204" pitchFamily="34" charset="0"/>
                        </a:rPr>
                        <a:t>Baselines</a:t>
                      </a:r>
                      <a:r>
                        <a:rPr kumimoji="0" lang="es-PE" sz="1300" u="none" strike="noStrike" cap="none" normalizeH="0" baseline="0" dirty="0" smtClean="0">
                          <a:ln>
                            <a:noFill/>
                          </a:ln>
                          <a:effectLst/>
                          <a:latin typeface="Candara" panose="020E0502030303020204" pitchFamily="34" charset="0"/>
                        </a:rPr>
                        <a:t>.</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Plantilla Matriz de entregables  </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Proceso de Gestión de configuración.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bl>
          </a:graphicData>
        </a:graphic>
      </p:graphicFrame>
    </p:spTree>
    <p:extLst>
      <p:ext uri="{BB962C8B-B14F-4D97-AF65-F5344CB8AC3E}">
        <p14:creationId xmlns:p14="http://schemas.microsoft.com/office/powerpoint/2010/main" val="2754544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142" y="2467707"/>
            <a:ext cx="10018713" cy="1752599"/>
          </a:xfrm>
        </p:spPr>
        <p:txBody>
          <a:bodyPr/>
          <a:lstStyle/>
          <a:p>
            <a:r>
              <a:rPr lang="es-PE" sz="4800" dirty="0" smtClean="0">
                <a:latin typeface="Candara" panose="020E0502030303020204" pitchFamily="34" charset="0"/>
              </a:rPr>
              <a:t>6. Métricas del Proceso</a:t>
            </a:r>
            <a:endParaRPr lang="es-PE" sz="48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507675341"/>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1796" y="404446"/>
            <a:ext cx="10018713" cy="1752599"/>
          </a:xfrm>
        </p:spPr>
        <p:txBody>
          <a:bodyPr/>
          <a:lstStyle/>
          <a:p>
            <a:r>
              <a:rPr lang="es-PE" dirty="0" smtClean="0">
                <a:latin typeface="Candara" panose="020E0502030303020204" pitchFamily="34" charset="0"/>
              </a:rPr>
              <a:t>Métricas del Proceso</a:t>
            </a:r>
            <a:endParaRPr lang="es-PE" dirty="0">
              <a:latin typeface="Candara" panose="020E0502030303020204" pitchFamily="34" charset="0"/>
            </a:endParaRPr>
          </a:p>
        </p:txBody>
      </p:sp>
      <p:sp>
        <p:nvSpPr>
          <p:cNvPr id="4" name="Recortar y redondear rectángulo de esquina sencilla 3"/>
          <p:cNvSpPr/>
          <p:nvPr/>
        </p:nvSpPr>
        <p:spPr>
          <a:xfrm>
            <a:off x="3434861" y="2438399"/>
            <a:ext cx="5732585" cy="3329355"/>
          </a:xfrm>
          <a:prstGeom prst="snipRoundRect">
            <a:avLst>
              <a:gd name="adj1" fmla="val 16667"/>
              <a:gd name="adj2" fmla="val 2723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altLang="es-ES" sz="3200" b="1" dirty="0">
                <a:latin typeface="Candara" panose="020E0502030303020204" pitchFamily="34" charset="0"/>
              </a:rPr>
              <a:t>Desviación del Avance</a:t>
            </a:r>
            <a:endParaRPr lang="es-ES" altLang="es-ES" sz="3200" b="1" dirty="0">
              <a:latin typeface="Candara" panose="020E0502030303020204" pitchFamily="34" charset="0"/>
            </a:endParaRPr>
          </a:p>
          <a:p>
            <a:pPr algn="ctr"/>
            <a:endParaRPr lang="es-PE" dirty="0"/>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970570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03252" y="2308538"/>
            <a:ext cx="9990766" cy="2662707"/>
          </a:xfrm>
        </p:spPr>
        <p:txBody>
          <a:bodyPr>
            <a:normAutofit fontScale="90000"/>
          </a:bodyPr>
          <a:lstStyle/>
          <a:p>
            <a:r>
              <a:rPr lang="es-PE" altLang="es-ES" sz="6700" dirty="0">
                <a:latin typeface="Candara" panose="020E0502030303020204" pitchFamily="34" charset="0"/>
                <a:ea typeface="ＭＳ Ｐゴシック" pitchFamily="34" charset="-128"/>
              </a:rPr>
              <a:t>1. Objetivo y alcance del </a:t>
            </a:r>
            <a:r>
              <a:rPr lang="es-PE" altLang="es-ES" sz="6700" dirty="0" smtClean="0">
                <a:latin typeface="Candara" panose="020E0502030303020204" pitchFamily="34" charset="0"/>
                <a:ea typeface="ＭＳ Ｐゴシック" pitchFamily="34" charset="-128"/>
              </a:rPr>
              <a:t>proceso</a:t>
            </a:r>
            <a:r>
              <a:rPr lang="es-PE" altLang="es-ES" dirty="0">
                <a:solidFill>
                  <a:srgbClr val="000066"/>
                </a:solidFill>
                <a:ea typeface="ＭＳ Ｐゴシック" pitchFamily="34" charset="-128"/>
              </a:rPr>
              <a:t/>
            </a:r>
            <a:br>
              <a:rPr lang="es-PE" altLang="es-ES" dirty="0">
                <a:solidFill>
                  <a:srgbClr val="000066"/>
                </a:solidFill>
                <a:ea typeface="ＭＳ Ｐゴシック" pitchFamily="34" charset="-128"/>
              </a:rPr>
            </a:b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812822697"/>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3634" y="2549769"/>
            <a:ext cx="10018713" cy="1752599"/>
          </a:xfrm>
        </p:spPr>
        <p:txBody>
          <a:bodyPr>
            <a:normAutofit/>
          </a:bodyPr>
          <a:lstStyle/>
          <a:p>
            <a:r>
              <a:rPr lang="en-US" altLang="es-ES" sz="4800" dirty="0">
                <a:latin typeface="Candara" panose="020E0502030303020204" pitchFamily="34" charset="0"/>
                <a:ea typeface="ＭＳ Ｐゴシック" pitchFamily="34" charset="-128"/>
              </a:rPr>
              <a:t>7. </a:t>
            </a:r>
            <a:r>
              <a:rPr lang="en-US" altLang="es-ES" sz="4800" dirty="0" err="1" smtClean="0">
                <a:latin typeface="Candara" panose="020E0502030303020204" pitchFamily="34" charset="0"/>
                <a:ea typeface="ＭＳ Ｐゴシック" pitchFamily="34" charset="-128"/>
              </a:rPr>
              <a:t>Artefactos</a:t>
            </a:r>
            <a:r>
              <a:rPr lang="en-US" altLang="es-ES" sz="4800" dirty="0" smtClean="0">
                <a:latin typeface="Candara" panose="020E0502030303020204" pitchFamily="34" charset="0"/>
                <a:ea typeface="ＭＳ Ｐゴシック" pitchFamily="34" charset="-128"/>
              </a:rPr>
              <a:t> del </a:t>
            </a:r>
            <a:r>
              <a:rPr lang="en-US" altLang="es-ES" sz="4800" dirty="0" err="1" smtClean="0">
                <a:latin typeface="Candara" panose="020E0502030303020204" pitchFamily="34" charset="0"/>
                <a:ea typeface="ＭＳ Ｐゴシック" pitchFamily="34" charset="-128"/>
              </a:rPr>
              <a:t>Proceso</a:t>
            </a:r>
            <a:endParaRPr lang="es-PE" sz="48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695000575"/>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10"/>
          <p:cNvGraphicFramePr>
            <a:graphicFrameLocks noGrp="1"/>
          </p:cNvGraphicFramePr>
          <p:nvPr>
            <p:ph/>
            <p:extLst>
              <p:ext uri="{D42A27DB-BD31-4B8C-83A1-F6EECF244321}">
                <p14:modId xmlns:p14="http://schemas.microsoft.com/office/powerpoint/2010/main" val="2370144542"/>
              </p:ext>
            </p:extLst>
          </p:nvPr>
        </p:nvGraphicFramePr>
        <p:xfrm>
          <a:off x="1452684" y="551318"/>
          <a:ext cx="10434516" cy="5862518"/>
        </p:xfrm>
        <a:graphic>
          <a:graphicData uri="http://schemas.openxmlformats.org/drawingml/2006/table">
            <a:tbl>
              <a:tblPr>
                <a:tableStyleId>{5DA37D80-6434-44D0-A028-1B22A696006F}</a:tableStyleId>
              </a:tblPr>
              <a:tblGrid>
                <a:gridCol w="547596"/>
                <a:gridCol w="2373586"/>
                <a:gridCol w="2101801"/>
                <a:gridCol w="2828572"/>
                <a:gridCol w="2582961"/>
              </a:tblGrid>
              <a:tr h="480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Artefacto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Subproceso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Actividad</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Tarea</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r>
              <a:tr h="4128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de Gestión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Inicio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Planeamiento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 WBS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3</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Cronograma de proyecto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4</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5</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(externo)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6</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Matriz de entregables de proyectos internos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Ejecución, seguimiento y control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7</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Registro de riesgos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8</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Seguimiento de cronogramas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9</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Quincenal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75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10</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 Hoja de Trabajo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11</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12</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err="1" smtClean="0">
                          <a:ln>
                            <a:noFill/>
                          </a:ln>
                          <a:effectLst/>
                        </a:rPr>
                        <a:t>Checklist</a:t>
                      </a:r>
                      <a:r>
                        <a:rPr kumimoji="0" lang="es-ES" sz="1300" u="none" strike="noStrike" cap="none" normalizeH="0" baseline="0" dirty="0" smtClean="0">
                          <a:ln>
                            <a:noFill/>
                          </a:ln>
                          <a:effectLst/>
                        </a:rPr>
                        <a:t> de agenda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680187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61"/>
          <p:cNvGraphicFramePr>
            <a:graphicFrameLocks noGrp="1"/>
          </p:cNvGraphicFramePr>
          <p:nvPr>
            <p:ph/>
            <p:extLst>
              <p:ext uri="{D42A27DB-BD31-4B8C-83A1-F6EECF244321}">
                <p14:modId xmlns:p14="http://schemas.microsoft.com/office/powerpoint/2010/main" val="1667219885"/>
              </p:ext>
            </p:extLst>
          </p:nvPr>
        </p:nvGraphicFramePr>
        <p:xfrm>
          <a:off x="1555750" y="673101"/>
          <a:ext cx="9709150" cy="5279900"/>
        </p:xfrm>
        <a:graphic>
          <a:graphicData uri="http://schemas.openxmlformats.org/drawingml/2006/table">
            <a:tbl>
              <a:tblPr>
                <a:tableStyleId>{5DA37D80-6434-44D0-A028-1B22A696006F}</a:tableStyleId>
              </a:tblPr>
              <a:tblGrid>
                <a:gridCol w="509529"/>
                <a:gridCol w="2208584"/>
                <a:gridCol w="1955692"/>
                <a:gridCol w="2631941"/>
                <a:gridCol w="2403404"/>
              </a:tblGrid>
              <a:tr h="6348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Artefacto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Subproceso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Actividad</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Tarea</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13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Informe de estado – Proyecto interno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Ejecución, seguimiento y control</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14</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estado – Hoja de Trabajo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15</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Cuadro seguimiento de reuniones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16</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actividades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17</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reunión</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18</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Relatorio de proyecto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Cierre</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19</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cierre de proyecto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20</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Oportunidad de Mejora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Propuesta de Lección Aprendida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239293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7418" y="2420816"/>
            <a:ext cx="10018713" cy="1752599"/>
          </a:xfrm>
        </p:spPr>
        <p:txBody>
          <a:bodyPr>
            <a:normAutofit/>
          </a:bodyPr>
          <a:lstStyle/>
          <a:p>
            <a:r>
              <a:rPr lang="es-PE" sz="4400" dirty="0" smtClean="0">
                <a:latin typeface="Candara" panose="020E0502030303020204" pitchFamily="34" charset="0"/>
              </a:rPr>
              <a:t>8. Historial de Revisiones</a:t>
            </a:r>
            <a:endParaRPr lang="es-PE" sz="44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283541293"/>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latin typeface="Candara" panose="020E0502030303020204" pitchFamily="34" charset="0"/>
              </a:rPr>
              <a:t>Historial de Revisiones</a:t>
            </a:r>
            <a:endParaRPr lang="es-PE" dirty="0">
              <a:latin typeface="Candara" panose="020E0502030303020204" pitchFamily="34" charset="0"/>
            </a:endParaRPr>
          </a:p>
        </p:txBody>
      </p:sp>
      <p:graphicFrame>
        <p:nvGraphicFramePr>
          <p:cNvPr id="4" name="1 Tabla"/>
          <p:cNvGraphicFramePr>
            <a:graphicFrameLocks noGrp="1"/>
          </p:cNvGraphicFramePr>
          <p:nvPr>
            <p:extLst>
              <p:ext uri="{D42A27DB-BD31-4B8C-83A1-F6EECF244321}">
                <p14:modId xmlns:p14="http://schemas.microsoft.com/office/powerpoint/2010/main" val="1892650849"/>
              </p:ext>
            </p:extLst>
          </p:nvPr>
        </p:nvGraphicFramePr>
        <p:xfrm>
          <a:off x="1617829" y="3094891"/>
          <a:ext cx="9751675" cy="2671068"/>
        </p:xfrm>
        <a:graphic>
          <a:graphicData uri="http://schemas.openxmlformats.org/drawingml/2006/table">
            <a:tbl>
              <a:tblPr>
                <a:tableStyleId>{5DA37D80-6434-44D0-A028-1B22A696006F}</a:tableStyleId>
              </a:tblPr>
              <a:tblGrid>
                <a:gridCol w="731681"/>
                <a:gridCol w="914601"/>
                <a:gridCol w="1379014"/>
                <a:gridCol w="1055856"/>
                <a:gridCol w="2377960"/>
                <a:gridCol w="1463362"/>
                <a:gridCol w="1829201"/>
              </a:tblGrid>
              <a:tr h="420396">
                <a:tc>
                  <a:txBody>
                    <a:bodyPr/>
                    <a:lstStyle/>
                    <a:p>
                      <a:pPr algn="ctr">
                        <a:lnSpc>
                          <a:spcPct val="115000"/>
                        </a:lnSpc>
                        <a:spcBef>
                          <a:spcPts val="300"/>
                        </a:spcBef>
                        <a:spcAft>
                          <a:spcPts val="300"/>
                        </a:spcAft>
                      </a:pPr>
                      <a:r>
                        <a:rPr lang="es-ES" sz="1600" dirty="0" smtClean="0">
                          <a:effectLst/>
                        </a:rPr>
                        <a:t>Ítem</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Versión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Fecha</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Autor</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Descripción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Estado</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Responsable de </a:t>
                      </a:r>
                      <a:r>
                        <a:rPr lang="es-ES" sz="1600" dirty="0" smtClean="0">
                          <a:effectLst/>
                        </a:rPr>
                        <a:t>Revisión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tc>
              </a:tr>
              <a:tr h="511960">
                <a:tc>
                  <a:txBody>
                    <a:bodyPr/>
                    <a:lstStyle/>
                    <a:p>
                      <a:pPr algn="ctr">
                        <a:lnSpc>
                          <a:spcPct val="115000"/>
                        </a:lnSpc>
                        <a:spcBef>
                          <a:spcPts val="300"/>
                        </a:spcBef>
                        <a:spcAft>
                          <a:spcPts val="300"/>
                        </a:spcAft>
                      </a:pPr>
                      <a:r>
                        <a:rPr lang="es-ES" sz="1200" dirty="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22/09/2015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a:effectLst/>
                        </a:rPr>
                        <a:t>Juan Carlos Guerrero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 </a:t>
                      </a:r>
                    </a:p>
                    <a:p>
                      <a:pPr algn="ctr">
                        <a:lnSpc>
                          <a:spcPct val="115000"/>
                        </a:lnSpc>
                        <a:spcAft>
                          <a:spcPts val="0"/>
                        </a:spcAft>
                      </a:pPr>
                      <a:r>
                        <a:rPr lang="es-ES" sz="1200" dirty="0">
                          <a:effectLst/>
                        </a:rPr>
                        <a:t>     </a:t>
                      </a:r>
                      <a:r>
                        <a:rPr lang="es-ES" sz="1200" dirty="0" smtClean="0">
                          <a:effectLst/>
                        </a:rPr>
                        <a:t>Completo</a:t>
                      </a:r>
                      <a:endParaRPr lang="es-ES" sz="1200" dirty="0">
                        <a:effectLst/>
                      </a:endParaRPr>
                    </a:p>
                    <a:p>
                      <a:pPr algn="ctr">
                        <a:lnSpc>
                          <a:spcPct val="115000"/>
                        </a:lnSpc>
                        <a:spcBef>
                          <a:spcPts val="300"/>
                        </a:spcBef>
                        <a:spcAft>
                          <a:spcPts val="300"/>
                        </a:spcAft>
                      </a:pPr>
                      <a:r>
                        <a:rPr lang="es-ES" sz="1200" dirty="0">
                          <a:effectLst/>
                        </a:rPr>
                        <a:t> </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MX" sz="1200" dirty="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r>
              <a:tr h="720600">
                <a:tc>
                  <a:txBody>
                    <a:bodyPr/>
                    <a:lstStyle/>
                    <a:p>
                      <a:pPr algn="ctr">
                        <a:lnSpc>
                          <a:spcPct val="115000"/>
                        </a:lnSpc>
                        <a:spcBef>
                          <a:spcPts val="300"/>
                        </a:spcBef>
                        <a:spcAft>
                          <a:spcPts val="300"/>
                        </a:spcAft>
                      </a:pPr>
                      <a:r>
                        <a:rPr lang="es-ES" sz="1200" dirty="0" smtClean="0">
                          <a:effectLst/>
                        </a:rPr>
                        <a:t>02</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0.2</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smtClean="0">
                          <a:effectLst/>
                        </a:rPr>
                        <a:t>09/10/2015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s-ES" sz="1200" dirty="0" smtClean="0">
                          <a:effectLst/>
                        </a:rPr>
                        <a:t>Juan Carlos Guerrero</a:t>
                      </a:r>
                      <a:endParaRPr lang="es-ES" sz="1200" dirty="0" smtClean="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Corrección</a:t>
                      </a:r>
                      <a:r>
                        <a:rPr lang="es-ES" sz="1200" baseline="0" dirty="0" smtClean="0">
                          <a:effectLst/>
                        </a:rPr>
                        <a:t> de Errores</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r>
              <a:tr h="720600">
                <a:tc>
                  <a:txBody>
                    <a:bodyPr/>
                    <a:lstStyle/>
                    <a:p>
                      <a:pPr algn="ctr">
                        <a:lnSpc>
                          <a:spcPct val="115000"/>
                        </a:lnSpc>
                        <a:spcBef>
                          <a:spcPts val="300"/>
                        </a:spcBef>
                        <a:spcAft>
                          <a:spcPts val="300"/>
                        </a:spcAft>
                      </a:pPr>
                      <a:r>
                        <a:rPr lang="es-ES" sz="1200" dirty="0" smtClean="0">
                          <a:solidFill>
                            <a:srgbClr val="000000"/>
                          </a:solidFill>
                          <a:effectLst/>
                          <a:latin typeface="Candara" panose="020E0502030303020204" pitchFamily="34" charset="0"/>
                          <a:ea typeface="Calibri"/>
                          <a:cs typeface="Times New Roman"/>
                        </a:rPr>
                        <a:t>03</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solidFill>
                            <a:srgbClr val="000000"/>
                          </a:solidFill>
                          <a:effectLst/>
                          <a:latin typeface="Candara" panose="020E0502030303020204" pitchFamily="34" charset="0"/>
                          <a:ea typeface="Calibri"/>
                          <a:cs typeface="Times New Roman"/>
                        </a:rPr>
                        <a:t>0.3</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smtClean="0">
                          <a:solidFill>
                            <a:srgbClr val="000000"/>
                          </a:solidFill>
                          <a:effectLst/>
                          <a:latin typeface="Candara" panose="020E0502030303020204" pitchFamily="34" charset="0"/>
                          <a:ea typeface="Calibri"/>
                          <a:cs typeface="Times New Roman"/>
                        </a:rPr>
                        <a:t>05/11/2015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s-ES" sz="1200" dirty="0" smtClean="0">
                          <a:solidFill>
                            <a:srgbClr val="000000"/>
                          </a:solidFill>
                          <a:effectLst/>
                          <a:latin typeface="Candara" panose="020E0502030303020204" pitchFamily="34" charset="0"/>
                          <a:ea typeface="Calibri"/>
                          <a:cs typeface="Times New Roman"/>
                        </a:rPr>
                        <a:t>José Valero</a:t>
                      </a:r>
                    </a:p>
                  </a:txBody>
                  <a:tcPr marL="68586" marR="68586" marT="0" marB="0" anchor="ctr"/>
                </a:tc>
                <a:tc>
                  <a:txBody>
                    <a:bodyPr/>
                    <a:lstStyle/>
                    <a:p>
                      <a:pPr algn="ctr">
                        <a:lnSpc>
                          <a:spcPct val="115000"/>
                        </a:lnSpc>
                        <a:spcBef>
                          <a:spcPts val="300"/>
                        </a:spcBef>
                        <a:spcAft>
                          <a:spcPts val="300"/>
                        </a:spcAft>
                      </a:pPr>
                      <a:r>
                        <a:rPr lang="es-ES" sz="1200" dirty="0" smtClean="0">
                          <a:effectLst/>
                        </a:rPr>
                        <a:t>Corrección</a:t>
                      </a:r>
                      <a:r>
                        <a:rPr lang="es-ES" sz="1200" baseline="0" dirty="0" smtClean="0">
                          <a:effectLst/>
                        </a:rPr>
                        <a:t> de Errores</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solidFill>
                            <a:srgbClr val="000000"/>
                          </a:solidFill>
                          <a:effectLst/>
                          <a:latin typeface="Candara" panose="020E0502030303020204" pitchFamily="34" charset="0"/>
                          <a:ea typeface="Calibri"/>
                          <a:cs typeface="Times New Roman"/>
                        </a:rPr>
                        <a:t>En</a:t>
                      </a:r>
                      <a:r>
                        <a:rPr lang="es-ES" sz="1200" baseline="0" dirty="0" smtClean="0">
                          <a:solidFill>
                            <a:srgbClr val="000000"/>
                          </a:solidFill>
                          <a:effectLst/>
                          <a:latin typeface="Candara" panose="020E0502030303020204" pitchFamily="34" charset="0"/>
                          <a:ea typeface="Calibri"/>
                          <a:cs typeface="Times New Roman"/>
                        </a:rPr>
                        <a:t> Proceso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s-ES" sz="1200" smtClean="0">
                          <a:effectLst/>
                        </a:rPr>
                        <a:t>Juan Carlos Guerrero</a:t>
                      </a:r>
                      <a:endParaRPr lang="es-ES" sz="1200" smtClean="0">
                        <a:solidFill>
                          <a:srgbClr val="000000"/>
                        </a:solidFill>
                        <a:effectLst/>
                        <a:latin typeface="Candara" panose="020E0502030303020204" pitchFamily="34" charset="0"/>
                        <a:ea typeface="Calibri"/>
                        <a:cs typeface="Times New Roman"/>
                      </a:endParaRPr>
                    </a:p>
                  </a:txBody>
                  <a:tcPr marL="68586" marR="68586" marT="0" marB="0" anchor="ctr"/>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28254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4300"/>
            <a:ext cx="10018713" cy="1752599"/>
          </a:xfrm>
        </p:spPr>
        <p:txBody>
          <a:bodyPr/>
          <a:lstStyle/>
          <a:p>
            <a:r>
              <a:rPr lang="es-PE" altLang="es-ES" sz="4800" dirty="0">
                <a:latin typeface="Candara" panose="020E0502030303020204" pitchFamily="34" charset="0"/>
              </a:rPr>
              <a:t>Objetivo y alcance del </a:t>
            </a:r>
            <a:r>
              <a:rPr lang="es-PE" altLang="es-ES" sz="4800" dirty="0" smtClean="0">
                <a:latin typeface="Candara" panose="020E0502030303020204" pitchFamily="34" charset="0"/>
              </a:rPr>
              <a:t>proceso</a:t>
            </a:r>
            <a:endParaRPr lang="es-PE" dirty="0"/>
          </a:p>
        </p:txBody>
      </p:sp>
      <p:sp>
        <p:nvSpPr>
          <p:cNvPr id="3" name="Marcador de contenido 2"/>
          <p:cNvSpPr>
            <a:spLocks noGrp="1"/>
          </p:cNvSpPr>
          <p:nvPr>
            <p:ph idx="1"/>
          </p:nvPr>
        </p:nvSpPr>
        <p:spPr>
          <a:xfrm>
            <a:off x="5962346" y="833435"/>
            <a:ext cx="5886217" cy="5638801"/>
          </a:xfrm>
        </p:spPr>
        <p:txBody>
          <a:bodyPr>
            <a:normAutofit/>
          </a:bodyPr>
          <a:lstStyle/>
          <a:p>
            <a:r>
              <a:rPr lang="es-PE" dirty="0" smtClean="0">
                <a:latin typeface="Candara" panose="020E0502030303020204" pitchFamily="34" charset="0"/>
              </a:rPr>
              <a:t>OBJETIVOS</a:t>
            </a:r>
          </a:p>
          <a:p>
            <a:pPr lvl="1" algn="just">
              <a:buFont typeface="Wingdings" panose="05000000000000000000" pitchFamily="2" charset="2"/>
              <a:buChar char="ü"/>
            </a:pPr>
            <a:r>
              <a:rPr lang="es-PE" dirty="0" smtClean="0">
                <a:latin typeface="Candara" panose="020E0502030303020204" pitchFamily="34" charset="0"/>
              </a:rPr>
              <a:t>Definir el mecanismo para gestionar el proyecto Inventario en línea.</a:t>
            </a:r>
          </a:p>
          <a:p>
            <a:r>
              <a:rPr lang="es-PE" dirty="0" smtClean="0">
                <a:latin typeface="Candara" panose="020E0502030303020204" pitchFamily="34" charset="0"/>
              </a:rPr>
              <a:t>ALCANCE</a:t>
            </a:r>
          </a:p>
          <a:p>
            <a:pPr lvl="1">
              <a:buFont typeface="Wingdings" panose="05000000000000000000" pitchFamily="2" charset="2"/>
              <a:buChar char="ü"/>
            </a:pPr>
            <a:r>
              <a:rPr lang="es-PE" dirty="0" smtClean="0"/>
              <a:t>Esta </a:t>
            </a:r>
            <a:r>
              <a:rPr lang="es-PE" dirty="0"/>
              <a:t>gestión se aplica para los tipos de procesos definidos dentro del </a:t>
            </a:r>
            <a:r>
              <a:rPr lang="es-PE" dirty="0" smtClean="0"/>
              <a:t>servicio JJM-INVENTARLINE</a:t>
            </a:r>
            <a:endParaRPr lang="es-PE" dirty="0"/>
          </a:p>
        </p:txBody>
      </p:sp>
      <p:sp>
        <p:nvSpPr>
          <p:cNvPr id="4" name="AutoShape 2" descr="Resultado de imagen para persona con una lista 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3078" name="Picture 6" descr="https://scontent-mia1-1.xx.fbcdn.net/hphotos-xpa1/v/t34.0-12/12077095_1071451512867465_1112101315_n.jpg?oh=bdbdc3eb3f6a41781b4f0e442f838d10&amp;oe=561133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01" y="1866899"/>
            <a:ext cx="47625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4819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533207" y="246126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6000" dirty="0" smtClean="0">
                <a:latin typeface="Candara" panose="020E0502030303020204" pitchFamily="34" charset="0"/>
              </a:rPr>
              <a:t>2. Términos y Definiciones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009757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4747" y="0"/>
            <a:ext cx="10348966" cy="1159099"/>
          </a:xfrm>
        </p:spPr>
        <p:txBody>
          <a:bodyPr/>
          <a:lstStyle/>
          <a:p>
            <a:r>
              <a:rPr lang="es-PE" dirty="0" smtClean="0"/>
              <a:t>Términos y Definiciones</a:t>
            </a:r>
            <a:endParaRPr lang="es-PE" dirty="0"/>
          </a:p>
        </p:txBody>
      </p:sp>
      <p:graphicFrame>
        <p:nvGraphicFramePr>
          <p:cNvPr id="4" name="Group 139"/>
          <p:cNvGraphicFramePr>
            <a:graphicFrameLocks noGrp="1"/>
          </p:cNvGraphicFramePr>
          <p:nvPr>
            <p:ph sz="half" idx="1"/>
            <p:extLst>
              <p:ext uri="{D42A27DB-BD31-4B8C-83A1-F6EECF244321}">
                <p14:modId xmlns:p14="http://schemas.microsoft.com/office/powerpoint/2010/main" val="1367845809"/>
              </p:ext>
            </p:extLst>
          </p:nvPr>
        </p:nvGraphicFramePr>
        <p:xfrm>
          <a:off x="917022" y="1367761"/>
          <a:ext cx="10983046" cy="4512637"/>
        </p:xfrm>
        <a:graphic>
          <a:graphicData uri="http://schemas.openxmlformats.org/drawingml/2006/table">
            <a:tbl>
              <a:tblPr>
                <a:tableStyleId>{5DA37D80-6434-44D0-A028-1B22A696006F}</a:tableStyleId>
              </a:tblPr>
              <a:tblGrid>
                <a:gridCol w="588014"/>
                <a:gridCol w="3196437"/>
                <a:gridCol w="7198595"/>
              </a:tblGrid>
              <a:tr h="4081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Términos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Definiciones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Comité Operativo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El equipo de trabajo asignado para las revisiones de status del proyecto, el cual incluye al cliente y demás integrantes que se crean convenientes.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2</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algn="ctr"/>
                      <a:r>
                        <a:rPr lang="es-ES" sz="1400" dirty="0" smtClean="0"/>
                        <a:t>Plan de proyecto</a:t>
                      </a:r>
                      <a:endParaRPr lang="es-ES" sz="1400" dirty="0">
                        <a:latin typeface="Candara" panose="020E0502030303020204" pitchFamily="34" charset="0"/>
                      </a:endParaRPr>
                    </a:p>
                  </a:txBody>
                  <a:tcPr marL="91447" marR="91447" marT="45705" marB="45705" anchor="ctr" horzOverflow="overflow"/>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ES" sz="1400" kern="1200" dirty="0" smtClean="0"/>
                        <a:t>Documento en el cual se establece al detalle todo el conjunto de procesos y pasos para el desarrollo del Proyecto.</a:t>
                      </a:r>
                      <a:endParaRPr lang="es-ES" sz="14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L="91447" marR="91447" marT="45705" marB="45705" anchor="ctr" horzOverflow="overflow"/>
                </a:tc>
              </a:tr>
              <a:tr h="3599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3</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Reunión de equipo de trabajo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Reunión del jefe del proyecto  con el equipo de trabajo a su cargo.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5</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err="1" smtClean="0">
                          <a:ln>
                            <a:noFill/>
                          </a:ln>
                          <a:effectLst/>
                        </a:rPr>
                        <a:t>Kick</a:t>
                      </a:r>
                      <a:r>
                        <a:rPr kumimoji="0" lang="es-ES" sz="1400" u="none" strike="noStrike" cap="none" normalizeH="0" baseline="0" dirty="0" smtClean="0">
                          <a:ln>
                            <a:noFill/>
                          </a:ln>
                          <a:effectLst/>
                        </a:rPr>
                        <a:t> off Meeting Externo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Presentación usada en la reunión con el cliente, en la cual se realiza el lanzamiento del proyecto.</a:t>
                      </a:r>
                      <a:r>
                        <a:rPr kumimoji="0" lang="en-US" sz="1400" u="none" strike="noStrike" cap="none" normalizeH="0" baseline="0" dirty="0" smtClean="0">
                          <a:ln>
                            <a:noFill/>
                          </a:ln>
                          <a:effectLst/>
                        </a:rPr>
                        <a:t> </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6</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400" u="none" strike="noStrike" cap="none" normalizeH="0" baseline="0" dirty="0" smtClean="0">
                          <a:ln>
                            <a:noFill/>
                          </a:ln>
                          <a:effectLst/>
                        </a:rPr>
                        <a:t>Lista Maestra de requerimientos (LMR)</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PE" sz="1400" u="none" strike="noStrike" cap="none" normalizeH="0" baseline="0" dirty="0" smtClean="0">
                          <a:ln>
                            <a:noFill/>
                          </a:ln>
                          <a:effectLst/>
                        </a:rPr>
                        <a:t>Describe los requerimientos de usuario, requerimiento de servicios, diccionario de atributos, diccionario de valores y sus usuarios. </a:t>
                      </a:r>
                      <a:endParaRPr kumimoji="0" lang="es-ES" sz="1400" u="none" strike="noStrike" cap="none" normalizeH="0" baseline="0" dirty="0" smtClean="0">
                        <a:ln>
                          <a:noFill/>
                        </a:ln>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7</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quincenal</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PE" sz="1400" kern="1200" dirty="0" smtClean="0"/>
                        <a:t>Informe en el cual se definen lo</a:t>
                      </a:r>
                      <a:r>
                        <a:rPr lang="es-PE" sz="1400" kern="1200" baseline="0" dirty="0" smtClean="0"/>
                        <a:t> coordinadas en la reuniones y avances del proyecto. Donde se definen las metas alcanzadas y los pendientes del proyecto</a:t>
                      </a:r>
                      <a:r>
                        <a:rPr lang="es-PE" sz="1400" kern="1200" dirty="0" smtClean="0"/>
                        <a:t>, se realiza cada quince días.</a:t>
                      </a:r>
                      <a:r>
                        <a:rPr lang="en-US" sz="1400" kern="1200" dirty="0" smtClean="0"/>
                        <a:t> </a:t>
                      </a:r>
                      <a:endParaRPr lang="es-ES" sz="1400" kern="1200" dirty="0" smtClean="0">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8</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Cronograma de proyecto</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ES" sz="1400" kern="1200" dirty="0" smtClean="0"/>
                        <a:t>Documento que se ha realizado en “MS-Project” en el cual se señalan los pasos</a:t>
                      </a:r>
                      <a:r>
                        <a:rPr lang="es-ES" sz="1400" kern="1200" baseline="0" dirty="0" smtClean="0"/>
                        <a:t> </a:t>
                      </a:r>
                      <a:r>
                        <a:rPr lang="es-ES" sz="1400" kern="1200" dirty="0" smtClean="0"/>
                        <a:t>cada una de las tareas con fecha , hora y persona a cargo de dicha Actividad durante el Proyecto.</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255261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2861" y="2552700"/>
            <a:ext cx="10018713" cy="1752599"/>
          </a:xfrm>
        </p:spPr>
        <p:txBody>
          <a:bodyPr>
            <a:normAutofit/>
          </a:bodyPr>
          <a:lstStyle/>
          <a:p>
            <a:r>
              <a:rPr lang="es-PE" altLang="es-ES" sz="6000" dirty="0" smtClean="0">
                <a:latin typeface="Candara" panose="020E0502030303020204" pitchFamily="34" charset="0"/>
              </a:rPr>
              <a:t>3. Roles </a:t>
            </a:r>
            <a:r>
              <a:rPr lang="es-PE" altLang="es-ES" sz="6000" dirty="0">
                <a:latin typeface="Candara" panose="020E0502030303020204" pitchFamily="34" charset="0"/>
              </a:rPr>
              <a:t>y </a:t>
            </a:r>
            <a:r>
              <a:rPr lang="es-PE" altLang="es-ES" sz="6000" dirty="0" smtClean="0">
                <a:latin typeface="Candara" panose="020E0502030303020204" pitchFamily="34" charset="0"/>
              </a:rPr>
              <a:t>Responsabilidades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0398132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483336" cy="469721"/>
          </a:xfrm>
          <a:prstGeom prst="rect">
            <a:avLst/>
          </a:prstGeom>
          <a:noFill/>
        </p:spPr>
      </p:pic>
      <p:graphicFrame>
        <p:nvGraphicFramePr>
          <p:cNvPr id="5" name="Group 139"/>
          <p:cNvGraphicFramePr>
            <a:graphicFrameLocks/>
          </p:cNvGraphicFramePr>
          <p:nvPr>
            <p:extLst>
              <p:ext uri="{D42A27DB-BD31-4B8C-83A1-F6EECF244321}">
                <p14:modId xmlns:p14="http://schemas.microsoft.com/office/powerpoint/2010/main" val="3196352075"/>
              </p:ext>
            </p:extLst>
          </p:nvPr>
        </p:nvGraphicFramePr>
        <p:xfrm>
          <a:off x="1470813" y="238076"/>
          <a:ext cx="10395032" cy="6265752"/>
        </p:xfrm>
        <a:graphic>
          <a:graphicData uri="http://schemas.openxmlformats.org/drawingml/2006/table">
            <a:tbl>
              <a:tblPr>
                <a:tableStyleId>{5DA37D80-6434-44D0-A028-1B22A696006F}</a:tableStyleId>
              </a:tblPr>
              <a:tblGrid>
                <a:gridCol w="3196437"/>
                <a:gridCol w="7198595"/>
              </a:tblGrid>
              <a:tr h="490461">
                <a:tc>
                  <a:txBody>
                    <a:bodyPr/>
                    <a:lstStyle/>
                    <a:p>
                      <a:pPr marL="457200" algn="ctr">
                        <a:lnSpc>
                          <a:spcPct val="115000"/>
                        </a:lnSpc>
                        <a:spcBef>
                          <a:spcPts val="240"/>
                        </a:spcBef>
                        <a:spcAft>
                          <a:spcPts val="240"/>
                        </a:spcAft>
                      </a:pPr>
                      <a:r>
                        <a:rPr lang="es-PE" sz="1600" dirty="0" smtClean="0">
                          <a:effectLst/>
                        </a:rPr>
                        <a:t>Cargo </a:t>
                      </a:r>
                      <a:r>
                        <a:rPr lang="es-PE" sz="1600" dirty="0">
                          <a:effectLst/>
                        </a:rPr>
                        <a:t>/ Rol</a:t>
                      </a:r>
                      <a:endParaRPr lang="es-PE" sz="1600" b="1"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L="457200" algn="ctr">
                        <a:lnSpc>
                          <a:spcPct val="115000"/>
                        </a:lnSpc>
                        <a:spcBef>
                          <a:spcPts val="240"/>
                        </a:spcBef>
                        <a:spcAft>
                          <a:spcPts val="240"/>
                        </a:spcAft>
                      </a:pPr>
                      <a:r>
                        <a:rPr lang="es-PE" sz="1600" dirty="0">
                          <a:effectLst/>
                        </a:rPr>
                        <a:t>Funciones</a:t>
                      </a:r>
                      <a:endParaRPr lang="es-PE" sz="1600" b="1"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614085">
                <a:tc>
                  <a:txBody>
                    <a:bodyPr/>
                    <a:lstStyle/>
                    <a:p>
                      <a:pPr marL="457200" algn="ctr">
                        <a:lnSpc>
                          <a:spcPct val="115000"/>
                        </a:lnSpc>
                        <a:spcBef>
                          <a:spcPts val="240"/>
                        </a:spcBef>
                        <a:spcAft>
                          <a:spcPts val="240"/>
                        </a:spcAft>
                      </a:pPr>
                      <a:r>
                        <a:rPr lang="es-PE" sz="1300" dirty="0">
                          <a:effectLst/>
                        </a:rPr>
                        <a:t>Jefe del Proyecto</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0"/>
                        </a:spcAft>
                      </a:pPr>
                      <a:r>
                        <a:rPr lang="es-ES" sz="1300" dirty="0">
                          <a:effectLst/>
                        </a:rPr>
                        <a:t>Asegurar la disponibilidad de los recursos que aseguren el éxito del proyecto.</a:t>
                      </a:r>
                      <a:endParaRPr lang="es-PE" sz="1300" dirty="0">
                        <a:effectLst/>
                      </a:endParaRPr>
                    </a:p>
                    <a:p>
                      <a:pPr marR="21590" algn="ctr">
                        <a:lnSpc>
                          <a:spcPct val="115000"/>
                        </a:lnSpc>
                        <a:spcAft>
                          <a:spcPts val="0"/>
                        </a:spcAft>
                      </a:pPr>
                      <a:r>
                        <a:rPr lang="es-ES" sz="1300" dirty="0">
                          <a:effectLst/>
                        </a:rPr>
                        <a:t>Informar el avance de los proyectos especiales al comité general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r>
              <a:tr h="614085">
                <a:tc>
                  <a:txBody>
                    <a:bodyPr/>
                    <a:lstStyle/>
                    <a:p>
                      <a:pPr marL="457200" algn="ctr">
                        <a:lnSpc>
                          <a:spcPct val="115000"/>
                        </a:lnSpc>
                        <a:spcBef>
                          <a:spcPts val="240"/>
                        </a:spcBef>
                        <a:spcAft>
                          <a:spcPts val="240"/>
                        </a:spcAft>
                      </a:pPr>
                      <a:r>
                        <a:rPr lang="es-PE" sz="1300" dirty="0">
                          <a:effectLst/>
                        </a:rPr>
                        <a:t>Gestor de la Configuración</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1000"/>
                        </a:spcAft>
                      </a:pPr>
                      <a:r>
                        <a:rPr lang="es-ES" sz="1300" dirty="0">
                          <a:effectLst/>
                        </a:rPr>
                        <a:t>Este rol gestiona la infraestructura global de la gestión de la configuración (CM) y el entorno del equipo de desarrollo del producto.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r>
              <a:tr h="624383">
                <a:tc>
                  <a:txBody>
                    <a:bodyPr/>
                    <a:lstStyle/>
                    <a:p>
                      <a:pPr marL="457200" algn="ctr">
                        <a:lnSpc>
                          <a:spcPct val="115000"/>
                        </a:lnSpc>
                        <a:spcBef>
                          <a:spcPts val="240"/>
                        </a:spcBef>
                        <a:spcAft>
                          <a:spcPts val="240"/>
                        </a:spcAft>
                      </a:pPr>
                      <a:r>
                        <a:rPr lang="es-PE" sz="1300" dirty="0">
                          <a:effectLst/>
                        </a:rPr>
                        <a:t>Analista de Calidad</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0"/>
                        </a:spcAft>
                      </a:pPr>
                      <a:r>
                        <a:rPr lang="es-ES" sz="1300" dirty="0">
                          <a:effectLst/>
                        </a:rPr>
                        <a:t>Analizar el control de calidad del desarrollo de los sistemas asociados al servicio.</a:t>
                      </a:r>
                      <a:endParaRPr lang="es-PE" sz="1300" dirty="0">
                        <a:effectLst/>
                      </a:endParaRPr>
                    </a:p>
                    <a:p>
                      <a:pPr marR="21590" algn="ctr">
                        <a:lnSpc>
                          <a:spcPct val="115000"/>
                        </a:lnSpc>
                        <a:spcAft>
                          <a:spcPts val="0"/>
                        </a:spcAft>
                      </a:pPr>
                      <a:r>
                        <a:rPr lang="es-ES" sz="1300" dirty="0">
                          <a:effectLst/>
                        </a:rPr>
                        <a:t>Proponer y optimizar puntos de control en el desarrollo de los sistemas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r>
              <a:tr h="1211446">
                <a:tc>
                  <a:txBody>
                    <a:bodyPr/>
                    <a:lstStyle/>
                    <a:p>
                      <a:pPr marL="457200" algn="ctr">
                        <a:lnSpc>
                          <a:spcPct val="115000"/>
                        </a:lnSpc>
                        <a:spcBef>
                          <a:spcPts val="240"/>
                        </a:spcBef>
                        <a:spcAft>
                          <a:spcPts val="240"/>
                        </a:spcAft>
                      </a:pPr>
                      <a:r>
                        <a:rPr lang="es-PE" sz="1300" dirty="0">
                          <a:effectLst/>
                        </a:rPr>
                        <a:t>Analista Funcional</a:t>
                      </a:r>
                      <a:endParaRPr lang="es-ES" sz="1300" dirty="0">
                        <a:solidFill>
                          <a:sysClr val="windowText" lastClr="000000"/>
                        </a:solidFill>
                        <a:effectLst/>
                        <a:latin typeface="Candara" panose="020E0502030303020204" pitchFamily="34" charset="0"/>
                        <a:ea typeface="Times New Roman"/>
                        <a:cs typeface="Times New Roman"/>
                      </a:endParaRPr>
                    </a:p>
                  </a:txBody>
                  <a:tcPr marL="44450" marR="44450" marT="0" marB="0" anchor="ctr"/>
                </a:tc>
                <a:tc>
                  <a:txBody>
                    <a:bodyPr/>
                    <a:lstStyle/>
                    <a:p>
                      <a:pPr marR="21590" algn="ctr">
                        <a:lnSpc>
                          <a:spcPct val="115000"/>
                        </a:lnSpc>
                        <a:spcAft>
                          <a:spcPts val="1000"/>
                        </a:spcAft>
                      </a:pPr>
                      <a:r>
                        <a:rPr lang="es-ES" sz="1300" dirty="0" smtClean="0">
                          <a:effectLst/>
                        </a:rPr>
                        <a:t>El </a:t>
                      </a:r>
                      <a:r>
                        <a:rPr lang="es-ES" sz="1300" dirty="0">
                          <a:effectLst/>
                        </a:rPr>
                        <a:t>vínculo de unión entre el usuario y el área informática de la </a:t>
                      </a:r>
                      <a:r>
                        <a:rPr lang="es-ES" sz="1300" dirty="0" smtClean="0">
                          <a:effectLst/>
                        </a:rPr>
                        <a:t>empresa.</a:t>
                      </a:r>
                    </a:p>
                    <a:p>
                      <a:pPr marR="21590" algn="ctr">
                        <a:lnSpc>
                          <a:spcPct val="115000"/>
                        </a:lnSpc>
                        <a:spcAft>
                          <a:spcPts val="1000"/>
                        </a:spcAft>
                      </a:pPr>
                      <a:r>
                        <a:rPr lang="es-PE" sz="1300" kern="1200" dirty="0" smtClean="0"/>
                        <a:t>Tomar requerimientos de cliente y poder bajar a un mayor nivel de detalle a efectos de elaborar la aplicación a la medida.</a:t>
                      </a:r>
                    </a:p>
                    <a:p>
                      <a:pPr marL="0" marR="21590" lvl="0" indent="0" algn="ctr" defTabSz="457200" rtl="0" eaLnBrk="1" fontAlgn="auto" latinLnBrk="0" hangingPunct="1">
                        <a:lnSpc>
                          <a:spcPct val="115000"/>
                        </a:lnSpc>
                        <a:spcBef>
                          <a:spcPts val="0"/>
                        </a:spcBef>
                        <a:spcAft>
                          <a:spcPts val="1000"/>
                        </a:spcAft>
                        <a:buClrTx/>
                        <a:buSzTx/>
                        <a:buFontTx/>
                        <a:buNone/>
                        <a:tabLst/>
                        <a:defRPr/>
                      </a:pPr>
                      <a:r>
                        <a:rPr lang="es-PE" sz="1300" kern="1200" dirty="0" smtClean="0"/>
                        <a:t>Verificar el cumplimiento de los requerimientos desde el punto de vista del usuario.</a:t>
                      </a:r>
                      <a:endParaRPr lang="es-PE" sz="1300" kern="1200" dirty="0" smtClean="0">
                        <a:solidFill>
                          <a:schemeClr val="tx1"/>
                        </a:solidFill>
                        <a:latin typeface="Candara" panose="020E0502030303020204" pitchFamily="34" charset="0"/>
                        <a:ea typeface="+mn-ea"/>
                        <a:cs typeface="+mn-cs"/>
                      </a:endParaRPr>
                    </a:p>
                  </a:txBody>
                  <a:tcPr marL="44450" marR="44450" marT="0" marB="0" anchor="ctr"/>
                </a:tc>
              </a:tr>
              <a:tr h="745505">
                <a:tc>
                  <a:txBody>
                    <a:bodyPr/>
                    <a:lstStyle/>
                    <a:p>
                      <a:pPr marL="457200" algn="ctr">
                        <a:lnSpc>
                          <a:spcPct val="115000"/>
                        </a:lnSpc>
                        <a:spcBef>
                          <a:spcPts val="240"/>
                        </a:spcBef>
                        <a:spcAft>
                          <a:spcPts val="240"/>
                        </a:spcAft>
                      </a:pPr>
                      <a:r>
                        <a:rPr lang="es-PE" sz="1300" dirty="0">
                          <a:effectLst/>
                        </a:rPr>
                        <a:t>Analista Programador</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L="273050" indent="-228600" algn="ctr">
                        <a:lnSpc>
                          <a:spcPct val="115000"/>
                        </a:lnSpc>
                        <a:spcBef>
                          <a:spcPts val="240"/>
                        </a:spcBef>
                        <a:spcAft>
                          <a:spcPts val="240"/>
                        </a:spcAft>
                        <a:tabLst>
                          <a:tab pos="501650" algn="l"/>
                          <a:tab pos="449580" algn="l"/>
                        </a:tabLst>
                      </a:pPr>
                      <a:r>
                        <a:rPr lang="es-PE" sz="1300" dirty="0">
                          <a:effectLst/>
                        </a:rPr>
                        <a:t>Participar en el diseño técnico del sistema.</a:t>
                      </a:r>
                    </a:p>
                    <a:p>
                      <a:pPr marL="273050" indent="-228600" algn="ctr">
                        <a:lnSpc>
                          <a:spcPct val="115000"/>
                        </a:lnSpc>
                        <a:spcBef>
                          <a:spcPts val="240"/>
                        </a:spcBef>
                        <a:spcAft>
                          <a:spcPts val="240"/>
                        </a:spcAft>
                        <a:tabLst>
                          <a:tab pos="501650" algn="l"/>
                          <a:tab pos="449580" algn="l"/>
                        </a:tabLst>
                      </a:pPr>
                      <a:r>
                        <a:rPr lang="es-PE" sz="1300" dirty="0">
                          <a:effectLst/>
                        </a:rPr>
                        <a:t>Efectuar la programación cumpliendo con los estándares.</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614085">
                <a:tc>
                  <a:txBody>
                    <a:bodyPr/>
                    <a:lstStyle/>
                    <a:p>
                      <a:pPr algn="ctr">
                        <a:lnSpc>
                          <a:spcPct val="115000"/>
                        </a:lnSpc>
                        <a:spcAft>
                          <a:spcPts val="1000"/>
                        </a:spcAft>
                      </a:pPr>
                      <a:r>
                        <a:rPr lang="es-ES" sz="1300" dirty="0">
                          <a:effectLst/>
                        </a:rPr>
                        <a:t>Programador</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marL="501650" indent="-228600" algn="ctr">
                        <a:lnSpc>
                          <a:spcPct val="115000"/>
                        </a:lnSpc>
                        <a:spcBef>
                          <a:spcPts val="240"/>
                        </a:spcBef>
                        <a:spcAft>
                          <a:spcPts val="240"/>
                        </a:spcAft>
                        <a:tabLst>
                          <a:tab pos="501650" algn="l"/>
                          <a:tab pos="449580" algn="l"/>
                        </a:tabLst>
                      </a:pPr>
                      <a:r>
                        <a:rPr lang="es-PE" sz="1300" dirty="0">
                          <a:effectLst/>
                        </a:rPr>
                        <a:t>Codificar el código ya </a:t>
                      </a:r>
                      <a:r>
                        <a:rPr lang="es-PE" sz="1300" dirty="0" smtClean="0">
                          <a:effectLst/>
                        </a:rPr>
                        <a:t>dado.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737327">
                <a:tc>
                  <a:txBody>
                    <a:bodyPr/>
                    <a:lstStyle/>
                    <a:p>
                      <a:pPr algn="ctr">
                        <a:lnSpc>
                          <a:spcPct val="115000"/>
                        </a:lnSpc>
                        <a:spcAft>
                          <a:spcPts val="1000"/>
                        </a:spcAft>
                      </a:pPr>
                      <a:r>
                        <a:rPr lang="es-ES" sz="1300" dirty="0">
                          <a:effectLst/>
                        </a:rPr>
                        <a:t>Documentador</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marL="273050" indent="-228600" algn="ctr">
                        <a:lnSpc>
                          <a:spcPct val="115000"/>
                        </a:lnSpc>
                        <a:spcBef>
                          <a:spcPts val="240"/>
                        </a:spcBef>
                        <a:spcAft>
                          <a:spcPts val="240"/>
                        </a:spcAft>
                        <a:tabLst>
                          <a:tab pos="501650" algn="l"/>
                          <a:tab pos="449580" algn="l"/>
                        </a:tabLst>
                      </a:pPr>
                      <a:r>
                        <a:rPr lang="es-PE" sz="1300" dirty="0">
                          <a:effectLst/>
                        </a:rPr>
                        <a:t>Elaborar y/o actualizar los manuales  y otros documentos relacionados con el Desarrollo de Sistemas teniendo en cuenta los estándares establecidos por SPORT </a:t>
                      </a:r>
                      <a:r>
                        <a:rPr lang="es-PE" sz="1300" dirty="0" smtClean="0">
                          <a:effectLst/>
                        </a:rPr>
                        <a:t>PERÚ.</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614375">
                <a:tc>
                  <a:txBody>
                    <a:bodyPr/>
                    <a:lstStyle/>
                    <a:p>
                      <a:pPr algn="ctr">
                        <a:lnSpc>
                          <a:spcPct val="115000"/>
                        </a:lnSpc>
                        <a:spcAft>
                          <a:spcPts val="1000"/>
                        </a:spcAft>
                      </a:pPr>
                      <a:r>
                        <a:rPr lang="es-PE" sz="1300" dirty="0" smtClean="0">
                          <a:effectLst/>
                        </a:rPr>
                        <a:t>Gestor de la demanda </a:t>
                      </a:r>
                    </a:p>
                    <a:p>
                      <a:pPr algn="ctr">
                        <a:lnSpc>
                          <a:spcPct val="115000"/>
                        </a:lnSpc>
                        <a:spcAft>
                          <a:spcPts val="1000"/>
                        </a:spcAft>
                      </a:pPr>
                      <a:r>
                        <a:rPr lang="es-PE" sz="1300" dirty="0" smtClean="0">
                          <a:effectLst/>
                        </a:rPr>
                        <a:t>“JJM-</a:t>
                      </a:r>
                      <a:r>
                        <a:rPr lang="es-PE" sz="1300" dirty="0" err="1" smtClean="0">
                          <a:effectLst/>
                        </a:rPr>
                        <a:t>Invenrtline</a:t>
                      </a:r>
                      <a:r>
                        <a:rPr lang="es-PE" sz="1300" dirty="0" smtClean="0">
                          <a:effectLst/>
                        </a:rPr>
                        <a:t>”</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algn="ctr" eaLnBrk="1" hangingPunct="1">
                        <a:buFontTx/>
                        <a:buNone/>
                      </a:pPr>
                      <a:r>
                        <a:rPr lang="es-ES" altLang="es-ES" sz="1300" kern="1200" dirty="0" smtClean="0">
                          <a:solidFill>
                            <a:schemeClr val="tx1"/>
                          </a:solidFill>
                          <a:effectLst/>
                          <a:latin typeface="+mn-lt"/>
                          <a:ea typeface="+mn-ea"/>
                          <a:cs typeface="+mn-cs"/>
                        </a:rPr>
                        <a:t>Revisa y aprueba el Plan de Gestión del Proyecto</a:t>
                      </a:r>
                    </a:p>
                    <a:p>
                      <a:pPr algn="ctr" eaLnBrk="1" hangingPunct="1">
                        <a:buFontTx/>
                        <a:buNone/>
                      </a:pPr>
                      <a:r>
                        <a:rPr lang="es-ES" altLang="es-ES" sz="1300" kern="1200" dirty="0" smtClean="0">
                          <a:solidFill>
                            <a:schemeClr val="tx1"/>
                          </a:solidFill>
                          <a:effectLst/>
                          <a:latin typeface="+mn-lt"/>
                          <a:ea typeface="+mn-ea"/>
                          <a:cs typeface="+mn-cs"/>
                        </a:rPr>
                        <a:t>Participa en el </a:t>
                      </a:r>
                      <a:r>
                        <a:rPr lang="es-ES" altLang="es-ES" sz="1300" kern="1200" dirty="0" err="1" smtClean="0">
                          <a:solidFill>
                            <a:schemeClr val="tx1"/>
                          </a:solidFill>
                          <a:effectLst/>
                          <a:latin typeface="+mn-lt"/>
                          <a:ea typeface="+mn-ea"/>
                          <a:cs typeface="+mn-cs"/>
                        </a:rPr>
                        <a:t>kick</a:t>
                      </a:r>
                      <a:r>
                        <a:rPr lang="es-ES" altLang="es-ES" sz="1300" kern="1200" dirty="0" smtClean="0">
                          <a:solidFill>
                            <a:schemeClr val="tx1"/>
                          </a:solidFill>
                          <a:effectLst/>
                          <a:latin typeface="+mn-lt"/>
                          <a:ea typeface="+mn-ea"/>
                          <a:cs typeface="+mn-cs"/>
                        </a:rPr>
                        <a:t> off meeting externo</a:t>
                      </a:r>
                      <a:endParaRPr lang="es-ES" altLang="es-ES" sz="1300" kern="1200" dirty="0">
                        <a:solidFill>
                          <a:schemeClr val="tx1"/>
                        </a:solidFill>
                        <a:effectLst/>
                        <a:latin typeface="+mn-lt"/>
                        <a:ea typeface="+mn-ea"/>
                        <a:cs typeface="+mn-cs"/>
                      </a:endParaRPr>
                    </a:p>
                  </a:txBody>
                  <a:tcPr marL="16938" marR="16938" marT="0" marB="0" anchor="ctr"/>
                </a:tc>
              </a:tr>
            </a:tbl>
          </a:graphicData>
        </a:graphic>
      </p:graphicFrame>
    </p:spTree>
    <p:extLst>
      <p:ext uri="{BB962C8B-B14F-4D97-AF65-F5344CB8AC3E}">
        <p14:creationId xmlns:p14="http://schemas.microsoft.com/office/powerpoint/2010/main" val="164362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8561" y="2438400"/>
            <a:ext cx="10018713" cy="1752599"/>
          </a:xfrm>
        </p:spPr>
        <p:txBody>
          <a:bodyPr>
            <a:normAutofit fontScale="90000"/>
          </a:bodyPr>
          <a:lstStyle/>
          <a:p>
            <a:r>
              <a:rPr lang="es-PE" altLang="es-ES" sz="6000" dirty="0" smtClean="0">
                <a:latin typeface="Candara" panose="020E0502030303020204" pitchFamily="34" charset="0"/>
              </a:rPr>
              <a:t>4. Entradas </a:t>
            </a:r>
            <a:r>
              <a:rPr lang="es-PE" altLang="es-ES" sz="6000" dirty="0">
                <a:latin typeface="Candara" panose="020E0502030303020204" pitchFamily="34" charset="0"/>
              </a:rPr>
              <a:t>y salidas del </a:t>
            </a:r>
            <a:r>
              <a:rPr lang="es-PE" altLang="es-ES" sz="6000" dirty="0" smtClean="0">
                <a:latin typeface="Candara" panose="020E0502030303020204" pitchFamily="34" charset="0"/>
              </a:rPr>
              <a:t>proceso</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771263501"/>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760</TotalTime>
  <Words>3035</Words>
  <Application>Microsoft Office PowerPoint</Application>
  <PresentationFormat>Personalizado</PresentationFormat>
  <Paragraphs>520</Paragraphs>
  <Slides>34</Slides>
  <Notes>1</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Parallax</vt:lpstr>
      <vt:lpstr>Presentación de PowerPoint</vt:lpstr>
      <vt:lpstr>Contenido</vt:lpstr>
      <vt:lpstr>1. Objetivo y alcance del proceso </vt:lpstr>
      <vt:lpstr>Objetivo y alcance del proceso</vt:lpstr>
      <vt:lpstr>Presentación de PowerPoint</vt:lpstr>
      <vt:lpstr>Términos y Definiciones</vt:lpstr>
      <vt:lpstr>3. Roles y Responsabilidades</vt:lpstr>
      <vt:lpstr>Presentación de PowerPoint</vt:lpstr>
      <vt:lpstr>4. Entradas y salidas del proceso</vt:lpstr>
      <vt:lpstr>Entradas y salidas del proceso</vt:lpstr>
      <vt:lpstr>5. Procesos de Gestión de Proyectos  1. Subprocesos</vt:lpstr>
      <vt:lpstr>Subprocesos del Proceso de Gestión de Proyectos</vt:lpstr>
      <vt:lpstr>Presentación de PowerPoint</vt:lpstr>
      <vt:lpstr>5. Procesos de Gestión de Proyectos  2. Actividades</vt:lpstr>
      <vt:lpstr>Actividades del Subproceso de Planificación</vt:lpstr>
      <vt:lpstr>Actividades del Subproceso de Planificación</vt:lpstr>
      <vt:lpstr>5. Proceso de Gestión de Proyectos  5.3 Tareas</vt:lpstr>
      <vt:lpstr>Tareas de la Actividad de Planeamiento</vt:lpstr>
      <vt:lpstr>Tarea de la Actividad de Planeamiento</vt:lpstr>
      <vt:lpstr>5. Proceso de Gestión de Proyectos  5.4 Actividades</vt:lpstr>
      <vt:lpstr>Actividades del Subproceso de Ejecución, Seguimiento y Control</vt:lpstr>
      <vt:lpstr>Actividades del Subproceso de Ejecución, Seguimiento y Control</vt:lpstr>
      <vt:lpstr>Presentación de PowerPoint</vt:lpstr>
      <vt:lpstr>Presentación de PowerPoint</vt:lpstr>
      <vt:lpstr>5. Proceso de Gestión de Proyectos  5.5 Actividades</vt:lpstr>
      <vt:lpstr>Actividades del Subproceso de Cierre</vt:lpstr>
      <vt:lpstr>Actividades del Subproceso de Cierre</vt:lpstr>
      <vt:lpstr>6. Métricas del Proceso</vt:lpstr>
      <vt:lpstr>Métricas del Proceso</vt:lpstr>
      <vt:lpstr>7. Artefactos del Proceso</vt:lpstr>
      <vt:lpstr>Presentación de PowerPoint</vt:lpstr>
      <vt:lpstr>Presentación de PowerPoint</vt:lpstr>
      <vt:lpstr>8. Historial de Revisiones</vt:lpstr>
      <vt:lpstr>Historial de Revisiones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Guerrero Fernandez</dc:creator>
  <cp:lastModifiedBy>VALERO</cp:lastModifiedBy>
  <cp:revision>160</cp:revision>
  <dcterms:created xsi:type="dcterms:W3CDTF">2015-10-02T23:40:49Z</dcterms:created>
  <dcterms:modified xsi:type="dcterms:W3CDTF">2015-11-16T02:08:24Z</dcterms:modified>
</cp:coreProperties>
</file>