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429000" y="2194361"/>
            <a:ext cx="78197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600"/>
              </a:lnSpc>
              <a:spcBef>
                <a:spcPct val="50000"/>
              </a:spcBef>
              <a:spcAft>
                <a:spcPts val="1200"/>
              </a:spcAft>
            </a:pPr>
            <a:r>
              <a:rPr lang="es-PE" altLang="es-ES" sz="72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ea typeface="ＭＳ Ｐゴシック" pitchFamily="34" charset="-128"/>
              </a:rPr>
              <a:t>Proceso de Gestión de Cambios a Requerimientos</a:t>
            </a:r>
            <a:endParaRPr lang="es-PE" altLang="es-ES" sz="72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  <a:ea typeface="ＭＳ Ｐゴシック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0165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189408" y="2062648"/>
            <a:ext cx="9684913" cy="2616199"/>
          </a:xfrm>
        </p:spPr>
        <p:txBody>
          <a:bodyPr>
            <a:normAutofit fontScale="90000"/>
          </a:bodyPr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4. Entradas </a:t>
            </a:r>
            <a:r>
              <a:rPr lang="es-PE" altLang="es-ES" dirty="0">
                <a:latin typeface="Candara" panose="020E0502030303020204" pitchFamily="34" charset="0"/>
              </a:rPr>
              <a:t>y salidas del proceso</a:t>
            </a:r>
            <a:br>
              <a:rPr lang="es-PE" altLang="es-ES" dirty="0">
                <a:latin typeface="Candara" panose="020E0502030303020204" pitchFamily="34" charset="0"/>
              </a:rPr>
            </a:b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29925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22161"/>
            <a:ext cx="10018713" cy="1752599"/>
          </a:xfrm>
        </p:spPr>
        <p:txBody>
          <a:bodyPr/>
          <a:lstStyle/>
          <a:p>
            <a:pPr algn="ctr"/>
            <a:r>
              <a:rPr lang="es-PE" altLang="es-ES" dirty="0">
                <a:latin typeface="Candara" panose="020E0502030303020204" pitchFamily="34" charset="0"/>
              </a:rPr>
              <a:t>Entradas y salidas del proceso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1372205" y="2276872"/>
            <a:ext cx="3240360" cy="3096344"/>
          </a:xfrm>
          <a:prstGeom prst="rightArrow">
            <a:avLst>
              <a:gd name="adj1" fmla="val 50000"/>
              <a:gd name="adj2" fmla="val 37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s-PE" b="1" dirty="0">
                <a:latin typeface="Candara" panose="020E0502030303020204" pitchFamily="34" charset="0"/>
              </a:rPr>
              <a:t>Entradas:</a:t>
            </a:r>
            <a:endParaRPr lang="es-PE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Plan del Proyecto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Solicitud de Cambios a requerimientos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4982750" y="3001301"/>
            <a:ext cx="2121363" cy="16474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dirty="0">
                <a:latin typeface="Candara" panose="020E0502030303020204" pitchFamily="34" charset="0"/>
              </a:rPr>
              <a:t>Proceso de Gestión de Cambios a Requerimientos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7827677" y="2276872"/>
            <a:ext cx="3024336" cy="3096344"/>
          </a:xfrm>
          <a:prstGeom prst="rightArrow">
            <a:avLst>
              <a:gd name="adj1" fmla="val 50000"/>
              <a:gd name="adj2" fmla="val 3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s-PE" b="1" dirty="0">
                <a:latin typeface="Candara" panose="020E0502030303020204" pitchFamily="34" charset="0"/>
              </a:rPr>
              <a:t>Entradas:</a:t>
            </a:r>
            <a:endParaRPr lang="es-PE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Plan del Proyecto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Solicitud de Cambios a requerimientos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94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202286" y="993702"/>
            <a:ext cx="9300736" cy="2616199"/>
          </a:xfrm>
        </p:spPr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5. Descripción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altLang="es-ES" sz="3200" dirty="0">
                <a:latin typeface="Candara" panose="020E0502030303020204" pitchFamily="34" charset="0"/>
              </a:rPr>
              <a:t>5.1 Subprocesos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689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ector recto de flecha 62"/>
          <p:cNvCxnSpPr/>
          <p:nvPr/>
        </p:nvCxnSpPr>
        <p:spPr>
          <a:xfrm>
            <a:off x="9436505" y="5003712"/>
            <a:ext cx="1065232" cy="35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67669" y="6353"/>
            <a:ext cx="10018713" cy="1216024"/>
          </a:xfrm>
        </p:spPr>
        <p:txBody>
          <a:bodyPr>
            <a:normAutofit/>
          </a:bodyPr>
          <a:lstStyle/>
          <a:p>
            <a:pPr algn="ctr"/>
            <a:r>
              <a:rPr lang="es-PE" altLang="es-ES" sz="3200" dirty="0">
                <a:latin typeface="Candara" panose="020E0502030303020204" pitchFamily="34" charset="0"/>
              </a:rPr>
              <a:t>Subprocesos del Gestión de Cambios a Requerimientos</a:t>
            </a:r>
            <a:endParaRPr lang="es-ES" sz="4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373019" y="2590555"/>
            <a:ext cx="963613" cy="1815210"/>
            <a:chOff x="1474" y="1389"/>
            <a:chExt cx="607" cy="72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Evaluar impacto del cambio 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(4) Analista calidad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>
                  <a:solidFill>
                    <a:schemeClr val="tx2"/>
                  </a:solidFill>
                  <a:latin typeface="Candara" panose="020E0502030303020204" pitchFamily="34" charset="0"/>
                </a:rPr>
                <a:t>Matriz de Trazabilidad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052867" y="2590555"/>
            <a:ext cx="963613" cy="1815210"/>
            <a:chOff x="3107" y="1389"/>
            <a:chExt cx="607" cy="7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Formalizar el cambio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(6) Jefe de proyecto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Acta de Reunión</a:t>
              </a:r>
            </a:p>
          </p:txBody>
        </p:sp>
      </p:grpSp>
      <p:cxnSp>
        <p:nvCxnSpPr>
          <p:cNvPr id="15" name="AutoShape 14"/>
          <p:cNvCxnSpPr>
            <a:cxnSpLocks noChangeShapeType="1"/>
            <a:stCxn id="24" idx="3"/>
          </p:cNvCxnSpPr>
          <p:nvPr/>
        </p:nvCxnSpPr>
        <p:spPr bwMode="auto">
          <a:xfrm>
            <a:off x="6109783" y="3635581"/>
            <a:ext cx="261520" cy="7477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47367" y="3388961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 dirty="0">
                <a:solidFill>
                  <a:schemeClr val="tx2"/>
                </a:solidFill>
              </a:rPr>
              <a:t>Si</a:t>
            </a:r>
            <a:endParaRPr lang="es-ES" altLang="es-ES" sz="1000" b="1" dirty="0">
              <a:solidFill>
                <a:schemeClr val="tx2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668332" y="4143786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 dirty="0">
                <a:solidFill>
                  <a:schemeClr val="tx2"/>
                </a:solidFill>
              </a:rPr>
              <a:t>No</a:t>
            </a:r>
            <a:endParaRPr lang="es-ES" altLang="es-ES" sz="1000" b="1" dirty="0">
              <a:solidFill>
                <a:schemeClr val="tx2"/>
              </a:solidFill>
            </a:endParaRPr>
          </a:p>
        </p:txBody>
      </p:sp>
      <p:cxnSp>
        <p:nvCxnSpPr>
          <p:cNvPr id="18" name="AutoShape 17"/>
          <p:cNvCxnSpPr>
            <a:cxnSpLocks noChangeShapeType="1"/>
            <a:stCxn id="27" idx="3"/>
            <a:endCxn id="24" idx="1"/>
          </p:cNvCxnSpPr>
          <p:nvPr/>
        </p:nvCxnSpPr>
        <p:spPr bwMode="auto">
          <a:xfrm flipV="1">
            <a:off x="4768763" y="3635581"/>
            <a:ext cx="261520" cy="15369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604708" y="2590555"/>
            <a:ext cx="936625" cy="1820947"/>
            <a:chOff x="657" y="1256"/>
            <a:chExt cx="607" cy="859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Solicitar cambio formal</a:t>
              </a:r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  <a:hlinkClick r:id="rId2" action="ppaction://hlinksldjump"/>
                </a:rPr>
                <a:t> 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57" y="1256"/>
              <a:ext cx="607" cy="29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(1) Proveedor de cambios “Sport Perú”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Plantilla solicitud de cambio</a:t>
              </a: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5030283" y="3203781"/>
            <a:ext cx="1079500" cy="863600"/>
          </a:xfrm>
          <a:prstGeom prst="diamond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altLang="es-ES" sz="800" dirty="0">
                <a:solidFill>
                  <a:schemeClr val="bg1">
                    <a:lumMod val="95000"/>
                  </a:schemeClr>
                </a:solidFill>
              </a:rPr>
              <a:t>3. Evaluar solicitud de cambio?</a:t>
            </a:r>
            <a:endParaRPr lang="es-ES" altLang="es-E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AutoShape 25"/>
          <p:cNvCxnSpPr>
            <a:cxnSpLocks noChangeShapeType="1"/>
          </p:cNvCxnSpPr>
          <p:nvPr/>
        </p:nvCxnSpPr>
        <p:spPr bwMode="auto">
          <a:xfrm>
            <a:off x="8484393" y="3610877"/>
            <a:ext cx="568474" cy="1276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805150" y="2596292"/>
            <a:ext cx="963613" cy="1809473"/>
            <a:chOff x="1474" y="1246"/>
            <a:chExt cx="607" cy="869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Informar impacto por evaluar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474" y="1246"/>
              <a:ext cx="607" cy="30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(2) </a:t>
              </a:r>
              <a:r>
                <a:rPr lang="es-PE" altLang="es-ES" sz="900" b="1" dirty="0" smtClean="0">
                  <a:solidFill>
                    <a:schemeClr val="tx2"/>
                  </a:solidFill>
                  <a:latin typeface="Candara" panose="020E0502030303020204" pitchFamily="34" charset="0"/>
                </a:rPr>
                <a:t>Analista </a:t>
              </a:r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Funcional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Plantilla solicitud de cambio</a:t>
              </a:r>
            </a:p>
          </p:txBody>
        </p:sp>
      </p:grpSp>
      <p:cxnSp>
        <p:nvCxnSpPr>
          <p:cNvPr id="30" name="AutoShape 30"/>
          <p:cNvCxnSpPr>
            <a:cxnSpLocks noChangeShapeType="1"/>
            <a:stCxn id="21" idx="3"/>
          </p:cNvCxnSpPr>
          <p:nvPr/>
        </p:nvCxnSpPr>
        <p:spPr bwMode="auto">
          <a:xfrm>
            <a:off x="3541333" y="3643058"/>
            <a:ext cx="270813" cy="1142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4"/>
          <p:cNvCxnSpPr>
            <a:cxnSpLocks noChangeShapeType="1"/>
            <a:stCxn id="14" idx="2"/>
          </p:cNvCxnSpPr>
          <p:nvPr/>
        </p:nvCxnSpPr>
        <p:spPr bwMode="auto">
          <a:xfrm>
            <a:off x="9534674" y="4405765"/>
            <a:ext cx="7141" cy="2615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36"/>
          <p:cNvSpPr>
            <a:spLocks noChangeArrowheads="1"/>
          </p:cNvSpPr>
          <p:nvPr/>
        </p:nvSpPr>
        <p:spPr bwMode="auto">
          <a:xfrm>
            <a:off x="7435809" y="3179078"/>
            <a:ext cx="1079500" cy="863600"/>
          </a:xfrm>
          <a:prstGeom prst="diamond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altLang="es-ES" sz="800" dirty="0">
                <a:solidFill>
                  <a:schemeClr val="bg1">
                    <a:lumMod val="95000"/>
                  </a:schemeClr>
                </a:solidFill>
              </a:rPr>
              <a:t>5. Aprueba</a:t>
            </a:r>
          </a:p>
          <a:p>
            <a:pPr algn="ctr" eaLnBrk="1" hangingPunct="1"/>
            <a:r>
              <a:rPr lang="es-PE" altLang="es-ES" sz="800" dirty="0">
                <a:solidFill>
                  <a:schemeClr val="bg1">
                    <a:lumMod val="95000"/>
                  </a:schemeClr>
                </a:solidFill>
              </a:rPr>
              <a:t>solicitud de cambio?</a:t>
            </a:r>
            <a:endParaRPr lang="es-ES" altLang="es-E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4" name="AutoShape 37"/>
          <p:cNvCxnSpPr>
            <a:cxnSpLocks noChangeShapeType="1"/>
          </p:cNvCxnSpPr>
          <p:nvPr/>
        </p:nvCxnSpPr>
        <p:spPr bwMode="auto">
          <a:xfrm>
            <a:off x="7385126" y="360598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515309" y="340647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 dirty="0">
                <a:solidFill>
                  <a:schemeClr val="tx2"/>
                </a:solidFill>
              </a:rPr>
              <a:t>Si</a:t>
            </a:r>
            <a:endParaRPr lang="es-ES" altLang="es-ES" sz="1000" b="1" dirty="0">
              <a:solidFill>
                <a:schemeClr val="tx2"/>
              </a:solidFill>
            </a:endParaRPr>
          </a:p>
        </p:txBody>
      </p: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5552182" y="4036066"/>
            <a:ext cx="3500438" cy="1118450"/>
            <a:chOff x="2879" y="2251"/>
            <a:chExt cx="2205" cy="855"/>
          </a:xfrm>
        </p:grpSpPr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2879" y="2848"/>
              <a:ext cx="2205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4376" y="2251"/>
              <a:ext cx="13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8022431" y="3832226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>
                <a:solidFill>
                  <a:schemeClr val="tx2"/>
                </a:solidFill>
              </a:rPr>
              <a:t>No</a:t>
            </a:r>
            <a:endParaRPr lang="es-ES" altLang="es-ES" sz="1000" b="1">
              <a:solidFill>
                <a:schemeClr val="tx2"/>
              </a:solidFill>
            </a:endParaRPr>
          </a:p>
        </p:txBody>
      </p:sp>
      <p:cxnSp>
        <p:nvCxnSpPr>
          <p:cNvPr id="49" name="AutoShape 66"/>
          <p:cNvCxnSpPr>
            <a:cxnSpLocks noChangeShapeType="1"/>
          </p:cNvCxnSpPr>
          <p:nvPr/>
        </p:nvCxnSpPr>
        <p:spPr bwMode="auto">
          <a:xfrm flipH="1">
            <a:off x="1619649" y="2530669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upo 2"/>
          <p:cNvGrpSpPr/>
          <p:nvPr/>
        </p:nvGrpSpPr>
        <p:grpSpPr>
          <a:xfrm>
            <a:off x="1173163" y="2945773"/>
            <a:ext cx="933450" cy="1225711"/>
            <a:chOff x="1072357" y="3822700"/>
            <a:chExt cx="933450" cy="1225711"/>
          </a:xfrm>
        </p:grpSpPr>
        <p:sp>
          <p:nvSpPr>
            <p:cNvPr id="44" name="Rectangle 61"/>
            <p:cNvSpPr>
              <a:spLocks noChangeArrowheads="1"/>
            </p:cNvSpPr>
            <p:nvPr/>
          </p:nvSpPr>
          <p:spPr bwMode="auto">
            <a:xfrm>
              <a:off x="1072357" y="4500569"/>
              <a:ext cx="933450" cy="54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Plan de Proyecto</a:t>
              </a:r>
            </a:p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(Sección Gestión de Cambios a REQ)</a:t>
              </a:r>
              <a:endParaRPr lang="es-ES" altLang="es-ES" sz="8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035" y="3822700"/>
              <a:ext cx="882721" cy="66338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9095200" y="4722042"/>
            <a:ext cx="1036638" cy="1009847"/>
            <a:chOff x="10727530" y="3362324"/>
            <a:chExt cx="1036638" cy="10098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727530" y="4058239"/>
              <a:ext cx="1036638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Registro de Requerimientos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2557" y="3362324"/>
              <a:ext cx="868894" cy="699087"/>
            </a:xfrm>
            <a:prstGeom prst="rect">
              <a:avLst/>
            </a:prstGeom>
          </p:spPr>
        </p:pic>
      </p:grpSp>
      <p:grpSp>
        <p:nvGrpSpPr>
          <p:cNvPr id="58" name="Grupo 57"/>
          <p:cNvGrpSpPr/>
          <p:nvPr/>
        </p:nvGrpSpPr>
        <p:grpSpPr>
          <a:xfrm>
            <a:off x="1243807" y="1354566"/>
            <a:ext cx="954881" cy="1176103"/>
            <a:chOff x="2258218" y="4048322"/>
            <a:chExt cx="954881" cy="1176103"/>
          </a:xfrm>
        </p:grpSpPr>
        <p:sp>
          <p:nvSpPr>
            <p:cNvPr id="48" name="Rectangle 65"/>
            <p:cNvSpPr>
              <a:spLocks noChangeArrowheads="1"/>
            </p:cNvSpPr>
            <p:nvPr/>
          </p:nvSpPr>
          <p:spPr bwMode="auto">
            <a:xfrm>
              <a:off x="2278062" y="4837075"/>
              <a:ext cx="93503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Proceso de Gestión de Proyectos</a:t>
              </a:r>
              <a:endParaRPr lang="es-ES" altLang="es-ES" sz="8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8218" y="4048322"/>
              <a:ext cx="769147" cy="769147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10575047" y="5029819"/>
            <a:ext cx="954881" cy="1176103"/>
            <a:chOff x="2258218" y="4048322"/>
            <a:chExt cx="954881" cy="1176103"/>
          </a:xfrm>
        </p:grpSpPr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2278062" y="4837075"/>
              <a:ext cx="93503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Proceso de Gestión de Proyectos</a:t>
              </a:r>
              <a:endParaRPr lang="es-ES" altLang="es-ES" sz="8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8218" y="4048322"/>
              <a:ext cx="769147" cy="769147"/>
            </a:xfrm>
            <a:prstGeom prst="rect">
              <a:avLst/>
            </a:prstGeom>
          </p:spPr>
        </p:pic>
      </p:grpSp>
      <p:cxnSp>
        <p:nvCxnSpPr>
          <p:cNvPr id="77" name="AutoShape 37"/>
          <p:cNvCxnSpPr>
            <a:cxnSpLocks noChangeShapeType="1"/>
          </p:cNvCxnSpPr>
          <p:nvPr/>
        </p:nvCxnSpPr>
        <p:spPr bwMode="auto">
          <a:xfrm>
            <a:off x="2141974" y="3393446"/>
            <a:ext cx="483146" cy="5816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" name="Imagen 49"/>
          <p:cNvPicPr>
            <a:picLocks noChangeAspect="1"/>
          </p:cNvPicPr>
          <p:nvPr/>
        </p:nvPicPr>
        <p:blipFill rotWithShape="1">
          <a:blip r:embed="rId6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00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 animBg="1"/>
      <p:bldP spid="33" grpId="0" animBg="1"/>
      <p:bldP spid="35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62201" y="0"/>
            <a:ext cx="7467600" cy="1143000"/>
          </a:xfrm>
        </p:spPr>
        <p:txBody>
          <a:bodyPr/>
          <a:lstStyle/>
          <a:p>
            <a:r>
              <a:rPr lang="es-PE" altLang="es-ES" sz="3200" dirty="0">
                <a:latin typeface="Candara" panose="020E0502030303020204" pitchFamily="34" charset="0"/>
              </a:rPr>
              <a:t>Subprocesos del Gestión de Cambios a Requerimientos</a:t>
            </a:r>
            <a:endParaRPr lang="es-E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86622"/>
              </p:ext>
            </p:extLst>
          </p:nvPr>
        </p:nvGraphicFramePr>
        <p:xfrm>
          <a:off x="1703513" y="1196753"/>
          <a:ext cx="9410955" cy="521697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1417"/>
                <a:gridCol w="1848113"/>
                <a:gridCol w="1572809"/>
                <a:gridCol w="3367307"/>
                <a:gridCol w="239130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ROL DEL RESPONSABLE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NOMBRE DEL SUBPROCESO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andara" panose="020E0502030303020204" pitchFamily="34" charset="0"/>
                        </a:rPr>
                        <a:t>DESCRIPCIÓN DEL SUBPROCESO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andara" panose="020E0502030303020204" pitchFamily="34" charset="0"/>
                        </a:rPr>
                        <a:t>HERRAMIENTAS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s-PE" sz="1200" b="1" dirty="0"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Proveedor de cambios “Sport Perú”</a:t>
                      </a:r>
                      <a:endParaRPr lang="es-PE" sz="1200" b="1" kern="12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Solicitar cambio formal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registra la solicitud de cambio en la Plantilla de Registro de Cambios a Requerimientos de Proyectos.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Plantilla: 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Solicitud de Cambios a Requerimientos de Proyectos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- 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Registro de Cambios a Requerimientos de Proyectos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2</a:t>
                      </a:r>
                      <a:endParaRPr lang="es-PE" sz="1200" b="1" dirty="0"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Analista Funcional</a:t>
                      </a:r>
                      <a:endParaRPr lang="es-PE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Informar impacto por evaluar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Plantilla Solicitud de Cambios a Requerimientos de Proyectos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Aprobador de cambios en requerimientos (Jefe de Proyecto)</a:t>
                      </a:r>
                      <a:endParaRPr lang="es-PE" sz="1200" b="1" kern="12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691" marB="45691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Evaluar solicitud de cambio?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Si se autoriza la evaluación de la solicitud de cambio, se envía la conformidad quedando registrado en acta 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Plantilla acta de reunión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36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7793" y="12879"/>
            <a:ext cx="10018713" cy="1378039"/>
          </a:xfrm>
        </p:spPr>
        <p:txBody>
          <a:bodyPr/>
          <a:lstStyle/>
          <a:p>
            <a:r>
              <a:rPr lang="es-PE" altLang="es-ES" sz="2800" dirty="0">
                <a:latin typeface="Candara" panose="020E0502030303020204" pitchFamily="34" charset="0"/>
              </a:rPr>
              <a:t>Subprocesos del Gestión de Cambios a Requerimientos</a:t>
            </a:r>
            <a:endParaRPr lang="es-E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37110"/>
              </p:ext>
            </p:extLst>
          </p:nvPr>
        </p:nvGraphicFramePr>
        <p:xfrm>
          <a:off x="1793665" y="1390918"/>
          <a:ext cx="8784977" cy="503572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ROL DEL RESPONSABLE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NOMBRE DEL SUBPROCESO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DESCRIPCIÓN DEL SUBPROCESO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HERRAMIENTAS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Evaluar impacto del cambio de requerimiento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228600" marR="0" lvl="0" indent="-2286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Opcionalmente, el analista solicita una reunión con el </a:t>
                      </a: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Proveedor de cambios “Sport Perú”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 para aclarar la solicitud de cambio.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Plantilla Matriz de Trazabilidad a Documentos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Proveedor de cambios “Sport Perú”</a:t>
                      </a:r>
                      <a:endParaRPr kumimoji="0" lang="es-PE" sz="1200" b="1" kern="12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¿Solicitud de cambio de requerimiento es aprobada formalmente?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Esta actividad refleja la decisión del canal autorizado sobre la incorporación de los cambios en requerimientos en el alcance del proyecto.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Formalizar el cambio de requerimiento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Si el canal autorizado acepta el cambio, se envía la conformidad a través de un acta.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Plantilla acta de reunión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6. Métricas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14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68401" y="363828"/>
            <a:ext cx="10018713" cy="1752599"/>
          </a:xfrm>
        </p:spPr>
        <p:txBody>
          <a:bodyPr/>
          <a:lstStyle/>
          <a:p>
            <a:pPr algn="ctr"/>
            <a:r>
              <a:rPr lang="es-PE" altLang="es-ES" dirty="0" smtClean="0">
                <a:latin typeface="Candara" panose="020E0502030303020204" pitchFamily="34" charset="0"/>
              </a:rPr>
              <a:t>Métricas </a:t>
            </a:r>
            <a:r>
              <a:rPr lang="es-PE" altLang="es-ES" dirty="0">
                <a:latin typeface="Candara" panose="020E0502030303020204" pitchFamily="34" charset="0"/>
              </a:rPr>
              <a:t>del proceso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7" name="AutoShape 154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657723" y="2794715"/>
            <a:ext cx="3671888" cy="2176530"/>
          </a:xfrm>
          <a:prstGeom prst="foldedCorner">
            <a:avLst>
              <a:gd name="adj" fmla="val 125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ts val="800"/>
              </a:spcBef>
              <a:buFont typeface="Arial" charset="0"/>
              <a:defRPr sz="1600" b="1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ES" sz="2000" dirty="0">
                <a:latin typeface="Candara" panose="020E0502030303020204" pitchFamily="34" charset="0"/>
              </a:rPr>
              <a:t>Volatilidad de Requerimientos</a:t>
            </a:r>
            <a:endParaRPr lang="es-ES" altLang="es-PE" sz="2000" dirty="0"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3728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7. Artefactos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186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PE" altLang="es-ES" dirty="0" smtClean="0"/>
              <a:t>Artefactos </a:t>
            </a:r>
            <a:r>
              <a:rPr lang="es-PE" altLang="es-ES" dirty="0"/>
              <a:t>del proceso</a:t>
            </a:r>
            <a:endParaRPr lang="es-ES" dirty="0"/>
          </a:p>
        </p:txBody>
      </p:sp>
      <p:graphicFrame>
        <p:nvGraphicFramePr>
          <p:cNvPr id="4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995926"/>
              </p:ext>
            </p:extLst>
          </p:nvPr>
        </p:nvGraphicFramePr>
        <p:xfrm>
          <a:off x="2386093" y="2009901"/>
          <a:ext cx="8424936" cy="29069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5659"/>
                <a:gridCol w="3269919"/>
                <a:gridCol w="2449117"/>
                <a:gridCol w="2160241"/>
              </a:tblGrid>
              <a:tr h="630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ARTEFACTO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SUPROCESO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ACTIVIDAD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</a:tr>
              <a:tr h="37944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Lista Maestra de Requerimientos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Definir los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2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Solicitud de cambios a requerimientos de proyectos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Manejo de cambios a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Solicitar cambio formal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Registro de cambios a requerimientos de proyectos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Manejo de cambios a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Solicitar cambio formal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Matriz de trazabilidad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Manejo de cambios a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Evaluar impacto del cambio de requerimiento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28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8591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Candara" panose="020E0502030303020204" pitchFamily="34" charset="0"/>
              </a:rPr>
              <a:t>Contenido: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794376" y="1564940"/>
            <a:ext cx="3657600" cy="4572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Objetivo </a:t>
            </a:r>
            <a:r>
              <a:rPr lang="es-PE" altLang="es-ES" dirty="0">
                <a:latin typeface="Candara" panose="020E0502030303020204" pitchFamily="34" charset="0"/>
              </a:rPr>
              <a:t>y alcance 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Términos </a:t>
            </a:r>
            <a:r>
              <a:rPr lang="es-PE" altLang="es-ES" dirty="0">
                <a:latin typeface="Candara" panose="020E0502030303020204" pitchFamily="34" charset="0"/>
              </a:rPr>
              <a:t>y </a:t>
            </a:r>
            <a:r>
              <a:rPr lang="es-PE" altLang="es-ES" dirty="0" smtClean="0">
                <a:latin typeface="Candara" panose="020E0502030303020204" pitchFamily="34" charset="0"/>
              </a:rPr>
              <a:t>definiciones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Roles </a:t>
            </a:r>
            <a:r>
              <a:rPr lang="es-PE" altLang="es-ES" dirty="0">
                <a:latin typeface="Candara" panose="020E0502030303020204" pitchFamily="34" charset="0"/>
              </a:rPr>
              <a:t>y </a:t>
            </a:r>
            <a:r>
              <a:rPr lang="es-PE" altLang="es-ES" dirty="0" smtClean="0">
                <a:latin typeface="Candara" panose="020E0502030303020204" pitchFamily="34" charset="0"/>
              </a:rPr>
              <a:t>responsabilidades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Entradas </a:t>
            </a:r>
            <a:r>
              <a:rPr lang="es-PE" altLang="es-ES" dirty="0">
                <a:latin typeface="Candara" panose="020E0502030303020204" pitchFamily="34" charset="0"/>
              </a:rPr>
              <a:t>y salidas 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Descripción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Subprocesos</a:t>
            </a:r>
            <a:endParaRPr lang="es-PE" altLang="es-ES" dirty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Métricas del 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Artefactos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Historial </a:t>
            </a:r>
            <a:r>
              <a:rPr lang="es-PE" altLang="es-ES" dirty="0">
                <a:latin typeface="Candara" panose="020E0502030303020204" pitchFamily="34" charset="0"/>
              </a:rPr>
              <a:t>de revisiones</a:t>
            </a:r>
            <a:endParaRPr lang="en-US" altLang="es-ES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D:\Jose\universidad UTP\ciclo 9\Proyecto de desarrollo de software\Version 1.0\REQM\ppts\img\JEFE-Y-EMPLEADO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00808"/>
            <a:ext cx="3657600" cy="42484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43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8. Historial </a:t>
            </a:r>
            <a:r>
              <a:rPr lang="es-PE" altLang="es-ES" dirty="0">
                <a:latin typeface="Candara" panose="020E0502030303020204" pitchFamily="34" charset="0"/>
              </a:rPr>
              <a:t>de revisiones</a:t>
            </a: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2332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0" y="479738"/>
            <a:ext cx="10018713" cy="1752599"/>
          </a:xfrm>
        </p:spPr>
        <p:txBody>
          <a:bodyPr>
            <a:normAutofit/>
          </a:bodyPr>
          <a:lstStyle/>
          <a:p>
            <a:r>
              <a:rPr lang="es-PE" altLang="es-ES" sz="4800" dirty="0" smtClean="0">
                <a:latin typeface="Candara" panose="020E0502030303020204" pitchFamily="34" charset="0"/>
              </a:rPr>
              <a:t>Historial </a:t>
            </a:r>
            <a:r>
              <a:rPr lang="es-PE" altLang="es-ES" sz="4800" dirty="0">
                <a:latin typeface="Candara" panose="020E0502030303020204" pitchFamily="34" charset="0"/>
              </a:rPr>
              <a:t>de revisiones</a:t>
            </a:r>
            <a:endParaRPr lang="es-ES" sz="48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88540"/>
              </p:ext>
            </p:extLst>
          </p:nvPr>
        </p:nvGraphicFramePr>
        <p:xfrm>
          <a:off x="2159355" y="2679035"/>
          <a:ext cx="8668624" cy="277050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VERSIÓN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FECHA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AUTOR/ROL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ESTADO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RESPONSABLE</a:t>
                      </a:r>
                      <a:r>
                        <a:rPr lang="es-ES" sz="1400" baseline="0" dirty="0" smtClean="0">
                          <a:latin typeface="Candara" panose="020E0502030303020204" pitchFamily="34" charset="0"/>
                        </a:rPr>
                        <a:t> DE REVISIÓN Y/O APROBACIÓN/ROL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0,1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01/09/2015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José Valero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(jefe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proyecto)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0.2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09/10/2015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José Valero </a:t>
                      </a:r>
                      <a:r>
                        <a:rPr lang="es-ES" sz="1200" kern="1200" dirty="0" err="1" smtClean="0">
                          <a:latin typeface="Candara" panose="020E0502030303020204" pitchFamily="34" charset="0"/>
                        </a:rPr>
                        <a:t>Vegazo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 (Jefe</a:t>
                      </a:r>
                      <a:r>
                        <a:rPr lang="es-ES" sz="1200" kern="1200" baseline="0" dirty="0" smtClean="0">
                          <a:latin typeface="Candara" panose="020E0502030303020204" pitchFamily="34" charset="0"/>
                        </a:rPr>
                        <a:t> de Proyecto)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Terminado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Michael</a:t>
                      </a:r>
                      <a:r>
                        <a:rPr lang="es-ES" sz="1200" kern="1200" baseline="0" dirty="0" smtClean="0">
                          <a:latin typeface="Candara" panose="020E0502030303020204" pitchFamily="34" charset="0"/>
                        </a:rPr>
                        <a:t> Cerna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baseline="0" dirty="0" smtClean="0">
                          <a:latin typeface="Candara" panose="020E0502030303020204" pitchFamily="34" charset="0"/>
                        </a:rPr>
                        <a:t>(Analista de Calidad)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0,3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15/11/2015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Jose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Valero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(JEFE DE PROYECTO)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Terminado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Michael Cerna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Calidad)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86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181427" y="2178558"/>
            <a:ext cx="9744410" cy="2616199"/>
          </a:xfrm>
        </p:spPr>
        <p:txBody>
          <a:bodyPr>
            <a:normAutofit fontScale="90000"/>
          </a:bodyPr>
          <a:lstStyle/>
          <a:p>
            <a:r>
              <a:rPr lang="es-PE" altLang="es-ES" dirty="0" smtClean="0"/>
              <a:t>1. Objetivo </a:t>
            </a:r>
            <a:r>
              <a:rPr lang="es-PE" altLang="es-ES" dirty="0"/>
              <a:t>y alcance del proceso</a:t>
            </a:r>
            <a:br>
              <a:rPr lang="es-PE" altLang="es-ES" dirty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3971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458554" y="222160"/>
            <a:ext cx="10018713" cy="1091485"/>
          </a:xfrm>
        </p:spPr>
        <p:txBody>
          <a:bodyPr/>
          <a:lstStyle/>
          <a:p>
            <a:pPr algn="ctr"/>
            <a:r>
              <a:rPr lang="es-PE" altLang="es-ES" dirty="0">
                <a:latin typeface="Candara" panose="020E0502030303020204" pitchFamily="34" charset="0"/>
              </a:rPr>
              <a:t>Objetivo y alcance del proceso</a:t>
            </a: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7" name="Picture 2" descr="D:\Jose\universidad UTP\ciclo 9\Proyecto de desarrollo de software\Version 1.0\REQM\ppts\img\descarg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2819400" cy="33123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Grp="1" noChangeArrowheads="1"/>
          </p:cNvSpPr>
          <p:nvPr>
            <p:ph sz="quarter" idx="2"/>
          </p:nvPr>
        </p:nvSpPr>
        <p:spPr bwMode="auto">
          <a:xfrm>
            <a:off x="5231904" y="1930422"/>
            <a:ext cx="6062868" cy="338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_tradnl" altLang="es-ES" sz="2400" b="1" dirty="0">
                <a:latin typeface="Candara" panose="020E0502030303020204" pitchFamily="34" charset="0"/>
              </a:rPr>
              <a:t>Objetivo</a:t>
            </a:r>
          </a:p>
          <a:p>
            <a:pPr algn="just" eaLnBrk="1" hangingPunct="1">
              <a:buFontTx/>
              <a:buChar char="•"/>
            </a:pPr>
            <a:r>
              <a:rPr lang="es-PE" altLang="es-ES" sz="2000" dirty="0">
                <a:latin typeface="Candara" panose="020E0502030303020204" pitchFamily="34" charset="0"/>
              </a:rPr>
              <a:t>Definir el mecanismo de gestión de requerimientos de proyectos de </a:t>
            </a:r>
            <a:r>
              <a:rPr lang="es-PE" altLang="es-ES" sz="2000" dirty="0" smtClean="0">
                <a:latin typeface="Candara" panose="020E0502030303020204" pitchFamily="34" charset="0"/>
              </a:rPr>
              <a:t>JJM-</a:t>
            </a:r>
            <a:r>
              <a:rPr lang="es-PE" altLang="es-ES" sz="2000" dirty="0" err="1" smtClean="0">
                <a:latin typeface="Candara" panose="020E0502030303020204" pitchFamily="34" charset="0"/>
              </a:rPr>
              <a:t>inventarLine</a:t>
            </a:r>
            <a:r>
              <a:rPr lang="es-PE" altLang="es-ES" sz="2000" dirty="0" smtClean="0">
                <a:latin typeface="Candara" panose="020E0502030303020204" pitchFamily="34" charset="0"/>
              </a:rPr>
              <a:t>.</a:t>
            </a:r>
            <a:endParaRPr lang="es-PE" altLang="es-ES" sz="2000" dirty="0">
              <a:latin typeface="Candara" panose="020E050203030302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es-PE" altLang="es-ES" sz="2000" dirty="0">
                <a:latin typeface="Candara" panose="020E0502030303020204" pitchFamily="34" charset="0"/>
              </a:rPr>
              <a:t>Establecer el procedimiento de gestión de cambios a </a:t>
            </a:r>
            <a:r>
              <a:rPr lang="es-PE" altLang="es-ES" sz="2000" dirty="0" smtClean="0">
                <a:latin typeface="Candara" panose="020E0502030303020204" pitchFamily="34" charset="0"/>
              </a:rPr>
              <a:t>requerimientos.</a:t>
            </a:r>
            <a:endParaRPr lang="es-PE" altLang="es-ES" sz="2000" dirty="0">
              <a:latin typeface="Candara" panose="020E050203030302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es-ES" sz="2400" b="1" dirty="0">
                <a:latin typeface="Candara" panose="020E0502030303020204" pitchFamily="34" charset="0"/>
              </a:rPr>
              <a:t>Alcance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PE" altLang="es-PE" sz="2000" dirty="0">
                <a:latin typeface="Candara" panose="020E0502030303020204" pitchFamily="34" charset="0"/>
              </a:rPr>
              <a:t>Este proceso se aplica al Proyecto </a:t>
            </a:r>
            <a:r>
              <a:rPr lang="es-ES" altLang="es-PE" sz="2000" dirty="0" smtClean="0">
                <a:latin typeface="Candara" panose="020E0502030303020204" pitchFamily="34" charset="0"/>
              </a:rPr>
              <a:t>JJM-</a:t>
            </a:r>
            <a:r>
              <a:rPr lang="es-ES" altLang="es-PE" sz="2000" dirty="0" err="1" smtClean="0">
                <a:latin typeface="Candara" panose="020E0502030303020204" pitchFamily="34" charset="0"/>
              </a:rPr>
              <a:t>inventarLine</a:t>
            </a:r>
            <a:r>
              <a:rPr lang="es-PE" altLang="es-PE" sz="2000" dirty="0" smtClean="0">
                <a:latin typeface="Candara" panose="020E0502030303020204" pitchFamily="34" charset="0"/>
              </a:rPr>
              <a:t>.</a:t>
            </a:r>
            <a:endParaRPr lang="es-PE" altLang="es-PE" sz="2000" dirty="0">
              <a:latin typeface="Candara" panose="020E0502030303020204" pitchFamily="34" charset="0"/>
            </a:endParaRPr>
          </a:p>
          <a:p>
            <a:pPr eaLnBrk="1" hangingPunct="1"/>
            <a:endParaRPr lang="en-US" altLang="es-ES" sz="2000" b="1" dirty="0">
              <a:solidFill>
                <a:srgbClr val="00006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085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/>
              <a:t>2. Términos </a:t>
            </a:r>
            <a:r>
              <a:rPr lang="es-PE" altLang="es-ES" dirty="0"/>
              <a:t>y definiciones</a:t>
            </a:r>
            <a:br>
              <a:rPr lang="es-PE" altLang="es-ES" dirty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81117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7682" y="164232"/>
            <a:ext cx="10018713" cy="1752599"/>
          </a:xfrm>
        </p:spPr>
        <p:txBody>
          <a:bodyPr/>
          <a:lstStyle/>
          <a:p>
            <a:pPr algn="ctr"/>
            <a:r>
              <a:rPr lang="es-PE" altLang="es-ES" dirty="0">
                <a:latin typeface="Candara" panose="020E0502030303020204" pitchFamily="34" charset="0"/>
              </a:rPr>
              <a:t>Términos y definiciones</a:t>
            </a:r>
            <a:endParaRPr lang="es-E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Group 1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49884"/>
              </p:ext>
            </p:extLst>
          </p:nvPr>
        </p:nvGraphicFramePr>
        <p:xfrm>
          <a:off x="1775520" y="1916831"/>
          <a:ext cx="9223038" cy="444533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66648"/>
                <a:gridCol w="2252795"/>
                <a:gridCol w="6403595"/>
              </a:tblGrid>
              <a:tr h="688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38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Cambio en requerimiento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68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Requerimientos acordados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Son los requerimientos que han sido aprobados y autorizados, en lo  que constituye el alcance del requerimiento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93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Aprobador de requerimientos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1415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Plan de Gestión de Requerimientos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10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altLang="es-ES" dirty="0" smtClean="0"/>
              <a:t>3. Roles </a:t>
            </a:r>
            <a:r>
              <a:rPr lang="es-PE" altLang="es-ES" dirty="0"/>
              <a:t>y responsabilidades</a:t>
            </a:r>
            <a:br>
              <a:rPr lang="es-PE" altLang="es-ES" dirty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4564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837514" y="265213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altLang="es-E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Proveedor de cambios</a:t>
            </a:r>
            <a:endParaRPr lang="es-ES" altLang="es-ES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“Sport Perú”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116760" y="265212"/>
            <a:ext cx="6302248" cy="10862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Solicita cambios a los requerimientos acordados.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Solicita nuevos requerimientos.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Resuelve consultas acerca de los cambios solicitados en los requerimientos</a:t>
            </a:r>
            <a:endParaRPr lang="es-ES" sz="1400" dirty="0">
              <a:solidFill>
                <a:schemeClr val="tx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04511" y="1462333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Aprobador de cambios (jefe de proyecto)</a:t>
            </a:r>
            <a:endParaRPr lang="es-PE" sz="1400" dirty="0">
              <a:solidFill>
                <a:schemeClr val="bg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105818" y="1462334"/>
            <a:ext cx="6313190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Autoriza la presentación de una solicitud de cambio.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Autoriza la solicitud de un cambio.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819613" y="4471427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Analista Funcional</a:t>
            </a:r>
            <a:endParaRPr lang="es-PE" sz="1400" dirty="0">
              <a:solidFill>
                <a:schemeClr val="bg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4081378" y="3630503"/>
            <a:ext cx="6337630" cy="30407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Identifica los requerimientos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Tipifica los requerimientos según la “Plantilla de Lista Maestra de Requerimientos para Proyectos.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Expone los requerimientos definidos con la finalidad de obtener aprobación del Proveedor de requerimientos.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Prepara y presenta los requerimientos para autorización formal.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Es responsable de la evaluación del impacto de un cambio en los requerimientos, indicando qué actividades del cronograma se verán afectadas por el cambio.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804511" y="2552862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Analista de Calidad</a:t>
            </a:r>
            <a:endParaRPr lang="es-PE" sz="1400" dirty="0">
              <a:solidFill>
                <a:schemeClr val="bg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039395" y="2540820"/>
            <a:ext cx="6379613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Participa en la evaluación del impacto de cambios a requerimientos, indicando qué actividades del cronograma se verán afectadas por el cambio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85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825860" y="1340770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Programador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94164" y="1340769"/>
            <a:ext cx="6128529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s-ES" sz="1400" dirty="0">
                <a:latin typeface="Candara" panose="020E0502030303020204" pitchFamily="34" charset="0"/>
                <a:cs typeface="Arial" pitchFamily="34" charset="0"/>
              </a:rPr>
              <a:t>Programar mediante uso de normas y metodologías en base a los Requerimientos Dados</a:t>
            </a:r>
            <a:endParaRPr lang="es-ES" sz="1400" dirty="0">
              <a:solidFill>
                <a:srgbClr val="000066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825860" y="2632350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Documentador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25860" y="4072510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Gestor de la Configuración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12955" y="2689743"/>
            <a:ext cx="6128529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79388" indent="-179388" algn="just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  <a:defRPr/>
            </a:pPr>
            <a:r>
              <a:rPr lang="es-ES" altLang="es-PE" sz="1400" dirty="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rPr>
              <a:t>Gestionar la documentación del proyecto de software (acta de reunión, cronograma del proyecto, avance quincenal y otros documentos que genere el proyecto) 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12955" y="4072509"/>
            <a:ext cx="6128529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79388" indent="-179388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  <a:defRPr/>
            </a:pPr>
            <a:r>
              <a:rPr lang="es-ES" sz="1400" dirty="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rPr>
              <a:t>Identificar y Definir los Requerimientos del sistema ya que estos siempre cambian durante su desarrollo y su uso y se tienen que incorporar estos requerimientos en nuevas versiones del sistema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30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50</TotalTime>
  <Words>1114</Words>
  <Application>Microsoft Office PowerPoint</Application>
  <PresentationFormat>Personalizado</PresentationFormat>
  <Paragraphs>195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Parallax</vt:lpstr>
      <vt:lpstr>Presentación de PowerPoint</vt:lpstr>
      <vt:lpstr>Contenido:</vt:lpstr>
      <vt:lpstr>1. Objetivo y alcance del proceso </vt:lpstr>
      <vt:lpstr>Objetivo y alcance del proceso</vt:lpstr>
      <vt:lpstr>2. Términos y definiciones </vt:lpstr>
      <vt:lpstr>Términos y definiciones</vt:lpstr>
      <vt:lpstr>3. Roles y responsabilidades </vt:lpstr>
      <vt:lpstr>Presentación de PowerPoint</vt:lpstr>
      <vt:lpstr>Presentación de PowerPoint</vt:lpstr>
      <vt:lpstr>4. Entradas y salidas del proceso </vt:lpstr>
      <vt:lpstr>Entradas y salidas del proceso</vt:lpstr>
      <vt:lpstr>5. Descripción del proceso</vt:lpstr>
      <vt:lpstr>Subprocesos del Gestión de Cambios a Requerimientos</vt:lpstr>
      <vt:lpstr>Subprocesos del Gestión de Cambios a Requerimientos</vt:lpstr>
      <vt:lpstr>Subprocesos del Gestión de Cambios a Requerimientos</vt:lpstr>
      <vt:lpstr>6. Métricas del proceso</vt:lpstr>
      <vt:lpstr>Métricas del proceso</vt:lpstr>
      <vt:lpstr>7. Artefactos del proceso</vt:lpstr>
      <vt:lpstr>Artefactos del proceso</vt:lpstr>
      <vt:lpstr>8. Historial de revisiones</vt:lpstr>
      <vt:lpstr>Historial de revisiones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VALERO</cp:lastModifiedBy>
  <cp:revision>10</cp:revision>
  <dcterms:created xsi:type="dcterms:W3CDTF">2015-10-19T17:32:20Z</dcterms:created>
  <dcterms:modified xsi:type="dcterms:W3CDTF">2015-11-17T06:36:46Z</dcterms:modified>
</cp:coreProperties>
</file>