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674871" y="2004867"/>
            <a:ext cx="72009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METAS Y BUENAS PRACTICAS</a:t>
            </a:r>
          </a:p>
          <a:p>
            <a:pPr algn="r"/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CATEGORIA </a:t>
            </a: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SOPORTE</a:t>
            </a:r>
          </a:p>
          <a:p>
            <a:pPr algn="r"/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MEDICIÓN Y ANÁLISIS</a:t>
            </a:r>
          </a:p>
          <a:p>
            <a:pPr algn="r"/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(MA)</a:t>
            </a:r>
            <a:endParaRPr lang="es-ES_tradnl" sz="4800" b="1" dirty="0">
              <a:solidFill>
                <a:schemeClr val="accent4">
                  <a:lumMod val="50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01519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495550" y="920012"/>
            <a:ext cx="8229600" cy="123075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s-ES" sz="4000" b="1" dirty="0">
                <a:latin typeface="Candara" panose="020E0502030303020204" pitchFamily="34" charset="0"/>
                <a:ea typeface="+mj-ea"/>
                <a:cs typeface="Arial" pitchFamily="34" charset="0"/>
              </a:rPr>
              <a:t>Medición y Análisis (MA)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166057" y="2965362"/>
            <a:ext cx="8229600" cy="2778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ct val="20000"/>
              </a:spcBef>
              <a:defRPr/>
            </a:pPr>
            <a:r>
              <a:rPr lang="es-ES" sz="2400" dirty="0">
                <a:latin typeface="Candara" panose="020E0502030303020204" pitchFamily="34" charset="0"/>
                <a:cs typeface="Arial" pitchFamily="34" charset="0"/>
              </a:rPr>
              <a:t>Esta área de proceso tiene el propósito de desarrollar y mantener capacidades de medición que permitan satisfacer las necesidades de información de la organización.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4548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11510" y="2950224"/>
            <a:ext cx="8229600" cy="248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ct val="20000"/>
              </a:spcBef>
              <a:defRPr/>
            </a:pPr>
            <a:r>
              <a:rPr lang="es-ES" sz="2800" dirty="0">
                <a:latin typeface="Candara" panose="020E0502030303020204" pitchFamily="34" charset="0"/>
                <a:cs typeface="Arial" pitchFamily="34" charset="0"/>
              </a:rPr>
              <a:t>SG 1 Alinear actividades de medición y análisis </a:t>
            </a:r>
          </a:p>
          <a:p>
            <a:pPr lvl="1" algn="ctr" defTabSz="914400">
              <a:spcBef>
                <a:spcPct val="20000"/>
              </a:spcBef>
              <a:defRPr/>
            </a:pPr>
            <a:r>
              <a:rPr lang="es-ES" sz="2800" i="1" dirty="0">
                <a:latin typeface="Candara" panose="020E0502030303020204" pitchFamily="34" charset="0"/>
                <a:cs typeface="Arial" pitchFamily="34" charset="0"/>
              </a:rPr>
              <a:t>Las actividades de medición y análisis están alineadas con los objetivos y necesidades de información.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096304" y="708337"/>
            <a:ext cx="8229600" cy="123075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s-ES" sz="4000" b="1" dirty="0">
                <a:latin typeface="Candara" panose="020E0502030303020204" pitchFamily="34" charset="0"/>
                <a:ea typeface="+mj-ea"/>
                <a:cs typeface="Arial" pitchFamily="34" charset="0"/>
              </a:rPr>
              <a:t>Medición y Análisis (MA)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6173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11510" y="2295660"/>
            <a:ext cx="8229600" cy="254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defTabSz="914400">
              <a:spcBef>
                <a:spcPct val="20000"/>
              </a:spcBef>
              <a:defRPr/>
            </a:pPr>
            <a:r>
              <a:rPr lang="es-ES" sz="2400" dirty="0">
                <a:latin typeface="Candara" panose="020E0502030303020204" pitchFamily="34" charset="0"/>
                <a:cs typeface="Arial" pitchFamily="34" charset="0"/>
              </a:rPr>
              <a:t>SP 1.1 Establecer objetivos de las mediciones </a:t>
            </a:r>
          </a:p>
          <a:p>
            <a:pPr lvl="1" defTabSz="914400">
              <a:spcBef>
                <a:spcPct val="20000"/>
              </a:spcBef>
              <a:defRPr/>
            </a:pPr>
            <a:r>
              <a:rPr lang="es-ES" sz="2400" dirty="0">
                <a:latin typeface="Candara" panose="020E0502030303020204" pitchFamily="34" charset="0"/>
                <a:cs typeface="Arial" pitchFamily="34" charset="0"/>
              </a:rPr>
              <a:t>SP 1.2 Especificar métricas </a:t>
            </a:r>
          </a:p>
          <a:p>
            <a:pPr lvl="1" defTabSz="914400">
              <a:spcBef>
                <a:spcPct val="20000"/>
              </a:spcBef>
              <a:defRPr/>
            </a:pPr>
            <a:r>
              <a:rPr lang="es-ES" sz="2400" dirty="0">
                <a:latin typeface="Candara" panose="020E0502030303020204" pitchFamily="34" charset="0"/>
                <a:cs typeface="Arial" pitchFamily="34" charset="0"/>
              </a:rPr>
              <a:t>SP 1.3 Especificar procedimientos de recolección y almacenamiento de datos </a:t>
            </a:r>
          </a:p>
          <a:p>
            <a:pPr lvl="1" defTabSz="914400">
              <a:spcBef>
                <a:spcPct val="20000"/>
              </a:spcBef>
              <a:defRPr/>
            </a:pPr>
            <a:r>
              <a:rPr lang="es-ES" sz="2400" dirty="0">
                <a:latin typeface="Candara" panose="020E0502030303020204" pitchFamily="34" charset="0"/>
                <a:cs typeface="Arial" pitchFamily="34" charset="0"/>
              </a:rPr>
              <a:t>SP 1.4 Especificar procedimientos de análisis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207358" y="5767533"/>
            <a:ext cx="686014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sz="2400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Ejemplo de aplicación: Ficha de métricas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134941" y="369442"/>
            <a:ext cx="8229600" cy="123075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s-ES" sz="4000" b="1" dirty="0">
                <a:latin typeface="Candara" panose="020E0502030303020204" pitchFamily="34" charset="0"/>
                <a:ea typeface="+mj-ea"/>
                <a:cs typeface="Arial" pitchFamily="34" charset="0"/>
              </a:rPr>
              <a:t>Medición y Análisis (MA) </a:t>
            </a:r>
          </a:p>
        </p:txBody>
      </p:sp>
    </p:spTree>
    <p:extLst>
      <p:ext uri="{BB962C8B-B14F-4D97-AF65-F5344CB8AC3E}">
        <p14:creationId xmlns:p14="http://schemas.microsoft.com/office/powerpoint/2010/main" val="2467561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882720" y="1830051"/>
            <a:ext cx="8229600" cy="3420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spcBef>
                <a:spcPct val="20000"/>
              </a:spcBef>
              <a:defRPr/>
            </a:pPr>
            <a:r>
              <a:rPr lang="es-ES" sz="2400" dirty="0">
                <a:latin typeface="Arial" pitchFamily="34" charset="0"/>
                <a:cs typeface="Arial" pitchFamily="34" charset="0"/>
              </a:rPr>
              <a:t>SG 2 Proveer los resultados de la medición </a:t>
            </a:r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pPr defTabSz="914400">
              <a:spcBef>
                <a:spcPct val="20000"/>
              </a:spcBef>
              <a:defRPr/>
            </a:pPr>
            <a:r>
              <a:rPr lang="es-ES" sz="2400" i="1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es-ES" sz="2400" i="1" dirty="0">
                <a:latin typeface="Arial" pitchFamily="34" charset="0"/>
                <a:cs typeface="Arial" pitchFamily="34" charset="0"/>
              </a:rPr>
              <a:t>proveen mediciones que satisfacen necesidades y objetivos de información</a:t>
            </a:r>
            <a:r>
              <a:rPr lang="es-ES" sz="2400" i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400" dirty="0">
                <a:latin typeface="Arial" pitchFamily="34" charset="0"/>
                <a:cs typeface="Arial" pitchFamily="34" charset="0"/>
              </a:rPr>
              <a:t>SP 2.1 Recolectar datos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400" dirty="0">
                <a:latin typeface="Arial" pitchFamily="34" charset="0"/>
                <a:cs typeface="Arial" pitchFamily="34" charset="0"/>
              </a:rPr>
              <a:t>SP 2.2 Analizar datos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400" dirty="0">
                <a:latin typeface="Arial" pitchFamily="34" charset="0"/>
                <a:cs typeface="Arial" pitchFamily="34" charset="0"/>
              </a:rPr>
              <a:t>SP 2.3 Almacenar datos y resultados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400" dirty="0">
                <a:latin typeface="Arial" pitchFamily="34" charset="0"/>
                <a:cs typeface="Arial" pitchFamily="34" charset="0"/>
              </a:rPr>
              <a:t>SP 2.4 Comunicar resultados </a:t>
            </a:r>
          </a:p>
          <a:p>
            <a:pPr lvl="1" defTabSz="914400">
              <a:spcBef>
                <a:spcPct val="20000"/>
              </a:spcBef>
              <a:defRPr/>
            </a:pPr>
            <a:r>
              <a:rPr lang="es-ES" sz="2400" b="1" i="1" dirty="0" smtClean="0">
                <a:latin typeface="Arial" pitchFamily="34" charset="0"/>
                <a:cs typeface="Arial" pitchFamily="34" charset="0"/>
              </a:rPr>
              <a:t> </a:t>
            </a:r>
            <a:endParaRPr lang="es-ES" sz="24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66910" y="2786059"/>
            <a:ext cx="822960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s-E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00262" y="5572310"/>
            <a:ext cx="6693755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sz="2400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Ejemplo de aplicación: Repositorio de métricas, tablero de métricas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981200" y="179"/>
            <a:ext cx="8229600" cy="123075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s-ES" sz="4000" b="1" dirty="0">
                <a:latin typeface="Candara" panose="020E0502030303020204" pitchFamily="34" charset="0"/>
                <a:ea typeface="+mj-ea"/>
                <a:cs typeface="Arial" pitchFamily="34" charset="0"/>
              </a:rPr>
              <a:t>Medición y Análisis (MA) </a:t>
            </a:r>
          </a:p>
        </p:txBody>
      </p:sp>
    </p:spTree>
    <p:extLst>
      <p:ext uri="{BB962C8B-B14F-4D97-AF65-F5344CB8AC3E}">
        <p14:creationId xmlns:p14="http://schemas.microsoft.com/office/powerpoint/2010/main" val="2149089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140308" y="179"/>
            <a:ext cx="8229600" cy="114300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s-PE" sz="3200" b="1" dirty="0">
                <a:latin typeface="Candara" panose="020E0502030303020204" pitchFamily="34" charset="0"/>
                <a:ea typeface="+mj-ea"/>
                <a:cs typeface="+mj-cs"/>
              </a:rPr>
              <a:t> </a:t>
            </a:r>
            <a:r>
              <a:rPr lang="es-PE" sz="3200" b="1" dirty="0">
                <a:latin typeface="Candara" panose="020E0502030303020204" pitchFamily="34" charset="0"/>
                <a:ea typeface="+mj-ea"/>
                <a:cs typeface="Arial" pitchFamily="34" charset="0"/>
              </a:rPr>
              <a:t>Cumplimiento de MA</a:t>
            </a:r>
            <a:br>
              <a:rPr lang="es-PE" sz="3200" b="1" dirty="0">
                <a:latin typeface="Candara" panose="020E0502030303020204" pitchFamily="34" charset="0"/>
                <a:ea typeface="+mj-ea"/>
                <a:cs typeface="Arial" pitchFamily="34" charset="0"/>
              </a:rPr>
            </a:br>
            <a:r>
              <a:rPr lang="es-PE" sz="3200" b="1" dirty="0">
                <a:latin typeface="Candara" panose="020E0502030303020204" pitchFamily="34" charset="0"/>
                <a:ea typeface="+mj-ea"/>
                <a:cs typeface="Arial" pitchFamily="34" charset="0"/>
              </a:rPr>
              <a:t>Ficha de indicadores 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2542" y="1304925"/>
            <a:ext cx="7598444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8964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3668" y="1657350"/>
            <a:ext cx="7704137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191823" y="180484"/>
            <a:ext cx="8229600" cy="114300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s-PE" sz="3200" b="1" dirty="0">
                <a:latin typeface="Candara" panose="020E0502030303020204" pitchFamily="34" charset="0"/>
                <a:ea typeface="+mj-ea"/>
                <a:cs typeface="+mj-cs"/>
              </a:rPr>
              <a:t> </a:t>
            </a:r>
            <a:r>
              <a:rPr lang="es-PE" sz="3200" b="1" dirty="0">
                <a:latin typeface="Candara" panose="020E0502030303020204" pitchFamily="34" charset="0"/>
                <a:ea typeface="+mj-ea"/>
                <a:cs typeface="Arial" pitchFamily="34" charset="0"/>
              </a:rPr>
              <a:t>Cumplimiento de MA</a:t>
            </a:r>
            <a:br>
              <a:rPr lang="es-PE" sz="3200" b="1" dirty="0">
                <a:latin typeface="Candara" panose="020E0502030303020204" pitchFamily="34" charset="0"/>
                <a:ea typeface="+mj-ea"/>
                <a:cs typeface="Arial" pitchFamily="34" charset="0"/>
              </a:rPr>
            </a:br>
            <a:r>
              <a:rPr lang="es-PE" sz="3200" b="1" dirty="0">
                <a:latin typeface="Candara" panose="020E0502030303020204" pitchFamily="34" charset="0"/>
                <a:ea typeface="+mj-ea"/>
                <a:cs typeface="Arial" pitchFamily="34" charset="0"/>
              </a:rPr>
              <a:t>Ficha de indicadores </a:t>
            </a:r>
          </a:p>
        </p:txBody>
      </p:sp>
    </p:spTree>
    <p:extLst>
      <p:ext uri="{BB962C8B-B14F-4D97-AF65-F5344CB8AC3E}">
        <p14:creationId xmlns:p14="http://schemas.microsoft.com/office/powerpoint/2010/main" val="353954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</TotalTime>
  <Words>176</Words>
  <Application>Microsoft Office PowerPoint</Application>
  <PresentationFormat>Panorámica</PresentationFormat>
  <Paragraphs>26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Candara</vt:lpstr>
      <vt:lpstr>Corbel</vt:lpstr>
      <vt:lpstr>Parallax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Guerrero Fernandez</dc:creator>
  <cp:lastModifiedBy>Juan Carlos Guerrero Fernandez</cp:lastModifiedBy>
  <cp:revision>5</cp:revision>
  <dcterms:created xsi:type="dcterms:W3CDTF">2015-10-22T05:37:25Z</dcterms:created>
  <dcterms:modified xsi:type="dcterms:W3CDTF">2015-10-22T05:45:49Z</dcterms:modified>
</cp:coreProperties>
</file>