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219718" y="1297992"/>
            <a:ext cx="816469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5400" b="1" dirty="0" smtClean="0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Metas y Buenas Practicas Categoría Ingeniería</a:t>
            </a:r>
          </a:p>
          <a:p>
            <a:pPr algn="ctr"/>
            <a:endParaRPr lang="es-ES_tradnl" sz="5400" b="1" dirty="0">
              <a:solidFill>
                <a:schemeClr val="accent4">
                  <a:lumMod val="50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  <a:p>
            <a:pPr algn="ctr"/>
            <a:r>
              <a:rPr lang="es-ES_tradnl" sz="5400" b="1" dirty="0" smtClean="0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Gestión de Requerimientos</a:t>
            </a:r>
            <a:endParaRPr lang="es-ES_tradnl" sz="5400" b="1" dirty="0">
              <a:solidFill>
                <a:schemeClr val="accent4">
                  <a:lumMod val="50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  <a:p>
            <a:pPr algn="ctr"/>
            <a:r>
              <a:rPr lang="es-ES_tradnl" sz="5400" b="1" dirty="0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REQM</a:t>
            </a:r>
            <a:endParaRPr lang="es-ES_tradnl" sz="5400" b="1" dirty="0">
              <a:solidFill>
                <a:schemeClr val="accent4">
                  <a:lumMod val="50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82385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599768" y="720301"/>
            <a:ext cx="8229600" cy="20229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n-US" sz="4400" b="1" dirty="0" err="1">
                <a:latin typeface="Candara" panose="020E0502030303020204" pitchFamily="34" charset="0"/>
                <a:ea typeface="+mj-ea"/>
                <a:cs typeface="Arial" pitchFamily="34" charset="0"/>
              </a:rPr>
              <a:t>Gestión</a:t>
            </a:r>
            <a:r>
              <a:rPr lang="en-US" sz="4400" b="1" dirty="0">
                <a:latin typeface="Candara" panose="020E0502030303020204" pitchFamily="34" charset="0"/>
                <a:ea typeface="+mj-ea"/>
                <a:cs typeface="Arial" pitchFamily="34" charset="0"/>
              </a:rPr>
              <a:t> de </a:t>
            </a:r>
            <a:r>
              <a:rPr lang="en-US" sz="4400" b="1" dirty="0" err="1">
                <a:latin typeface="Candara" panose="020E0502030303020204" pitchFamily="34" charset="0"/>
                <a:ea typeface="+mj-ea"/>
                <a:cs typeface="Arial" pitchFamily="34" charset="0"/>
              </a:rPr>
              <a:t>Requerimientos</a:t>
            </a:r>
            <a:r>
              <a:rPr lang="en-US" sz="4400" b="1" dirty="0">
                <a:latin typeface="Candara" panose="020E0502030303020204" pitchFamily="34" charset="0"/>
                <a:ea typeface="+mj-ea"/>
                <a:cs typeface="Arial" pitchFamily="34" charset="0"/>
              </a:rPr>
              <a:t> (REQM)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862612" y="3040376"/>
            <a:ext cx="7504882" cy="1724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 defTabSz="914400">
              <a:spcBef>
                <a:spcPct val="20000"/>
              </a:spcBef>
              <a:defRPr/>
            </a:pPr>
            <a:r>
              <a:rPr lang="es-ES" sz="2800" dirty="0">
                <a:latin typeface="Candara" panose="020E0502030303020204" pitchFamily="34" charset="0"/>
                <a:cs typeface="Arial" pitchFamily="34" charset="0"/>
              </a:rPr>
              <a:t>Esta área de proceso tiene como propósito mantener bajo control los requerimientos que el producto a desarrollar deberá satisfacer.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22696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811888" y="2759299"/>
            <a:ext cx="8779098" cy="389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ct val="20000"/>
              </a:spcBef>
              <a:defRPr/>
            </a:pPr>
            <a:r>
              <a:rPr lang="es-ES" sz="3200" dirty="0">
                <a:latin typeface="Arial" pitchFamily="34" charset="0"/>
                <a:cs typeface="Arial" pitchFamily="34" charset="0"/>
              </a:rPr>
              <a:t>SG 1 Gestionar Requerimientos </a:t>
            </a:r>
          </a:p>
          <a:p>
            <a:pPr lvl="1" algn="ctr" defTabSz="914400">
              <a:spcBef>
                <a:spcPct val="20000"/>
              </a:spcBef>
              <a:defRPr/>
            </a:pPr>
            <a:r>
              <a:rPr lang="es-ES" sz="2800" i="1" dirty="0">
                <a:latin typeface="Arial" pitchFamily="34" charset="0"/>
                <a:cs typeface="Arial" pitchFamily="34" charset="0"/>
              </a:rPr>
              <a:t>Los requerimientos son administrados, y se identifican las inconsistencias entre los requerimientos y los planes y otros productos del proyecto.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180823" y="444500"/>
            <a:ext cx="8229600" cy="20229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n-US" sz="4400" b="1" dirty="0" err="1">
                <a:latin typeface="Candara" panose="020E0502030303020204" pitchFamily="34" charset="0"/>
                <a:ea typeface="+mj-ea"/>
                <a:cs typeface="Arial" pitchFamily="34" charset="0"/>
              </a:rPr>
              <a:t>Gestión</a:t>
            </a:r>
            <a:r>
              <a:rPr lang="en-US" sz="4400" b="1" dirty="0">
                <a:latin typeface="Candara" panose="020E0502030303020204" pitchFamily="34" charset="0"/>
                <a:ea typeface="+mj-ea"/>
                <a:cs typeface="Arial" pitchFamily="34" charset="0"/>
              </a:rPr>
              <a:t> de </a:t>
            </a:r>
            <a:r>
              <a:rPr lang="en-US" sz="4400" b="1" dirty="0" err="1">
                <a:latin typeface="Candara" panose="020E0502030303020204" pitchFamily="34" charset="0"/>
                <a:ea typeface="+mj-ea"/>
                <a:cs typeface="Arial" pitchFamily="34" charset="0"/>
              </a:rPr>
              <a:t>Requerimientos</a:t>
            </a:r>
            <a:r>
              <a:rPr lang="en-US" sz="4400" b="1" dirty="0">
                <a:latin typeface="Candara" panose="020E0502030303020204" pitchFamily="34" charset="0"/>
                <a:ea typeface="+mj-ea"/>
                <a:cs typeface="Arial" pitchFamily="34" charset="0"/>
              </a:rPr>
              <a:t> (REQM) </a:t>
            </a:r>
          </a:p>
        </p:txBody>
      </p:sp>
    </p:spTree>
    <p:extLst>
      <p:ext uri="{BB962C8B-B14F-4D97-AF65-F5344CB8AC3E}">
        <p14:creationId xmlns:p14="http://schemas.microsoft.com/office/powerpoint/2010/main" val="1859336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599767" y="3128300"/>
            <a:ext cx="8229600" cy="136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ctr" defTabSz="914400">
              <a:spcBef>
                <a:spcPct val="20000"/>
              </a:spcBef>
              <a:defRPr/>
            </a:pPr>
            <a:r>
              <a:rPr lang="es-ES" sz="2800" dirty="0">
                <a:latin typeface="Candara" panose="020E0502030303020204" pitchFamily="34" charset="0"/>
                <a:cs typeface="Arial" pitchFamily="34" charset="0"/>
              </a:rPr>
              <a:t>SP 1.1 Fácil entendimiento de los requerimientos solicitados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62400" y="4861976"/>
            <a:ext cx="82296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400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Ejemplo de aplicación: Lista de Requerimientos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356835" y="444500"/>
            <a:ext cx="8229600" cy="20229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n-US" sz="4400" b="1" dirty="0" err="1">
                <a:latin typeface="Candara" panose="020E0502030303020204" pitchFamily="34" charset="0"/>
                <a:ea typeface="+mj-ea"/>
                <a:cs typeface="Arial" pitchFamily="34" charset="0"/>
              </a:rPr>
              <a:t>Gestión</a:t>
            </a:r>
            <a:r>
              <a:rPr lang="en-US" sz="4400" b="1" dirty="0">
                <a:latin typeface="Candara" panose="020E0502030303020204" pitchFamily="34" charset="0"/>
                <a:ea typeface="+mj-ea"/>
                <a:cs typeface="Arial" pitchFamily="34" charset="0"/>
              </a:rPr>
              <a:t> de </a:t>
            </a:r>
            <a:r>
              <a:rPr lang="en-US" sz="4400" b="1" dirty="0" err="1">
                <a:latin typeface="Candara" panose="020E0502030303020204" pitchFamily="34" charset="0"/>
                <a:ea typeface="+mj-ea"/>
                <a:cs typeface="Arial" pitchFamily="34" charset="0"/>
              </a:rPr>
              <a:t>Requerimientos</a:t>
            </a:r>
            <a:r>
              <a:rPr lang="en-US" sz="4400" b="1" dirty="0">
                <a:latin typeface="Candara" panose="020E0502030303020204" pitchFamily="34" charset="0"/>
                <a:ea typeface="+mj-ea"/>
                <a:cs typeface="Arial" pitchFamily="34" charset="0"/>
              </a:rPr>
              <a:t> (REQM) </a:t>
            </a:r>
          </a:p>
        </p:txBody>
      </p:sp>
    </p:spTree>
    <p:extLst>
      <p:ext uri="{BB962C8B-B14F-4D97-AF65-F5344CB8AC3E}">
        <p14:creationId xmlns:p14="http://schemas.microsoft.com/office/powerpoint/2010/main" val="1750057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04681" y="2550411"/>
            <a:ext cx="8229600" cy="1652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defTabSz="914400">
              <a:spcBef>
                <a:spcPct val="20000"/>
              </a:spcBef>
              <a:defRPr/>
            </a:pPr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SP 1.2 Obtener compromiso de los participantes/interesados acerca de los requerimientos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95599" y="5003645"/>
            <a:ext cx="7095387" cy="94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400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Ejemplo de aplicación: Acta de reunión – Lista de requerimientos aceptada 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80823" y="444500"/>
            <a:ext cx="8229600" cy="20229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n-US" sz="4400" b="1" dirty="0" err="1">
                <a:latin typeface="Candara" panose="020E0502030303020204" pitchFamily="34" charset="0"/>
                <a:ea typeface="+mj-ea"/>
                <a:cs typeface="Arial" pitchFamily="34" charset="0"/>
              </a:rPr>
              <a:t>Gestión</a:t>
            </a:r>
            <a:r>
              <a:rPr lang="en-US" sz="4400" b="1" dirty="0">
                <a:latin typeface="Candara" panose="020E0502030303020204" pitchFamily="34" charset="0"/>
                <a:ea typeface="+mj-ea"/>
                <a:cs typeface="Arial" pitchFamily="34" charset="0"/>
              </a:rPr>
              <a:t> de </a:t>
            </a:r>
            <a:r>
              <a:rPr lang="en-US" sz="4400" b="1" dirty="0" err="1">
                <a:latin typeface="Candara" panose="020E0502030303020204" pitchFamily="34" charset="0"/>
                <a:ea typeface="+mj-ea"/>
                <a:cs typeface="Arial" pitchFamily="34" charset="0"/>
              </a:rPr>
              <a:t>Requerimientos</a:t>
            </a:r>
            <a:r>
              <a:rPr lang="en-US" sz="4400" b="1" dirty="0">
                <a:latin typeface="Candara" panose="020E0502030303020204" pitchFamily="34" charset="0"/>
                <a:ea typeface="+mj-ea"/>
                <a:cs typeface="Arial" pitchFamily="34" charset="0"/>
              </a:rPr>
              <a:t> (REQM) </a:t>
            </a:r>
          </a:p>
        </p:txBody>
      </p:sp>
    </p:spTree>
    <p:extLst>
      <p:ext uri="{BB962C8B-B14F-4D97-AF65-F5344CB8AC3E}">
        <p14:creationId xmlns:p14="http://schemas.microsoft.com/office/powerpoint/2010/main" val="2822956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741436" y="2665109"/>
            <a:ext cx="8229600" cy="1295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ctr" defTabSz="914400">
              <a:spcBef>
                <a:spcPct val="20000"/>
              </a:spcBef>
              <a:defRPr/>
            </a:pPr>
            <a:r>
              <a:rPr lang="es-ES" sz="2800" b="1" dirty="0">
                <a:latin typeface="Candara" panose="020E0502030303020204" pitchFamily="34" charset="0"/>
                <a:cs typeface="Arial" pitchFamily="34" charset="0"/>
              </a:rPr>
              <a:t>SP 1.3 Gestionar cambios a los requerimientos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374524" y="5196827"/>
            <a:ext cx="7383887" cy="1143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Ejemplo de aplicación: Proceso de gestión de cambios a requerimientos. Solicitudes de cambios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80823" y="444500"/>
            <a:ext cx="8229600" cy="20229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n-US" sz="4400" b="1" dirty="0" err="1">
                <a:latin typeface="Candara" panose="020E0502030303020204" pitchFamily="34" charset="0"/>
                <a:ea typeface="+mj-ea"/>
                <a:cs typeface="Arial" pitchFamily="34" charset="0"/>
              </a:rPr>
              <a:t>Gestión</a:t>
            </a:r>
            <a:r>
              <a:rPr lang="en-US" sz="4400" b="1" dirty="0">
                <a:latin typeface="Candara" panose="020E0502030303020204" pitchFamily="34" charset="0"/>
                <a:ea typeface="+mj-ea"/>
                <a:cs typeface="Arial" pitchFamily="34" charset="0"/>
              </a:rPr>
              <a:t> de </a:t>
            </a:r>
            <a:r>
              <a:rPr lang="en-US" sz="4400" b="1" dirty="0" err="1">
                <a:latin typeface="Candara" panose="020E0502030303020204" pitchFamily="34" charset="0"/>
                <a:ea typeface="+mj-ea"/>
                <a:cs typeface="Arial" pitchFamily="34" charset="0"/>
              </a:rPr>
              <a:t>Requerimientos</a:t>
            </a:r>
            <a:r>
              <a:rPr lang="en-US" sz="4400" b="1" dirty="0">
                <a:latin typeface="Candara" panose="020E0502030303020204" pitchFamily="34" charset="0"/>
                <a:ea typeface="+mj-ea"/>
                <a:cs typeface="Arial" pitchFamily="34" charset="0"/>
              </a:rPr>
              <a:t> (REQM) </a:t>
            </a:r>
          </a:p>
        </p:txBody>
      </p:sp>
    </p:spTree>
    <p:extLst>
      <p:ext uri="{BB962C8B-B14F-4D97-AF65-F5344CB8AC3E}">
        <p14:creationId xmlns:p14="http://schemas.microsoft.com/office/powerpoint/2010/main" val="2251712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648935" y="2846622"/>
            <a:ext cx="8229600" cy="136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ctr" defTabSz="914400">
              <a:spcBef>
                <a:spcPct val="20000"/>
              </a:spcBef>
              <a:defRPr/>
            </a:pPr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SP 1.4 Mantener la trazabilidad bidireccional de los requerimientos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99024" y="5384240"/>
            <a:ext cx="7098024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000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Ejemplo de aplicación: Matriz de trazabilidad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80823" y="444500"/>
            <a:ext cx="8229600" cy="20229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n-US" sz="4400" b="1" dirty="0" err="1">
                <a:latin typeface="Candara" panose="020E0502030303020204" pitchFamily="34" charset="0"/>
                <a:ea typeface="+mj-ea"/>
                <a:cs typeface="Arial" pitchFamily="34" charset="0"/>
              </a:rPr>
              <a:t>Gestión</a:t>
            </a:r>
            <a:r>
              <a:rPr lang="en-US" sz="4400" b="1" dirty="0">
                <a:latin typeface="Candara" panose="020E0502030303020204" pitchFamily="34" charset="0"/>
                <a:ea typeface="+mj-ea"/>
                <a:cs typeface="Arial" pitchFamily="34" charset="0"/>
              </a:rPr>
              <a:t> de </a:t>
            </a:r>
            <a:r>
              <a:rPr lang="en-US" sz="4400" b="1" dirty="0" err="1">
                <a:latin typeface="Candara" panose="020E0502030303020204" pitchFamily="34" charset="0"/>
                <a:ea typeface="+mj-ea"/>
                <a:cs typeface="Arial" pitchFamily="34" charset="0"/>
              </a:rPr>
              <a:t>Requerimientos</a:t>
            </a:r>
            <a:r>
              <a:rPr lang="en-US" sz="4400" b="1" dirty="0">
                <a:latin typeface="Candara" panose="020E0502030303020204" pitchFamily="34" charset="0"/>
                <a:ea typeface="+mj-ea"/>
                <a:cs typeface="Arial" pitchFamily="34" charset="0"/>
              </a:rPr>
              <a:t> (REQM) </a:t>
            </a:r>
          </a:p>
        </p:txBody>
      </p:sp>
    </p:spTree>
    <p:extLst>
      <p:ext uri="{BB962C8B-B14F-4D97-AF65-F5344CB8AC3E}">
        <p14:creationId xmlns:p14="http://schemas.microsoft.com/office/powerpoint/2010/main" val="4260151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982982" y="2226017"/>
            <a:ext cx="9492093" cy="2295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 algn="ctr" defTabSz="914400">
              <a:spcBef>
                <a:spcPct val="20000"/>
              </a:spcBef>
              <a:defRPr/>
            </a:pPr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SP 1.5 </a:t>
            </a:r>
            <a:r>
              <a:rPr lang="es-P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Identificar las inconsistencias entre el trabajo del proyecto y los requerimientos:</a:t>
            </a:r>
          </a:p>
          <a:p>
            <a:pPr lvl="2" algn="ctr" defTabSz="914400">
              <a:spcBef>
                <a:spcPct val="20000"/>
              </a:spcBef>
              <a:defRPr/>
            </a:pPr>
            <a:r>
              <a:rPr lang="es-P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  Identificar las inconsistencias entre los planes del proyecto, los productos de trabajo y los requerimientos e iniciar la acción correctiva para corregirlas. </a:t>
            </a:r>
            <a:endParaRPr lang="es-ES" sz="2800" dirty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297376" y="4943080"/>
            <a:ext cx="6679976" cy="1174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Productos de trabajo típicos: </a:t>
            </a:r>
            <a:br>
              <a:rPr lang="es-E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PE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s-PE" sz="16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Documentación de inconsistencias incluyendo fuentes, condiciones 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 razón.</a:t>
            </a:r>
          </a:p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2. Acciones correctivas.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077792" y="203117"/>
            <a:ext cx="8229600" cy="20229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n-US" sz="4400" b="1" dirty="0" err="1">
                <a:latin typeface="Candara" panose="020E0502030303020204" pitchFamily="34" charset="0"/>
                <a:ea typeface="+mj-ea"/>
                <a:cs typeface="Arial" pitchFamily="34" charset="0"/>
              </a:rPr>
              <a:t>Gestión</a:t>
            </a:r>
            <a:r>
              <a:rPr lang="en-US" sz="4400" b="1" dirty="0">
                <a:latin typeface="Candara" panose="020E0502030303020204" pitchFamily="34" charset="0"/>
                <a:ea typeface="+mj-ea"/>
                <a:cs typeface="Arial" pitchFamily="34" charset="0"/>
              </a:rPr>
              <a:t> de </a:t>
            </a:r>
            <a:r>
              <a:rPr lang="en-US" sz="4400" b="1" dirty="0" err="1">
                <a:latin typeface="Candara" panose="020E0502030303020204" pitchFamily="34" charset="0"/>
                <a:ea typeface="+mj-ea"/>
                <a:cs typeface="Arial" pitchFamily="34" charset="0"/>
              </a:rPr>
              <a:t>Requerimientos</a:t>
            </a:r>
            <a:r>
              <a:rPr lang="en-US" sz="4400" b="1" dirty="0">
                <a:latin typeface="Candara" panose="020E0502030303020204" pitchFamily="34" charset="0"/>
                <a:ea typeface="+mj-ea"/>
                <a:cs typeface="Arial" pitchFamily="34" charset="0"/>
              </a:rPr>
              <a:t> (REQM) </a:t>
            </a:r>
          </a:p>
        </p:txBody>
      </p:sp>
    </p:spTree>
    <p:extLst>
      <p:ext uri="{BB962C8B-B14F-4D97-AF65-F5344CB8AC3E}">
        <p14:creationId xmlns:p14="http://schemas.microsoft.com/office/powerpoint/2010/main" val="7612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24</TotalTime>
  <Words>218</Words>
  <Application>Microsoft Office PowerPoint</Application>
  <PresentationFormat>Panorámica</PresentationFormat>
  <Paragraphs>26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Candara</vt:lpstr>
      <vt:lpstr>Corbel</vt:lpstr>
      <vt:lpstr>Parallax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Guerrero Fernandez</dc:creator>
  <cp:lastModifiedBy>Juan Carlos Guerrero Fernandez</cp:lastModifiedBy>
  <cp:revision>4</cp:revision>
  <dcterms:created xsi:type="dcterms:W3CDTF">2015-10-21T05:46:04Z</dcterms:created>
  <dcterms:modified xsi:type="dcterms:W3CDTF">2015-10-21T06:10:52Z</dcterms:modified>
</cp:coreProperties>
</file>