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90" r:id="rId32"/>
    <p:sldId id="291" r:id="rId33"/>
    <p:sldId id="288" r:id="rId34"/>
    <p:sldId id="28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D083AE6-46FA-4A59-8FB0-9F97EB10719F}" styleName="Estilo claro 3 - Acento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4C1A8A3-306A-4EB7-A6B1-4F7E0EB9C5D6}" styleName="Estilo medio 3 - Énfasis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Estilo claro 2 - Acento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52" autoAdjust="0"/>
    <p:restoredTop sz="94660"/>
  </p:normalViewPr>
  <p:slideViewPr>
    <p:cSldViewPr snapToGrid="0">
      <p:cViewPr varScale="1">
        <p:scale>
          <a:sx n="73" d="100"/>
          <a:sy n="73" d="100"/>
        </p:scale>
        <p:origin x="510" y="78"/>
      </p:cViewPr>
      <p:guideLst>
        <p:guide orient="horz" pos="2160"/>
        <p:guide pos="3840"/>
      </p:guideLst>
    </p:cSldViewPr>
  </p:slideViewPr>
  <p:notesTextViewPr>
    <p:cViewPr>
      <p:scale>
        <a:sx n="1" d="1"/>
        <a:sy n="1" d="1"/>
      </p:scale>
      <p:origin x="0" y="0"/>
    </p:cViewPr>
  </p:notesTextViewPr>
  <p:sorterViewPr>
    <p:cViewPr>
      <p:scale>
        <a:sx n="100" d="100"/>
        <a:sy n="100" d="100"/>
      </p:scale>
      <p:origin x="0" y="-517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8925FB-F62A-4FD0-BA65-2F5D86D626DC}" type="datetimeFigureOut">
              <a:rPr lang="es-PE" smtClean="0"/>
              <a:t>5/11/2015</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826435-91C5-4029-871A-191035D0344A}" type="slidenum">
              <a:rPr lang="es-PE" smtClean="0"/>
              <a:t>‹Nº›</a:t>
            </a:fld>
            <a:endParaRPr lang="es-PE"/>
          </a:p>
        </p:txBody>
      </p:sp>
    </p:spTree>
    <p:extLst>
      <p:ext uri="{BB962C8B-B14F-4D97-AF65-F5344CB8AC3E}">
        <p14:creationId xmlns:p14="http://schemas.microsoft.com/office/powerpoint/2010/main" val="789688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a:p>
        </p:txBody>
      </p:sp>
      <p:sp>
        <p:nvSpPr>
          <p:cNvPr id="4" name="Marcador de número de diapositiva 3"/>
          <p:cNvSpPr>
            <a:spLocks noGrp="1"/>
          </p:cNvSpPr>
          <p:nvPr>
            <p:ph type="sldNum" sz="quarter" idx="10"/>
          </p:nvPr>
        </p:nvSpPr>
        <p:spPr/>
        <p:txBody>
          <a:bodyPr/>
          <a:lstStyle/>
          <a:p>
            <a:fld id="{8D826435-91C5-4029-871A-191035D0344A}" type="slidenum">
              <a:rPr lang="es-PE" smtClean="0"/>
              <a:t>1</a:t>
            </a:fld>
            <a:endParaRPr lang="es-PE"/>
          </a:p>
        </p:txBody>
      </p:sp>
    </p:spTree>
    <p:extLst>
      <p:ext uri="{BB962C8B-B14F-4D97-AF65-F5344CB8AC3E}">
        <p14:creationId xmlns:p14="http://schemas.microsoft.com/office/powerpoint/2010/main" val="3851312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11/5/2015</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11/5/2015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11/5/2015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11/5/2015</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 Target="slide15.xml"/><Relationship Id="rId7" Type="http://schemas.openxmlformats.org/officeDocument/2006/relationships/image" Target="../media/image7.jpeg"/><Relationship Id="rId2" Type="http://schemas.openxmlformats.org/officeDocument/2006/relationships/slide" Target="slide2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slide" Target="slide21.xml"/><Relationship Id="rId9"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7.jpe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1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slide" Target="slide1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3"/>
          <a:srcRect t="1" r="10280" b="749"/>
          <a:stretch/>
        </p:blipFill>
        <p:spPr>
          <a:xfrm>
            <a:off x="1" y="179"/>
            <a:ext cx="914400" cy="888642"/>
          </a:xfrm>
          <a:prstGeom prst="rect">
            <a:avLst/>
          </a:prstGeom>
          <a:noFill/>
        </p:spPr>
      </p:pic>
      <p:sp>
        <p:nvSpPr>
          <p:cNvPr id="5" name="Rectángulo 4"/>
          <p:cNvSpPr/>
          <p:nvPr/>
        </p:nvSpPr>
        <p:spPr>
          <a:xfrm>
            <a:off x="4867356" y="731321"/>
            <a:ext cx="6221355" cy="4455130"/>
          </a:xfrm>
          <a:prstGeom prst="rect">
            <a:avLst/>
          </a:prstGeom>
        </p:spPr>
        <p:txBody>
          <a:bodyPr wrap="square">
            <a:spAutoFit/>
          </a:bodyPr>
          <a:lstStyle/>
          <a:p>
            <a:pPr algn="ctr">
              <a:lnSpc>
                <a:spcPts val="5600"/>
              </a:lnSpc>
              <a:spcBef>
                <a:spcPct val="50000"/>
              </a:spcBef>
              <a:spcAft>
                <a:spcPts val="1200"/>
              </a:spcAft>
            </a:pPr>
            <a:r>
              <a:rPr lang="es-PE" altLang="es-ES" sz="7200" b="1" dirty="0">
                <a:solidFill>
                  <a:schemeClr val="accent4">
                    <a:lumMod val="50000"/>
                  </a:schemeClr>
                </a:solidFill>
                <a:latin typeface="Candara" panose="020E0502030303020204" pitchFamily="34" charset="0"/>
                <a:ea typeface="ＭＳ Ｐゴシック" pitchFamily="34" charset="-128"/>
              </a:rPr>
              <a:t>Proceso de Gestión de </a:t>
            </a:r>
            <a:r>
              <a:rPr lang="es-PE" altLang="es-ES" sz="7200" b="1" dirty="0" smtClean="0">
                <a:solidFill>
                  <a:schemeClr val="accent4">
                    <a:lumMod val="50000"/>
                  </a:schemeClr>
                </a:solidFill>
                <a:latin typeface="Candara" panose="020E0502030303020204" pitchFamily="34" charset="0"/>
                <a:ea typeface="ＭＳ Ｐゴシック" pitchFamily="34" charset="-128"/>
              </a:rPr>
              <a:t>Proyectos</a:t>
            </a:r>
          </a:p>
          <a:p>
            <a:pPr algn="ctr">
              <a:lnSpc>
                <a:spcPts val="5600"/>
              </a:lnSpc>
              <a:spcBef>
                <a:spcPct val="50000"/>
              </a:spcBef>
              <a:spcAft>
                <a:spcPts val="1200"/>
              </a:spcAft>
            </a:pPr>
            <a:r>
              <a:rPr lang="es-PE" altLang="es-ES" sz="7200" b="1" dirty="0" smtClean="0">
                <a:solidFill>
                  <a:schemeClr val="accent4">
                    <a:lumMod val="50000"/>
                  </a:schemeClr>
                </a:solidFill>
                <a:latin typeface="Candara" panose="020E0502030303020204" pitchFamily="34" charset="0"/>
                <a:ea typeface="ＭＳ Ｐゴシック" pitchFamily="34" charset="-128"/>
              </a:rPr>
              <a:t>JJM </a:t>
            </a:r>
            <a:r>
              <a:rPr lang="es-PE" altLang="es-ES" sz="7200" b="1" dirty="0">
                <a:solidFill>
                  <a:schemeClr val="accent4">
                    <a:lumMod val="50000"/>
                  </a:schemeClr>
                </a:solidFill>
                <a:latin typeface="Candara" panose="020E0502030303020204" pitchFamily="34" charset="0"/>
                <a:ea typeface="ＭＳ Ｐゴシック" pitchFamily="34" charset="-128"/>
              </a:rPr>
              <a:t>INVENTARLINE</a:t>
            </a:r>
          </a:p>
        </p:txBody>
      </p:sp>
    </p:spTree>
    <p:extLst>
      <p:ext uri="{BB962C8B-B14F-4D97-AF65-F5344CB8AC3E}">
        <p14:creationId xmlns:p14="http://schemas.microsoft.com/office/powerpoint/2010/main" val="4101865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0" y="0"/>
            <a:ext cx="10018713" cy="1752599"/>
          </a:xfrm>
        </p:spPr>
        <p:txBody>
          <a:bodyPr>
            <a:normAutofit/>
          </a:bodyPr>
          <a:lstStyle/>
          <a:p>
            <a:r>
              <a:rPr lang="es-PE" altLang="es-ES" sz="4800" dirty="0">
                <a:latin typeface="Candara" panose="020E0502030303020204" pitchFamily="34" charset="0"/>
              </a:rPr>
              <a:t>Entradas y salidas del proceso</a:t>
            </a:r>
            <a:endParaRPr lang="es-PE" sz="4800" dirty="0"/>
          </a:p>
        </p:txBody>
      </p:sp>
      <p:sp>
        <p:nvSpPr>
          <p:cNvPr id="4" name="AutoShape 13"/>
          <p:cNvSpPr>
            <a:spLocks noChangeArrowheads="1"/>
          </p:cNvSpPr>
          <p:nvPr/>
        </p:nvSpPr>
        <p:spPr bwMode="auto">
          <a:xfrm>
            <a:off x="1484310" y="2381249"/>
            <a:ext cx="3135237" cy="3619354"/>
          </a:xfrm>
          <a:prstGeom prst="rightArrow">
            <a:avLst>
              <a:gd name="adj1" fmla="val 50000"/>
              <a:gd name="adj2" fmla="val 25000"/>
            </a:avLst>
          </a:prstGeom>
          <a:ln>
            <a:headEnd/>
            <a:tailEnd/>
          </a:ln>
        </p:spPr>
        <p:style>
          <a:lnRef idx="3">
            <a:schemeClr val="lt1"/>
          </a:lnRef>
          <a:fillRef idx="1">
            <a:schemeClr val="accent1"/>
          </a:fillRef>
          <a:effectRef idx="1">
            <a:schemeClr val="accent1"/>
          </a:effectRef>
          <a:fontRef idx="minor">
            <a:schemeClr val="lt1"/>
          </a:fontRef>
        </p:style>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ES" sz="1600" b="1" dirty="0"/>
              <a:t>Entradas:</a:t>
            </a:r>
            <a:r>
              <a:rPr lang="es-PE" altLang="es-ES" sz="1600" dirty="0"/>
              <a:t/>
            </a:r>
            <a:br>
              <a:rPr lang="es-PE" altLang="es-ES" sz="1600" dirty="0"/>
            </a:br>
            <a:r>
              <a:rPr lang="es-PE" altLang="es-ES" sz="1600" dirty="0"/>
              <a:t>- Ficha de Datos</a:t>
            </a:r>
          </a:p>
          <a:p>
            <a:pPr eaLnBrk="1" hangingPunct="1">
              <a:buFontTx/>
              <a:buChar char="-"/>
            </a:pPr>
            <a:r>
              <a:rPr lang="es-PE" altLang="es-ES" sz="1600" dirty="0"/>
              <a:t> Propuesta Aprobada</a:t>
            </a:r>
            <a:endParaRPr lang="es-ES" altLang="es-ES" sz="1600" dirty="0"/>
          </a:p>
        </p:txBody>
      </p:sp>
      <p:sp>
        <p:nvSpPr>
          <p:cNvPr id="5" name="AutoShape 15"/>
          <p:cNvSpPr>
            <a:spLocks noChangeArrowheads="1"/>
          </p:cNvSpPr>
          <p:nvPr/>
        </p:nvSpPr>
        <p:spPr bwMode="auto">
          <a:xfrm>
            <a:off x="5019274" y="2947349"/>
            <a:ext cx="2886090" cy="2280524"/>
          </a:xfrm>
          <a:prstGeom prst="roundRect">
            <a:avLst>
              <a:gd name="adj" fmla="val 16667"/>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600" dirty="0"/>
              <a:t>Proceso de Gestión de Proyectos</a:t>
            </a:r>
            <a:endParaRPr lang="es-ES" altLang="es-ES" sz="1600" dirty="0"/>
          </a:p>
        </p:txBody>
      </p:sp>
      <p:sp>
        <p:nvSpPr>
          <p:cNvPr id="6" name="AutoShape 17"/>
          <p:cNvSpPr>
            <a:spLocks noChangeArrowheads="1"/>
          </p:cNvSpPr>
          <p:nvPr/>
        </p:nvSpPr>
        <p:spPr bwMode="auto">
          <a:xfrm>
            <a:off x="8247619" y="2382983"/>
            <a:ext cx="3218891" cy="3619355"/>
          </a:xfrm>
          <a:prstGeom prst="rightArrow">
            <a:avLst>
              <a:gd name="adj1" fmla="val 50000"/>
              <a:gd name="adj2" fmla="val 25000"/>
            </a:avLst>
          </a:prstGeom>
          <a:ln>
            <a:headEnd/>
            <a:tailEnd/>
          </a:ln>
        </p:spPr>
        <p:style>
          <a:lnRef idx="3">
            <a:schemeClr val="lt1"/>
          </a:lnRef>
          <a:fillRef idx="1">
            <a:schemeClr val="accent1"/>
          </a:fillRef>
          <a:effectRef idx="1">
            <a:schemeClr val="accent1"/>
          </a:effectRef>
          <a:fontRef idx="minor">
            <a:schemeClr val="lt1"/>
          </a:fontRef>
        </p:style>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ES" sz="1600" b="1" dirty="0"/>
              <a:t>Salidas:</a:t>
            </a:r>
            <a:r>
              <a:rPr lang="es-PE" altLang="es-ES" sz="1600" dirty="0"/>
              <a:t/>
            </a:r>
            <a:br>
              <a:rPr lang="es-PE" altLang="es-ES" sz="1600" dirty="0"/>
            </a:br>
            <a:r>
              <a:rPr lang="es-PE" altLang="es-ES" sz="1500" dirty="0"/>
              <a:t>- Plan del Proyecto</a:t>
            </a:r>
          </a:p>
          <a:p>
            <a:pPr eaLnBrk="1" hangingPunct="1">
              <a:buFontTx/>
              <a:buChar char="-"/>
            </a:pPr>
            <a:r>
              <a:rPr lang="es-PE" altLang="es-ES" sz="1500" dirty="0"/>
              <a:t> Entregables comprometidos</a:t>
            </a:r>
          </a:p>
          <a:p>
            <a:pPr eaLnBrk="1" hangingPunct="1">
              <a:buFontTx/>
              <a:buChar char="-"/>
            </a:pPr>
            <a:endParaRPr lang="es-ES" altLang="es-ES" sz="1500" dirty="0"/>
          </a:p>
        </p:txBody>
      </p:sp>
      <p:pic>
        <p:nvPicPr>
          <p:cNvPr id="7" name="Imagen 6"/>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577748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55811" y="1382685"/>
            <a:ext cx="9159874" cy="3886199"/>
          </a:xfrm>
        </p:spPr>
        <p:txBody>
          <a:bodyPr>
            <a:noAutofit/>
          </a:bodyPr>
          <a:lstStyle/>
          <a:p>
            <a:pPr algn="l"/>
            <a:r>
              <a:rPr lang="es-PE" dirty="0" smtClean="0">
                <a:latin typeface="Candara" panose="020E0502030303020204" pitchFamily="34" charset="0"/>
              </a:rPr>
              <a:t>5. </a:t>
            </a:r>
            <a:r>
              <a:rPr lang="es-PE" sz="6000" dirty="0" smtClean="0">
                <a:latin typeface="Candara" panose="020E0502030303020204" pitchFamily="34" charset="0"/>
              </a:rPr>
              <a:t>Procesos de Gestión de Proyectos</a:t>
            </a:r>
            <a:br>
              <a:rPr lang="es-PE" sz="6000" dirty="0" smtClean="0">
                <a:latin typeface="Candara" panose="020E0502030303020204" pitchFamily="34" charset="0"/>
              </a:rPr>
            </a:br>
            <a:r>
              <a:rPr lang="es-PE" sz="6000" dirty="0">
                <a:latin typeface="Candara" panose="020E0502030303020204" pitchFamily="34" charset="0"/>
              </a:rPr>
              <a:t>	</a:t>
            </a:r>
            <a:r>
              <a:rPr lang="es-PE" sz="2800" dirty="0" smtClean="0">
                <a:latin typeface="Candara" panose="020E0502030303020204" pitchFamily="34" charset="0"/>
              </a:rPr>
              <a:t>1. </a:t>
            </a:r>
            <a:r>
              <a:rPr lang="es-PE" sz="6000" dirty="0" smtClean="0">
                <a:latin typeface="Candara" panose="020E0502030303020204" pitchFamily="34" charset="0"/>
              </a:rPr>
              <a:t>Subprocesos</a:t>
            </a:r>
            <a:endParaRPr lang="es-PE" sz="6000" dirty="0">
              <a:latin typeface="Candara" panose="020E0502030303020204" pitchFamily="34" charset="0"/>
            </a:endParaRPr>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109481190"/>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84356" y="254121"/>
            <a:ext cx="10018713" cy="1752599"/>
          </a:xfrm>
        </p:spPr>
        <p:txBody>
          <a:bodyPr>
            <a:normAutofit/>
          </a:bodyPr>
          <a:lstStyle/>
          <a:p>
            <a:r>
              <a:rPr lang="es-PE" altLang="es-ES" sz="4800" dirty="0">
                <a:latin typeface="Candara" panose="020E0502030303020204" pitchFamily="34" charset="0"/>
              </a:rPr>
              <a:t>Subprocesos del Proceso de Gestión de </a:t>
            </a:r>
            <a:r>
              <a:rPr lang="es-PE" altLang="es-ES" sz="4800" dirty="0" smtClean="0">
                <a:latin typeface="Candara" panose="020E0502030303020204" pitchFamily="34" charset="0"/>
              </a:rPr>
              <a:t>Proyectos</a:t>
            </a:r>
            <a:endParaRPr lang="es-PE" sz="4800" dirty="0">
              <a:latin typeface="Candara" panose="020E0502030303020204" pitchFamily="34" charset="0"/>
            </a:endParaRPr>
          </a:p>
        </p:txBody>
      </p:sp>
      <p:grpSp>
        <p:nvGrpSpPr>
          <p:cNvPr id="7" name="Group 89"/>
          <p:cNvGrpSpPr>
            <a:grpSpLocks/>
          </p:cNvGrpSpPr>
          <p:nvPr/>
        </p:nvGrpSpPr>
        <p:grpSpPr bwMode="auto">
          <a:xfrm>
            <a:off x="7663786" y="2448113"/>
            <a:ext cx="1302605" cy="2248804"/>
            <a:chOff x="2154" y="1389"/>
            <a:chExt cx="607" cy="926"/>
          </a:xfrm>
        </p:grpSpPr>
        <p:sp>
          <p:nvSpPr>
            <p:cNvPr id="28" name="Rectangle 70"/>
            <p:cNvSpPr>
              <a:spLocks noChangeArrowheads="1"/>
            </p:cNvSpPr>
            <p:nvPr/>
          </p:nvSpPr>
          <p:spPr bwMode="auto">
            <a:xfrm>
              <a:off x="2154" y="1546"/>
              <a:ext cx="607" cy="413"/>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100" dirty="0">
                  <a:solidFill>
                    <a:sysClr val="windowText" lastClr="000000"/>
                  </a:solidFill>
                  <a:latin typeface="Candara" panose="020E0502030303020204" pitchFamily="34" charset="0"/>
                  <a:hlinkClick r:id="rId2" action="ppaction://hlinksldjump"/>
                </a:rPr>
                <a:t>Cierre</a:t>
              </a:r>
              <a:endParaRPr lang="es-ES" altLang="es-ES" sz="1100" dirty="0">
                <a:solidFill>
                  <a:sysClr val="windowText" lastClr="000000"/>
                </a:solidFill>
                <a:latin typeface="Candara" panose="020E0502030303020204" pitchFamily="34" charset="0"/>
              </a:endParaRPr>
            </a:p>
          </p:txBody>
        </p:sp>
        <p:sp>
          <p:nvSpPr>
            <p:cNvPr id="29" name="Rectangle 71"/>
            <p:cNvSpPr>
              <a:spLocks noChangeArrowheads="1"/>
            </p:cNvSpPr>
            <p:nvPr/>
          </p:nvSpPr>
          <p:spPr bwMode="auto">
            <a:xfrm>
              <a:off x="2154" y="1389"/>
              <a:ext cx="607" cy="159"/>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b="1" dirty="0">
                  <a:solidFill>
                    <a:sysClr val="windowText" lastClr="000000"/>
                  </a:solidFill>
                  <a:latin typeface="Candara" panose="020E0502030303020204" pitchFamily="34" charset="0"/>
                </a:rPr>
                <a:t>(3) </a:t>
              </a:r>
              <a:r>
                <a:rPr lang="es-PE" altLang="es-ES" sz="1100" b="1" dirty="0" smtClean="0">
                  <a:solidFill>
                    <a:sysClr val="windowText" lastClr="000000"/>
                  </a:solidFill>
                  <a:latin typeface="Candara" panose="020E0502030303020204" pitchFamily="34" charset="0"/>
                </a:rPr>
                <a:t>Jefe de proyecto</a:t>
              </a:r>
              <a:endParaRPr lang="es-ES" altLang="es-ES" sz="1100" b="1" dirty="0">
                <a:solidFill>
                  <a:sysClr val="windowText" lastClr="000000"/>
                </a:solidFill>
                <a:latin typeface="Candara" panose="020E0502030303020204" pitchFamily="34" charset="0"/>
              </a:endParaRPr>
            </a:p>
          </p:txBody>
        </p:sp>
        <p:sp>
          <p:nvSpPr>
            <p:cNvPr id="30" name="Rectangle 72"/>
            <p:cNvSpPr>
              <a:spLocks noChangeArrowheads="1"/>
            </p:cNvSpPr>
            <p:nvPr/>
          </p:nvSpPr>
          <p:spPr bwMode="auto">
            <a:xfrm>
              <a:off x="2154" y="1959"/>
              <a:ext cx="607" cy="356"/>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173038" indent="-79375">
                <a:buFont typeface="Arial" panose="020B0604020202020204" pitchFamily="34" charset="0"/>
                <a:buChar char="•"/>
              </a:pPr>
              <a:r>
                <a:rPr lang="es-PE" altLang="es-PE" sz="1100" b="1" dirty="0"/>
                <a:t>Acta de Cierre de Proyecto</a:t>
              </a:r>
            </a:p>
            <a:p>
              <a:pPr marL="173038" indent="-79375">
                <a:buFont typeface="Arial" panose="020B0604020202020204" pitchFamily="34" charset="0"/>
                <a:buChar char="•"/>
              </a:pPr>
              <a:r>
                <a:rPr lang="es-PE" altLang="es-PE" sz="1100" b="1" dirty="0"/>
                <a:t>Acta de </a:t>
              </a:r>
              <a:r>
                <a:rPr lang="es-PE" altLang="es-PE" sz="1100" b="1" dirty="0" smtClean="0"/>
                <a:t>Relatoría </a:t>
              </a:r>
              <a:r>
                <a:rPr lang="es-PE" altLang="es-PE" sz="1100" b="1" dirty="0"/>
                <a:t>de Proyecto</a:t>
              </a:r>
            </a:p>
          </p:txBody>
        </p:sp>
      </p:grpSp>
      <p:grpSp>
        <p:nvGrpSpPr>
          <p:cNvPr id="9" name="Group 124"/>
          <p:cNvGrpSpPr>
            <a:grpSpLocks/>
          </p:cNvGrpSpPr>
          <p:nvPr/>
        </p:nvGrpSpPr>
        <p:grpSpPr bwMode="auto">
          <a:xfrm>
            <a:off x="4136696" y="2438395"/>
            <a:ext cx="1304999" cy="2953618"/>
            <a:chOff x="612" y="1389"/>
            <a:chExt cx="607" cy="1190"/>
          </a:xfrm>
        </p:grpSpPr>
        <p:sp>
          <p:nvSpPr>
            <p:cNvPr id="23" name="Rectangle 125"/>
            <p:cNvSpPr>
              <a:spLocks noChangeArrowheads="1"/>
            </p:cNvSpPr>
            <p:nvPr/>
          </p:nvSpPr>
          <p:spPr bwMode="auto">
            <a:xfrm>
              <a:off x="612" y="1546"/>
              <a:ext cx="607" cy="413"/>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smtClean="0">
                  <a:latin typeface="Candara" panose="020E0502030303020204" pitchFamily="34" charset="0"/>
                  <a:hlinkClick r:id="rId3" action="ppaction://hlinksldjump"/>
                </a:rPr>
                <a:t>Planificación</a:t>
              </a:r>
              <a:endParaRPr lang="es-ES" altLang="es-ES" sz="1200" b="1" dirty="0">
                <a:latin typeface="Candara" panose="020E0502030303020204" pitchFamily="34" charset="0"/>
              </a:endParaRPr>
            </a:p>
          </p:txBody>
        </p:sp>
        <p:sp>
          <p:nvSpPr>
            <p:cNvPr id="24" name="Rectangle 126"/>
            <p:cNvSpPr>
              <a:spLocks noChangeArrowheads="1"/>
            </p:cNvSpPr>
            <p:nvPr/>
          </p:nvSpPr>
          <p:spPr bwMode="auto">
            <a:xfrm>
              <a:off x="612" y="1389"/>
              <a:ext cx="607" cy="159"/>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b="1" dirty="0">
                  <a:solidFill>
                    <a:sysClr val="windowText" lastClr="000000"/>
                  </a:solidFill>
                  <a:latin typeface="Candara" panose="020E0502030303020204" pitchFamily="34" charset="0"/>
                </a:rPr>
                <a:t>(1) </a:t>
              </a:r>
              <a:r>
                <a:rPr lang="es-PE" altLang="es-ES" sz="1100" b="1" dirty="0" smtClean="0">
                  <a:solidFill>
                    <a:sysClr val="windowText" lastClr="000000"/>
                  </a:solidFill>
                  <a:latin typeface="Candara" panose="020E0502030303020204" pitchFamily="34" charset="0"/>
                </a:rPr>
                <a:t>Jefe de proyecto</a:t>
              </a:r>
              <a:endParaRPr lang="es-ES" altLang="es-ES" sz="1100" b="1" dirty="0">
                <a:solidFill>
                  <a:sysClr val="windowText" lastClr="000000"/>
                </a:solidFill>
                <a:latin typeface="Candara" panose="020E0502030303020204" pitchFamily="34" charset="0"/>
              </a:endParaRPr>
            </a:p>
          </p:txBody>
        </p:sp>
        <p:sp>
          <p:nvSpPr>
            <p:cNvPr id="25" name="Rectangle 127"/>
            <p:cNvSpPr>
              <a:spLocks noChangeArrowheads="1"/>
            </p:cNvSpPr>
            <p:nvPr/>
          </p:nvSpPr>
          <p:spPr bwMode="auto">
            <a:xfrm>
              <a:off x="612" y="1959"/>
              <a:ext cx="607" cy="620"/>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173038" indent="-79375">
                <a:buFont typeface="Arial" panose="020B0604020202020204" pitchFamily="34" charset="0"/>
                <a:buChar char="•"/>
              </a:pPr>
              <a:r>
                <a:rPr lang="es-PE" altLang="es-PE" sz="1100" b="1" dirty="0"/>
                <a:t>Plan del Proyecto</a:t>
              </a:r>
            </a:p>
            <a:p>
              <a:pPr marL="173038" indent="-79375">
                <a:buFont typeface="Arial" panose="020B0604020202020204" pitchFamily="34" charset="0"/>
                <a:buChar char="•"/>
              </a:pPr>
              <a:r>
                <a:rPr lang="es-PE" altLang="es-PE" sz="1100" b="1" dirty="0"/>
                <a:t>Cronograma del Proyecto</a:t>
              </a:r>
            </a:p>
            <a:p>
              <a:pPr marL="173038" indent="-79375">
                <a:buFont typeface="Arial" panose="020B0604020202020204" pitchFamily="34" charset="0"/>
                <a:buChar char="•"/>
              </a:pPr>
              <a:r>
                <a:rPr lang="es-PE" altLang="es-PE" sz="1100" b="1" dirty="0"/>
                <a:t>Lista de Requerimientos</a:t>
              </a:r>
            </a:p>
            <a:p>
              <a:pPr marL="173038" indent="-79375">
                <a:buFont typeface="Arial" panose="020B0604020202020204" pitchFamily="34" charset="0"/>
                <a:buChar char="•"/>
              </a:pPr>
              <a:r>
                <a:rPr lang="es-PE" altLang="es-PE" sz="1100" b="1" dirty="0"/>
                <a:t>Riesgos del Proyecto.</a:t>
              </a:r>
            </a:p>
          </p:txBody>
        </p:sp>
      </p:grpSp>
      <p:grpSp>
        <p:nvGrpSpPr>
          <p:cNvPr id="10" name="Group 160"/>
          <p:cNvGrpSpPr>
            <a:grpSpLocks/>
          </p:cNvGrpSpPr>
          <p:nvPr/>
        </p:nvGrpSpPr>
        <p:grpSpPr bwMode="auto">
          <a:xfrm>
            <a:off x="5839181" y="2450541"/>
            <a:ext cx="1412752" cy="2940930"/>
            <a:chOff x="2154" y="1389"/>
            <a:chExt cx="607" cy="1211"/>
          </a:xfrm>
        </p:grpSpPr>
        <p:sp>
          <p:nvSpPr>
            <p:cNvPr id="20" name="Rectangle 161"/>
            <p:cNvSpPr>
              <a:spLocks noChangeArrowheads="1"/>
            </p:cNvSpPr>
            <p:nvPr/>
          </p:nvSpPr>
          <p:spPr bwMode="auto">
            <a:xfrm>
              <a:off x="2154" y="1546"/>
              <a:ext cx="607" cy="413"/>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100" dirty="0">
                  <a:solidFill>
                    <a:sysClr val="windowText" lastClr="000000"/>
                  </a:solidFill>
                  <a:latin typeface="Candara" panose="020E0502030303020204" pitchFamily="34" charset="0"/>
                  <a:hlinkClick r:id="rId4" action="ppaction://hlinksldjump"/>
                </a:rPr>
                <a:t>Ejecución, Seguimiento y Control</a:t>
              </a:r>
              <a:endParaRPr lang="es-ES" altLang="es-ES" sz="1100" dirty="0">
                <a:solidFill>
                  <a:sysClr val="windowText" lastClr="000000"/>
                </a:solidFill>
                <a:latin typeface="Candara" panose="020E0502030303020204" pitchFamily="34" charset="0"/>
              </a:endParaRPr>
            </a:p>
          </p:txBody>
        </p:sp>
        <p:sp>
          <p:nvSpPr>
            <p:cNvPr id="21" name="Rectangle 162"/>
            <p:cNvSpPr>
              <a:spLocks noChangeArrowheads="1"/>
            </p:cNvSpPr>
            <p:nvPr/>
          </p:nvSpPr>
          <p:spPr bwMode="auto">
            <a:xfrm>
              <a:off x="2154" y="1389"/>
              <a:ext cx="607" cy="159"/>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b="1" dirty="0">
                  <a:solidFill>
                    <a:sysClr val="windowText" lastClr="000000"/>
                  </a:solidFill>
                  <a:latin typeface="Candara" panose="020E0502030303020204" pitchFamily="34" charset="0"/>
                </a:rPr>
                <a:t>(2) </a:t>
              </a:r>
              <a:r>
                <a:rPr lang="es-PE" altLang="es-ES" sz="1100" b="1" dirty="0" smtClean="0">
                  <a:solidFill>
                    <a:sysClr val="windowText" lastClr="000000"/>
                  </a:solidFill>
                  <a:latin typeface="Candara" panose="020E0502030303020204" pitchFamily="34" charset="0"/>
                </a:rPr>
                <a:t>Jefe de proyecto</a:t>
              </a:r>
              <a:endParaRPr lang="es-ES" altLang="es-ES" sz="1100" b="1" dirty="0">
                <a:solidFill>
                  <a:sysClr val="windowText" lastClr="000000"/>
                </a:solidFill>
                <a:latin typeface="Candara" panose="020E0502030303020204" pitchFamily="34" charset="0"/>
              </a:endParaRPr>
            </a:p>
          </p:txBody>
        </p:sp>
        <p:sp>
          <p:nvSpPr>
            <p:cNvPr id="22" name="Rectangle 163"/>
            <p:cNvSpPr>
              <a:spLocks noChangeArrowheads="1"/>
            </p:cNvSpPr>
            <p:nvPr/>
          </p:nvSpPr>
          <p:spPr bwMode="auto">
            <a:xfrm>
              <a:off x="2154" y="1959"/>
              <a:ext cx="600" cy="641"/>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173038" indent="-79375">
                <a:buFont typeface="Arial" panose="020B0604020202020204" pitchFamily="34" charset="0"/>
                <a:buChar char="•"/>
              </a:pPr>
              <a:r>
                <a:rPr lang="es-PE" altLang="es-PE" sz="1100" b="1" dirty="0"/>
                <a:t>Reunión </a:t>
              </a:r>
              <a:r>
                <a:rPr lang="es-PE" altLang="es-PE" sz="1100" b="1" dirty="0" smtClean="0"/>
                <a:t>(Interna)</a:t>
              </a:r>
              <a:endParaRPr lang="es-PE" altLang="es-PE" sz="1100" b="1" dirty="0"/>
            </a:p>
            <a:p>
              <a:pPr marL="173038" indent="-79375">
                <a:buFont typeface="Arial" panose="020B0604020202020204" pitchFamily="34" charset="0"/>
                <a:buChar char="•"/>
              </a:pPr>
              <a:r>
                <a:rPr lang="es-PE" altLang="es-PE" sz="1100" b="1" dirty="0"/>
                <a:t>Kick Off </a:t>
              </a:r>
              <a:r>
                <a:rPr lang="es-PE" altLang="es-PE" sz="1100" b="1" dirty="0" smtClean="0"/>
                <a:t> (Externo)</a:t>
              </a:r>
              <a:endParaRPr lang="es-PE" altLang="es-PE" sz="1100" b="1" dirty="0"/>
            </a:p>
            <a:p>
              <a:pPr marL="173038" indent="-79375">
                <a:buFont typeface="Arial" panose="020B0604020202020204" pitchFamily="34" charset="0"/>
                <a:buChar char="•"/>
              </a:pPr>
              <a:r>
                <a:rPr lang="es-PE" altLang="es-PE" sz="1100" b="1" dirty="0"/>
                <a:t>Documentos de Gestión</a:t>
              </a:r>
            </a:p>
            <a:p>
              <a:pPr marL="173038" indent="-79375">
                <a:buFont typeface="Arial" panose="020B0604020202020204" pitchFamily="34" charset="0"/>
                <a:buChar char="•"/>
              </a:pPr>
              <a:r>
                <a:rPr lang="es-PE" altLang="es-PE" sz="1100" b="1" dirty="0"/>
                <a:t>Actas de Reunión</a:t>
              </a:r>
            </a:p>
            <a:p>
              <a:pPr marL="173038" indent="-79375">
                <a:buFont typeface="Arial" panose="020B0604020202020204" pitchFamily="34" charset="0"/>
                <a:buChar char="•"/>
              </a:pPr>
              <a:r>
                <a:rPr lang="es-PE" altLang="es-PE" sz="1100" b="1" dirty="0"/>
                <a:t>Aceptación de Entregables</a:t>
              </a:r>
            </a:p>
          </p:txBody>
        </p:sp>
      </p:grpSp>
      <p:sp>
        <p:nvSpPr>
          <p:cNvPr id="27" name="Rectangle 109"/>
          <p:cNvSpPr>
            <a:spLocks noChangeArrowheads="1"/>
          </p:cNvSpPr>
          <p:nvPr/>
        </p:nvSpPr>
        <p:spPr bwMode="auto">
          <a:xfrm>
            <a:off x="946942" y="2553667"/>
            <a:ext cx="1666568" cy="437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400" b="1" dirty="0">
                <a:latin typeface="Candara" panose="020E0502030303020204" pitchFamily="34" charset="0"/>
              </a:rPr>
              <a:t>Gestor de Demanda</a:t>
            </a:r>
            <a:endParaRPr lang="es-ES" altLang="es-ES" sz="1400" b="1" dirty="0">
              <a:latin typeface="Candara" panose="020E0502030303020204" pitchFamily="34" charset="0"/>
            </a:endParaRPr>
          </a:p>
        </p:txBody>
      </p:sp>
      <p:sp>
        <p:nvSpPr>
          <p:cNvPr id="17" name="Rectangle 204"/>
          <p:cNvSpPr>
            <a:spLocks noChangeArrowheads="1"/>
          </p:cNvSpPr>
          <p:nvPr/>
        </p:nvSpPr>
        <p:spPr bwMode="auto">
          <a:xfrm>
            <a:off x="2147539" y="4002275"/>
            <a:ext cx="1084705" cy="40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Propuesta Aprobada</a:t>
            </a:r>
            <a:endParaRPr lang="es-ES" altLang="es-ES" sz="1200" b="1" dirty="0">
              <a:latin typeface="Candara" panose="020E0502030303020204" pitchFamily="34" charset="0"/>
            </a:endParaRPr>
          </a:p>
        </p:txBody>
      </p:sp>
      <p:pic>
        <p:nvPicPr>
          <p:cNvPr id="4100" name="Picture 4" descr="https://encrypted-tbn1.gstatic.com/images?q=tbn:ANd9GcQNBJCXgGqbSqZI57TLpcKNLtBBud_ofIur2eySgSj-HinQ0GWP_513KQ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966" y="2483661"/>
            <a:ext cx="587390" cy="1690538"/>
          </a:xfrm>
          <a:prstGeom prst="rect">
            <a:avLst/>
          </a:prstGeom>
          <a:noFill/>
          <a:extLst>
            <a:ext uri="{909E8E84-426E-40DD-AFC4-6F175D3DCCD1}">
              <a14:hiddenFill xmlns:a14="http://schemas.microsoft.com/office/drawing/2010/main">
                <a:solidFill>
                  <a:srgbClr val="FFFFFF"/>
                </a:solidFill>
              </a14:hiddenFill>
            </a:ext>
          </a:extLst>
        </p:spPr>
      </p:pic>
      <p:cxnSp>
        <p:nvCxnSpPr>
          <p:cNvPr id="39" name="Conector recto de flecha 38"/>
          <p:cNvCxnSpPr/>
          <p:nvPr/>
        </p:nvCxnSpPr>
        <p:spPr>
          <a:xfrm flipV="1">
            <a:off x="1390282" y="3335988"/>
            <a:ext cx="73241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4" name="Imagen 43"/>
          <p:cNvPicPr>
            <a:picLocks noChangeAspect="1"/>
          </p:cNvPicPr>
          <p:nvPr/>
        </p:nvPicPr>
        <p:blipFill>
          <a:blip r:embed="rId6"/>
          <a:stretch>
            <a:fillRect/>
          </a:stretch>
        </p:blipFill>
        <p:spPr>
          <a:xfrm>
            <a:off x="2147539" y="2920457"/>
            <a:ext cx="968473" cy="968473"/>
          </a:xfrm>
          <a:prstGeom prst="rect">
            <a:avLst/>
          </a:prstGeom>
        </p:spPr>
      </p:pic>
      <p:sp>
        <p:nvSpPr>
          <p:cNvPr id="32" name="Rectangle 195"/>
          <p:cNvSpPr>
            <a:spLocks noChangeArrowheads="1"/>
          </p:cNvSpPr>
          <p:nvPr/>
        </p:nvSpPr>
        <p:spPr bwMode="auto">
          <a:xfrm>
            <a:off x="8315088" y="5822147"/>
            <a:ext cx="1321761" cy="63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ES" sz="1200" b="1" dirty="0">
                <a:latin typeface="Candara" panose="020E0502030303020204" pitchFamily="34" charset="0"/>
              </a:rPr>
              <a:t>Archivos del </a:t>
            </a:r>
            <a:r>
              <a:rPr lang="es-ES" altLang="es-ES" sz="1200" b="1" dirty="0" smtClean="0">
                <a:latin typeface="Candara" panose="020E0502030303020204" pitchFamily="34" charset="0"/>
              </a:rPr>
              <a:t>Proyecto</a:t>
            </a:r>
          </a:p>
          <a:p>
            <a:pPr algn="ctr" eaLnBrk="1" hangingPunct="1">
              <a:lnSpc>
                <a:spcPct val="80000"/>
              </a:lnSpc>
              <a:spcBef>
                <a:spcPct val="50000"/>
              </a:spcBef>
            </a:pPr>
            <a:r>
              <a:rPr lang="es-ES" altLang="es-ES" sz="1200" b="1" dirty="0" smtClean="0">
                <a:latin typeface="Candara" panose="020E0502030303020204" pitchFamily="34" charset="0"/>
              </a:rPr>
              <a:t>Github</a:t>
            </a:r>
            <a:endParaRPr lang="es-ES" altLang="es-ES" sz="1200" b="1" dirty="0">
              <a:latin typeface="Candara" panose="020E0502030303020204" pitchFamily="34" charset="0"/>
            </a:endParaRPr>
          </a:p>
        </p:txBody>
      </p:sp>
      <p:sp>
        <p:nvSpPr>
          <p:cNvPr id="19" name="Rectangle 200"/>
          <p:cNvSpPr>
            <a:spLocks noChangeArrowheads="1"/>
          </p:cNvSpPr>
          <p:nvPr/>
        </p:nvSpPr>
        <p:spPr bwMode="auto">
          <a:xfrm>
            <a:off x="10015036" y="6209945"/>
            <a:ext cx="1666568"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Gestor de la Configuración</a:t>
            </a:r>
            <a:endParaRPr lang="es-ES" altLang="es-ES" sz="1200" b="1" dirty="0">
              <a:latin typeface="Candara" panose="020E0502030303020204" pitchFamily="34" charset="0"/>
            </a:endParaRPr>
          </a:p>
        </p:txBody>
      </p:sp>
      <p:cxnSp>
        <p:nvCxnSpPr>
          <p:cNvPr id="14" name="AutoShape 201"/>
          <p:cNvCxnSpPr>
            <a:cxnSpLocks noChangeShapeType="1"/>
          </p:cNvCxnSpPr>
          <p:nvPr/>
        </p:nvCxnSpPr>
        <p:spPr bwMode="auto">
          <a:xfrm>
            <a:off x="9636849" y="5392049"/>
            <a:ext cx="512422"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pic>
        <p:nvPicPr>
          <p:cNvPr id="4098" name="Picture 2" descr="https://encrypted-tbn3.gstatic.com/images?q=tbn:ANd9GcQcoS-MqkhDDRYjJDHLLF54EDYq5mjGIgaX_Rg0FuWZQjI-K_z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88150" y="4403660"/>
            <a:ext cx="855954" cy="1711908"/>
          </a:xfrm>
          <a:prstGeom prst="rect">
            <a:avLst/>
          </a:prstGeom>
          <a:noFill/>
          <a:extLst>
            <a:ext uri="{909E8E84-426E-40DD-AFC4-6F175D3DCCD1}">
              <a14:hiddenFill xmlns:a14="http://schemas.microsoft.com/office/drawing/2010/main">
                <a:solidFill>
                  <a:srgbClr val="FFFFFF"/>
                </a:solidFill>
              </a14:hiddenFill>
            </a:ext>
          </a:extLst>
        </p:spPr>
      </p:pic>
      <p:pic>
        <p:nvPicPr>
          <p:cNvPr id="46" name="Imagen 45"/>
          <p:cNvPicPr>
            <a:picLocks noChangeAspect="1"/>
          </p:cNvPicPr>
          <p:nvPr/>
        </p:nvPicPr>
        <p:blipFill>
          <a:blip r:embed="rId8"/>
          <a:stretch>
            <a:fillRect/>
          </a:stretch>
        </p:blipFill>
        <p:spPr>
          <a:xfrm>
            <a:off x="8407761" y="4839445"/>
            <a:ext cx="1136417" cy="840339"/>
          </a:xfrm>
          <a:prstGeom prst="rect">
            <a:avLst/>
          </a:prstGeom>
        </p:spPr>
      </p:pic>
      <p:cxnSp>
        <p:nvCxnSpPr>
          <p:cNvPr id="56" name="Conector recto 55"/>
          <p:cNvCxnSpPr/>
          <p:nvPr/>
        </p:nvCxnSpPr>
        <p:spPr>
          <a:xfrm>
            <a:off x="7994073" y="4678002"/>
            <a:ext cx="1" cy="5816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Conector recto 58"/>
          <p:cNvCxnSpPr>
            <a:endCxn id="46" idx="1"/>
          </p:cNvCxnSpPr>
          <p:nvPr/>
        </p:nvCxnSpPr>
        <p:spPr>
          <a:xfrm>
            <a:off x="7994073" y="5259614"/>
            <a:ext cx="41368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Conector recto de flecha 48"/>
          <p:cNvCxnSpPr/>
          <p:nvPr/>
        </p:nvCxnSpPr>
        <p:spPr>
          <a:xfrm>
            <a:off x="3232244" y="3404693"/>
            <a:ext cx="75786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ector recto de flecha 61"/>
          <p:cNvCxnSpPr/>
          <p:nvPr/>
        </p:nvCxnSpPr>
        <p:spPr>
          <a:xfrm flipV="1">
            <a:off x="5483260" y="3335988"/>
            <a:ext cx="238669" cy="46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ector recto de flecha 64"/>
          <p:cNvCxnSpPr/>
          <p:nvPr/>
        </p:nvCxnSpPr>
        <p:spPr>
          <a:xfrm flipV="1">
            <a:off x="7341478" y="3324304"/>
            <a:ext cx="238669" cy="46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1" name="Imagen 30"/>
          <p:cNvPicPr>
            <a:picLocks noChangeAspect="1"/>
          </p:cNvPicPr>
          <p:nvPr/>
        </p:nvPicPr>
        <p:blipFill rotWithShape="1">
          <a:blip r:embed="rId9"/>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734663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100"/>
                                        </p:tgtEl>
                                        <p:attrNameLst>
                                          <p:attrName>style.visibility</p:attrName>
                                        </p:attrNameLst>
                                      </p:cBhvr>
                                      <p:to>
                                        <p:strVal val="visible"/>
                                      </p:to>
                                    </p:set>
                                    <p:animEffect transition="in" filter="fade">
                                      <p:cBhvr>
                                        <p:cTn id="12" dur="1000"/>
                                        <p:tgtEl>
                                          <p:spTgt spid="4100"/>
                                        </p:tgtEl>
                                      </p:cBhvr>
                                    </p:animEffect>
                                    <p:anim calcmode="lin" valueType="num">
                                      <p:cBhvr>
                                        <p:cTn id="13" dur="1000" fill="hold"/>
                                        <p:tgtEl>
                                          <p:spTgt spid="4100"/>
                                        </p:tgtEl>
                                        <p:attrNameLst>
                                          <p:attrName>ppt_x</p:attrName>
                                        </p:attrNameLst>
                                      </p:cBhvr>
                                      <p:tavLst>
                                        <p:tav tm="0">
                                          <p:val>
                                            <p:strVal val="#ppt_x"/>
                                          </p:val>
                                        </p:tav>
                                        <p:tav tm="100000">
                                          <p:val>
                                            <p:strVal val="#ppt_x"/>
                                          </p:val>
                                        </p:tav>
                                      </p:tavLst>
                                    </p:anim>
                                    <p:anim calcmode="lin" valueType="num">
                                      <p:cBhvr>
                                        <p:cTn id="14" dur="1000" fill="hold"/>
                                        <p:tgtEl>
                                          <p:spTgt spid="410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500" fill="hold"/>
                                        <p:tgtEl>
                                          <p:spTgt spid="39"/>
                                        </p:tgtEl>
                                        <p:attrNameLst>
                                          <p:attrName>ppt_x</p:attrName>
                                        </p:attrNameLst>
                                      </p:cBhvr>
                                      <p:tavLst>
                                        <p:tav tm="0">
                                          <p:val>
                                            <p:strVal val="#ppt_x"/>
                                          </p:val>
                                        </p:tav>
                                        <p:tav tm="100000">
                                          <p:val>
                                            <p:strVal val="#ppt_x"/>
                                          </p:val>
                                        </p:tav>
                                      </p:tavLst>
                                    </p:anim>
                                    <p:anim calcmode="lin" valueType="num">
                                      <p:cBhvr additive="base">
                                        <p:cTn id="20"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fade">
                                      <p:cBhvr>
                                        <p:cTn id="25" dur="1000"/>
                                        <p:tgtEl>
                                          <p:spTgt spid="44"/>
                                        </p:tgtEl>
                                      </p:cBhvr>
                                    </p:animEffect>
                                    <p:anim calcmode="lin" valueType="num">
                                      <p:cBhvr>
                                        <p:cTn id="26" dur="1000" fill="hold"/>
                                        <p:tgtEl>
                                          <p:spTgt spid="44"/>
                                        </p:tgtEl>
                                        <p:attrNameLst>
                                          <p:attrName>ppt_x</p:attrName>
                                        </p:attrNameLst>
                                      </p:cBhvr>
                                      <p:tavLst>
                                        <p:tav tm="0">
                                          <p:val>
                                            <p:strVal val="#ppt_x"/>
                                          </p:val>
                                        </p:tav>
                                        <p:tav tm="100000">
                                          <p:val>
                                            <p:strVal val="#ppt_x"/>
                                          </p:val>
                                        </p:tav>
                                      </p:tavLst>
                                    </p:anim>
                                    <p:anim calcmode="lin" valueType="num">
                                      <p:cBhvr>
                                        <p:cTn id="27" dur="1000" fill="hold"/>
                                        <p:tgtEl>
                                          <p:spTgt spid="44"/>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000"/>
                                        <p:tgtEl>
                                          <p:spTgt spid="17"/>
                                        </p:tgtEl>
                                      </p:cBhvr>
                                    </p:animEffect>
                                    <p:anim calcmode="lin" valueType="num">
                                      <p:cBhvr>
                                        <p:cTn id="31" dur="1000" fill="hold"/>
                                        <p:tgtEl>
                                          <p:spTgt spid="17"/>
                                        </p:tgtEl>
                                        <p:attrNameLst>
                                          <p:attrName>ppt_x</p:attrName>
                                        </p:attrNameLst>
                                      </p:cBhvr>
                                      <p:tavLst>
                                        <p:tav tm="0">
                                          <p:val>
                                            <p:strVal val="#ppt_x"/>
                                          </p:val>
                                        </p:tav>
                                        <p:tav tm="100000">
                                          <p:val>
                                            <p:strVal val="#ppt_x"/>
                                          </p:val>
                                        </p:tav>
                                      </p:tavLst>
                                    </p:anim>
                                    <p:anim calcmode="lin" valueType="num">
                                      <p:cBhvr>
                                        <p:cTn id="3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9"/>
                                        </p:tgtEl>
                                        <p:attrNameLst>
                                          <p:attrName>style.visibility</p:attrName>
                                        </p:attrNameLst>
                                      </p:cBhvr>
                                      <p:to>
                                        <p:strVal val="visible"/>
                                      </p:to>
                                    </p:set>
                                    <p:anim calcmode="lin" valueType="num">
                                      <p:cBhvr additive="base">
                                        <p:cTn id="37" dur="500" fill="hold"/>
                                        <p:tgtEl>
                                          <p:spTgt spid="49"/>
                                        </p:tgtEl>
                                        <p:attrNameLst>
                                          <p:attrName>ppt_x</p:attrName>
                                        </p:attrNameLst>
                                      </p:cBhvr>
                                      <p:tavLst>
                                        <p:tav tm="0">
                                          <p:val>
                                            <p:strVal val="#ppt_x"/>
                                          </p:val>
                                        </p:tav>
                                        <p:tav tm="100000">
                                          <p:val>
                                            <p:strVal val="#ppt_x"/>
                                          </p:val>
                                        </p:tav>
                                      </p:tavLst>
                                    </p:anim>
                                    <p:anim calcmode="lin" valueType="num">
                                      <p:cBhvr additive="base">
                                        <p:cTn id="3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barn(inVertical)">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62"/>
                                        </p:tgtEl>
                                        <p:attrNameLst>
                                          <p:attrName>style.visibility</p:attrName>
                                        </p:attrNameLst>
                                      </p:cBhvr>
                                      <p:to>
                                        <p:strVal val="visible"/>
                                      </p:to>
                                    </p:set>
                                    <p:anim calcmode="lin" valueType="num">
                                      <p:cBhvr additive="base">
                                        <p:cTn id="48" dur="500" fill="hold"/>
                                        <p:tgtEl>
                                          <p:spTgt spid="62"/>
                                        </p:tgtEl>
                                        <p:attrNameLst>
                                          <p:attrName>ppt_x</p:attrName>
                                        </p:attrNameLst>
                                      </p:cBhvr>
                                      <p:tavLst>
                                        <p:tav tm="0">
                                          <p:val>
                                            <p:strVal val="#ppt_x"/>
                                          </p:val>
                                        </p:tav>
                                        <p:tav tm="100000">
                                          <p:val>
                                            <p:strVal val="#ppt_x"/>
                                          </p:val>
                                        </p:tav>
                                      </p:tavLst>
                                    </p:anim>
                                    <p:anim calcmode="lin" valueType="num">
                                      <p:cBhvr additive="base">
                                        <p:cTn id="49"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barn(inVertical)">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65"/>
                                        </p:tgtEl>
                                        <p:attrNameLst>
                                          <p:attrName>style.visibility</p:attrName>
                                        </p:attrNameLst>
                                      </p:cBhvr>
                                      <p:to>
                                        <p:strVal val="visible"/>
                                      </p:to>
                                    </p:set>
                                    <p:anim calcmode="lin" valueType="num">
                                      <p:cBhvr additive="base">
                                        <p:cTn id="59" dur="500" fill="hold"/>
                                        <p:tgtEl>
                                          <p:spTgt spid="65"/>
                                        </p:tgtEl>
                                        <p:attrNameLst>
                                          <p:attrName>ppt_x</p:attrName>
                                        </p:attrNameLst>
                                      </p:cBhvr>
                                      <p:tavLst>
                                        <p:tav tm="0">
                                          <p:val>
                                            <p:strVal val="#ppt_x"/>
                                          </p:val>
                                        </p:tav>
                                        <p:tav tm="100000">
                                          <p:val>
                                            <p:strVal val="#ppt_x"/>
                                          </p:val>
                                        </p:tav>
                                      </p:tavLst>
                                    </p:anim>
                                    <p:anim calcmode="lin" valueType="num">
                                      <p:cBhvr additive="base">
                                        <p:cTn id="60"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nodeType="click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barn(inVertical)">
                                      <p:cBhvr>
                                        <p:cTn id="65" dur="500"/>
                                        <p:tgtEl>
                                          <p:spTgt spid="7"/>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56"/>
                                        </p:tgtEl>
                                        <p:attrNameLst>
                                          <p:attrName>style.visibility</p:attrName>
                                        </p:attrNameLst>
                                      </p:cBhvr>
                                      <p:to>
                                        <p:strVal val="visible"/>
                                      </p:to>
                                    </p:set>
                                    <p:anim calcmode="lin" valueType="num">
                                      <p:cBhvr additive="base">
                                        <p:cTn id="70" dur="500" fill="hold"/>
                                        <p:tgtEl>
                                          <p:spTgt spid="56"/>
                                        </p:tgtEl>
                                        <p:attrNameLst>
                                          <p:attrName>ppt_x</p:attrName>
                                        </p:attrNameLst>
                                      </p:cBhvr>
                                      <p:tavLst>
                                        <p:tav tm="0">
                                          <p:val>
                                            <p:strVal val="#ppt_x"/>
                                          </p:val>
                                        </p:tav>
                                        <p:tav tm="100000">
                                          <p:val>
                                            <p:strVal val="#ppt_x"/>
                                          </p:val>
                                        </p:tav>
                                      </p:tavLst>
                                    </p:anim>
                                    <p:anim calcmode="lin" valueType="num">
                                      <p:cBhvr additive="base">
                                        <p:cTn id="71" dur="500" fill="hold"/>
                                        <p:tgtEl>
                                          <p:spTgt spid="56"/>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59"/>
                                        </p:tgtEl>
                                        <p:attrNameLst>
                                          <p:attrName>style.visibility</p:attrName>
                                        </p:attrNameLst>
                                      </p:cBhvr>
                                      <p:to>
                                        <p:strVal val="visible"/>
                                      </p:to>
                                    </p:set>
                                    <p:anim calcmode="lin" valueType="num">
                                      <p:cBhvr additive="base">
                                        <p:cTn id="74" dur="500" fill="hold"/>
                                        <p:tgtEl>
                                          <p:spTgt spid="59"/>
                                        </p:tgtEl>
                                        <p:attrNameLst>
                                          <p:attrName>ppt_x</p:attrName>
                                        </p:attrNameLst>
                                      </p:cBhvr>
                                      <p:tavLst>
                                        <p:tav tm="0">
                                          <p:val>
                                            <p:strVal val="#ppt_x"/>
                                          </p:val>
                                        </p:tav>
                                        <p:tav tm="100000">
                                          <p:val>
                                            <p:strVal val="#ppt_x"/>
                                          </p:val>
                                        </p:tav>
                                      </p:tavLst>
                                    </p:anim>
                                    <p:anim calcmode="lin" valueType="num">
                                      <p:cBhvr additive="base">
                                        <p:cTn id="75"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16" presetClass="entr" presetSubtype="21" fill="hold" nodeType="clickEffect">
                                  <p:stCondLst>
                                    <p:cond delay="0"/>
                                  </p:stCondLst>
                                  <p:childTnLst>
                                    <p:set>
                                      <p:cBhvr>
                                        <p:cTn id="79" dur="1" fill="hold">
                                          <p:stCondLst>
                                            <p:cond delay="0"/>
                                          </p:stCondLst>
                                        </p:cTn>
                                        <p:tgtEl>
                                          <p:spTgt spid="46"/>
                                        </p:tgtEl>
                                        <p:attrNameLst>
                                          <p:attrName>style.visibility</p:attrName>
                                        </p:attrNameLst>
                                      </p:cBhvr>
                                      <p:to>
                                        <p:strVal val="visible"/>
                                      </p:to>
                                    </p:set>
                                    <p:animEffect transition="in" filter="barn(inVertical)">
                                      <p:cBhvr>
                                        <p:cTn id="80" dur="500"/>
                                        <p:tgtEl>
                                          <p:spTgt spid="46"/>
                                        </p:tgtEl>
                                      </p:cBhvr>
                                    </p:animEffect>
                                  </p:childTnLst>
                                </p:cTn>
                              </p:par>
                              <p:par>
                                <p:cTn id="81" presetID="16" presetClass="entr" presetSubtype="21"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barn(inVertical)">
                                      <p:cBhvr>
                                        <p:cTn id="83" dur="500"/>
                                        <p:tgtEl>
                                          <p:spTgt spid="32"/>
                                        </p:tgtEl>
                                      </p:cBhvr>
                                    </p:animEffect>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nodeType="clickEffect">
                                  <p:stCondLst>
                                    <p:cond delay="0"/>
                                  </p:stCondLst>
                                  <p:childTnLst>
                                    <p:set>
                                      <p:cBhvr>
                                        <p:cTn id="87" dur="1" fill="hold">
                                          <p:stCondLst>
                                            <p:cond delay="0"/>
                                          </p:stCondLst>
                                        </p:cTn>
                                        <p:tgtEl>
                                          <p:spTgt spid="14"/>
                                        </p:tgtEl>
                                        <p:attrNameLst>
                                          <p:attrName>style.visibility</p:attrName>
                                        </p:attrNameLst>
                                      </p:cBhvr>
                                      <p:to>
                                        <p:strVal val="visible"/>
                                      </p:to>
                                    </p:set>
                                    <p:anim calcmode="lin" valueType="num">
                                      <p:cBhvr additive="base">
                                        <p:cTn id="88" dur="500" fill="hold"/>
                                        <p:tgtEl>
                                          <p:spTgt spid="14"/>
                                        </p:tgtEl>
                                        <p:attrNameLst>
                                          <p:attrName>ppt_x</p:attrName>
                                        </p:attrNameLst>
                                      </p:cBhvr>
                                      <p:tavLst>
                                        <p:tav tm="0">
                                          <p:val>
                                            <p:strVal val="#ppt_x"/>
                                          </p:val>
                                        </p:tav>
                                        <p:tav tm="100000">
                                          <p:val>
                                            <p:strVal val="#ppt_x"/>
                                          </p:val>
                                        </p:tav>
                                      </p:tavLst>
                                    </p:anim>
                                    <p:anim calcmode="lin" valueType="num">
                                      <p:cBhvr additive="base">
                                        <p:cTn id="8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4098"/>
                                        </p:tgtEl>
                                        <p:attrNameLst>
                                          <p:attrName>style.visibility</p:attrName>
                                        </p:attrNameLst>
                                      </p:cBhvr>
                                      <p:to>
                                        <p:strVal val="visible"/>
                                      </p:to>
                                    </p:set>
                                    <p:animEffect transition="in" filter="fade">
                                      <p:cBhvr>
                                        <p:cTn id="94" dur="500"/>
                                        <p:tgtEl>
                                          <p:spTgt spid="4098"/>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9"/>
                                        </p:tgtEl>
                                        <p:attrNameLst>
                                          <p:attrName>style.visibility</p:attrName>
                                        </p:attrNameLst>
                                      </p:cBhvr>
                                      <p:to>
                                        <p:strVal val="visible"/>
                                      </p:to>
                                    </p:set>
                                    <p:animEffect transition="in" filter="fade">
                                      <p:cBhvr>
                                        <p:cTn id="9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7" grpId="0"/>
      <p:bldP spid="32"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t="1" r="10280" b="749"/>
          <a:stretch/>
        </p:blipFill>
        <p:spPr>
          <a:xfrm>
            <a:off x="1" y="179"/>
            <a:ext cx="914400" cy="888642"/>
          </a:xfrm>
          <a:prstGeom prst="rect">
            <a:avLst/>
          </a:prstGeom>
          <a:noFill/>
        </p:spPr>
      </p:pic>
      <p:graphicFrame>
        <p:nvGraphicFramePr>
          <p:cNvPr id="7" name="Group 206"/>
          <p:cNvGraphicFramePr>
            <a:graphicFrameLocks/>
          </p:cNvGraphicFramePr>
          <p:nvPr>
            <p:extLst>
              <p:ext uri="{D42A27DB-BD31-4B8C-83A1-F6EECF244321}">
                <p14:modId xmlns:p14="http://schemas.microsoft.com/office/powerpoint/2010/main" val="3800254633"/>
              </p:ext>
            </p:extLst>
          </p:nvPr>
        </p:nvGraphicFramePr>
        <p:xfrm>
          <a:off x="1326523" y="373592"/>
          <a:ext cx="10613616" cy="6343298"/>
        </p:xfrm>
        <a:graphic>
          <a:graphicData uri="http://schemas.openxmlformats.org/drawingml/2006/table">
            <a:tbl>
              <a:tblPr>
                <a:tableStyleId>{5DA37D80-6434-44D0-A028-1B22A696006F}</a:tableStyleId>
              </a:tblPr>
              <a:tblGrid>
                <a:gridCol w="463639">
                  <a:extLst>
                    <a:ext uri="{9D8B030D-6E8A-4147-A177-3AD203B41FA5}">
                      <a16:colId xmlns:a16="http://schemas.microsoft.com/office/drawing/2014/main" val="20000"/>
                    </a:ext>
                  </a:extLst>
                </a:gridCol>
                <a:gridCol w="1635617">
                  <a:extLst>
                    <a:ext uri="{9D8B030D-6E8A-4147-A177-3AD203B41FA5}">
                      <a16:colId xmlns:a16="http://schemas.microsoft.com/office/drawing/2014/main" val="20001"/>
                    </a:ext>
                  </a:extLst>
                </a:gridCol>
                <a:gridCol w="1342624">
                  <a:extLst>
                    <a:ext uri="{9D8B030D-6E8A-4147-A177-3AD203B41FA5}">
                      <a16:colId xmlns:a16="http://schemas.microsoft.com/office/drawing/2014/main" val="20002"/>
                    </a:ext>
                  </a:extLst>
                </a:gridCol>
                <a:gridCol w="5251220">
                  <a:extLst>
                    <a:ext uri="{9D8B030D-6E8A-4147-A177-3AD203B41FA5}">
                      <a16:colId xmlns:a16="http://schemas.microsoft.com/office/drawing/2014/main" val="20003"/>
                    </a:ext>
                  </a:extLst>
                </a:gridCol>
                <a:gridCol w="1920516">
                  <a:extLst>
                    <a:ext uri="{9D8B030D-6E8A-4147-A177-3AD203B41FA5}">
                      <a16:colId xmlns:a16="http://schemas.microsoft.com/office/drawing/2014/main" val="20004"/>
                    </a:ext>
                  </a:extLst>
                </a:gridCol>
              </a:tblGrid>
              <a:tr h="5448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Rol del Responsable</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Nombre de la Actividad</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Descripción de la Actividad</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Herramientas</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T="45692" marB="45692" anchor="ctr" horzOverflow="overflow"/>
                </a:tc>
                <a:extLst>
                  <a:ext uri="{0D108BD9-81ED-4DB2-BD59-A6C34878D82A}">
                    <a16:rowId xmlns:a16="http://schemas.microsoft.com/office/drawing/2014/main" val="10000"/>
                  </a:ext>
                </a:extLst>
              </a:tr>
              <a:tr h="159736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1</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Jefe de proyecto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Planificación</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rPr>
                        <a:t>En esta etapa se crea el Plan del Proyecto, el cual debe ser aprobado por el cliente a través de un Acta de Reunión, dando así conformidad al plan y viso para el inicio del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rPr>
                        <a:t>De existir observaciones al Plan, estas quedaran registradas en un acta de reunión.</a:t>
                      </a:r>
                      <a:endParaRPr kumimoji="0" lang="es-PE"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rPr>
                        <a:t>Plan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rPr>
                        <a:t>WBS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rPr>
                        <a:t>Cronograma de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rPr>
                        <a:t>Registro de Riesgos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rPr>
                        <a:t>Acta de Reunión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LMR</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extLst>
                  <a:ext uri="{0D108BD9-81ED-4DB2-BD59-A6C34878D82A}">
                    <a16:rowId xmlns:a16="http://schemas.microsoft.com/office/drawing/2014/main" val="10001"/>
                  </a:ext>
                </a:extLst>
              </a:tr>
              <a:tr h="197564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2</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Jefe de proyecto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1300" u="none" strike="noStrike" cap="none" normalizeH="0" baseline="0" dirty="0" smtClean="0">
                          <a:ln>
                            <a:noFill/>
                          </a:ln>
                          <a:effectLst/>
                        </a:rPr>
                        <a:t>Ejecución, Seguimiento y Control </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En esta etapa, se ejecuta el “Plan del Proyecto”  y se realizan las actividades de seguimiento sobre lo planificado.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El Coordinador Empresa realiza la asignación de trabajo quincenal al equipo de trabajo.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Los Analistas realizan el trabajo encomendado.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El seguimiento se realiza bajo el esquema de reuniones, efectuándose el control de cambios al Plan del Proyecto de ser necesario.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LMR</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Informe quincenal</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Registro de riesgos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Matriz de entregables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Acta de reuniones</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extLst>
                  <a:ext uri="{0D108BD9-81ED-4DB2-BD59-A6C34878D82A}">
                    <a16:rowId xmlns:a16="http://schemas.microsoft.com/office/drawing/2014/main" val="10002"/>
                  </a:ext>
                </a:extLst>
              </a:tr>
              <a:tr h="1361951">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3</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77" marB="45677" anchor="ct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Jefe de proyecto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77" marB="45677" anchor="ctr" horzOverflow="overflow"/>
                </a:tc>
                <a:tc>
                  <a:txBody>
                    <a:bodyPr/>
                    <a:lstStyle/>
                    <a:p>
                      <a:pPr marL="0" marR="0" lvl="0" indent="0" algn="just" defTabSz="914400" rtl="0" eaLnBrk="1" fontAlgn="base" latinLnBrk="0" hangingPunct="1">
                        <a:lnSpc>
                          <a:spcPct val="110000"/>
                        </a:lnSpc>
                        <a:spcBef>
                          <a:spcPct val="0"/>
                        </a:spcBef>
                        <a:spcAft>
                          <a:spcPct val="0"/>
                        </a:spcAft>
                        <a:buClrTx/>
                        <a:buSzTx/>
                        <a:buFontTx/>
                        <a:buNone/>
                        <a:tabLst/>
                      </a:pPr>
                      <a:r>
                        <a:rPr kumimoji="0" lang="es-PE" sz="1300" u="none" strike="noStrike" cap="none" normalizeH="0" baseline="0" dirty="0" smtClean="0">
                          <a:ln>
                            <a:noFill/>
                          </a:ln>
                          <a:effectLst/>
                        </a:rPr>
                        <a:t>Cierre del Proyecto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77" marB="45677" anchor="ct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En esta etapa se elabora el acta de aceptación y cierre del Proyecto, el cual debe ser aprobada por el cliente.</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Se registran las oportunidades de mejora y las lecciones aprendidas, seguidamente se elabora y expone el </a:t>
                      </a:r>
                      <a:r>
                        <a:rPr kumimoji="0" lang="es-ES" sz="1300" u="none" strike="noStrike" cap="none" normalizeH="0" baseline="0" dirty="0" err="1" smtClean="0">
                          <a:ln>
                            <a:noFill/>
                          </a:ln>
                          <a:effectLst/>
                        </a:rPr>
                        <a:t>relatorio</a:t>
                      </a:r>
                      <a:r>
                        <a:rPr kumimoji="0" lang="es-ES" sz="1300" u="none" strike="noStrike" cap="none" normalizeH="0" baseline="0" dirty="0" smtClean="0">
                          <a:ln>
                            <a:noFill/>
                          </a:ln>
                          <a:effectLst/>
                        </a:rPr>
                        <a:t> del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Se archivan todos los entregables del proyecto y se hace la entrega al Gestor de la Configuración.</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77" marB="45677" anchor="ct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Plantillas:</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Acta de Aceptación y Cierre del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err="1" smtClean="0">
                          <a:ln>
                            <a:noFill/>
                          </a:ln>
                          <a:effectLst/>
                        </a:rPr>
                        <a:t>Relatorio</a:t>
                      </a:r>
                      <a:r>
                        <a:rPr kumimoji="0" lang="es-ES" sz="1300" u="none" strike="noStrike" cap="none" normalizeH="0" baseline="0" dirty="0" smtClean="0">
                          <a:ln>
                            <a:noFill/>
                          </a:ln>
                          <a:effectLst/>
                        </a:rPr>
                        <a:t> del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Matriz de entregables</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Oportunidades de mejora</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Lecciones Aprendidas</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77" marB="45677" anchor="ctr" horzOverflow="overflow"/>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580106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2155811" y="1382685"/>
            <a:ext cx="9159874" cy="3886199"/>
          </a:xfrm>
        </p:spPr>
        <p:txBody>
          <a:bodyPr>
            <a:noAutofit/>
          </a:bodyPr>
          <a:lstStyle/>
          <a:p>
            <a:pPr algn="l"/>
            <a:r>
              <a:rPr lang="es-PE" dirty="0" smtClean="0">
                <a:latin typeface="Candara" panose="020E0502030303020204" pitchFamily="34" charset="0"/>
              </a:rPr>
              <a:t>5. </a:t>
            </a:r>
            <a:r>
              <a:rPr lang="es-PE" sz="6000" dirty="0" smtClean="0">
                <a:latin typeface="Candara" panose="020E0502030303020204" pitchFamily="34" charset="0"/>
              </a:rPr>
              <a:t>Procesos de Gestión de Proyectos</a:t>
            </a:r>
            <a:br>
              <a:rPr lang="es-PE" sz="6000" dirty="0" smtClean="0">
                <a:latin typeface="Candara" panose="020E0502030303020204" pitchFamily="34" charset="0"/>
              </a:rPr>
            </a:br>
            <a:r>
              <a:rPr lang="es-PE" sz="6000" dirty="0">
                <a:latin typeface="Candara" panose="020E0502030303020204" pitchFamily="34" charset="0"/>
              </a:rPr>
              <a:t>	</a:t>
            </a:r>
            <a:r>
              <a:rPr lang="es-PE" sz="2800" dirty="0">
                <a:latin typeface="Candara" panose="020E0502030303020204" pitchFamily="34" charset="0"/>
              </a:rPr>
              <a:t>2</a:t>
            </a:r>
            <a:r>
              <a:rPr lang="es-PE" sz="2800" dirty="0" smtClean="0">
                <a:latin typeface="Candara" panose="020E0502030303020204" pitchFamily="34" charset="0"/>
              </a:rPr>
              <a:t>. </a:t>
            </a:r>
            <a:r>
              <a:rPr lang="es-PE" sz="6000" dirty="0" smtClean="0">
                <a:latin typeface="Candara" panose="020E0502030303020204" pitchFamily="34" charset="0"/>
              </a:rPr>
              <a:t>Actividades</a:t>
            </a:r>
            <a:endParaRPr lang="es-PE" sz="6000" dirty="0">
              <a:latin typeface="Candara" panose="020E0502030303020204" pitchFamily="34" charset="0"/>
            </a:endParaRPr>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680241080"/>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1543" y="23009"/>
            <a:ext cx="10018713" cy="1247189"/>
          </a:xfrm>
        </p:spPr>
        <p:txBody>
          <a:bodyPr/>
          <a:lstStyle/>
          <a:p>
            <a:r>
              <a:rPr lang="es-PE" altLang="es-ES" dirty="0">
                <a:latin typeface="Candara" panose="020E0502030303020204" pitchFamily="34" charset="0"/>
              </a:rPr>
              <a:t>Actividades del Subproceso de </a:t>
            </a:r>
            <a:r>
              <a:rPr lang="es-PE" altLang="es-ES" dirty="0" smtClean="0">
                <a:latin typeface="Candara" panose="020E0502030303020204" pitchFamily="34" charset="0"/>
              </a:rPr>
              <a:t>Planificación</a:t>
            </a:r>
            <a:endParaRPr lang="es-PE" dirty="0">
              <a:latin typeface="Candara" panose="020E0502030303020204" pitchFamily="34" charset="0"/>
            </a:endParaRPr>
          </a:p>
        </p:txBody>
      </p:sp>
      <p:grpSp>
        <p:nvGrpSpPr>
          <p:cNvPr id="4" name="Group 37"/>
          <p:cNvGrpSpPr>
            <a:grpSpLocks/>
          </p:cNvGrpSpPr>
          <p:nvPr/>
        </p:nvGrpSpPr>
        <p:grpSpPr bwMode="auto">
          <a:xfrm>
            <a:off x="6863630" y="2857042"/>
            <a:ext cx="982456" cy="2564523"/>
            <a:chOff x="1474" y="1308"/>
            <a:chExt cx="607" cy="1291"/>
          </a:xfrm>
        </p:grpSpPr>
        <p:sp>
          <p:nvSpPr>
            <p:cNvPr id="5" name="Rectangle 22"/>
            <p:cNvSpPr>
              <a:spLocks noChangeArrowheads="1"/>
            </p:cNvSpPr>
            <p:nvPr/>
          </p:nvSpPr>
          <p:spPr bwMode="auto">
            <a:xfrm>
              <a:off x="1474"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050" dirty="0"/>
                <a:t>Conformidad al Plan del Proyecto</a:t>
              </a:r>
              <a:endParaRPr lang="es-ES" altLang="es-ES" sz="1050" dirty="0"/>
            </a:p>
          </p:txBody>
        </p:sp>
        <p:sp>
          <p:nvSpPr>
            <p:cNvPr id="6" name="Rectangle 23"/>
            <p:cNvSpPr>
              <a:spLocks noChangeArrowheads="1"/>
            </p:cNvSpPr>
            <p:nvPr/>
          </p:nvSpPr>
          <p:spPr bwMode="auto">
            <a:xfrm>
              <a:off x="1474" y="1308"/>
              <a:ext cx="607" cy="2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050" b="1" dirty="0"/>
                <a:t>(3) Gestor de la Demanda</a:t>
              </a:r>
              <a:endParaRPr lang="es-ES" altLang="es-ES" sz="1050" b="1" dirty="0"/>
            </a:p>
          </p:txBody>
        </p:sp>
        <p:sp>
          <p:nvSpPr>
            <p:cNvPr id="7" name="Rectangle 24"/>
            <p:cNvSpPr>
              <a:spLocks noChangeArrowheads="1"/>
            </p:cNvSpPr>
            <p:nvPr/>
          </p:nvSpPr>
          <p:spPr bwMode="auto">
            <a:xfrm>
              <a:off x="1474" y="1959"/>
              <a:ext cx="607" cy="6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050" b="1"/>
                <a:t>Acta de Reunión</a:t>
              </a:r>
            </a:p>
          </p:txBody>
        </p:sp>
      </p:grpSp>
      <p:grpSp>
        <p:nvGrpSpPr>
          <p:cNvPr id="8" name="Group 39"/>
          <p:cNvGrpSpPr>
            <a:grpSpLocks/>
          </p:cNvGrpSpPr>
          <p:nvPr/>
        </p:nvGrpSpPr>
        <p:grpSpPr bwMode="auto">
          <a:xfrm>
            <a:off x="8139041" y="2866974"/>
            <a:ext cx="982456" cy="2554590"/>
            <a:chOff x="3107" y="1314"/>
            <a:chExt cx="607" cy="1286"/>
          </a:xfrm>
        </p:grpSpPr>
        <p:sp>
          <p:nvSpPr>
            <p:cNvPr id="9" name="Rectangle 28"/>
            <p:cNvSpPr>
              <a:spLocks noChangeArrowheads="1"/>
            </p:cNvSpPr>
            <p:nvPr/>
          </p:nvSpPr>
          <p:spPr bwMode="auto">
            <a:xfrm>
              <a:off x="3107"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050" dirty="0"/>
                <a:t>Kick off meeting - interno</a:t>
              </a:r>
              <a:endParaRPr lang="es-ES" altLang="es-ES" sz="1050" dirty="0"/>
            </a:p>
          </p:txBody>
        </p:sp>
        <p:sp>
          <p:nvSpPr>
            <p:cNvPr id="10" name="Rectangle 29"/>
            <p:cNvSpPr>
              <a:spLocks noChangeArrowheads="1"/>
            </p:cNvSpPr>
            <p:nvPr/>
          </p:nvSpPr>
          <p:spPr bwMode="auto">
            <a:xfrm>
              <a:off x="3107" y="1314"/>
              <a:ext cx="607" cy="234"/>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s-PE" altLang="es-ES" sz="1050" b="1" dirty="0"/>
                <a:t>(4) Jefe de Proyecto</a:t>
              </a:r>
              <a:endParaRPr lang="es-ES" altLang="es-ES" sz="1050" b="1" dirty="0"/>
            </a:p>
          </p:txBody>
        </p:sp>
        <p:sp>
          <p:nvSpPr>
            <p:cNvPr id="11" name="Rectangle 30"/>
            <p:cNvSpPr>
              <a:spLocks noChangeArrowheads="1"/>
            </p:cNvSpPr>
            <p:nvPr/>
          </p:nvSpPr>
          <p:spPr bwMode="auto">
            <a:xfrm>
              <a:off x="3107" y="1959"/>
              <a:ext cx="607" cy="64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050" b="1" dirty="0"/>
                <a:t>Acta de Reunión</a:t>
              </a:r>
            </a:p>
          </p:txBody>
        </p:sp>
      </p:grpSp>
      <p:cxnSp>
        <p:nvCxnSpPr>
          <p:cNvPr id="12" name="AutoShape 32"/>
          <p:cNvCxnSpPr>
            <a:cxnSpLocks noChangeShapeType="1"/>
            <a:endCxn id="5" idx="1"/>
          </p:cNvCxnSpPr>
          <p:nvPr/>
        </p:nvCxnSpPr>
        <p:spPr bwMode="auto">
          <a:xfrm>
            <a:off x="6596571" y="3741016"/>
            <a:ext cx="267059"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13" name="AutoShape 35"/>
          <p:cNvCxnSpPr>
            <a:cxnSpLocks noChangeShapeType="1"/>
            <a:stCxn id="5" idx="3"/>
            <a:endCxn id="9" idx="1"/>
          </p:cNvCxnSpPr>
          <p:nvPr/>
        </p:nvCxnSpPr>
        <p:spPr bwMode="auto">
          <a:xfrm flipV="1">
            <a:off x="7846086" y="3739030"/>
            <a:ext cx="292956" cy="1986"/>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
        <p:nvSpPr>
          <p:cNvPr id="14" name="Text Box 47"/>
          <p:cNvSpPr txBox="1">
            <a:spLocks noChangeArrowheads="1"/>
          </p:cNvSpPr>
          <p:nvPr/>
        </p:nvSpPr>
        <p:spPr bwMode="auto">
          <a:xfrm>
            <a:off x="6562581" y="3407290"/>
            <a:ext cx="309142" cy="25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050" b="1" dirty="0">
                <a:solidFill>
                  <a:srgbClr val="000066"/>
                </a:solidFill>
              </a:rPr>
              <a:t>Si</a:t>
            </a:r>
            <a:endParaRPr lang="es-ES" altLang="es-ES" sz="1050" b="1" dirty="0">
              <a:solidFill>
                <a:srgbClr val="000066"/>
              </a:solidFill>
            </a:endParaRPr>
          </a:p>
        </p:txBody>
      </p:sp>
      <p:sp>
        <p:nvSpPr>
          <p:cNvPr id="15" name="Text Box 53"/>
          <p:cNvSpPr txBox="1">
            <a:spLocks noChangeArrowheads="1"/>
          </p:cNvSpPr>
          <p:nvPr/>
        </p:nvSpPr>
        <p:spPr bwMode="auto">
          <a:xfrm>
            <a:off x="5947535" y="2866973"/>
            <a:ext cx="360935" cy="25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050" b="1">
                <a:solidFill>
                  <a:srgbClr val="000066"/>
                </a:solidFill>
              </a:rPr>
              <a:t>No</a:t>
            </a:r>
            <a:endParaRPr lang="es-ES" altLang="es-ES" sz="1050" b="1">
              <a:solidFill>
                <a:srgbClr val="000066"/>
              </a:solidFill>
            </a:endParaRPr>
          </a:p>
        </p:txBody>
      </p:sp>
      <p:cxnSp>
        <p:nvCxnSpPr>
          <p:cNvPr id="16" name="AutoShape 54"/>
          <p:cNvCxnSpPr>
            <a:cxnSpLocks noChangeShapeType="1"/>
          </p:cNvCxnSpPr>
          <p:nvPr/>
        </p:nvCxnSpPr>
        <p:spPr bwMode="auto">
          <a:xfrm>
            <a:off x="4909997" y="3719165"/>
            <a:ext cx="252493" cy="7946"/>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17" name="AutoShape 82"/>
          <p:cNvCxnSpPr>
            <a:cxnSpLocks noChangeShapeType="1"/>
          </p:cNvCxnSpPr>
          <p:nvPr/>
        </p:nvCxnSpPr>
        <p:spPr bwMode="auto">
          <a:xfrm>
            <a:off x="1980723" y="2457165"/>
            <a:ext cx="636822" cy="88794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19" name="Group 84"/>
          <p:cNvGrpSpPr>
            <a:grpSpLocks/>
          </p:cNvGrpSpPr>
          <p:nvPr/>
        </p:nvGrpSpPr>
        <p:grpSpPr bwMode="auto">
          <a:xfrm>
            <a:off x="2731882" y="2856902"/>
            <a:ext cx="978018" cy="2564522"/>
            <a:chOff x="591" y="1306"/>
            <a:chExt cx="673" cy="1291"/>
          </a:xfrm>
        </p:grpSpPr>
        <p:sp>
          <p:nvSpPr>
            <p:cNvPr id="20" name="Rectangle 85"/>
            <p:cNvSpPr>
              <a:spLocks noChangeArrowheads="1"/>
            </p:cNvSpPr>
            <p:nvPr/>
          </p:nvSpPr>
          <p:spPr bwMode="auto">
            <a:xfrm>
              <a:off x="591" y="1546"/>
              <a:ext cx="673"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050" dirty="0"/>
                <a:t>Planeamiento </a:t>
              </a:r>
              <a:endParaRPr lang="es-ES" altLang="es-ES" sz="1050" dirty="0"/>
            </a:p>
          </p:txBody>
        </p:sp>
        <p:sp>
          <p:nvSpPr>
            <p:cNvPr id="21" name="Rectangle 86"/>
            <p:cNvSpPr>
              <a:spLocks noChangeArrowheads="1"/>
            </p:cNvSpPr>
            <p:nvPr/>
          </p:nvSpPr>
          <p:spPr bwMode="auto">
            <a:xfrm>
              <a:off x="591" y="1306"/>
              <a:ext cx="673" cy="24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050" b="1" dirty="0"/>
                <a:t>(1) </a:t>
              </a:r>
              <a:r>
                <a:rPr lang="es-PE" altLang="es-ES" sz="1050" b="1" dirty="0" smtClean="0"/>
                <a:t>Jefe de Proyecto</a:t>
              </a:r>
              <a:endParaRPr lang="es-ES" altLang="es-ES" sz="1050" b="1" dirty="0"/>
            </a:p>
          </p:txBody>
        </p:sp>
        <p:sp>
          <p:nvSpPr>
            <p:cNvPr id="22" name="Rectangle 87"/>
            <p:cNvSpPr>
              <a:spLocks noChangeArrowheads="1"/>
            </p:cNvSpPr>
            <p:nvPr/>
          </p:nvSpPr>
          <p:spPr bwMode="auto">
            <a:xfrm>
              <a:off x="591" y="1956"/>
              <a:ext cx="673" cy="64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050" b="1" dirty="0" smtClean="0">
                  <a:latin typeface="Candara" panose="020E0502030303020204" pitchFamily="34" charset="0"/>
                </a:rPr>
                <a:t>-Plan </a:t>
              </a:r>
              <a:r>
                <a:rPr lang="es-PE" altLang="es-ES" sz="1050" b="1" dirty="0">
                  <a:latin typeface="Candara" panose="020E0502030303020204" pitchFamily="34" charset="0"/>
                </a:rPr>
                <a:t>del </a:t>
              </a:r>
              <a:r>
                <a:rPr lang="es-PE" altLang="es-ES" sz="1050" b="1" dirty="0" smtClean="0">
                  <a:latin typeface="Candara" panose="020E0502030303020204" pitchFamily="34" charset="0"/>
                </a:rPr>
                <a:t>Proyecto</a:t>
              </a:r>
            </a:p>
            <a:p>
              <a:pPr algn="ctr" eaLnBrk="1" hangingPunct="1"/>
              <a:r>
                <a:rPr lang="es-PE" altLang="es-PE" sz="1050" b="1" dirty="0" smtClean="0">
                  <a:latin typeface="Candara" panose="020E0502030303020204" pitchFamily="34" charset="0"/>
                </a:rPr>
                <a:t>-Lista </a:t>
              </a:r>
              <a:r>
                <a:rPr lang="es-PE" altLang="es-PE" sz="1050" b="1" dirty="0">
                  <a:latin typeface="Candara" panose="020E0502030303020204" pitchFamily="34" charset="0"/>
                </a:rPr>
                <a:t>de </a:t>
              </a:r>
              <a:r>
                <a:rPr lang="es-PE" altLang="es-PE" sz="1050" b="1" dirty="0" smtClean="0">
                  <a:latin typeface="Candara" panose="020E0502030303020204" pitchFamily="34" charset="0"/>
                </a:rPr>
                <a:t>Requerimientos</a:t>
              </a:r>
            </a:p>
            <a:p>
              <a:pPr algn="ctr"/>
              <a:r>
                <a:rPr lang="es-PE" altLang="es-PE" sz="1050" b="1" dirty="0" smtClean="0">
                  <a:latin typeface="Candara" panose="020E0502030303020204" pitchFamily="34" charset="0"/>
                </a:rPr>
                <a:t>-Cronograma </a:t>
              </a:r>
              <a:r>
                <a:rPr lang="es-PE" altLang="es-PE" sz="1050" b="1" dirty="0">
                  <a:latin typeface="Candara" panose="020E0502030303020204" pitchFamily="34" charset="0"/>
                </a:rPr>
                <a:t>de </a:t>
              </a:r>
              <a:r>
                <a:rPr lang="es-PE" altLang="es-PE" sz="1050" b="1" dirty="0" smtClean="0">
                  <a:latin typeface="Candara" panose="020E0502030303020204" pitchFamily="34" charset="0"/>
                </a:rPr>
                <a:t>Proyecto</a:t>
              </a:r>
              <a:endParaRPr lang="es-PE" altLang="es-ES" sz="1050" b="1" dirty="0">
                <a:solidFill>
                  <a:srgbClr val="000066"/>
                </a:solidFill>
              </a:endParaRPr>
            </a:p>
          </p:txBody>
        </p:sp>
      </p:grpSp>
      <p:sp>
        <p:nvSpPr>
          <p:cNvPr id="23" name="AutoShape 92"/>
          <p:cNvSpPr>
            <a:spLocks noChangeArrowheads="1"/>
          </p:cNvSpPr>
          <p:nvPr/>
        </p:nvSpPr>
        <p:spPr bwMode="auto">
          <a:xfrm>
            <a:off x="5036244" y="3198711"/>
            <a:ext cx="1680908" cy="1319294"/>
          </a:xfrm>
          <a:prstGeom prst="diamond">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dirty="0">
                <a:latin typeface="Candara" panose="020E0502030303020204" pitchFamily="34" charset="0"/>
              </a:rPr>
              <a:t>Aprobado</a:t>
            </a:r>
            <a:endParaRPr lang="es-ES" altLang="es-ES" sz="1100" dirty="0">
              <a:latin typeface="Candara" panose="020E0502030303020204" pitchFamily="34" charset="0"/>
            </a:endParaRPr>
          </a:p>
        </p:txBody>
      </p:sp>
      <p:grpSp>
        <p:nvGrpSpPr>
          <p:cNvPr id="24" name="Group 93"/>
          <p:cNvGrpSpPr>
            <a:grpSpLocks/>
          </p:cNvGrpSpPr>
          <p:nvPr/>
        </p:nvGrpSpPr>
        <p:grpSpPr bwMode="auto">
          <a:xfrm>
            <a:off x="9362659" y="2866974"/>
            <a:ext cx="982456" cy="2554590"/>
            <a:chOff x="3107" y="1313"/>
            <a:chExt cx="607" cy="1286"/>
          </a:xfrm>
        </p:grpSpPr>
        <p:sp>
          <p:nvSpPr>
            <p:cNvPr id="25" name="Rectangle 94"/>
            <p:cNvSpPr>
              <a:spLocks noChangeArrowheads="1"/>
            </p:cNvSpPr>
            <p:nvPr/>
          </p:nvSpPr>
          <p:spPr bwMode="auto">
            <a:xfrm>
              <a:off x="3107"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050" dirty="0"/>
                <a:t>Kick off meeting - externo</a:t>
              </a:r>
              <a:endParaRPr lang="es-ES" altLang="es-ES" sz="1050" dirty="0"/>
            </a:p>
          </p:txBody>
        </p:sp>
        <p:sp>
          <p:nvSpPr>
            <p:cNvPr id="26" name="Rectangle 95"/>
            <p:cNvSpPr>
              <a:spLocks noChangeArrowheads="1"/>
            </p:cNvSpPr>
            <p:nvPr/>
          </p:nvSpPr>
          <p:spPr bwMode="auto">
            <a:xfrm>
              <a:off x="3107" y="1313"/>
              <a:ext cx="607" cy="23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050" b="1" dirty="0"/>
                <a:t>(5) Coordinador Empresa</a:t>
              </a:r>
              <a:endParaRPr lang="es-ES" altLang="es-ES" sz="1050" b="1" dirty="0"/>
            </a:p>
          </p:txBody>
        </p:sp>
        <p:sp>
          <p:nvSpPr>
            <p:cNvPr id="27" name="Rectangle 96"/>
            <p:cNvSpPr>
              <a:spLocks noChangeArrowheads="1"/>
            </p:cNvSpPr>
            <p:nvPr/>
          </p:nvSpPr>
          <p:spPr bwMode="auto">
            <a:xfrm>
              <a:off x="3107" y="1959"/>
              <a:ext cx="607" cy="6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050" b="1" dirty="0"/>
                <a:t>Acta de </a:t>
              </a:r>
              <a:r>
                <a:rPr lang="es-PE" altLang="es-ES" sz="1050" b="1" dirty="0" smtClean="0"/>
                <a:t>Reunión mensual</a:t>
              </a:r>
              <a:endParaRPr lang="es-PE" altLang="es-ES" sz="1050" b="1" dirty="0"/>
            </a:p>
          </p:txBody>
        </p:sp>
      </p:grpSp>
      <p:cxnSp>
        <p:nvCxnSpPr>
          <p:cNvPr id="28" name="AutoShape 97"/>
          <p:cNvCxnSpPr>
            <a:cxnSpLocks noChangeShapeType="1"/>
          </p:cNvCxnSpPr>
          <p:nvPr/>
        </p:nvCxnSpPr>
        <p:spPr bwMode="auto">
          <a:xfrm>
            <a:off x="9116641" y="3727111"/>
            <a:ext cx="252493" cy="7946"/>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29" name="Group 101"/>
          <p:cNvGrpSpPr>
            <a:grpSpLocks/>
          </p:cNvGrpSpPr>
          <p:nvPr/>
        </p:nvGrpSpPr>
        <p:grpSpPr bwMode="auto">
          <a:xfrm>
            <a:off x="3435374" y="2210164"/>
            <a:ext cx="2464918" cy="1007135"/>
            <a:chOff x="992" y="1199"/>
            <a:chExt cx="1552" cy="507"/>
          </a:xfrm>
        </p:grpSpPr>
        <p:sp>
          <p:nvSpPr>
            <p:cNvPr id="30" name="Line 98"/>
            <p:cNvSpPr>
              <a:spLocks noChangeShapeType="1"/>
            </p:cNvSpPr>
            <p:nvPr/>
          </p:nvSpPr>
          <p:spPr bwMode="auto">
            <a:xfrm flipV="1">
              <a:off x="2544" y="1207"/>
              <a:ext cx="0" cy="4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PE" sz="1050"/>
            </a:p>
          </p:txBody>
        </p:sp>
        <p:sp>
          <p:nvSpPr>
            <p:cNvPr id="31" name="Line 99"/>
            <p:cNvSpPr>
              <a:spLocks noChangeShapeType="1"/>
            </p:cNvSpPr>
            <p:nvPr/>
          </p:nvSpPr>
          <p:spPr bwMode="auto">
            <a:xfrm flipH="1">
              <a:off x="999" y="1207"/>
              <a:ext cx="154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PE" sz="1050"/>
            </a:p>
          </p:txBody>
        </p:sp>
        <p:sp>
          <p:nvSpPr>
            <p:cNvPr id="32" name="Line 100"/>
            <p:cNvSpPr>
              <a:spLocks noChangeShapeType="1"/>
            </p:cNvSpPr>
            <p:nvPr/>
          </p:nvSpPr>
          <p:spPr bwMode="auto">
            <a:xfrm>
              <a:off x="992" y="1199"/>
              <a:ext cx="12" cy="33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sz="1050"/>
            </a:p>
          </p:txBody>
        </p:sp>
      </p:grpSp>
      <p:grpSp>
        <p:nvGrpSpPr>
          <p:cNvPr id="33" name="Group 102"/>
          <p:cNvGrpSpPr>
            <a:grpSpLocks/>
          </p:cNvGrpSpPr>
          <p:nvPr/>
        </p:nvGrpSpPr>
        <p:grpSpPr bwMode="auto">
          <a:xfrm>
            <a:off x="3977185" y="2857325"/>
            <a:ext cx="982456" cy="2564522"/>
            <a:chOff x="1474" y="1279"/>
            <a:chExt cx="607" cy="1291"/>
          </a:xfrm>
        </p:grpSpPr>
        <p:sp>
          <p:nvSpPr>
            <p:cNvPr id="34" name="Rectangle 103"/>
            <p:cNvSpPr>
              <a:spLocks noChangeArrowheads="1"/>
            </p:cNvSpPr>
            <p:nvPr/>
          </p:nvSpPr>
          <p:spPr bwMode="auto">
            <a:xfrm>
              <a:off x="1474"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050" dirty="0"/>
                <a:t>Revisión, Ajustes</a:t>
              </a:r>
              <a:endParaRPr lang="es-ES" altLang="es-ES" sz="1050" dirty="0"/>
            </a:p>
          </p:txBody>
        </p:sp>
        <p:sp>
          <p:nvSpPr>
            <p:cNvPr id="35" name="Rectangle 104"/>
            <p:cNvSpPr>
              <a:spLocks noChangeArrowheads="1"/>
            </p:cNvSpPr>
            <p:nvPr/>
          </p:nvSpPr>
          <p:spPr bwMode="auto">
            <a:xfrm>
              <a:off x="1474" y="1279"/>
              <a:ext cx="607" cy="26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050" b="1" dirty="0"/>
                <a:t>(2) Gestor de la Demanda</a:t>
              </a:r>
              <a:endParaRPr lang="es-ES" altLang="es-ES" sz="1050" b="1" dirty="0"/>
            </a:p>
          </p:txBody>
        </p:sp>
        <p:sp>
          <p:nvSpPr>
            <p:cNvPr id="36" name="Rectangle 105"/>
            <p:cNvSpPr>
              <a:spLocks noChangeArrowheads="1"/>
            </p:cNvSpPr>
            <p:nvPr/>
          </p:nvSpPr>
          <p:spPr bwMode="auto">
            <a:xfrm>
              <a:off x="1474" y="1959"/>
              <a:ext cx="607" cy="61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050" b="1" dirty="0"/>
                <a:t>Acta de Reunión</a:t>
              </a:r>
            </a:p>
          </p:txBody>
        </p:sp>
      </p:grpSp>
      <p:cxnSp>
        <p:nvCxnSpPr>
          <p:cNvPr id="37" name="AutoShape 106"/>
          <p:cNvCxnSpPr>
            <a:cxnSpLocks noChangeShapeType="1"/>
          </p:cNvCxnSpPr>
          <p:nvPr/>
        </p:nvCxnSpPr>
        <p:spPr bwMode="auto">
          <a:xfrm>
            <a:off x="3709901" y="3713205"/>
            <a:ext cx="267060"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41" name="AutoShape 113"/>
          <p:cNvCxnSpPr>
            <a:cxnSpLocks noChangeShapeType="1"/>
            <a:stCxn id="25" idx="3"/>
          </p:cNvCxnSpPr>
          <p:nvPr/>
        </p:nvCxnSpPr>
        <p:spPr bwMode="auto">
          <a:xfrm flipV="1">
            <a:off x="10345115" y="3729097"/>
            <a:ext cx="252493" cy="1191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3" name="Rectangle 117"/>
          <p:cNvSpPr>
            <a:spLocks noChangeArrowheads="1"/>
          </p:cNvSpPr>
          <p:nvPr/>
        </p:nvSpPr>
        <p:spPr bwMode="auto">
          <a:xfrm>
            <a:off x="10843394" y="5701654"/>
            <a:ext cx="1123731" cy="480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050" b="1" dirty="0">
                <a:latin typeface="Candara" panose="020E0502030303020204" pitchFamily="34" charset="0"/>
              </a:rPr>
              <a:t>Ejecución, Seguimiento y Control</a:t>
            </a:r>
            <a:endParaRPr lang="es-ES" altLang="es-ES" sz="1050" b="1" dirty="0">
              <a:latin typeface="Candara" panose="020E0502030303020204" pitchFamily="34" charset="0"/>
            </a:endParaRPr>
          </a:p>
        </p:txBody>
      </p:sp>
      <p:cxnSp>
        <p:nvCxnSpPr>
          <p:cNvPr id="44" name="AutoShape 118"/>
          <p:cNvCxnSpPr>
            <a:cxnSpLocks noChangeShapeType="1"/>
          </p:cNvCxnSpPr>
          <p:nvPr/>
        </p:nvCxnSpPr>
        <p:spPr bwMode="auto">
          <a:xfrm flipH="1">
            <a:off x="11310256" y="4458129"/>
            <a:ext cx="1618" cy="48271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6" name="Rectangle 109"/>
          <p:cNvSpPr>
            <a:spLocks noChangeArrowheads="1"/>
          </p:cNvSpPr>
          <p:nvPr/>
        </p:nvSpPr>
        <p:spPr bwMode="auto">
          <a:xfrm>
            <a:off x="493159" y="1645777"/>
            <a:ext cx="1519003"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050" b="1" dirty="0">
                <a:latin typeface="Candara" panose="020E0502030303020204" pitchFamily="34" charset="0"/>
              </a:rPr>
              <a:t>Gestor de Demanda</a:t>
            </a:r>
            <a:endParaRPr lang="es-ES" altLang="es-ES" sz="1050" b="1" dirty="0">
              <a:latin typeface="Candara" panose="020E0502030303020204" pitchFamily="34" charset="0"/>
            </a:endParaRPr>
          </a:p>
        </p:txBody>
      </p:sp>
      <p:sp>
        <p:nvSpPr>
          <p:cNvPr id="47" name="Rectangle 204"/>
          <p:cNvSpPr>
            <a:spLocks noChangeArrowheads="1"/>
          </p:cNvSpPr>
          <p:nvPr/>
        </p:nvSpPr>
        <p:spPr bwMode="auto">
          <a:xfrm>
            <a:off x="1587450" y="3264644"/>
            <a:ext cx="988661" cy="35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050" b="1" dirty="0">
                <a:latin typeface="Candara" panose="020E0502030303020204" pitchFamily="34" charset="0"/>
              </a:rPr>
              <a:t>Propuesta Aprobada</a:t>
            </a:r>
            <a:endParaRPr lang="es-ES" altLang="es-ES" sz="1050" b="1" dirty="0">
              <a:latin typeface="Candara" panose="020E0502030303020204" pitchFamily="34" charset="0"/>
            </a:endParaRPr>
          </a:p>
        </p:txBody>
      </p:sp>
      <p:pic>
        <p:nvPicPr>
          <p:cNvPr id="48" name="Picture 4" descr="https://encrypted-tbn1.gstatic.com/images?q=tbn:ANd9GcQNBJCXgGqbSqZI57TLpcKNLtBBud_ofIur2eySgSj-HinQ0GWP_513KQ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171" y="1567543"/>
            <a:ext cx="535380" cy="1889232"/>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Conector recto de flecha 48"/>
          <p:cNvCxnSpPr/>
          <p:nvPr/>
        </p:nvCxnSpPr>
        <p:spPr>
          <a:xfrm flipV="1">
            <a:off x="742696" y="2520046"/>
            <a:ext cx="66756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0" name="Imagen 49"/>
          <p:cNvPicPr>
            <a:picLocks noChangeAspect="1"/>
          </p:cNvPicPr>
          <p:nvPr/>
        </p:nvPicPr>
        <p:blipFill>
          <a:blip r:embed="rId3"/>
          <a:stretch>
            <a:fillRect/>
          </a:stretch>
        </p:blipFill>
        <p:spPr>
          <a:xfrm>
            <a:off x="1445784" y="2002719"/>
            <a:ext cx="882721" cy="1082300"/>
          </a:xfrm>
          <a:prstGeom prst="rect">
            <a:avLst/>
          </a:prstGeom>
        </p:spPr>
      </p:pic>
      <p:grpSp>
        <p:nvGrpSpPr>
          <p:cNvPr id="54" name="Grupo 53"/>
          <p:cNvGrpSpPr/>
          <p:nvPr/>
        </p:nvGrpSpPr>
        <p:grpSpPr>
          <a:xfrm>
            <a:off x="10638071" y="3009884"/>
            <a:ext cx="1347607" cy="1402393"/>
            <a:chOff x="8315088" y="4839445"/>
            <a:chExt cx="1321761" cy="1120736"/>
          </a:xfrm>
        </p:grpSpPr>
        <p:sp>
          <p:nvSpPr>
            <p:cNvPr id="52" name="Rectangle 195"/>
            <p:cNvSpPr>
              <a:spLocks noChangeArrowheads="1"/>
            </p:cNvSpPr>
            <p:nvPr/>
          </p:nvSpPr>
          <p:spPr bwMode="auto">
            <a:xfrm>
              <a:off x="8315088" y="5679784"/>
              <a:ext cx="1321761" cy="280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ES" sz="1050" b="1" dirty="0">
                  <a:latin typeface="Candara" panose="020E0502030303020204" pitchFamily="34" charset="0"/>
                </a:rPr>
                <a:t>Archivos del Proyecto</a:t>
              </a:r>
            </a:p>
          </p:txBody>
        </p:sp>
        <p:pic>
          <p:nvPicPr>
            <p:cNvPr id="53" name="Imagen 52"/>
            <p:cNvPicPr>
              <a:picLocks noChangeAspect="1"/>
            </p:cNvPicPr>
            <p:nvPr/>
          </p:nvPicPr>
          <p:blipFill>
            <a:blip r:embed="rId4"/>
            <a:stretch>
              <a:fillRect/>
            </a:stretch>
          </p:blipFill>
          <p:spPr>
            <a:xfrm>
              <a:off x="8407761" y="4839445"/>
              <a:ext cx="1136417" cy="840339"/>
            </a:xfrm>
            <a:prstGeom prst="rect">
              <a:avLst/>
            </a:prstGeom>
          </p:spPr>
        </p:pic>
      </p:grpSp>
      <p:sp>
        <p:nvSpPr>
          <p:cNvPr id="55" name="Lágrima 54"/>
          <p:cNvSpPr/>
          <p:nvPr/>
        </p:nvSpPr>
        <p:spPr>
          <a:xfrm>
            <a:off x="11145370" y="4940839"/>
            <a:ext cx="577126" cy="760814"/>
          </a:xfrm>
          <a:prstGeom prst="teardrop">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sz="1050"/>
          </a:p>
        </p:txBody>
      </p:sp>
      <p:pic>
        <p:nvPicPr>
          <p:cNvPr id="59" name="Imagen 58"/>
          <p:cNvPicPr>
            <a:picLocks noChangeAspect="1"/>
          </p:cNvPicPr>
          <p:nvPr/>
        </p:nvPicPr>
        <p:blipFill rotWithShape="1">
          <a:blip r:embed="rId5"/>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2890522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500"/>
                                        <p:tgtEl>
                                          <p:spTgt spid="4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fade">
                                      <p:cBhvr>
                                        <p:cTn id="15" dur="500"/>
                                        <p:tgtEl>
                                          <p:spTgt spid="49"/>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fade">
                                      <p:cBhvr>
                                        <p:cTn id="20" dur="1000"/>
                                        <p:tgtEl>
                                          <p:spTgt spid="50"/>
                                        </p:tgtEl>
                                      </p:cBhvr>
                                    </p:animEffect>
                                    <p:anim calcmode="lin" valueType="num">
                                      <p:cBhvr>
                                        <p:cTn id="21" dur="1000" fill="hold"/>
                                        <p:tgtEl>
                                          <p:spTgt spid="50"/>
                                        </p:tgtEl>
                                        <p:attrNameLst>
                                          <p:attrName>ppt_x</p:attrName>
                                        </p:attrNameLst>
                                      </p:cBhvr>
                                      <p:tavLst>
                                        <p:tav tm="0">
                                          <p:val>
                                            <p:strVal val="#ppt_x"/>
                                          </p:val>
                                        </p:tav>
                                        <p:tav tm="100000">
                                          <p:val>
                                            <p:strVal val="#ppt_x"/>
                                          </p:val>
                                        </p:tav>
                                      </p:tavLst>
                                    </p:anim>
                                    <p:anim calcmode="lin" valueType="num">
                                      <p:cBhvr>
                                        <p:cTn id="22" dur="1000" fill="hold"/>
                                        <p:tgtEl>
                                          <p:spTgt spid="50"/>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1000"/>
                                        <p:tgtEl>
                                          <p:spTgt spid="47"/>
                                        </p:tgtEl>
                                      </p:cBhvr>
                                    </p:animEffect>
                                    <p:anim calcmode="lin" valueType="num">
                                      <p:cBhvr>
                                        <p:cTn id="26" dur="1000" fill="hold"/>
                                        <p:tgtEl>
                                          <p:spTgt spid="47"/>
                                        </p:tgtEl>
                                        <p:attrNameLst>
                                          <p:attrName>ppt_x</p:attrName>
                                        </p:attrNameLst>
                                      </p:cBhvr>
                                      <p:tavLst>
                                        <p:tav tm="0">
                                          <p:val>
                                            <p:strVal val="#ppt_x"/>
                                          </p:val>
                                        </p:tav>
                                        <p:tav tm="100000">
                                          <p:val>
                                            <p:strVal val="#ppt_x"/>
                                          </p:val>
                                        </p:tav>
                                      </p:tavLst>
                                    </p:anim>
                                    <p:anim calcmode="lin" valueType="num">
                                      <p:cBhvr>
                                        <p:cTn id="27"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down)">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500"/>
                                        <p:tgtEl>
                                          <p:spTgt spid="3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wipe(down)">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circle(in)">
                                      <p:cBhvr>
                                        <p:cTn id="57" dur="2000"/>
                                        <p:tgtEl>
                                          <p:spTgt spid="2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fade">
                                      <p:cBhvr>
                                        <p:cTn id="62" dur="500"/>
                                        <p:tgtEl>
                                          <p:spTgt spid="2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500"/>
                                        <p:tgtEl>
                                          <p:spTgt spid="15"/>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500"/>
                                        <p:tgtEl>
                                          <p:spTgt spid="14"/>
                                        </p:tgtEl>
                                      </p:cBhvr>
                                    </p:animEffect>
                                  </p:childTnLst>
                                </p:cTn>
                              </p:par>
                              <p:par>
                                <p:cTn id="71" presetID="10" presetClass="entr" presetSubtype="0" fill="hold" nodeType="with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fade">
                                      <p:cBhvr>
                                        <p:cTn id="73" dur="500"/>
                                        <p:tgtEl>
                                          <p:spTgt spid="12"/>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nodeType="clickEffect">
                                  <p:stCondLst>
                                    <p:cond delay="0"/>
                                  </p:stCondLst>
                                  <p:childTnLst>
                                    <p:set>
                                      <p:cBhvr>
                                        <p:cTn id="77" dur="1" fill="hold">
                                          <p:stCondLst>
                                            <p:cond delay="0"/>
                                          </p:stCondLst>
                                        </p:cTn>
                                        <p:tgtEl>
                                          <p:spTgt spid="4"/>
                                        </p:tgtEl>
                                        <p:attrNameLst>
                                          <p:attrName>style.visibility</p:attrName>
                                        </p:attrNameLst>
                                      </p:cBhvr>
                                      <p:to>
                                        <p:strVal val="visible"/>
                                      </p:to>
                                    </p:set>
                                    <p:animEffect transition="in" filter="wipe(down)">
                                      <p:cBhvr>
                                        <p:cTn id="78" dur="500"/>
                                        <p:tgtEl>
                                          <p:spTgt spid="4"/>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13"/>
                                        </p:tgtEl>
                                        <p:attrNameLst>
                                          <p:attrName>style.visibility</p:attrName>
                                        </p:attrNameLst>
                                      </p:cBhvr>
                                      <p:to>
                                        <p:strVal val="visible"/>
                                      </p:to>
                                    </p:set>
                                    <p:animEffect transition="in" filter="fade">
                                      <p:cBhvr>
                                        <p:cTn id="83" dur="500"/>
                                        <p:tgtEl>
                                          <p:spTgt spid="13"/>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8"/>
                                        </p:tgtEl>
                                        <p:attrNameLst>
                                          <p:attrName>style.visibility</p:attrName>
                                        </p:attrNameLst>
                                      </p:cBhvr>
                                      <p:to>
                                        <p:strVal val="visible"/>
                                      </p:to>
                                    </p:set>
                                    <p:animEffect transition="in" filter="fade">
                                      <p:cBhvr>
                                        <p:cTn id="88" dur="500"/>
                                        <p:tgtEl>
                                          <p:spTgt spid="8"/>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fade">
                                      <p:cBhvr>
                                        <p:cTn id="93" dur="500"/>
                                        <p:tgtEl>
                                          <p:spTgt spid="28"/>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nodeType="clickEffect">
                                  <p:stCondLst>
                                    <p:cond delay="0"/>
                                  </p:stCondLst>
                                  <p:childTnLst>
                                    <p:set>
                                      <p:cBhvr>
                                        <p:cTn id="97" dur="1" fill="hold">
                                          <p:stCondLst>
                                            <p:cond delay="0"/>
                                          </p:stCondLst>
                                        </p:cTn>
                                        <p:tgtEl>
                                          <p:spTgt spid="24"/>
                                        </p:tgtEl>
                                        <p:attrNameLst>
                                          <p:attrName>style.visibility</p:attrName>
                                        </p:attrNameLst>
                                      </p:cBhvr>
                                      <p:to>
                                        <p:strVal val="visible"/>
                                      </p:to>
                                    </p:set>
                                    <p:animEffect transition="in" filter="wipe(down)">
                                      <p:cBhvr>
                                        <p:cTn id="98" dur="500"/>
                                        <p:tgtEl>
                                          <p:spTgt spid="24"/>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41"/>
                                        </p:tgtEl>
                                        <p:attrNameLst>
                                          <p:attrName>style.visibility</p:attrName>
                                        </p:attrNameLst>
                                      </p:cBhvr>
                                      <p:to>
                                        <p:strVal val="visible"/>
                                      </p:to>
                                    </p:set>
                                    <p:animEffect transition="in" filter="fade">
                                      <p:cBhvr>
                                        <p:cTn id="103" dur="500"/>
                                        <p:tgtEl>
                                          <p:spTgt spid="41"/>
                                        </p:tgtEl>
                                      </p:cBhvr>
                                    </p:animEffect>
                                  </p:childTnLst>
                                </p:cTn>
                              </p:par>
                            </p:childTnLst>
                          </p:cTn>
                        </p:par>
                      </p:childTnLst>
                    </p:cTn>
                  </p:par>
                  <p:par>
                    <p:cTn id="104" fill="hold">
                      <p:stCondLst>
                        <p:cond delay="indefinite"/>
                      </p:stCondLst>
                      <p:childTnLst>
                        <p:par>
                          <p:cTn id="105" fill="hold">
                            <p:stCondLst>
                              <p:cond delay="0"/>
                            </p:stCondLst>
                            <p:childTnLst>
                              <p:par>
                                <p:cTn id="106" presetID="2" presetClass="entr" presetSubtype="4" fill="hold" nodeType="clickEffect">
                                  <p:stCondLst>
                                    <p:cond delay="0"/>
                                  </p:stCondLst>
                                  <p:childTnLst>
                                    <p:set>
                                      <p:cBhvr>
                                        <p:cTn id="107" dur="1" fill="hold">
                                          <p:stCondLst>
                                            <p:cond delay="0"/>
                                          </p:stCondLst>
                                        </p:cTn>
                                        <p:tgtEl>
                                          <p:spTgt spid="54"/>
                                        </p:tgtEl>
                                        <p:attrNameLst>
                                          <p:attrName>style.visibility</p:attrName>
                                        </p:attrNameLst>
                                      </p:cBhvr>
                                      <p:to>
                                        <p:strVal val="visible"/>
                                      </p:to>
                                    </p:set>
                                    <p:anim calcmode="lin" valueType="num">
                                      <p:cBhvr additive="base">
                                        <p:cTn id="108" dur="500" fill="hold"/>
                                        <p:tgtEl>
                                          <p:spTgt spid="54"/>
                                        </p:tgtEl>
                                        <p:attrNameLst>
                                          <p:attrName>ppt_x</p:attrName>
                                        </p:attrNameLst>
                                      </p:cBhvr>
                                      <p:tavLst>
                                        <p:tav tm="0">
                                          <p:val>
                                            <p:strVal val="#ppt_x"/>
                                          </p:val>
                                        </p:tav>
                                        <p:tav tm="100000">
                                          <p:val>
                                            <p:strVal val="#ppt_x"/>
                                          </p:val>
                                        </p:tav>
                                      </p:tavLst>
                                    </p:anim>
                                    <p:anim calcmode="lin" valueType="num">
                                      <p:cBhvr additive="base">
                                        <p:cTn id="109"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nodeType="clickEffect">
                                  <p:stCondLst>
                                    <p:cond delay="0"/>
                                  </p:stCondLst>
                                  <p:childTnLst>
                                    <p:set>
                                      <p:cBhvr>
                                        <p:cTn id="113" dur="1" fill="hold">
                                          <p:stCondLst>
                                            <p:cond delay="0"/>
                                          </p:stCondLst>
                                        </p:cTn>
                                        <p:tgtEl>
                                          <p:spTgt spid="44"/>
                                        </p:tgtEl>
                                        <p:attrNameLst>
                                          <p:attrName>style.visibility</p:attrName>
                                        </p:attrNameLst>
                                      </p:cBhvr>
                                      <p:to>
                                        <p:strVal val="visible"/>
                                      </p:to>
                                    </p:set>
                                    <p:animEffect transition="in" filter="fade">
                                      <p:cBhvr>
                                        <p:cTn id="114" dur="500"/>
                                        <p:tgtEl>
                                          <p:spTgt spid="44"/>
                                        </p:tgtEl>
                                      </p:cBhvr>
                                    </p:animEffect>
                                  </p:childTnLst>
                                </p:cTn>
                              </p:par>
                            </p:childTnLst>
                          </p:cTn>
                        </p:par>
                      </p:childTnLst>
                    </p:cTn>
                  </p:par>
                  <p:par>
                    <p:cTn id="115" fill="hold">
                      <p:stCondLst>
                        <p:cond delay="indefinite"/>
                      </p:stCondLst>
                      <p:childTnLst>
                        <p:par>
                          <p:cTn id="116" fill="hold">
                            <p:stCondLst>
                              <p:cond delay="0"/>
                            </p:stCondLst>
                            <p:childTnLst>
                              <p:par>
                                <p:cTn id="117" presetID="16" presetClass="entr" presetSubtype="21" fill="hold" grpId="0" nodeType="clickEffect">
                                  <p:stCondLst>
                                    <p:cond delay="0"/>
                                  </p:stCondLst>
                                  <p:childTnLst>
                                    <p:set>
                                      <p:cBhvr>
                                        <p:cTn id="118" dur="1" fill="hold">
                                          <p:stCondLst>
                                            <p:cond delay="0"/>
                                          </p:stCondLst>
                                        </p:cTn>
                                        <p:tgtEl>
                                          <p:spTgt spid="55"/>
                                        </p:tgtEl>
                                        <p:attrNameLst>
                                          <p:attrName>style.visibility</p:attrName>
                                        </p:attrNameLst>
                                      </p:cBhvr>
                                      <p:to>
                                        <p:strVal val="visible"/>
                                      </p:to>
                                    </p:set>
                                    <p:animEffect transition="in" filter="barn(inVertical)">
                                      <p:cBhvr>
                                        <p:cTn id="119" dur="500"/>
                                        <p:tgtEl>
                                          <p:spTgt spid="55"/>
                                        </p:tgtEl>
                                      </p:cBhvr>
                                    </p:animEffect>
                                  </p:childTnLst>
                                </p:cTn>
                              </p:par>
                              <p:par>
                                <p:cTn id="120" presetID="16" presetClass="entr" presetSubtype="21" fill="hold" grpId="0" nodeType="withEffect">
                                  <p:stCondLst>
                                    <p:cond delay="0"/>
                                  </p:stCondLst>
                                  <p:childTnLst>
                                    <p:set>
                                      <p:cBhvr>
                                        <p:cTn id="121" dur="1" fill="hold">
                                          <p:stCondLst>
                                            <p:cond delay="0"/>
                                          </p:stCondLst>
                                        </p:cTn>
                                        <p:tgtEl>
                                          <p:spTgt spid="43"/>
                                        </p:tgtEl>
                                        <p:attrNameLst>
                                          <p:attrName>style.visibility</p:attrName>
                                        </p:attrNameLst>
                                      </p:cBhvr>
                                      <p:to>
                                        <p:strVal val="visible"/>
                                      </p:to>
                                    </p:set>
                                    <p:animEffect transition="in" filter="barn(inVertical)">
                                      <p:cBhvr>
                                        <p:cTn id="12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23" grpId="0" animBg="1"/>
      <p:bldP spid="43" grpId="0"/>
      <p:bldP spid="46" grpId="0"/>
      <p:bldP spid="47" grpId="0"/>
      <p:bldP spid="5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03625" y="0"/>
            <a:ext cx="10018713" cy="1752599"/>
          </a:xfrm>
        </p:spPr>
        <p:txBody>
          <a:bodyPr/>
          <a:lstStyle/>
          <a:p>
            <a:r>
              <a:rPr lang="es-PE" dirty="0" smtClean="0"/>
              <a:t>Actividades del Subproceso de Planificación</a:t>
            </a:r>
            <a:endParaRPr lang="es-PE" dirty="0"/>
          </a:p>
        </p:txBody>
      </p:sp>
      <p:graphicFrame>
        <p:nvGraphicFramePr>
          <p:cNvPr id="4" name="Group 264"/>
          <p:cNvGraphicFramePr>
            <a:graphicFrameLocks noGrp="1"/>
          </p:cNvGraphicFramePr>
          <p:nvPr>
            <p:ph/>
            <p:extLst>
              <p:ext uri="{D42A27DB-BD31-4B8C-83A1-F6EECF244321}">
                <p14:modId xmlns:p14="http://schemas.microsoft.com/office/powerpoint/2010/main" val="2252192635"/>
              </p:ext>
            </p:extLst>
          </p:nvPr>
        </p:nvGraphicFramePr>
        <p:xfrm>
          <a:off x="1803625" y="1320800"/>
          <a:ext cx="8785225" cy="5237106"/>
        </p:xfrm>
        <a:graphic>
          <a:graphicData uri="http://schemas.openxmlformats.org/drawingml/2006/table">
            <a:tbl>
              <a:tblPr>
                <a:tableStyleId>{5DA37D80-6434-44D0-A028-1B22A696006F}</a:tableStyleId>
              </a:tblPr>
              <a:tblGrid>
                <a:gridCol w="388937">
                  <a:extLst>
                    <a:ext uri="{9D8B030D-6E8A-4147-A177-3AD203B41FA5}">
                      <a16:colId xmlns:a16="http://schemas.microsoft.com/office/drawing/2014/main" val="20000"/>
                    </a:ext>
                  </a:extLst>
                </a:gridCol>
                <a:gridCol w="1363663">
                  <a:extLst>
                    <a:ext uri="{9D8B030D-6E8A-4147-A177-3AD203B41FA5}">
                      <a16:colId xmlns:a16="http://schemas.microsoft.com/office/drawing/2014/main" val="20001"/>
                    </a:ext>
                  </a:extLst>
                </a:gridCol>
                <a:gridCol w="1666875">
                  <a:extLst>
                    <a:ext uri="{9D8B030D-6E8A-4147-A177-3AD203B41FA5}">
                      <a16:colId xmlns:a16="http://schemas.microsoft.com/office/drawing/2014/main" val="20002"/>
                    </a:ext>
                  </a:extLst>
                </a:gridCol>
                <a:gridCol w="3421062">
                  <a:extLst>
                    <a:ext uri="{9D8B030D-6E8A-4147-A177-3AD203B41FA5}">
                      <a16:colId xmlns:a16="http://schemas.microsoft.com/office/drawing/2014/main" val="20003"/>
                    </a:ext>
                  </a:extLst>
                </a:gridCol>
                <a:gridCol w="1944688">
                  <a:extLst>
                    <a:ext uri="{9D8B030D-6E8A-4147-A177-3AD203B41FA5}">
                      <a16:colId xmlns:a16="http://schemas.microsoft.com/office/drawing/2014/main" val="20004"/>
                    </a:ext>
                  </a:extLst>
                </a:gridCol>
              </a:tblGrid>
              <a:tr h="48511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rPr>
                        <a:t>#</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rPr>
                        <a:t>Rol del Responsable</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rPr>
                        <a:t>Nombre de la Actividad</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rPr>
                        <a:t>Descripción de la Actividad</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rPr>
                        <a:t>Herramientas</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extLst>
                  <a:ext uri="{0D108BD9-81ED-4DB2-BD59-A6C34878D82A}">
                    <a16:rowId xmlns:a16="http://schemas.microsoft.com/office/drawing/2014/main" val="10000"/>
                  </a:ext>
                </a:extLst>
              </a:tr>
              <a:tr h="45726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rPr>
                        <a:t>1</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rPr>
                        <a:t>Jefe de proyecto</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Planeamiento</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rPr>
                        <a:t>El objetivo de esta etapa es la elaboración del Plan del Proyecto.</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rPr>
                        <a:t>Plantilla de Plan del Proyecto.</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extLst>
                  <a:ext uri="{0D108BD9-81ED-4DB2-BD59-A6C34878D82A}">
                    <a16:rowId xmlns:a16="http://schemas.microsoft.com/office/drawing/2014/main" val="10001"/>
                  </a:ext>
                </a:extLst>
              </a:tr>
              <a:tr h="100597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smtClean="0">
                          <a:ln>
                            <a:noFill/>
                          </a:ln>
                          <a:effectLst/>
                        </a:rPr>
                        <a:t>2</a:t>
                      </a:r>
                      <a:endParaRPr kumimoji="0" lang="es-ES" sz="14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Gestor de la Demanda</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es-PE" sz="1200" u="none" strike="noStrike" cap="none" normalizeH="0" baseline="0" dirty="0" smtClean="0">
                          <a:ln>
                            <a:noFill/>
                          </a:ln>
                          <a:effectLst/>
                        </a:rPr>
                        <a:t>Revisión, Ajustes</a:t>
                      </a:r>
                      <a:endParaRPr kumimoji="0" lang="es-ES" sz="1200" u="none" strike="noStrike" cap="none" normalizeH="0" baseline="0" dirty="0" smtClean="0">
                        <a:ln>
                          <a:noFill/>
                        </a:ln>
                        <a:effectLst/>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En esta etapa el Gestor de la Demanda revisa el Plan del Proyecto conjuntamente con el jefe de proyecto, registrando sus observaciones en acta de reunión, que justificarán las modificaciones y/o correcciones respectivas.</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-Plantilla de Acta de reunión</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extLst>
                  <a:ext uri="{0D108BD9-81ED-4DB2-BD59-A6C34878D82A}">
                    <a16:rowId xmlns:a16="http://schemas.microsoft.com/office/drawing/2014/main" val="10002"/>
                  </a:ext>
                </a:extLst>
              </a:tr>
              <a:tr h="6950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smtClean="0">
                          <a:ln>
                            <a:noFill/>
                          </a:ln>
                          <a:effectLst/>
                        </a:rPr>
                        <a:t>3</a:t>
                      </a:r>
                      <a:endParaRPr kumimoji="0" lang="es-ES" sz="14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Gestor de la Demanda</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es-PE" sz="1200" u="none" strike="noStrike" cap="none" normalizeH="0" baseline="0" dirty="0" smtClean="0">
                          <a:ln>
                            <a:noFill/>
                          </a:ln>
                          <a:effectLst/>
                        </a:rPr>
                        <a:t>Conformidad al Plan de Gestión del Proyecto</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es-ES" sz="1200" u="none" strike="noStrike" cap="none" normalizeH="0" baseline="0" smtClean="0">
                          <a:ln>
                            <a:noFill/>
                          </a:ln>
                          <a:effectLst/>
                        </a:rPr>
                        <a:t>En esta etapa el Gestor de la Demanda envía la conformidad al Plan del Proyecto quedando registrada en Acta de Reunión.</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smtClean="0">
                          <a:ln>
                            <a:noFill/>
                          </a:ln>
                          <a:effectLst/>
                        </a:rPr>
                        <a:t>Acta de reunión</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extLst>
                  <a:ext uri="{0D108BD9-81ED-4DB2-BD59-A6C34878D82A}">
                    <a16:rowId xmlns:a16="http://schemas.microsoft.com/office/drawing/2014/main" val="10003"/>
                  </a:ext>
                </a:extLst>
              </a:tr>
              <a:tr h="144494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smtClean="0">
                          <a:ln>
                            <a:noFill/>
                          </a:ln>
                          <a:effectLst/>
                        </a:rPr>
                        <a:t>4</a:t>
                      </a:r>
                      <a:endParaRPr kumimoji="0" lang="es-ES" sz="14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rPr>
                        <a:t>Jefe de proyecto</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es-PE" sz="1200" u="none" strike="noStrike" cap="none" normalizeH="0" baseline="0" dirty="0" smtClean="0">
                          <a:ln>
                            <a:noFill/>
                          </a:ln>
                          <a:effectLst/>
                        </a:rPr>
                        <a:t>Kick off meeting (interno)</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smtClean="0">
                          <a:ln>
                            <a:noFill/>
                          </a:ln>
                          <a:effectLst/>
                        </a:rPr>
                        <a:t>Es la reunión de inicio del proyecto, donde se informa al equipo de desarrollo sobre el proyecto y la estrategia para afrontarlo.</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smtClean="0">
                          <a:ln>
                            <a:noFill/>
                          </a:ln>
                          <a:effectLst/>
                        </a:rPr>
                        <a:t>Esta reunión no es necesario cuando el proyecto esta integrado por un único integrante.</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Plantillas:</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smtClean="0">
                          <a:ln>
                            <a:noFill/>
                          </a:ln>
                          <a:effectLst/>
                        </a:rPr>
                        <a:t>Presentación </a:t>
                      </a:r>
                      <a:r>
                        <a:rPr kumimoji="0" lang="es-ES" sz="1200" u="none" strike="noStrike" cap="none" normalizeH="0" baseline="0" dirty="0" err="1" smtClean="0">
                          <a:ln>
                            <a:noFill/>
                          </a:ln>
                          <a:effectLst/>
                        </a:rPr>
                        <a:t>kick</a:t>
                      </a:r>
                      <a:r>
                        <a:rPr kumimoji="0" lang="es-ES" sz="1200" u="none" strike="noStrike" cap="none" normalizeH="0" baseline="0" dirty="0" smtClean="0">
                          <a:ln>
                            <a:noFill/>
                          </a:ln>
                          <a:effectLst/>
                        </a:rPr>
                        <a:t> off meeting (interno)</a:t>
                      </a:r>
                      <a:endParaRPr kumimoji="0" lang="es-ES" sz="1200" u="none" strike="noStrike" cap="none" normalizeH="0" baseline="0" dirty="0" smtClean="0">
                        <a:ln>
                          <a:noFill/>
                        </a:ln>
                        <a:effectLst/>
                        <a:latin typeface="Candara" panose="020E0502030303020204" pitchFamily="34" charset="0"/>
                      </a:endParaRPr>
                    </a:p>
                  </a:txBody>
                  <a:tcPr marT="45726" marB="45726" anchor="ctr" horzOverflow="overflow"/>
                </a:tc>
                <a:extLst>
                  <a:ext uri="{0D108BD9-81ED-4DB2-BD59-A6C34878D82A}">
                    <a16:rowId xmlns:a16="http://schemas.microsoft.com/office/drawing/2014/main" val="10004"/>
                  </a:ext>
                </a:extLst>
              </a:tr>
              <a:tr h="111571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smtClean="0">
                          <a:ln>
                            <a:noFill/>
                          </a:ln>
                          <a:effectLst/>
                        </a:rPr>
                        <a:t>5</a:t>
                      </a:r>
                      <a:endParaRPr kumimoji="0" lang="es-ES" sz="14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rPr>
                        <a:t>Coordinador Empresa</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es-PE" sz="1200" u="none" strike="noStrike" cap="none" normalizeH="0" baseline="0" dirty="0" smtClean="0">
                          <a:ln>
                            <a:noFill/>
                          </a:ln>
                          <a:effectLst/>
                        </a:rPr>
                        <a:t>Kick off meeting (externo)</a:t>
                      </a:r>
                      <a:endParaRPr kumimoji="0" lang="es-ES" sz="1200" u="none" strike="noStrike" cap="none" normalizeH="0" baseline="0" dirty="0" smtClean="0">
                        <a:ln>
                          <a:noFill/>
                        </a:ln>
                        <a:effectLst/>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smtClean="0">
                          <a:ln>
                            <a:noFill/>
                          </a:ln>
                          <a:effectLst/>
                        </a:rPr>
                        <a:t>En esta reunión se informa al cliente sobre el proyecto y la estrategia para afrontarlo, se obtiene el compromiso y se explica el esquema de trabajo.</a:t>
                      </a:r>
                    </a:p>
                    <a:p>
                      <a:pPr marL="0" marR="0" lvl="0" indent="0" algn="ctr" defTabSz="914400" rtl="0" eaLnBrk="1" fontAlgn="base" latinLnBrk="0" hangingPunct="1">
                        <a:lnSpc>
                          <a:spcPct val="100000"/>
                        </a:lnSpc>
                        <a:spcBef>
                          <a:spcPct val="20000"/>
                        </a:spcBef>
                        <a:spcAft>
                          <a:spcPct val="0"/>
                        </a:spcAft>
                        <a:buClrTx/>
                        <a:buSzTx/>
                        <a:buFontTx/>
                        <a:buChar char="-"/>
                        <a:tabLst/>
                      </a:pP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Plantillas:</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smtClean="0">
                          <a:ln>
                            <a:noFill/>
                          </a:ln>
                          <a:effectLst/>
                        </a:rPr>
                        <a:t>Presentación </a:t>
                      </a:r>
                      <a:r>
                        <a:rPr kumimoji="0" lang="es-ES" sz="1200" u="none" strike="noStrike" cap="none" normalizeH="0" baseline="0" dirty="0" err="1" smtClean="0">
                          <a:ln>
                            <a:noFill/>
                          </a:ln>
                          <a:effectLst/>
                        </a:rPr>
                        <a:t>kick</a:t>
                      </a:r>
                      <a:r>
                        <a:rPr kumimoji="0" lang="es-ES" sz="1200" u="none" strike="noStrike" cap="none" normalizeH="0" baseline="0" dirty="0" smtClean="0">
                          <a:ln>
                            <a:noFill/>
                          </a:ln>
                          <a:effectLst/>
                        </a:rPr>
                        <a:t> off meeting (externo)</a:t>
                      </a:r>
                      <a:endParaRPr kumimoji="0" lang="es-ES" sz="1200" u="none" strike="noStrike" cap="none" normalizeH="0" baseline="0" dirty="0" smtClean="0">
                        <a:ln>
                          <a:noFill/>
                        </a:ln>
                        <a:effectLst/>
                        <a:latin typeface="Candara" panose="020E0502030303020204" pitchFamily="34" charset="0"/>
                      </a:endParaRPr>
                    </a:p>
                  </a:txBody>
                  <a:tcPr marT="45726" marB="45726" anchor="ctr" horzOverflow="overflow"/>
                </a:tc>
                <a:extLst>
                  <a:ext uri="{0D108BD9-81ED-4DB2-BD59-A6C34878D82A}">
                    <a16:rowId xmlns:a16="http://schemas.microsoft.com/office/drawing/2014/main" val="10005"/>
                  </a:ext>
                </a:extLst>
              </a:tr>
            </a:tbl>
          </a:graphicData>
        </a:graphic>
      </p:graphicFrame>
      <p:pic>
        <p:nvPicPr>
          <p:cNvPr id="5" name="Imagen 4"/>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20619592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13227" y="2572657"/>
            <a:ext cx="8559574" cy="1752599"/>
          </a:xfrm>
        </p:spPr>
        <p:txBody>
          <a:bodyPr/>
          <a:lstStyle/>
          <a:p>
            <a:pPr algn="l"/>
            <a:r>
              <a:rPr lang="es-PE" dirty="0" smtClean="0"/>
              <a:t>5. Proceso de Gestión de Proyectos</a:t>
            </a:r>
            <a:br>
              <a:rPr lang="es-PE" dirty="0" smtClean="0"/>
            </a:br>
            <a:r>
              <a:rPr lang="es-PE" dirty="0" smtClean="0"/>
              <a:t>	5.3 Tareas</a:t>
            </a:r>
            <a:endParaRPr lang="es-PE" dirty="0"/>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2590230367"/>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94025" y="0"/>
            <a:ext cx="10018713" cy="1752599"/>
          </a:xfrm>
        </p:spPr>
        <p:txBody>
          <a:bodyPr/>
          <a:lstStyle/>
          <a:p>
            <a:r>
              <a:rPr lang="es-PE" dirty="0" smtClean="0"/>
              <a:t>Tareas de la Actividad de Planeamiento</a:t>
            </a:r>
            <a:endParaRPr lang="es-PE" dirty="0"/>
          </a:p>
        </p:txBody>
      </p:sp>
      <p:cxnSp>
        <p:nvCxnSpPr>
          <p:cNvPr id="45" name="AutoShape 85"/>
          <p:cNvCxnSpPr>
            <a:cxnSpLocks noChangeShapeType="1"/>
          </p:cNvCxnSpPr>
          <p:nvPr/>
        </p:nvCxnSpPr>
        <p:spPr bwMode="auto">
          <a:xfrm>
            <a:off x="7895498" y="2871629"/>
            <a:ext cx="293674"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13" name="AutoShape 24"/>
          <p:cNvCxnSpPr>
            <a:cxnSpLocks noChangeShapeType="1"/>
            <a:stCxn id="5" idx="3"/>
          </p:cNvCxnSpPr>
          <p:nvPr/>
        </p:nvCxnSpPr>
        <p:spPr bwMode="auto">
          <a:xfrm>
            <a:off x="4950516" y="2932106"/>
            <a:ext cx="394902" cy="3294"/>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4" name="Group 13"/>
          <p:cNvGrpSpPr>
            <a:grpSpLocks/>
          </p:cNvGrpSpPr>
          <p:nvPr/>
        </p:nvGrpSpPr>
        <p:grpSpPr bwMode="auto">
          <a:xfrm>
            <a:off x="3802753" y="2051646"/>
            <a:ext cx="1147763" cy="1758496"/>
            <a:chOff x="1972" y="611"/>
            <a:chExt cx="607" cy="726"/>
          </a:xfrm>
        </p:grpSpPr>
        <p:sp>
          <p:nvSpPr>
            <p:cNvPr id="5" name="Rectangle 14"/>
            <p:cNvSpPr>
              <a:spLocks noChangeArrowheads="1"/>
            </p:cNvSpPr>
            <p:nvPr/>
          </p:nvSpPr>
          <p:spPr bwMode="auto">
            <a:xfrm>
              <a:off x="1972" y="768"/>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a:latin typeface="Candara" panose="020E0502030303020204" pitchFamily="34" charset="0"/>
                </a:rPr>
                <a:t>Estimación de Esfuerzo</a:t>
              </a:r>
              <a:endParaRPr lang="es-ES" altLang="es-ES" sz="1200">
                <a:latin typeface="Candara" panose="020E0502030303020204" pitchFamily="34" charset="0"/>
              </a:endParaRPr>
            </a:p>
          </p:txBody>
        </p:sp>
        <p:sp>
          <p:nvSpPr>
            <p:cNvPr id="6" name="Rectangle 15"/>
            <p:cNvSpPr>
              <a:spLocks noChangeArrowheads="1"/>
            </p:cNvSpPr>
            <p:nvPr/>
          </p:nvSpPr>
          <p:spPr bwMode="auto">
            <a:xfrm>
              <a:off x="1972" y="611"/>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(2) Analista </a:t>
              </a:r>
              <a:r>
                <a:rPr lang="es-PE" altLang="es-ES" sz="1200" b="1" dirty="0" smtClean="0">
                  <a:latin typeface="Candara" panose="020E0502030303020204" pitchFamily="34" charset="0"/>
                </a:rPr>
                <a:t>de calidad</a:t>
              </a:r>
              <a:endParaRPr lang="es-ES" altLang="es-ES" sz="1200" b="1" dirty="0">
                <a:latin typeface="Candara" panose="020E0502030303020204" pitchFamily="34" charset="0"/>
              </a:endParaRPr>
            </a:p>
          </p:txBody>
        </p:sp>
        <p:sp>
          <p:nvSpPr>
            <p:cNvPr id="7" name="Rectangle 16"/>
            <p:cNvSpPr>
              <a:spLocks noChangeArrowheads="1"/>
            </p:cNvSpPr>
            <p:nvPr/>
          </p:nvSpPr>
          <p:spPr bwMode="auto">
            <a:xfrm>
              <a:off x="1972" y="1181"/>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a:latin typeface="Candara" panose="020E0502030303020204" pitchFamily="34" charset="0"/>
                </a:rPr>
                <a:t>Plantilla Plan del Proyecto</a:t>
              </a:r>
            </a:p>
          </p:txBody>
        </p:sp>
      </p:grpSp>
      <p:grpSp>
        <p:nvGrpSpPr>
          <p:cNvPr id="8" name="Group 17"/>
          <p:cNvGrpSpPr>
            <a:grpSpLocks/>
          </p:cNvGrpSpPr>
          <p:nvPr/>
        </p:nvGrpSpPr>
        <p:grpSpPr bwMode="auto">
          <a:xfrm>
            <a:off x="5345418" y="2051180"/>
            <a:ext cx="1147762" cy="1758496"/>
            <a:chOff x="2925" y="1389"/>
            <a:chExt cx="607" cy="726"/>
          </a:xfrm>
        </p:grpSpPr>
        <p:sp>
          <p:nvSpPr>
            <p:cNvPr id="9" name="Rectangle 18"/>
            <p:cNvSpPr>
              <a:spLocks noChangeArrowheads="1"/>
            </p:cNvSpPr>
            <p:nvPr/>
          </p:nvSpPr>
          <p:spPr bwMode="auto">
            <a:xfrm>
              <a:off x="2925"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dirty="0">
                  <a:latin typeface="Candara" panose="020E0502030303020204" pitchFamily="34" charset="0"/>
                </a:rPr>
                <a:t>Elaboración del cronograma</a:t>
              </a:r>
              <a:endParaRPr lang="es-ES" altLang="es-ES" sz="1200" dirty="0">
                <a:latin typeface="Candara" panose="020E0502030303020204" pitchFamily="34" charset="0"/>
              </a:endParaRPr>
            </a:p>
          </p:txBody>
        </p:sp>
        <p:sp>
          <p:nvSpPr>
            <p:cNvPr id="10" name="Rectangle 19"/>
            <p:cNvSpPr>
              <a:spLocks noChangeArrowheads="1"/>
            </p:cNvSpPr>
            <p:nvPr/>
          </p:nvSpPr>
          <p:spPr bwMode="auto">
            <a:xfrm>
              <a:off x="2925"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(3) Analista </a:t>
              </a:r>
              <a:r>
                <a:rPr lang="es-PE" altLang="es-ES" sz="1200" b="1" dirty="0" smtClean="0">
                  <a:latin typeface="Candara" panose="020E0502030303020204" pitchFamily="34" charset="0"/>
                </a:rPr>
                <a:t>de calidad</a:t>
              </a:r>
              <a:endParaRPr lang="es-ES" altLang="es-ES" sz="1200" b="1" dirty="0">
                <a:latin typeface="Candara" panose="020E0502030303020204" pitchFamily="34" charset="0"/>
              </a:endParaRPr>
            </a:p>
          </p:txBody>
        </p:sp>
        <p:sp>
          <p:nvSpPr>
            <p:cNvPr id="11" name="Rectangle 20"/>
            <p:cNvSpPr>
              <a:spLocks noChangeArrowheads="1"/>
            </p:cNvSpPr>
            <p:nvPr/>
          </p:nvSpPr>
          <p:spPr bwMode="auto">
            <a:xfrm>
              <a:off x="2925"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a:latin typeface="Candara" panose="020E0502030303020204" pitchFamily="34" charset="0"/>
                </a:rPr>
                <a:t>Plantilla Plan del Proyecto</a:t>
              </a:r>
            </a:p>
          </p:txBody>
        </p:sp>
      </p:grpSp>
      <p:cxnSp>
        <p:nvCxnSpPr>
          <p:cNvPr id="12" name="AutoShape 23"/>
          <p:cNvCxnSpPr>
            <a:cxnSpLocks noChangeShapeType="1"/>
            <a:stCxn id="17" idx="3"/>
            <a:endCxn id="5" idx="1"/>
          </p:cNvCxnSpPr>
          <p:nvPr/>
        </p:nvCxnSpPr>
        <p:spPr bwMode="auto">
          <a:xfrm>
            <a:off x="3458612" y="2920402"/>
            <a:ext cx="344141" cy="11704"/>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16" name="Group 47"/>
          <p:cNvGrpSpPr>
            <a:grpSpLocks/>
          </p:cNvGrpSpPr>
          <p:nvPr/>
        </p:nvGrpSpPr>
        <p:grpSpPr bwMode="auto">
          <a:xfrm>
            <a:off x="2310849" y="2039942"/>
            <a:ext cx="1147763" cy="1758496"/>
            <a:chOff x="248" y="1389"/>
            <a:chExt cx="607" cy="726"/>
          </a:xfrm>
        </p:grpSpPr>
        <p:sp>
          <p:nvSpPr>
            <p:cNvPr id="17" name="Rectangle 48"/>
            <p:cNvSpPr>
              <a:spLocks noChangeArrowheads="1"/>
            </p:cNvSpPr>
            <p:nvPr/>
          </p:nvSpPr>
          <p:spPr bwMode="auto">
            <a:xfrm>
              <a:off x="248"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dirty="0">
                  <a:latin typeface="Candara" panose="020E0502030303020204" pitchFamily="34" charset="0"/>
                </a:rPr>
                <a:t>Definir el Alcance del Proyecto</a:t>
              </a:r>
              <a:endParaRPr lang="es-ES" altLang="es-ES" sz="1200" dirty="0">
                <a:latin typeface="Candara" panose="020E0502030303020204" pitchFamily="34" charset="0"/>
              </a:endParaRPr>
            </a:p>
          </p:txBody>
        </p:sp>
        <p:sp>
          <p:nvSpPr>
            <p:cNvPr id="18" name="Rectangle 49"/>
            <p:cNvSpPr>
              <a:spLocks noChangeArrowheads="1"/>
            </p:cNvSpPr>
            <p:nvPr/>
          </p:nvSpPr>
          <p:spPr bwMode="auto">
            <a:xfrm>
              <a:off x="248"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(1) Analista </a:t>
              </a:r>
              <a:r>
                <a:rPr lang="es-PE" altLang="es-ES" sz="1200" b="1" dirty="0" smtClean="0">
                  <a:latin typeface="Candara" panose="020E0502030303020204" pitchFamily="34" charset="0"/>
                </a:rPr>
                <a:t>de calidad</a:t>
              </a:r>
              <a:endParaRPr lang="es-ES" altLang="es-ES" sz="1200" b="1" dirty="0">
                <a:latin typeface="Candara" panose="020E0502030303020204" pitchFamily="34" charset="0"/>
              </a:endParaRPr>
            </a:p>
          </p:txBody>
        </p:sp>
        <p:sp>
          <p:nvSpPr>
            <p:cNvPr id="19" name="Rectangle 50"/>
            <p:cNvSpPr>
              <a:spLocks noChangeArrowheads="1"/>
            </p:cNvSpPr>
            <p:nvPr/>
          </p:nvSpPr>
          <p:spPr bwMode="auto">
            <a:xfrm>
              <a:off x="248"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dirty="0">
                  <a:latin typeface="Candara" panose="020E0502030303020204" pitchFamily="34" charset="0"/>
                </a:rPr>
                <a:t>Plantilla Plan del Proyecto</a:t>
              </a:r>
            </a:p>
          </p:txBody>
        </p:sp>
      </p:grpSp>
      <p:grpSp>
        <p:nvGrpSpPr>
          <p:cNvPr id="20" name="Group 53"/>
          <p:cNvGrpSpPr>
            <a:grpSpLocks/>
          </p:cNvGrpSpPr>
          <p:nvPr/>
        </p:nvGrpSpPr>
        <p:grpSpPr bwMode="auto">
          <a:xfrm>
            <a:off x="6728848" y="2052813"/>
            <a:ext cx="1147763" cy="1758496"/>
            <a:chOff x="2986" y="670"/>
            <a:chExt cx="607" cy="726"/>
          </a:xfrm>
        </p:grpSpPr>
        <p:sp>
          <p:nvSpPr>
            <p:cNvPr id="21" name="Rectangle 54"/>
            <p:cNvSpPr>
              <a:spLocks noChangeArrowheads="1"/>
            </p:cNvSpPr>
            <p:nvPr/>
          </p:nvSpPr>
          <p:spPr bwMode="auto">
            <a:xfrm>
              <a:off x="2986" y="827"/>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dirty="0">
                  <a:latin typeface="Candara" panose="020E0502030303020204" pitchFamily="34" charset="0"/>
                </a:rPr>
                <a:t>Definición de la Organización del Proyecto</a:t>
              </a:r>
              <a:endParaRPr lang="es-ES" altLang="es-ES" sz="1200" dirty="0">
                <a:latin typeface="Candara" panose="020E0502030303020204" pitchFamily="34" charset="0"/>
              </a:endParaRPr>
            </a:p>
          </p:txBody>
        </p:sp>
        <p:sp>
          <p:nvSpPr>
            <p:cNvPr id="22" name="Rectangle 55"/>
            <p:cNvSpPr>
              <a:spLocks noChangeArrowheads="1"/>
            </p:cNvSpPr>
            <p:nvPr/>
          </p:nvSpPr>
          <p:spPr bwMode="auto">
            <a:xfrm>
              <a:off x="2986" y="670"/>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(4) Analista </a:t>
              </a:r>
              <a:r>
                <a:rPr lang="es-PE" altLang="es-ES" sz="1200" b="1" dirty="0" smtClean="0">
                  <a:latin typeface="Candara" panose="020E0502030303020204" pitchFamily="34" charset="0"/>
                </a:rPr>
                <a:t>de calidad</a:t>
              </a:r>
              <a:endParaRPr lang="es-ES" altLang="es-ES" sz="1200" b="1" dirty="0">
                <a:latin typeface="Candara" panose="020E0502030303020204" pitchFamily="34" charset="0"/>
              </a:endParaRPr>
            </a:p>
          </p:txBody>
        </p:sp>
        <p:sp>
          <p:nvSpPr>
            <p:cNvPr id="23" name="Rectangle 56"/>
            <p:cNvSpPr>
              <a:spLocks noChangeArrowheads="1"/>
            </p:cNvSpPr>
            <p:nvPr/>
          </p:nvSpPr>
          <p:spPr bwMode="auto">
            <a:xfrm>
              <a:off x="2986" y="1240"/>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a:latin typeface="Candara" panose="020E0502030303020204" pitchFamily="34" charset="0"/>
                </a:rPr>
                <a:t>Plantilla Plan del Proyecto</a:t>
              </a:r>
            </a:p>
          </p:txBody>
        </p:sp>
      </p:grpSp>
      <p:grpSp>
        <p:nvGrpSpPr>
          <p:cNvPr id="24" name="Group 57"/>
          <p:cNvGrpSpPr>
            <a:grpSpLocks/>
          </p:cNvGrpSpPr>
          <p:nvPr/>
        </p:nvGrpSpPr>
        <p:grpSpPr bwMode="auto">
          <a:xfrm>
            <a:off x="8189172" y="2021325"/>
            <a:ext cx="1147763" cy="1758496"/>
            <a:chOff x="3025" y="1383"/>
            <a:chExt cx="607" cy="726"/>
          </a:xfrm>
        </p:grpSpPr>
        <p:sp>
          <p:nvSpPr>
            <p:cNvPr id="25" name="Rectangle 58"/>
            <p:cNvSpPr>
              <a:spLocks noChangeArrowheads="1"/>
            </p:cNvSpPr>
            <p:nvPr/>
          </p:nvSpPr>
          <p:spPr bwMode="auto">
            <a:xfrm>
              <a:off x="3025" y="1540"/>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a:latin typeface="Candara" panose="020E0502030303020204" pitchFamily="34" charset="0"/>
                </a:rPr>
                <a:t>Elaboración de los planes de soporte</a:t>
              </a:r>
              <a:endParaRPr lang="es-ES" altLang="es-ES" sz="1200">
                <a:latin typeface="Candara" panose="020E0502030303020204" pitchFamily="34" charset="0"/>
              </a:endParaRPr>
            </a:p>
          </p:txBody>
        </p:sp>
        <p:sp>
          <p:nvSpPr>
            <p:cNvPr id="26" name="Rectangle 59"/>
            <p:cNvSpPr>
              <a:spLocks noChangeArrowheads="1"/>
            </p:cNvSpPr>
            <p:nvPr/>
          </p:nvSpPr>
          <p:spPr bwMode="auto">
            <a:xfrm>
              <a:off x="3025" y="1383"/>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(5) Analista </a:t>
              </a:r>
              <a:r>
                <a:rPr lang="es-PE" altLang="es-ES" sz="1200" b="1" dirty="0" smtClean="0">
                  <a:latin typeface="Candara" panose="020E0502030303020204" pitchFamily="34" charset="0"/>
                </a:rPr>
                <a:t>de calidad</a:t>
              </a:r>
              <a:endParaRPr lang="es-ES" altLang="es-ES" sz="1200" b="1" dirty="0">
                <a:latin typeface="Candara" panose="020E0502030303020204" pitchFamily="34" charset="0"/>
              </a:endParaRPr>
            </a:p>
          </p:txBody>
        </p:sp>
        <p:sp>
          <p:nvSpPr>
            <p:cNvPr id="27" name="Rectangle 60"/>
            <p:cNvSpPr>
              <a:spLocks noChangeArrowheads="1"/>
            </p:cNvSpPr>
            <p:nvPr/>
          </p:nvSpPr>
          <p:spPr bwMode="auto">
            <a:xfrm>
              <a:off x="3025" y="1953"/>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a:latin typeface="Candara" panose="020E0502030303020204" pitchFamily="34" charset="0"/>
                </a:rPr>
                <a:t>Plantilla Plan del Proyecto</a:t>
              </a:r>
            </a:p>
          </p:txBody>
        </p:sp>
      </p:grpSp>
      <p:cxnSp>
        <p:nvCxnSpPr>
          <p:cNvPr id="28" name="AutoShape 61"/>
          <p:cNvCxnSpPr>
            <a:cxnSpLocks noChangeShapeType="1"/>
          </p:cNvCxnSpPr>
          <p:nvPr/>
        </p:nvCxnSpPr>
        <p:spPr bwMode="auto">
          <a:xfrm flipV="1">
            <a:off x="10366988" y="5429969"/>
            <a:ext cx="486577" cy="12777"/>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29" name="AutoShape 62"/>
          <p:cNvCxnSpPr>
            <a:cxnSpLocks noChangeShapeType="1"/>
            <a:stCxn id="9" idx="3"/>
          </p:cNvCxnSpPr>
          <p:nvPr/>
        </p:nvCxnSpPr>
        <p:spPr bwMode="auto">
          <a:xfrm>
            <a:off x="6493180" y="2931640"/>
            <a:ext cx="264608" cy="3759"/>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31" name="AutoShape 42"/>
          <p:cNvCxnSpPr>
            <a:cxnSpLocks noChangeShapeType="1"/>
          </p:cNvCxnSpPr>
          <p:nvPr/>
        </p:nvCxnSpPr>
        <p:spPr bwMode="auto">
          <a:xfrm>
            <a:off x="9936957" y="3798438"/>
            <a:ext cx="0" cy="110613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41" name="Group 81"/>
          <p:cNvGrpSpPr>
            <a:grpSpLocks/>
          </p:cNvGrpSpPr>
          <p:nvPr/>
        </p:nvGrpSpPr>
        <p:grpSpPr bwMode="auto">
          <a:xfrm>
            <a:off x="9642227" y="2020821"/>
            <a:ext cx="1147763" cy="1758496"/>
            <a:chOff x="2778" y="1196"/>
            <a:chExt cx="607" cy="726"/>
          </a:xfrm>
        </p:grpSpPr>
        <p:sp>
          <p:nvSpPr>
            <p:cNvPr id="42" name="Rectangle 82"/>
            <p:cNvSpPr>
              <a:spLocks noChangeArrowheads="1"/>
            </p:cNvSpPr>
            <p:nvPr/>
          </p:nvSpPr>
          <p:spPr bwMode="auto">
            <a:xfrm>
              <a:off x="2778" y="1353"/>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dirty="0">
                  <a:latin typeface="Candara" panose="020E0502030303020204" pitchFamily="34" charset="0"/>
                </a:rPr>
                <a:t>Revisión y ajustes</a:t>
              </a:r>
              <a:endParaRPr lang="es-ES" altLang="es-ES" sz="1200" dirty="0">
                <a:latin typeface="Candara" panose="020E0502030303020204" pitchFamily="34" charset="0"/>
              </a:endParaRPr>
            </a:p>
          </p:txBody>
        </p:sp>
        <p:sp>
          <p:nvSpPr>
            <p:cNvPr id="43" name="Rectangle 83"/>
            <p:cNvSpPr>
              <a:spLocks noChangeArrowheads="1"/>
            </p:cNvSpPr>
            <p:nvPr/>
          </p:nvSpPr>
          <p:spPr bwMode="auto">
            <a:xfrm>
              <a:off x="2778" y="1196"/>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(6) </a:t>
              </a:r>
              <a:r>
                <a:rPr lang="es-PE" altLang="es-ES" sz="1200" b="1" dirty="0" smtClean="0">
                  <a:latin typeface="Candara" panose="020E0502030303020204" pitchFamily="34" charset="0"/>
                </a:rPr>
                <a:t>Jefe de proyecto</a:t>
              </a:r>
              <a:endParaRPr lang="es-ES" altLang="es-ES" sz="1200" b="1" dirty="0">
                <a:latin typeface="Candara" panose="020E0502030303020204" pitchFamily="34" charset="0"/>
              </a:endParaRPr>
            </a:p>
          </p:txBody>
        </p:sp>
        <p:sp>
          <p:nvSpPr>
            <p:cNvPr id="44" name="Rectangle 84"/>
            <p:cNvSpPr>
              <a:spLocks noChangeArrowheads="1"/>
            </p:cNvSpPr>
            <p:nvPr/>
          </p:nvSpPr>
          <p:spPr bwMode="auto">
            <a:xfrm>
              <a:off x="2778" y="1766"/>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dirty="0">
                  <a:latin typeface="Candara" panose="020E0502030303020204" pitchFamily="34" charset="0"/>
                </a:rPr>
                <a:t>Plantilla Plan del Proyecto</a:t>
              </a:r>
            </a:p>
          </p:txBody>
        </p:sp>
      </p:grpSp>
      <p:sp>
        <p:nvSpPr>
          <p:cNvPr id="46" name="Line 88"/>
          <p:cNvSpPr>
            <a:spLocks noChangeShapeType="1"/>
          </p:cNvSpPr>
          <p:nvPr/>
        </p:nvSpPr>
        <p:spPr bwMode="auto">
          <a:xfrm>
            <a:off x="9349238" y="2933272"/>
            <a:ext cx="29298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grpSp>
        <p:nvGrpSpPr>
          <p:cNvPr id="54" name="Grupo 53"/>
          <p:cNvGrpSpPr/>
          <p:nvPr/>
        </p:nvGrpSpPr>
        <p:grpSpPr>
          <a:xfrm>
            <a:off x="815860" y="1441591"/>
            <a:ext cx="1963708" cy="1690538"/>
            <a:chOff x="819409" y="1020675"/>
            <a:chExt cx="1963708" cy="1690538"/>
          </a:xfrm>
        </p:grpSpPr>
        <p:sp>
          <p:nvSpPr>
            <p:cNvPr id="47" name="Rectangle 109"/>
            <p:cNvSpPr>
              <a:spLocks noChangeArrowheads="1"/>
            </p:cNvSpPr>
            <p:nvPr/>
          </p:nvSpPr>
          <p:spPr bwMode="auto">
            <a:xfrm>
              <a:off x="1116549" y="1411743"/>
              <a:ext cx="1666568" cy="437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400" b="1" dirty="0">
                  <a:latin typeface="Candara" panose="020E0502030303020204" pitchFamily="34" charset="0"/>
                </a:rPr>
                <a:t>Gestor de Demanda</a:t>
              </a:r>
              <a:endParaRPr lang="es-ES" altLang="es-ES" sz="1400" b="1" dirty="0">
                <a:latin typeface="Candara" panose="020E0502030303020204" pitchFamily="34" charset="0"/>
              </a:endParaRPr>
            </a:p>
          </p:txBody>
        </p:sp>
        <p:pic>
          <p:nvPicPr>
            <p:cNvPr id="49" name="Picture 4" descr="https://encrypted-tbn1.gstatic.com/images?q=tbn:ANd9GcQNBJCXgGqbSqZI57TLpcKNLtBBud_ofIur2eySgSj-HinQ0GWP_513KQ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409" y="1020675"/>
              <a:ext cx="587390" cy="169053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0" name="Conector recto de flecha 49"/>
          <p:cNvCxnSpPr>
            <a:endCxn id="51" idx="0"/>
          </p:cNvCxnSpPr>
          <p:nvPr/>
        </p:nvCxnSpPr>
        <p:spPr>
          <a:xfrm>
            <a:off x="1109555" y="3163759"/>
            <a:ext cx="1" cy="7723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3" name="Grupo 52"/>
          <p:cNvGrpSpPr/>
          <p:nvPr/>
        </p:nvGrpSpPr>
        <p:grpSpPr>
          <a:xfrm>
            <a:off x="625319" y="3936095"/>
            <a:ext cx="2039301" cy="968473"/>
            <a:chOff x="665239" y="3536806"/>
            <a:chExt cx="2039301" cy="968473"/>
          </a:xfrm>
        </p:grpSpPr>
        <p:sp>
          <p:nvSpPr>
            <p:cNvPr id="48" name="Rectangle 204"/>
            <p:cNvSpPr>
              <a:spLocks noChangeArrowheads="1"/>
            </p:cNvSpPr>
            <p:nvPr/>
          </p:nvSpPr>
          <p:spPr bwMode="auto">
            <a:xfrm>
              <a:off x="1619835" y="3780190"/>
              <a:ext cx="1084705" cy="40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Propuesta Aprobada</a:t>
              </a:r>
              <a:endParaRPr lang="es-ES" altLang="es-ES" sz="1200" b="1" dirty="0">
                <a:latin typeface="Candara" panose="020E0502030303020204" pitchFamily="34" charset="0"/>
              </a:endParaRPr>
            </a:p>
          </p:txBody>
        </p:sp>
        <p:pic>
          <p:nvPicPr>
            <p:cNvPr id="51" name="Imagen 50"/>
            <p:cNvPicPr>
              <a:picLocks noChangeAspect="1"/>
            </p:cNvPicPr>
            <p:nvPr/>
          </p:nvPicPr>
          <p:blipFill>
            <a:blip r:embed="rId3"/>
            <a:stretch>
              <a:fillRect/>
            </a:stretch>
          </p:blipFill>
          <p:spPr>
            <a:xfrm>
              <a:off x="665239" y="3536806"/>
              <a:ext cx="968473" cy="968473"/>
            </a:xfrm>
            <a:prstGeom prst="rect">
              <a:avLst/>
            </a:prstGeom>
          </p:spPr>
        </p:pic>
      </p:grpSp>
      <p:grpSp>
        <p:nvGrpSpPr>
          <p:cNvPr id="66" name="Grupo 65"/>
          <p:cNvGrpSpPr/>
          <p:nvPr/>
        </p:nvGrpSpPr>
        <p:grpSpPr>
          <a:xfrm>
            <a:off x="9166373" y="4904568"/>
            <a:ext cx="1200615" cy="840339"/>
            <a:chOff x="9169922" y="4483652"/>
            <a:chExt cx="1200615" cy="840339"/>
          </a:xfrm>
        </p:grpSpPr>
        <p:sp>
          <p:nvSpPr>
            <p:cNvPr id="36" name="Rectangle 37"/>
            <p:cNvSpPr>
              <a:spLocks noChangeArrowheads="1"/>
            </p:cNvSpPr>
            <p:nvPr/>
          </p:nvSpPr>
          <p:spPr bwMode="auto">
            <a:xfrm>
              <a:off x="9169922" y="4827931"/>
              <a:ext cx="1104900"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Plan del Proyecto</a:t>
              </a:r>
              <a:endParaRPr lang="es-ES" altLang="es-ES" sz="1200" b="1" dirty="0">
                <a:latin typeface="Candara" panose="020E0502030303020204" pitchFamily="34" charset="0"/>
              </a:endParaRPr>
            </a:p>
          </p:txBody>
        </p:sp>
        <p:pic>
          <p:nvPicPr>
            <p:cNvPr id="61" name="Imagen 60"/>
            <p:cNvPicPr>
              <a:picLocks noChangeAspect="1"/>
            </p:cNvPicPr>
            <p:nvPr/>
          </p:nvPicPr>
          <p:blipFill>
            <a:blip r:embed="rId4"/>
            <a:stretch>
              <a:fillRect/>
            </a:stretch>
          </p:blipFill>
          <p:spPr>
            <a:xfrm>
              <a:off x="9234120" y="4483652"/>
              <a:ext cx="1136417" cy="840339"/>
            </a:xfrm>
            <a:prstGeom prst="rect">
              <a:avLst/>
            </a:prstGeom>
          </p:spPr>
        </p:pic>
      </p:grpSp>
      <p:grpSp>
        <p:nvGrpSpPr>
          <p:cNvPr id="65" name="Grupo 64"/>
          <p:cNvGrpSpPr/>
          <p:nvPr/>
        </p:nvGrpSpPr>
        <p:grpSpPr>
          <a:xfrm>
            <a:off x="10652558" y="4696896"/>
            <a:ext cx="1104900" cy="2083221"/>
            <a:chOff x="10656107" y="4275980"/>
            <a:chExt cx="1104900" cy="2083221"/>
          </a:xfrm>
        </p:grpSpPr>
        <p:sp>
          <p:nvSpPr>
            <p:cNvPr id="35" name="Rectangle 74"/>
            <p:cNvSpPr>
              <a:spLocks noChangeArrowheads="1"/>
            </p:cNvSpPr>
            <p:nvPr/>
          </p:nvSpPr>
          <p:spPr bwMode="auto">
            <a:xfrm>
              <a:off x="10656107" y="5971403"/>
              <a:ext cx="1104900"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Gestor de la </a:t>
              </a:r>
              <a:r>
                <a:rPr lang="es-PE" altLang="es-ES" sz="1200" b="1" dirty="0" smtClean="0">
                  <a:latin typeface="Candara" panose="020E0502030303020204" pitchFamily="34" charset="0"/>
                </a:rPr>
                <a:t>Demanda</a:t>
              </a:r>
              <a:endParaRPr lang="es-ES" altLang="es-ES" sz="1200" b="1" dirty="0">
                <a:latin typeface="Candara" panose="020E0502030303020204" pitchFamily="34" charset="0"/>
              </a:endParaRPr>
            </a:p>
          </p:txBody>
        </p:sp>
        <p:pic>
          <p:nvPicPr>
            <p:cNvPr id="64" name="Picture 2" descr="https://encrypted-tbn3.gstatic.com/images?q=tbn:ANd9GcQcoS-MqkhDDRYjJDHLLF54EDYq5mjGIgaX_Rg0FuWZQjI-K_z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80580" y="4275980"/>
              <a:ext cx="855954" cy="1711908"/>
            </a:xfrm>
            <a:prstGeom prst="rect">
              <a:avLst/>
            </a:prstGeom>
            <a:noFill/>
            <a:extLst>
              <a:ext uri="{909E8E84-426E-40DD-AFC4-6F175D3DCCD1}">
                <a14:hiddenFill xmlns:a14="http://schemas.microsoft.com/office/drawing/2010/main">
                  <a:solidFill>
                    <a:srgbClr val="FFFFFF"/>
                  </a:solidFill>
                </a14:hiddenFill>
              </a:ext>
            </a:extLst>
          </p:spPr>
        </p:pic>
      </p:grpSp>
      <p:pic>
        <p:nvPicPr>
          <p:cNvPr id="52" name="Imagen 51"/>
          <p:cNvPicPr>
            <a:picLocks noChangeAspect="1"/>
          </p:cNvPicPr>
          <p:nvPr/>
        </p:nvPicPr>
        <p:blipFill rotWithShape="1">
          <a:blip r:embed="rId6"/>
          <a:srcRect t="1" r="10280" b="749"/>
          <a:stretch/>
        </p:blipFill>
        <p:spPr>
          <a:xfrm>
            <a:off x="1" y="179"/>
            <a:ext cx="914400" cy="888642"/>
          </a:xfrm>
          <a:prstGeom prst="rect">
            <a:avLst/>
          </a:prstGeom>
          <a:noFill/>
        </p:spPr>
      </p:pic>
      <p:cxnSp>
        <p:nvCxnSpPr>
          <p:cNvPr id="85" name="84 Conector angular"/>
          <p:cNvCxnSpPr>
            <a:endCxn id="17" idx="1"/>
          </p:cNvCxnSpPr>
          <p:nvPr/>
        </p:nvCxnSpPr>
        <p:spPr>
          <a:xfrm rot="5400000" flipH="1" flipV="1">
            <a:off x="1437536" y="3062782"/>
            <a:ext cx="1015693" cy="73093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5" name="Rectangle 204"/>
          <p:cNvSpPr>
            <a:spLocks noChangeArrowheads="1"/>
          </p:cNvSpPr>
          <p:nvPr/>
        </p:nvSpPr>
        <p:spPr bwMode="auto">
          <a:xfrm>
            <a:off x="8042335" y="5187115"/>
            <a:ext cx="1084705"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ES" sz="1200" b="1" dirty="0" smtClean="0">
                <a:latin typeface="Candara" panose="020E0502030303020204" pitchFamily="34" charset="0"/>
              </a:rPr>
              <a:t>Plan de proyecto</a:t>
            </a:r>
            <a:endParaRPr lang="es-ES" altLang="es-ES" sz="1200" b="1" dirty="0">
              <a:latin typeface="Candara" panose="020E0502030303020204" pitchFamily="34" charset="0"/>
            </a:endParaRPr>
          </a:p>
        </p:txBody>
      </p:sp>
    </p:spTree>
    <p:extLst>
      <p:ext uri="{BB962C8B-B14F-4D97-AF65-F5344CB8AC3E}">
        <p14:creationId xmlns:p14="http://schemas.microsoft.com/office/powerpoint/2010/main" val="3661627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 calcmode="lin" valueType="num">
                                      <p:cBhvr additive="base">
                                        <p:cTn id="12" dur="500" fill="hold"/>
                                        <p:tgtEl>
                                          <p:spTgt spid="50"/>
                                        </p:tgtEl>
                                        <p:attrNameLst>
                                          <p:attrName>ppt_x</p:attrName>
                                        </p:attrNameLst>
                                      </p:cBhvr>
                                      <p:tavLst>
                                        <p:tav tm="0">
                                          <p:val>
                                            <p:strVal val="#ppt_x"/>
                                          </p:val>
                                        </p:tav>
                                        <p:tav tm="100000">
                                          <p:val>
                                            <p:strVal val="#ppt_x"/>
                                          </p:val>
                                        </p:tav>
                                      </p:tavLst>
                                    </p:anim>
                                    <p:anim calcmode="lin" valueType="num">
                                      <p:cBhvr additive="base">
                                        <p:cTn id="13"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barn(inVertical)">
                                      <p:cBhvr>
                                        <p:cTn id="18" dur="500"/>
                                        <p:tgtEl>
                                          <p:spTgt spid="5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5"/>
                                        </p:tgtEl>
                                        <p:attrNameLst>
                                          <p:attrName>style.visibility</p:attrName>
                                        </p:attrNameLst>
                                      </p:cBhvr>
                                      <p:to>
                                        <p:strVal val="visible"/>
                                      </p:to>
                                    </p:set>
                                    <p:animEffect transition="in" filter="fade">
                                      <p:cBhvr>
                                        <p:cTn id="23" dur="500"/>
                                        <p:tgtEl>
                                          <p:spTgt spid="8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down)">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down)">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wipe(down)">
                                      <p:cBhvr>
                                        <p:cTn id="48" dur="500"/>
                                        <p:tgtEl>
                                          <p:spTgt spid="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500"/>
                                        <p:tgtEl>
                                          <p:spTgt spid="29"/>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wipe(down)">
                                      <p:cBhvr>
                                        <p:cTn id="58" dur="500"/>
                                        <p:tgtEl>
                                          <p:spTgt spid="2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fade">
                                      <p:cBhvr>
                                        <p:cTn id="63" dur="500"/>
                                        <p:tgtEl>
                                          <p:spTgt spid="45"/>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wipe(down)">
                                      <p:cBhvr>
                                        <p:cTn id="68" dur="500"/>
                                        <p:tgtEl>
                                          <p:spTgt spid="24"/>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46"/>
                                        </p:tgtEl>
                                        <p:attrNameLst>
                                          <p:attrName>style.visibility</p:attrName>
                                        </p:attrNameLst>
                                      </p:cBhvr>
                                      <p:to>
                                        <p:strVal val="visible"/>
                                      </p:to>
                                    </p:set>
                                    <p:animEffect transition="in" filter="fade">
                                      <p:cBhvr>
                                        <p:cTn id="73" dur="500"/>
                                        <p:tgtEl>
                                          <p:spTgt spid="46"/>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nodeType="clickEffect">
                                  <p:stCondLst>
                                    <p:cond delay="0"/>
                                  </p:stCondLst>
                                  <p:childTnLst>
                                    <p:set>
                                      <p:cBhvr>
                                        <p:cTn id="77" dur="1" fill="hold">
                                          <p:stCondLst>
                                            <p:cond delay="0"/>
                                          </p:stCondLst>
                                        </p:cTn>
                                        <p:tgtEl>
                                          <p:spTgt spid="41"/>
                                        </p:tgtEl>
                                        <p:attrNameLst>
                                          <p:attrName>style.visibility</p:attrName>
                                        </p:attrNameLst>
                                      </p:cBhvr>
                                      <p:to>
                                        <p:strVal val="visible"/>
                                      </p:to>
                                    </p:set>
                                    <p:animEffect transition="in" filter="wipe(down)">
                                      <p:cBhvr>
                                        <p:cTn id="78" dur="500"/>
                                        <p:tgtEl>
                                          <p:spTgt spid="41"/>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31"/>
                                        </p:tgtEl>
                                        <p:attrNameLst>
                                          <p:attrName>style.visibility</p:attrName>
                                        </p:attrNameLst>
                                      </p:cBhvr>
                                      <p:to>
                                        <p:strVal val="visible"/>
                                      </p:to>
                                    </p:set>
                                    <p:animEffect transition="in" filter="fade">
                                      <p:cBhvr>
                                        <p:cTn id="83" dur="500"/>
                                        <p:tgtEl>
                                          <p:spTgt spid="31"/>
                                        </p:tgtEl>
                                      </p:cBhvr>
                                    </p:animEffect>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95"/>
                                        </p:tgtEl>
                                        <p:attrNameLst>
                                          <p:attrName>style.visibility</p:attrName>
                                        </p:attrNameLst>
                                      </p:cBhvr>
                                      <p:to>
                                        <p:strVal val="visible"/>
                                      </p:to>
                                    </p:set>
                                    <p:animEffect transition="in" filter="fade">
                                      <p:cBhvr>
                                        <p:cTn id="88" dur="1000"/>
                                        <p:tgtEl>
                                          <p:spTgt spid="95"/>
                                        </p:tgtEl>
                                      </p:cBhvr>
                                    </p:animEffect>
                                    <p:anim calcmode="lin" valueType="num">
                                      <p:cBhvr>
                                        <p:cTn id="89" dur="1000" fill="hold"/>
                                        <p:tgtEl>
                                          <p:spTgt spid="95"/>
                                        </p:tgtEl>
                                        <p:attrNameLst>
                                          <p:attrName>ppt_x</p:attrName>
                                        </p:attrNameLst>
                                      </p:cBhvr>
                                      <p:tavLst>
                                        <p:tav tm="0">
                                          <p:val>
                                            <p:strVal val="#ppt_x"/>
                                          </p:val>
                                        </p:tav>
                                        <p:tav tm="100000">
                                          <p:val>
                                            <p:strVal val="#ppt_x"/>
                                          </p:val>
                                        </p:tav>
                                      </p:tavLst>
                                    </p:anim>
                                    <p:anim calcmode="lin" valueType="num">
                                      <p:cBhvr>
                                        <p:cTn id="90" dur="1000" fill="hold"/>
                                        <p:tgtEl>
                                          <p:spTgt spid="95"/>
                                        </p:tgtEl>
                                        <p:attrNameLst>
                                          <p:attrName>ppt_y</p:attrName>
                                        </p:attrNameLst>
                                      </p:cBhvr>
                                      <p:tavLst>
                                        <p:tav tm="0">
                                          <p:val>
                                            <p:strVal val="#ppt_y+.1"/>
                                          </p:val>
                                        </p:tav>
                                        <p:tav tm="100000">
                                          <p:val>
                                            <p:strVal val="#ppt_y"/>
                                          </p:val>
                                        </p:tav>
                                      </p:tavLst>
                                    </p:anim>
                                  </p:childTnLst>
                                </p:cTn>
                              </p:par>
                              <p:par>
                                <p:cTn id="91" presetID="42" presetClass="entr" presetSubtype="0" fill="hold" nodeType="withEffect">
                                  <p:stCondLst>
                                    <p:cond delay="0"/>
                                  </p:stCondLst>
                                  <p:childTnLst>
                                    <p:set>
                                      <p:cBhvr>
                                        <p:cTn id="92" dur="1" fill="hold">
                                          <p:stCondLst>
                                            <p:cond delay="0"/>
                                          </p:stCondLst>
                                        </p:cTn>
                                        <p:tgtEl>
                                          <p:spTgt spid="66"/>
                                        </p:tgtEl>
                                        <p:attrNameLst>
                                          <p:attrName>style.visibility</p:attrName>
                                        </p:attrNameLst>
                                      </p:cBhvr>
                                      <p:to>
                                        <p:strVal val="visible"/>
                                      </p:to>
                                    </p:set>
                                    <p:animEffect transition="in" filter="fade">
                                      <p:cBhvr>
                                        <p:cTn id="93" dur="1000"/>
                                        <p:tgtEl>
                                          <p:spTgt spid="66"/>
                                        </p:tgtEl>
                                      </p:cBhvr>
                                    </p:animEffect>
                                    <p:anim calcmode="lin" valueType="num">
                                      <p:cBhvr>
                                        <p:cTn id="94" dur="1000" fill="hold"/>
                                        <p:tgtEl>
                                          <p:spTgt spid="66"/>
                                        </p:tgtEl>
                                        <p:attrNameLst>
                                          <p:attrName>ppt_x</p:attrName>
                                        </p:attrNameLst>
                                      </p:cBhvr>
                                      <p:tavLst>
                                        <p:tav tm="0">
                                          <p:val>
                                            <p:strVal val="#ppt_x"/>
                                          </p:val>
                                        </p:tav>
                                        <p:tav tm="100000">
                                          <p:val>
                                            <p:strVal val="#ppt_x"/>
                                          </p:val>
                                        </p:tav>
                                      </p:tavLst>
                                    </p:anim>
                                    <p:anim calcmode="lin" valueType="num">
                                      <p:cBhvr>
                                        <p:cTn id="95"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6" presetClass="entr" presetSubtype="16" fill="hold" nodeType="clickEffect">
                                  <p:stCondLst>
                                    <p:cond delay="0"/>
                                  </p:stCondLst>
                                  <p:childTnLst>
                                    <p:set>
                                      <p:cBhvr>
                                        <p:cTn id="99" dur="1" fill="hold">
                                          <p:stCondLst>
                                            <p:cond delay="0"/>
                                          </p:stCondLst>
                                        </p:cTn>
                                        <p:tgtEl>
                                          <p:spTgt spid="28"/>
                                        </p:tgtEl>
                                        <p:attrNameLst>
                                          <p:attrName>style.visibility</p:attrName>
                                        </p:attrNameLst>
                                      </p:cBhvr>
                                      <p:to>
                                        <p:strVal val="visible"/>
                                      </p:to>
                                    </p:set>
                                    <p:animEffect transition="in" filter="circle(in)">
                                      <p:cBhvr>
                                        <p:cTn id="100" dur="2000"/>
                                        <p:tgtEl>
                                          <p:spTgt spid="28"/>
                                        </p:tgtEl>
                                      </p:cBhvr>
                                    </p:animEffect>
                                  </p:childTnLst>
                                </p:cTn>
                              </p:par>
                            </p:childTnLst>
                          </p:cTn>
                        </p:par>
                      </p:childTnLst>
                    </p:cTn>
                  </p:par>
                  <p:par>
                    <p:cTn id="101" fill="hold">
                      <p:stCondLst>
                        <p:cond delay="indefinite"/>
                      </p:stCondLst>
                      <p:childTnLst>
                        <p:par>
                          <p:cTn id="102" fill="hold">
                            <p:stCondLst>
                              <p:cond delay="0"/>
                            </p:stCondLst>
                            <p:childTnLst>
                              <p:par>
                                <p:cTn id="103" presetID="6" presetClass="entr" presetSubtype="16" fill="hold" nodeType="clickEffect">
                                  <p:stCondLst>
                                    <p:cond delay="0"/>
                                  </p:stCondLst>
                                  <p:childTnLst>
                                    <p:set>
                                      <p:cBhvr>
                                        <p:cTn id="104" dur="1" fill="hold">
                                          <p:stCondLst>
                                            <p:cond delay="0"/>
                                          </p:stCondLst>
                                        </p:cTn>
                                        <p:tgtEl>
                                          <p:spTgt spid="65"/>
                                        </p:tgtEl>
                                        <p:attrNameLst>
                                          <p:attrName>style.visibility</p:attrName>
                                        </p:attrNameLst>
                                      </p:cBhvr>
                                      <p:to>
                                        <p:strVal val="visible"/>
                                      </p:to>
                                    </p:set>
                                    <p:animEffect transition="in" filter="circle(in)">
                                      <p:cBhvr>
                                        <p:cTn id="105" dur="20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9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37568" y="0"/>
            <a:ext cx="10018713" cy="841829"/>
          </a:xfrm>
        </p:spPr>
        <p:txBody>
          <a:bodyPr/>
          <a:lstStyle/>
          <a:p>
            <a:r>
              <a:rPr lang="es-PE" dirty="0" smtClean="0"/>
              <a:t>Tarea de la Actividad de Planeamiento</a:t>
            </a:r>
            <a:endParaRPr lang="es-PE" dirty="0"/>
          </a:p>
        </p:txBody>
      </p:sp>
      <p:graphicFrame>
        <p:nvGraphicFramePr>
          <p:cNvPr id="5" name="Group 420"/>
          <p:cNvGraphicFramePr>
            <a:graphicFrameLocks noGrp="1"/>
          </p:cNvGraphicFramePr>
          <p:nvPr>
            <p:ph/>
            <p:extLst>
              <p:ext uri="{D42A27DB-BD31-4B8C-83A1-F6EECF244321}">
                <p14:modId xmlns:p14="http://schemas.microsoft.com/office/powerpoint/2010/main" val="2523288861"/>
              </p:ext>
            </p:extLst>
          </p:nvPr>
        </p:nvGraphicFramePr>
        <p:xfrm>
          <a:off x="1578816" y="841829"/>
          <a:ext cx="9999434" cy="5877007"/>
        </p:xfrm>
        <a:graphic>
          <a:graphicData uri="http://schemas.openxmlformats.org/drawingml/2006/table">
            <a:tbl>
              <a:tblPr>
                <a:tableStyleId>{5DA37D80-6434-44D0-A028-1B22A696006F}</a:tableStyleId>
              </a:tblPr>
              <a:tblGrid>
                <a:gridCol w="456046">
                  <a:extLst>
                    <a:ext uri="{9D8B030D-6E8A-4147-A177-3AD203B41FA5}">
                      <a16:colId xmlns:a16="http://schemas.microsoft.com/office/drawing/2014/main" val="20000"/>
                    </a:ext>
                  </a:extLst>
                </a:gridCol>
                <a:gridCol w="1538781">
                  <a:extLst>
                    <a:ext uri="{9D8B030D-6E8A-4147-A177-3AD203B41FA5}">
                      <a16:colId xmlns:a16="http://schemas.microsoft.com/office/drawing/2014/main" val="20001"/>
                    </a:ext>
                  </a:extLst>
                </a:gridCol>
                <a:gridCol w="1693074">
                  <a:extLst>
                    <a:ext uri="{9D8B030D-6E8A-4147-A177-3AD203B41FA5}">
                      <a16:colId xmlns:a16="http://schemas.microsoft.com/office/drawing/2014/main" val="20002"/>
                    </a:ext>
                  </a:extLst>
                </a:gridCol>
                <a:gridCol w="4181188">
                  <a:extLst>
                    <a:ext uri="{9D8B030D-6E8A-4147-A177-3AD203B41FA5}">
                      <a16:colId xmlns:a16="http://schemas.microsoft.com/office/drawing/2014/main" val="20003"/>
                    </a:ext>
                  </a:extLst>
                </a:gridCol>
                <a:gridCol w="2130345">
                  <a:extLst>
                    <a:ext uri="{9D8B030D-6E8A-4147-A177-3AD203B41FA5}">
                      <a16:colId xmlns:a16="http://schemas.microsoft.com/office/drawing/2014/main" val="20004"/>
                    </a:ext>
                  </a:extLst>
                </a:gridCol>
              </a:tblGrid>
              <a:tr h="6006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rPr>
                        <a:t>#</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rPr>
                        <a:t>Rol del Responsable</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rPr>
                        <a:t>Nombre de la Tarea</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rPr>
                        <a:t>Descripción de la Tarea</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rPr>
                        <a:t>Herramientas</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extLst>
                  <a:ext uri="{0D108BD9-81ED-4DB2-BD59-A6C34878D82A}">
                    <a16:rowId xmlns:a16="http://schemas.microsoft.com/office/drawing/2014/main" val="10000"/>
                  </a:ext>
                </a:extLst>
              </a:tr>
              <a:tr h="143273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rPr>
                        <a:t>1</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Analista de calidad</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rPr>
                        <a:t>Definir alcance del proyecto</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El alcance del proyecto se define mediante el acuerdo de un conjunto de entregables del proyecto (Documento de análisis, Documento de Plan de pruebas, etc.), según las actividades involucradas en el Proceso de Gestión de Proyecto. En esta actividad se actualiza el artefacto Lista Maestra de Requerimientos de acuerdo a la información que se levantará en reuniones de coordinación.</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Plantillas:</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smtClean="0">
                          <a:ln>
                            <a:noFill/>
                          </a:ln>
                          <a:effectLst/>
                        </a:rPr>
                        <a:t>WBS</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smtClean="0">
                          <a:ln>
                            <a:noFill/>
                          </a:ln>
                          <a:effectLst/>
                        </a:rPr>
                        <a:t>Matriz de entregables</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extLst>
                  <a:ext uri="{0D108BD9-81ED-4DB2-BD59-A6C34878D82A}">
                    <a16:rowId xmlns:a16="http://schemas.microsoft.com/office/drawing/2014/main" val="10001"/>
                  </a:ext>
                </a:extLst>
              </a:tr>
              <a:tr h="6279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smtClean="0">
                          <a:ln>
                            <a:noFill/>
                          </a:ln>
                          <a:effectLst/>
                        </a:rPr>
                        <a:t>2</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Analista de calidad</a:t>
                      </a:r>
                      <a:endParaRPr kumimoji="0" lang="en-U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Estimación de esfuerzo</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rPr>
                        <a:t>Se estima el tamaño del proyecto en forma de esfuerzo, tanto por roles como por etapas. </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smtClean="0">
                          <a:ln>
                            <a:noFill/>
                          </a:ln>
                          <a:effectLst/>
                        </a:rPr>
                        <a:t>Proceso de estimaciones</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extLst>
                  <a:ext uri="{0D108BD9-81ED-4DB2-BD59-A6C34878D82A}">
                    <a16:rowId xmlns:a16="http://schemas.microsoft.com/office/drawing/2014/main" val="10002"/>
                  </a:ext>
                </a:extLst>
              </a:tr>
              <a:tr h="43185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smtClean="0">
                          <a:ln>
                            <a:noFill/>
                          </a:ln>
                          <a:effectLst/>
                        </a:rPr>
                        <a:t>3</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Analista de calidad</a:t>
                      </a:r>
                      <a:endParaRPr kumimoji="0" lang="en-U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Elaboración de cronograma</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rPr>
                        <a:t>Primero se genera el cronograma detallado tomando como base la plantilla predefinida. </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rPr>
                        <a:t>Plantilla de cronograma de proyecto </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extLst>
                  <a:ext uri="{0D108BD9-81ED-4DB2-BD59-A6C34878D82A}">
                    <a16:rowId xmlns:a16="http://schemas.microsoft.com/office/drawing/2014/main" val="10003"/>
                  </a:ext>
                </a:extLst>
              </a:tr>
              <a:tr h="82915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smtClean="0">
                          <a:ln>
                            <a:noFill/>
                          </a:ln>
                          <a:effectLst/>
                        </a:rPr>
                        <a:t>4</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Analista de calidad</a:t>
                      </a:r>
                      <a:endParaRPr kumimoji="0" lang="en-U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rPr>
                        <a:t>Definición de la organización del proyecto</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rPr>
                        <a:t>Definición de los responsables de la ejecución del proyecto. Además de mapear los procesos del MRPL comprometido por el proyecto en el Directorio de Proyectos del servicio.</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rPr>
                        <a:t>Plantillas:</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smtClean="0">
                          <a:ln>
                            <a:noFill/>
                          </a:ln>
                          <a:effectLst/>
                        </a:rPr>
                        <a:t>Sección del Plan de Gestión del Proyecto</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smtClean="0">
                          <a:ln>
                            <a:noFill/>
                          </a:ln>
                          <a:effectLst/>
                        </a:rPr>
                        <a:t>Directorio de Proyectos</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extLst>
                  <a:ext uri="{0D108BD9-81ED-4DB2-BD59-A6C34878D82A}">
                    <a16:rowId xmlns:a16="http://schemas.microsoft.com/office/drawing/2014/main" val="10004"/>
                  </a:ext>
                </a:extLst>
              </a:tr>
              <a:tr h="110027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smtClean="0">
                          <a:ln>
                            <a:noFill/>
                          </a:ln>
                          <a:effectLst/>
                        </a:rPr>
                        <a:t>5</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Analista de calidad</a:t>
                      </a:r>
                      <a:endParaRPr kumimoji="0" lang="en-U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Elaboración de los planes de soporte</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Se definen los planes de soporte: gestión de riesgos, gestión de comunicaciones, gestión integrada de proyectos, gestión de la configuración, gestión de requerimientos de cambios, gestión de calidad, gestión de seguimiento del proyecto, gestión del cronograma y otros.</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rPr>
                        <a:t>Secciones de la plantilla Plan de Gestión del Proyecto</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extLst>
                  <a:ext uri="{0D108BD9-81ED-4DB2-BD59-A6C34878D82A}">
                    <a16:rowId xmlns:a16="http://schemas.microsoft.com/office/drawing/2014/main" val="10005"/>
                  </a:ext>
                </a:extLst>
              </a:tr>
              <a:tr h="76209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rPr>
                        <a:t>6</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rPr>
                        <a:t>Jefe de proyecto</a:t>
                      </a:r>
                      <a:endParaRPr kumimoji="0" lang="en-U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Revisión y Ajustes</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En esta etapa el jefe de proyecto revisa el Plan del Proyecto conjuntamente con el jefe de proyecto, quedando evidenciado en acta de reunión incluyendo las observaciones identificadas.</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Plantilla acta de reunión</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extLst>
                  <a:ext uri="{0D108BD9-81ED-4DB2-BD59-A6C34878D82A}">
                    <a16:rowId xmlns:a16="http://schemas.microsoft.com/office/drawing/2014/main" val="10006"/>
                  </a:ext>
                </a:extLst>
              </a:tr>
            </a:tbl>
          </a:graphicData>
        </a:graphic>
      </p:graphicFrame>
      <p:pic>
        <p:nvPicPr>
          <p:cNvPr id="4" name="Imagen 3"/>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34259273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51736" y="143811"/>
            <a:ext cx="9256669" cy="914400"/>
          </a:xfrm>
        </p:spPr>
        <p:txBody>
          <a:bodyPr>
            <a:normAutofit fontScale="90000"/>
          </a:bodyPr>
          <a:lstStyle/>
          <a:p>
            <a:r>
              <a:rPr lang="es-PE" sz="6600" dirty="0" smtClean="0">
                <a:latin typeface="Candara" panose="020E0502030303020204" pitchFamily="34" charset="0"/>
              </a:rPr>
              <a:t>Contenido</a:t>
            </a:r>
            <a:endParaRPr lang="es-PE" sz="6600" dirty="0">
              <a:latin typeface="Candara" panose="020E0502030303020204" pitchFamily="34" charset="0"/>
            </a:endParaRPr>
          </a:p>
        </p:txBody>
      </p:sp>
      <p:sp>
        <p:nvSpPr>
          <p:cNvPr id="3" name="Marcador de contenido 2"/>
          <p:cNvSpPr>
            <a:spLocks noGrp="1"/>
          </p:cNvSpPr>
          <p:nvPr>
            <p:ph idx="1"/>
          </p:nvPr>
        </p:nvSpPr>
        <p:spPr>
          <a:xfrm>
            <a:off x="2038103" y="1005624"/>
            <a:ext cx="4800579" cy="5852376"/>
          </a:xfrm>
        </p:spPr>
        <p:txBody>
          <a:bodyPr>
            <a:normAutofit/>
          </a:bodyPr>
          <a:lstStyle/>
          <a:p>
            <a:pPr marL="457200" indent="-457200">
              <a:buFont typeface="+mj-lt"/>
              <a:buAutoNum type="arabicPeriod"/>
            </a:pPr>
            <a:r>
              <a:rPr lang="es-PE" dirty="0"/>
              <a:t>Objetivo y alcance del </a:t>
            </a:r>
            <a:r>
              <a:rPr lang="es-PE" dirty="0" smtClean="0"/>
              <a:t>proceso.</a:t>
            </a:r>
            <a:endParaRPr lang="es-PE" dirty="0"/>
          </a:p>
          <a:p>
            <a:pPr marL="457200" indent="-457200">
              <a:buFont typeface="+mj-lt"/>
              <a:buAutoNum type="arabicPeriod"/>
            </a:pPr>
            <a:r>
              <a:rPr lang="es-PE" dirty="0"/>
              <a:t>Términos y </a:t>
            </a:r>
            <a:r>
              <a:rPr lang="es-PE" dirty="0" smtClean="0"/>
              <a:t>definiciones.</a:t>
            </a:r>
            <a:endParaRPr lang="es-PE" dirty="0"/>
          </a:p>
          <a:p>
            <a:pPr marL="457200" indent="-457200">
              <a:buFont typeface="+mj-lt"/>
              <a:buAutoNum type="arabicPeriod"/>
            </a:pPr>
            <a:r>
              <a:rPr lang="es-PE" dirty="0"/>
              <a:t>Roles y </a:t>
            </a:r>
            <a:r>
              <a:rPr lang="es-PE" dirty="0" smtClean="0"/>
              <a:t>responsabilidades.</a:t>
            </a:r>
            <a:endParaRPr lang="es-PE" dirty="0"/>
          </a:p>
          <a:p>
            <a:pPr marL="457200" indent="-457200">
              <a:buFont typeface="+mj-lt"/>
              <a:buAutoNum type="arabicPeriod"/>
            </a:pPr>
            <a:r>
              <a:rPr lang="es-PE" dirty="0"/>
              <a:t>Entradas y salidas del </a:t>
            </a:r>
            <a:r>
              <a:rPr lang="es-PE" dirty="0" smtClean="0"/>
              <a:t>proceso.</a:t>
            </a:r>
            <a:endParaRPr lang="es-PE" dirty="0"/>
          </a:p>
          <a:p>
            <a:pPr marL="457200" indent="-457200">
              <a:buFont typeface="+mj-lt"/>
              <a:buAutoNum type="arabicPeriod"/>
            </a:pPr>
            <a:r>
              <a:rPr lang="es-PE" dirty="0"/>
              <a:t>Descripción del </a:t>
            </a:r>
            <a:r>
              <a:rPr lang="es-PE" dirty="0" smtClean="0"/>
              <a:t>proceso.</a:t>
            </a:r>
            <a:endParaRPr lang="es-PE" dirty="0"/>
          </a:p>
          <a:p>
            <a:pPr marL="914400" lvl="1" indent="-457200">
              <a:buFont typeface="+mj-lt"/>
              <a:buAutoNum type="arabicPeriod"/>
            </a:pPr>
            <a:r>
              <a:rPr lang="es-PE" dirty="0" smtClean="0"/>
              <a:t>Subprocesos.</a:t>
            </a:r>
            <a:endParaRPr lang="es-PE" dirty="0"/>
          </a:p>
          <a:p>
            <a:pPr marL="914400" lvl="1" indent="-457200">
              <a:buFont typeface="+mj-lt"/>
              <a:buAutoNum type="arabicPeriod"/>
            </a:pPr>
            <a:r>
              <a:rPr lang="es-PE" dirty="0" smtClean="0"/>
              <a:t>Actividades.</a:t>
            </a:r>
            <a:endParaRPr lang="es-PE" dirty="0"/>
          </a:p>
          <a:p>
            <a:pPr marL="914400" lvl="1" indent="-457200">
              <a:buFont typeface="+mj-lt"/>
              <a:buAutoNum type="arabicPeriod"/>
            </a:pPr>
            <a:r>
              <a:rPr lang="es-PE" dirty="0" smtClean="0"/>
              <a:t>Tareas.</a:t>
            </a:r>
            <a:endParaRPr lang="es-PE" dirty="0"/>
          </a:p>
          <a:p>
            <a:pPr marL="457200" indent="-457200">
              <a:buFont typeface="+mj-lt"/>
              <a:buAutoNum type="arabicPeriod"/>
            </a:pPr>
            <a:r>
              <a:rPr lang="es-PE" dirty="0"/>
              <a:t>Métricas del </a:t>
            </a:r>
            <a:r>
              <a:rPr lang="es-PE" dirty="0" smtClean="0"/>
              <a:t>proceso.</a:t>
            </a:r>
            <a:endParaRPr lang="es-PE" dirty="0"/>
          </a:p>
          <a:p>
            <a:pPr marL="457200" indent="-457200">
              <a:buFont typeface="+mj-lt"/>
              <a:buAutoNum type="arabicPeriod"/>
            </a:pPr>
            <a:r>
              <a:rPr lang="es-PE" dirty="0"/>
              <a:t>Artefactos del </a:t>
            </a:r>
            <a:r>
              <a:rPr lang="es-PE" dirty="0" smtClean="0"/>
              <a:t>proceso.</a:t>
            </a:r>
            <a:endParaRPr lang="es-PE" dirty="0"/>
          </a:p>
          <a:p>
            <a:pPr marL="457200" indent="-457200">
              <a:buFont typeface="+mj-lt"/>
              <a:buAutoNum type="arabicPeriod"/>
            </a:pPr>
            <a:r>
              <a:rPr lang="es-PE" dirty="0"/>
              <a:t>Historial de </a:t>
            </a:r>
            <a:r>
              <a:rPr lang="es-PE" dirty="0" smtClean="0"/>
              <a:t>revisiones.</a:t>
            </a:r>
            <a:endParaRPr lang="es-PE" dirty="0"/>
          </a:p>
        </p:txBody>
      </p:sp>
      <p:pic>
        <p:nvPicPr>
          <p:cNvPr id="1026" name="Picture 2" descr="Resultado de imagen para p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5023" y="2706173"/>
            <a:ext cx="2143125" cy="2143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6" name="Imagen 5"/>
          <p:cNvPicPr>
            <a:picLocks noChangeAspect="1"/>
          </p:cNvPicPr>
          <p:nvPr/>
        </p:nvPicPr>
        <p:blipFill rotWithShape="1">
          <a:blip r:embed="rId3"/>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30138441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2413227" y="2572657"/>
            <a:ext cx="8559574" cy="1752599"/>
          </a:xfrm>
        </p:spPr>
        <p:txBody>
          <a:bodyPr/>
          <a:lstStyle/>
          <a:p>
            <a:pPr algn="l"/>
            <a:r>
              <a:rPr lang="es-PE" dirty="0" smtClean="0"/>
              <a:t>5. Proceso de Gestión de Proyectos</a:t>
            </a:r>
            <a:br>
              <a:rPr lang="es-PE" dirty="0" smtClean="0"/>
            </a:br>
            <a:r>
              <a:rPr lang="es-PE" dirty="0" smtClean="0"/>
              <a:t>	5.4 Actividades</a:t>
            </a:r>
            <a:endParaRPr lang="es-PE" dirty="0"/>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9075618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6" name="Conector angular 145"/>
          <p:cNvCxnSpPr/>
          <p:nvPr/>
        </p:nvCxnSpPr>
        <p:spPr>
          <a:xfrm flipV="1">
            <a:off x="2246310" y="1796774"/>
            <a:ext cx="1699712" cy="1410043"/>
          </a:xfrm>
          <a:prstGeom prst="bentConnector3">
            <a:avLst>
              <a:gd name="adj1" fmla="val -208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a:xfrm>
            <a:off x="1527854" y="1"/>
            <a:ext cx="9909403" cy="1155808"/>
          </a:xfrm>
        </p:spPr>
        <p:txBody>
          <a:bodyPr>
            <a:normAutofit fontScale="90000"/>
          </a:bodyPr>
          <a:lstStyle/>
          <a:p>
            <a:r>
              <a:rPr lang="es-PE" dirty="0" smtClean="0"/>
              <a:t>Actividades del Subproceso de Ejecución, Seguimiento y Control</a:t>
            </a:r>
            <a:endParaRPr lang="es-PE" dirty="0"/>
          </a:p>
        </p:txBody>
      </p:sp>
      <p:sp>
        <p:nvSpPr>
          <p:cNvPr id="6" name="AutoShape 94"/>
          <p:cNvSpPr>
            <a:spLocks noChangeArrowheads="1"/>
          </p:cNvSpPr>
          <p:nvPr/>
        </p:nvSpPr>
        <p:spPr bwMode="auto">
          <a:xfrm rot="13591213">
            <a:off x="10182442" y="3094844"/>
            <a:ext cx="526430" cy="469867"/>
          </a:xfrm>
          <a:prstGeom prst="rtTriangle">
            <a:avLst/>
          </a:prstGeom>
          <a:ln>
            <a:headEnd/>
            <a:tailEnd/>
          </a:ln>
        </p:spPr>
        <p:style>
          <a:lnRef idx="3">
            <a:schemeClr val="lt1"/>
          </a:lnRef>
          <a:fillRef idx="1">
            <a:schemeClr val="dk1"/>
          </a:fillRef>
          <a:effectRef idx="1">
            <a:schemeClr val="dk1"/>
          </a:effectRef>
          <a:fontRef idx="minor">
            <a:schemeClr val="lt1"/>
          </a:fontRef>
        </p:style>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ES"/>
          </a:p>
        </p:txBody>
      </p:sp>
      <p:cxnSp>
        <p:nvCxnSpPr>
          <p:cNvPr id="16" name="AutoShape 120"/>
          <p:cNvCxnSpPr>
            <a:cxnSpLocks noChangeShapeType="1"/>
          </p:cNvCxnSpPr>
          <p:nvPr/>
        </p:nvCxnSpPr>
        <p:spPr bwMode="auto">
          <a:xfrm rot="16200000" flipH="1">
            <a:off x="585447" y="4060482"/>
            <a:ext cx="431800" cy="1412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7" name="AutoShape 121"/>
          <p:cNvCxnSpPr>
            <a:cxnSpLocks noChangeShapeType="1"/>
          </p:cNvCxnSpPr>
          <p:nvPr/>
        </p:nvCxnSpPr>
        <p:spPr bwMode="auto">
          <a:xfrm rot="16200000">
            <a:off x="350725" y="2858745"/>
            <a:ext cx="727075" cy="1412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8" name="AutoShape 86"/>
          <p:cNvSpPr>
            <a:spLocks noChangeArrowheads="1"/>
          </p:cNvSpPr>
          <p:nvPr/>
        </p:nvSpPr>
        <p:spPr bwMode="auto">
          <a:xfrm rot="2791213">
            <a:off x="1938713" y="3322663"/>
            <a:ext cx="610872" cy="585244"/>
          </a:xfrm>
          <a:prstGeom prst="rtTriangle">
            <a:avLst/>
          </a:prstGeom>
          <a:ln>
            <a:headEnd/>
            <a:tailEnd/>
          </a:ln>
        </p:spPr>
        <p:style>
          <a:lnRef idx="3">
            <a:schemeClr val="lt1"/>
          </a:lnRef>
          <a:fillRef idx="1">
            <a:schemeClr val="dk1"/>
          </a:fillRef>
          <a:effectRef idx="1">
            <a:schemeClr val="dk1"/>
          </a:effectRef>
          <a:fontRef idx="minor">
            <a:schemeClr val="lt1"/>
          </a:fontRef>
        </p:style>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ES"/>
          </a:p>
        </p:txBody>
      </p:sp>
      <p:grpSp>
        <p:nvGrpSpPr>
          <p:cNvPr id="20" name="Group 25"/>
          <p:cNvGrpSpPr>
            <a:grpSpLocks/>
          </p:cNvGrpSpPr>
          <p:nvPr/>
        </p:nvGrpSpPr>
        <p:grpSpPr bwMode="auto">
          <a:xfrm>
            <a:off x="2550043" y="2857272"/>
            <a:ext cx="1199859" cy="1950244"/>
            <a:chOff x="657" y="1389"/>
            <a:chExt cx="607" cy="807"/>
          </a:xfrm>
        </p:grpSpPr>
        <p:sp>
          <p:nvSpPr>
            <p:cNvPr id="21" name="Rectangle 26"/>
            <p:cNvSpPr>
              <a:spLocks noChangeArrowheads="1"/>
            </p:cNvSpPr>
            <p:nvPr/>
          </p:nvSpPr>
          <p:spPr bwMode="auto">
            <a:xfrm>
              <a:off x="657"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dirty="0">
                  <a:latin typeface="Candara" panose="020E0502030303020204" pitchFamily="34" charset="0"/>
                </a:rPr>
                <a:t>Generación de Informe de Estado</a:t>
              </a:r>
              <a:endParaRPr lang="es-ES" altLang="es-ES" sz="1200" dirty="0">
                <a:latin typeface="Candara" panose="020E0502030303020204" pitchFamily="34" charset="0"/>
              </a:endParaRPr>
            </a:p>
          </p:txBody>
        </p:sp>
        <p:sp>
          <p:nvSpPr>
            <p:cNvPr id="22" name="Rectangle 27"/>
            <p:cNvSpPr>
              <a:spLocks noChangeArrowheads="1"/>
            </p:cNvSpPr>
            <p:nvPr/>
          </p:nvSpPr>
          <p:spPr bwMode="auto">
            <a:xfrm>
              <a:off x="657"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(3) Analista </a:t>
              </a:r>
              <a:r>
                <a:rPr lang="es-PE" altLang="es-ES" sz="1200" b="1" dirty="0" smtClean="0">
                  <a:latin typeface="Candara" panose="020E0502030303020204" pitchFamily="34" charset="0"/>
                </a:rPr>
                <a:t>de calidad</a:t>
              </a:r>
              <a:endParaRPr lang="es-ES" altLang="es-ES" sz="1200" b="1" dirty="0">
                <a:latin typeface="Candara" panose="020E0502030303020204" pitchFamily="34" charset="0"/>
              </a:endParaRPr>
            </a:p>
          </p:txBody>
        </p:sp>
        <p:sp>
          <p:nvSpPr>
            <p:cNvPr id="23" name="Rectangle 28"/>
            <p:cNvSpPr>
              <a:spLocks noChangeArrowheads="1"/>
            </p:cNvSpPr>
            <p:nvPr/>
          </p:nvSpPr>
          <p:spPr bwMode="auto">
            <a:xfrm>
              <a:off x="657" y="1905"/>
              <a:ext cx="607" cy="29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171450" indent="-171450" eaLnBrk="1" hangingPunct="1">
                <a:buFont typeface="Arial" panose="020B0604020202020204" pitchFamily="34" charset="0"/>
                <a:buChar char="•"/>
              </a:pPr>
              <a:r>
                <a:rPr lang="es-PE" altLang="es-ES" sz="1200" b="1" dirty="0" smtClean="0">
                  <a:latin typeface="Candara" panose="020E0502030303020204" pitchFamily="34" charset="0"/>
                </a:rPr>
                <a:t>Plan quincenal</a:t>
              </a:r>
            </a:p>
            <a:p>
              <a:pPr marL="171450" indent="-171450" eaLnBrk="1" hangingPunct="1">
                <a:buFont typeface="Arial" panose="020B0604020202020204" pitchFamily="34" charset="0"/>
                <a:buChar char="•"/>
              </a:pPr>
              <a:r>
                <a:rPr lang="es-PE" altLang="es-ES" sz="1200" b="1" dirty="0" smtClean="0">
                  <a:latin typeface="Candara" panose="020E0502030303020204" pitchFamily="34" charset="0"/>
                </a:rPr>
                <a:t>Plan de proyecto</a:t>
              </a:r>
              <a:endParaRPr lang="es-PE" altLang="es-ES" sz="1200" b="1" dirty="0">
                <a:latin typeface="Candara" panose="020E0502030303020204" pitchFamily="34" charset="0"/>
              </a:endParaRPr>
            </a:p>
          </p:txBody>
        </p:sp>
      </p:grpSp>
      <p:cxnSp>
        <p:nvCxnSpPr>
          <p:cNvPr id="26" name="AutoShape 88"/>
          <p:cNvCxnSpPr>
            <a:cxnSpLocks noChangeShapeType="1"/>
            <a:stCxn id="18" idx="5"/>
          </p:cNvCxnSpPr>
          <p:nvPr/>
        </p:nvCxnSpPr>
        <p:spPr bwMode="auto">
          <a:xfrm flipV="1">
            <a:off x="2244149" y="3613308"/>
            <a:ext cx="305894" cy="197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8" name="Group 5"/>
          <p:cNvGrpSpPr>
            <a:grpSpLocks/>
          </p:cNvGrpSpPr>
          <p:nvPr/>
        </p:nvGrpSpPr>
        <p:grpSpPr bwMode="auto">
          <a:xfrm>
            <a:off x="4053114" y="2852509"/>
            <a:ext cx="963613" cy="1633538"/>
            <a:chOff x="1474" y="1389"/>
            <a:chExt cx="607" cy="726"/>
          </a:xfrm>
        </p:grpSpPr>
        <p:sp>
          <p:nvSpPr>
            <p:cNvPr id="29" name="Rectangle 6"/>
            <p:cNvSpPr>
              <a:spLocks noChangeArrowheads="1"/>
            </p:cNvSpPr>
            <p:nvPr/>
          </p:nvSpPr>
          <p:spPr bwMode="auto">
            <a:xfrm>
              <a:off x="1474"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a:latin typeface="Candara" panose="020E0502030303020204" pitchFamily="34" charset="0"/>
                </a:rPr>
                <a:t>Revisión de Informe quincenal</a:t>
              </a:r>
              <a:endParaRPr lang="es-ES" altLang="es-ES" sz="1200">
                <a:latin typeface="Candara" panose="020E0502030303020204" pitchFamily="34" charset="0"/>
              </a:endParaRPr>
            </a:p>
          </p:txBody>
        </p:sp>
        <p:sp>
          <p:nvSpPr>
            <p:cNvPr id="30" name="Rectangle 7"/>
            <p:cNvSpPr>
              <a:spLocks noChangeArrowheads="1"/>
            </p:cNvSpPr>
            <p:nvPr/>
          </p:nvSpPr>
          <p:spPr bwMode="auto">
            <a:xfrm>
              <a:off x="1474"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(4) </a:t>
              </a:r>
              <a:r>
                <a:rPr lang="es-PE" altLang="es-ES" sz="1200" b="1" dirty="0" smtClean="0">
                  <a:latin typeface="Candara" panose="020E0502030303020204" pitchFamily="34" charset="0"/>
                </a:rPr>
                <a:t>Jefe de proyecto</a:t>
              </a:r>
              <a:endParaRPr lang="es-ES" altLang="es-ES" sz="1200" b="1" dirty="0">
                <a:latin typeface="Candara" panose="020E0502030303020204" pitchFamily="34" charset="0"/>
              </a:endParaRPr>
            </a:p>
          </p:txBody>
        </p:sp>
        <p:sp>
          <p:nvSpPr>
            <p:cNvPr id="31" name="Rectangle 8"/>
            <p:cNvSpPr>
              <a:spLocks noChangeArrowheads="1"/>
            </p:cNvSpPr>
            <p:nvPr/>
          </p:nvSpPr>
          <p:spPr bwMode="auto">
            <a:xfrm>
              <a:off x="1474"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Artefactos de gestión</a:t>
              </a:r>
            </a:p>
          </p:txBody>
        </p:sp>
      </p:grpSp>
      <p:grpSp>
        <p:nvGrpSpPr>
          <p:cNvPr id="32" name="Group 9"/>
          <p:cNvGrpSpPr>
            <a:grpSpLocks/>
          </p:cNvGrpSpPr>
          <p:nvPr/>
        </p:nvGrpSpPr>
        <p:grpSpPr bwMode="auto">
          <a:xfrm>
            <a:off x="7716009" y="4360977"/>
            <a:ext cx="1450294" cy="1152525"/>
            <a:chOff x="3107" y="1389"/>
            <a:chExt cx="607" cy="726"/>
          </a:xfrm>
        </p:grpSpPr>
        <p:sp>
          <p:nvSpPr>
            <p:cNvPr id="33" name="Rectangle 10"/>
            <p:cNvSpPr>
              <a:spLocks noChangeArrowheads="1"/>
            </p:cNvSpPr>
            <p:nvPr/>
          </p:nvSpPr>
          <p:spPr bwMode="auto">
            <a:xfrm>
              <a:off x="3107"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dirty="0">
                  <a:latin typeface="Candara" panose="020E0502030303020204" pitchFamily="34" charset="0"/>
                </a:rPr>
                <a:t>Reunión </a:t>
              </a:r>
              <a:r>
                <a:rPr lang="es-PE" altLang="es-ES" sz="1200" dirty="0" smtClean="0">
                  <a:latin typeface="Candara" panose="020E0502030303020204" pitchFamily="34" charset="0"/>
                </a:rPr>
                <a:t>interna</a:t>
              </a:r>
              <a:endParaRPr lang="es-ES" altLang="es-ES" sz="1200" dirty="0">
                <a:latin typeface="Candara" panose="020E0502030303020204" pitchFamily="34" charset="0"/>
              </a:endParaRPr>
            </a:p>
          </p:txBody>
        </p:sp>
        <p:sp>
          <p:nvSpPr>
            <p:cNvPr id="34" name="Rectangle 11"/>
            <p:cNvSpPr>
              <a:spLocks noChangeArrowheads="1"/>
            </p:cNvSpPr>
            <p:nvPr/>
          </p:nvSpPr>
          <p:spPr bwMode="auto">
            <a:xfrm>
              <a:off x="3107"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smtClean="0">
                  <a:latin typeface="Candara" panose="020E0502030303020204" pitchFamily="34" charset="0"/>
                </a:rPr>
                <a:t>(8) Jefe de proyecto</a:t>
              </a:r>
              <a:endParaRPr lang="es-ES" altLang="es-ES" sz="1200" b="1" dirty="0">
                <a:latin typeface="Candara" panose="020E0502030303020204" pitchFamily="34" charset="0"/>
              </a:endParaRPr>
            </a:p>
          </p:txBody>
        </p:sp>
        <p:sp>
          <p:nvSpPr>
            <p:cNvPr id="35" name="Rectangle 12"/>
            <p:cNvSpPr>
              <a:spLocks noChangeArrowheads="1"/>
            </p:cNvSpPr>
            <p:nvPr/>
          </p:nvSpPr>
          <p:spPr bwMode="auto">
            <a:xfrm>
              <a:off x="3107"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a:latin typeface="Candara" panose="020E0502030303020204" pitchFamily="34" charset="0"/>
                </a:rPr>
                <a:t>Artefactos de gestión</a:t>
              </a:r>
            </a:p>
          </p:txBody>
        </p:sp>
      </p:grpSp>
      <p:cxnSp>
        <p:nvCxnSpPr>
          <p:cNvPr id="37" name="AutoShape 15"/>
          <p:cNvCxnSpPr>
            <a:cxnSpLocks noChangeShapeType="1"/>
            <a:endCxn id="57" idx="2"/>
          </p:cNvCxnSpPr>
          <p:nvPr/>
        </p:nvCxnSpPr>
        <p:spPr bwMode="auto">
          <a:xfrm flipV="1">
            <a:off x="5016727" y="3424393"/>
            <a:ext cx="146119" cy="897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38" name="Group 48"/>
          <p:cNvGrpSpPr>
            <a:grpSpLocks/>
          </p:cNvGrpSpPr>
          <p:nvPr/>
        </p:nvGrpSpPr>
        <p:grpSpPr bwMode="auto">
          <a:xfrm>
            <a:off x="5900964" y="2850922"/>
            <a:ext cx="1443265" cy="1152525"/>
            <a:chOff x="1474" y="1389"/>
            <a:chExt cx="607" cy="726"/>
          </a:xfrm>
        </p:grpSpPr>
        <p:sp>
          <p:nvSpPr>
            <p:cNvPr id="39" name="Rectangle 49"/>
            <p:cNvSpPr>
              <a:spLocks noChangeArrowheads="1"/>
            </p:cNvSpPr>
            <p:nvPr/>
          </p:nvSpPr>
          <p:spPr bwMode="auto">
            <a:xfrm>
              <a:off x="1474"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a:latin typeface="Candara" panose="020E0502030303020204" pitchFamily="34" charset="0"/>
                </a:rPr>
                <a:t>Comité Operativo</a:t>
              </a:r>
              <a:endParaRPr lang="es-ES" altLang="es-ES" sz="1200">
                <a:latin typeface="Candara" panose="020E0502030303020204" pitchFamily="34" charset="0"/>
              </a:endParaRPr>
            </a:p>
          </p:txBody>
        </p:sp>
        <p:sp>
          <p:nvSpPr>
            <p:cNvPr id="40" name="Rectangle 50"/>
            <p:cNvSpPr>
              <a:spLocks noChangeArrowheads="1"/>
            </p:cNvSpPr>
            <p:nvPr/>
          </p:nvSpPr>
          <p:spPr bwMode="auto">
            <a:xfrm>
              <a:off x="1474"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(5) J</a:t>
              </a:r>
              <a:r>
                <a:rPr lang="es-PE" altLang="es-ES" sz="1200" b="1" dirty="0" smtClean="0">
                  <a:latin typeface="Candara" panose="020E0502030303020204" pitchFamily="34" charset="0"/>
                </a:rPr>
                <a:t>efe de proyecto</a:t>
              </a:r>
              <a:endParaRPr lang="es-ES" altLang="es-ES" sz="1200" b="1" dirty="0">
                <a:latin typeface="Candara" panose="020E0502030303020204" pitchFamily="34" charset="0"/>
              </a:endParaRPr>
            </a:p>
          </p:txBody>
        </p:sp>
        <p:sp>
          <p:nvSpPr>
            <p:cNvPr id="41" name="Rectangle 51"/>
            <p:cNvSpPr>
              <a:spLocks noChangeArrowheads="1"/>
            </p:cNvSpPr>
            <p:nvPr/>
          </p:nvSpPr>
          <p:spPr bwMode="auto">
            <a:xfrm>
              <a:off x="1474"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a:latin typeface="Candara" panose="020E0502030303020204" pitchFamily="34" charset="0"/>
                </a:rPr>
                <a:t>Artefactos de gestión</a:t>
              </a:r>
            </a:p>
          </p:txBody>
        </p:sp>
      </p:grpSp>
      <p:grpSp>
        <p:nvGrpSpPr>
          <p:cNvPr id="42" name="Group 60"/>
          <p:cNvGrpSpPr>
            <a:grpSpLocks/>
          </p:cNvGrpSpPr>
          <p:nvPr/>
        </p:nvGrpSpPr>
        <p:grpSpPr bwMode="auto">
          <a:xfrm>
            <a:off x="4053114" y="1350734"/>
            <a:ext cx="1433513" cy="1152525"/>
            <a:chOff x="657" y="1389"/>
            <a:chExt cx="607" cy="726"/>
          </a:xfrm>
        </p:grpSpPr>
        <p:sp>
          <p:nvSpPr>
            <p:cNvPr id="43" name="Rectangle 61"/>
            <p:cNvSpPr>
              <a:spLocks noChangeArrowheads="1"/>
            </p:cNvSpPr>
            <p:nvPr/>
          </p:nvSpPr>
          <p:spPr bwMode="auto">
            <a:xfrm>
              <a:off x="657"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dirty="0">
                  <a:latin typeface="Candara" panose="020E0502030303020204" pitchFamily="34" charset="0"/>
                </a:rPr>
                <a:t>Asignar trabajo</a:t>
              </a:r>
              <a:r>
                <a:rPr lang="es-PE" altLang="es-ES" sz="1200" dirty="0">
                  <a:latin typeface="Candara" panose="020E0502030303020204" pitchFamily="34" charset="0"/>
                  <a:hlinkClick r:id="rId2" action="ppaction://hlinksldjump"/>
                </a:rPr>
                <a:t> </a:t>
              </a:r>
              <a:endParaRPr lang="es-ES" altLang="es-ES" sz="1200" dirty="0">
                <a:latin typeface="Candara" panose="020E0502030303020204" pitchFamily="34" charset="0"/>
              </a:endParaRPr>
            </a:p>
          </p:txBody>
        </p:sp>
        <p:sp>
          <p:nvSpPr>
            <p:cNvPr id="44" name="Rectangle 62"/>
            <p:cNvSpPr>
              <a:spLocks noChangeArrowheads="1"/>
            </p:cNvSpPr>
            <p:nvPr/>
          </p:nvSpPr>
          <p:spPr bwMode="auto">
            <a:xfrm>
              <a:off x="657"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(1) </a:t>
              </a:r>
              <a:r>
                <a:rPr lang="es-PE" altLang="es-ES" sz="1200" b="1" dirty="0" smtClean="0">
                  <a:latin typeface="Candara" panose="020E0502030303020204" pitchFamily="34" charset="0"/>
                </a:rPr>
                <a:t>Jefe de proyecto</a:t>
              </a:r>
              <a:endParaRPr lang="es-ES" altLang="es-ES" sz="1200" b="1" dirty="0">
                <a:latin typeface="Candara" panose="020E0502030303020204" pitchFamily="34" charset="0"/>
              </a:endParaRPr>
            </a:p>
          </p:txBody>
        </p:sp>
        <p:sp>
          <p:nvSpPr>
            <p:cNvPr id="45" name="Rectangle 63"/>
            <p:cNvSpPr>
              <a:spLocks noChangeArrowheads="1"/>
            </p:cNvSpPr>
            <p:nvPr/>
          </p:nvSpPr>
          <p:spPr bwMode="auto">
            <a:xfrm>
              <a:off x="657"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a:latin typeface="Candara" panose="020E0502030303020204" pitchFamily="34" charset="0"/>
                </a:rPr>
                <a:t>Plan </a:t>
              </a:r>
              <a:r>
                <a:rPr lang="es-PE" altLang="es-ES" sz="1200">
                  <a:latin typeface="Candara" panose="020E0502030303020204" pitchFamily="34" charset="0"/>
                </a:rPr>
                <a:t>quincenal </a:t>
              </a:r>
              <a:endParaRPr lang="es-PE" altLang="es-ES" sz="1200" b="1">
                <a:latin typeface="Candara" panose="020E0502030303020204" pitchFamily="34" charset="0"/>
              </a:endParaRPr>
            </a:p>
          </p:txBody>
        </p:sp>
      </p:grpSp>
      <p:grpSp>
        <p:nvGrpSpPr>
          <p:cNvPr id="99" name="Grupo 98"/>
          <p:cNvGrpSpPr/>
          <p:nvPr/>
        </p:nvGrpSpPr>
        <p:grpSpPr>
          <a:xfrm>
            <a:off x="6523998" y="1208868"/>
            <a:ext cx="1339850" cy="1292927"/>
            <a:chOff x="6121627" y="1221445"/>
            <a:chExt cx="1008062" cy="1292927"/>
          </a:xfrm>
        </p:grpSpPr>
        <p:sp>
          <p:nvSpPr>
            <p:cNvPr id="46" name="Rectangle 65"/>
            <p:cNvSpPr>
              <a:spLocks noChangeArrowheads="1"/>
            </p:cNvSpPr>
            <p:nvPr/>
          </p:nvSpPr>
          <p:spPr bwMode="auto">
            <a:xfrm>
              <a:off x="6121627" y="1611084"/>
              <a:ext cx="1008062" cy="65563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dirty="0">
                  <a:latin typeface="Candara" panose="020E0502030303020204" pitchFamily="34" charset="0"/>
                </a:rPr>
                <a:t>Ejecutar trabajo asignado</a:t>
              </a:r>
              <a:r>
                <a:rPr lang="es-PE" altLang="es-ES" sz="1200" dirty="0">
                  <a:latin typeface="Candara" panose="020E0502030303020204" pitchFamily="34" charset="0"/>
                  <a:hlinkClick r:id="rId2" action="ppaction://hlinksldjump"/>
                </a:rPr>
                <a:t> </a:t>
              </a:r>
              <a:endParaRPr lang="es-ES" altLang="es-ES" sz="1200" dirty="0">
                <a:latin typeface="Candara" panose="020E0502030303020204" pitchFamily="34" charset="0"/>
              </a:endParaRPr>
            </a:p>
          </p:txBody>
        </p:sp>
        <p:sp>
          <p:nvSpPr>
            <p:cNvPr id="47" name="Rectangle 66"/>
            <p:cNvSpPr>
              <a:spLocks noChangeArrowheads="1"/>
            </p:cNvSpPr>
            <p:nvPr/>
          </p:nvSpPr>
          <p:spPr bwMode="auto">
            <a:xfrm>
              <a:off x="6121627" y="1221445"/>
              <a:ext cx="1008062" cy="392814"/>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(2) Equipo de Trabajo</a:t>
              </a:r>
              <a:endParaRPr lang="es-ES" altLang="es-ES" sz="1200" b="1" dirty="0">
                <a:latin typeface="Candara" panose="020E0502030303020204" pitchFamily="34" charset="0"/>
              </a:endParaRPr>
            </a:p>
          </p:txBody>
        </p:sp>
        <p:sp>
          <p:nvSpPr>
            <p:cNvPr id="48" name="Rectangle 67"/>
            <p:cNvSpPr>
              <a:spLocks noChangeArrowheads="1"/>
            </p:cNvSpPr>
            <p:nvPr/>
          </p:nvSpPr>
          <p:spPr bwMode="auto">
            <a:xfrm>
              <a:off x="6121627" y="2266722"/>
              <a:ext cx="1008062" cy="24765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Plan quincenal</a:t>
              </a:r>
            </a:p>
          </p:txBody>
        </p:sp>
      </p:grpSp>
      <p:grpSp>
        <p:nvGrpSpPr>
          <p:cNvPr id="49" name="Group 68"/>
          <p:cNvGrpSpPr>
            <a:grpSpLocks/>
          </p:cNvGrpSpPr>
          <p:nvPr/>
        </p:nvGrpSpPr>
        <p:grpSpPr bwMode="auto">
          <a:xfrm>
            <a:off x="3547927" y="5259159"/>
            <a:ext cx="1376590" cy="1257300"/>
            <a:chOff x="657" y="1389"/>
            <a:chExt cx="607" cy="792"/>
          </a:xfrm>
        </p:grpSpPr>
        <p:sp>
          <p:nvSpPr>
            <p:cNvPr id="50" name="Rectangle 69"/>
            <p:cNvSpPr>
              <a:spLocks noChangeArrowheads="1"/>
            </p:cNvSpPr>
            <p:nvPr/>
          </p:nvSpPr>
          <p:spPr bwMode="auto">
            <a:xfrm>
              <a:off x="657"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dirty="0">
                  <a:latin typeface="Candara" panose="020E0502030303020204" pitchFamily="34" charset="0"/>
                </a:rPr>
                <a:t>Procesar cambios al proyecto</a:t>
              </a:r>
              <a:r>
                <a:rPr lang="es-PE" altLang="es-ES" sz="1200" dirty="0">
                  <a:latin typeface="Candara" panose="020E0502030303020204" pitchFamily="34" charset="0"/>
                  <a:hlinkClick r:id="rId2" action="ppaction://hlinksldjump"/>
                </a:rPr>
                <a:t> </a:t>
              </a:r>
              <a:endParaRPr lang="es-ES" altLang="es-ES" sz="1200" dirty="0">
                <a:latin typeface="Candara" panose="020E0502030303020204" pitchFamily="34" charset="0"/>
              </a:endParaRPr>
            </a:p>
          </p:txBody>
        </p:sp>
        <p:sp>
          <p:nvSpPr>
            <p:cNvPr id="51" name="Rectangle 70"/>
            <p:cNvSpPr>
              <a:spLocks noChangeArrowheads="1"/>
            </p:cNvSpPr>
            <p:nvPr/>
          </p:nvSpPr>
          <p:spPr bwMode="auto">
            <a:xfrm>
              <a:off x="657"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smtClean="0">
                  <a:latin typeface="Candara" panose="020E0502030303020204" pitchFamily="34" charset="0"/>
                </a:rPr>
                <a:t>(</a:t>
              </a:r>
              <a:r>
                <a:rPr lang="es-PE" altLang="es-ES" sz="1200" b="1" dirty="0">
                  <a:latin typeface="Candara" panose="020E0502030303020204" pitchFamily="34" charset="0"/>
                </a:rPr>
                <a:t>9</a:t>
              </a:r>
              <a:r>
                <a:rPr lang="es-PE" altLang="es-ES" sz="1200" b="1" dirty="0" smtClean="0">
                  <a:latin typeface="Candara" panose="020E0502030303020204" pitchFamily="34" charset="0"/>
                </a:rPr>
                <a:t>) Jefe de proyecto</a:t>
              </a:r>
              <a:endParaRPr lang="es-ES" altLang="es-ES" sz="1200" b="1" dirty="0">
                <a:latin typeface="Candara" panose="020E0502030303020204" pitchFamily="34" charset="0"/>
              </a:endParaRPr>
            </a:p>
          </p:txBody>
        </p:sp>
        <p:sp>
          <p:nvSpPr>
            <p:cNvPr id="52" name="Rectangle 71"/>
            <p:cNvSpPr>
              <a:spLocks noChangeArrowheads="1"/>
            </p:cNvSpPr>
            <p:nvPr/>
          </p:nvSpPr>
          <p:spPr bwMode="auto">
            <a:xfrm>
              <a:off x="657" y="1959"/>
              <a:ext cx="607" cy="2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Plan de Gestión del Proyecto</a:t>
              </a:r>
            </a:p>
          </p:txBody>
        </p:sp>
      </p:grpSp>
      <p:cxnSp>
        <p:nvCxnSpPr>
          <p:cNvPr id="53" name="AutoShape 76"/>
          <p:cNvCxnSpPr>
            <a:cxnSpLocks noChangeShapeType="1"/>
            <a:stCxn id="43" idx="3"/>
            <a:endCxn id="46" idx="1"/>
          </p:cNvCxnSpPr>
          <p:nvPr/>
        </p:nvCxnSpPr>
        <p:spPr bwMode="auto">
          <a:xfrm flipV="1">
            <a:off x="5486627" y="1926326"/>
            <a:ext cx="1037371" cy="146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7" name="AutoShape 92"/>
          <p:cNvSpPr>
            <a:spLocks noChangeArrowheads="1"/>
          </p:cNvSpPr>
          <p:nvPr/>
        </p:nvSpPr>
        <p:spPr bwMode="auto">
          <a:xfrm rot="2791213">
            <a:off x="5237390" y="3250971"/>
            <a:ext cx="360362" cy="360363"/>
          </a:xfrm>
          <a:prstGeom prst="rtTriangle">
            <a:avLst/>
          </a:prstGeom>
          <a:ln>
            <a:headEnd/>
            <a:tailEnd/>
          </a:ln>
        </p:spPr>
        <p:style>
          <a:lnRef idx="3">
            <a:schemeClr val="lt1"/>
          </a:lnRef>
          <a:fillRef idx="1">
            <a:schemeClr val="dk1"/>
          </a:fillRef>
          <a:effectRef idx="1">
            <a:schemeClr val="dk1"/>
          </a:effectRef>
          <a:fontRef idx="minor">
            <a:schemeClr val="lt1"/>
          </a:fontRef>
        </p:style>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ES"/>
          </a:p>
        </p:txBody>
      </p:sp>
      <p:cxnSp>
        <p:nvCxnSpPr>
          <p:cNvPr id="58" name="AutoShape 93"/>
          <p:cNvCxnSpPr>
            <a:cxnSpLocks noChangeShapeType="1"/>
            <a:stCxn id="57" idx="5"/>
            <a:endCxn id="39" idx="1"/>
          </p:cNvCxnSpPr>
          <p:nvPr/>
        </p:nvCxnSpPr>
        <p:spPr bwMode="auto">
          <a:xfrm flipV="1">
            <a:off x="5417571" y="3427979"/>
            <a:ext cx="483393" cy="317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3" name="AutoShape 125"/>
          <p:cNvCxnSpPr>
            <a:cxnSpLocks noChangeShapeType="1"/>
          </p:cNvCxnSpPr>
          <p:nvPr/>
        </p:nvCxnSpPr>
        <p:spPr bwMode="auto">
          <a:xfrm>
            <a:off x="1722209" y="2565851"/>
            <a:ext cx="130175" cy="7889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nvGrpSpPr>
          <p:cNvPr id="72" name="Group 136"/>
          <p:cNvGrpSpPr>
            <a:grpSpLocks/>
          </p:cNvGrpSpPr>
          <p:nvPr/>
        </p:nvGrpSpPr>
        <p:grpSpPr bwMode="auto">
          <a:xfrm>
            <a:off x="5193064" y="4230461"/>
            <a:ext cx="1437001" cy="1152526"/>
            <a:chOff x="3107" y="1389"/>
            <a:chExt cx="607" cy="726"/>
          </a:xfrm>
        </p:grpSpPr>
        <p:sp>
          <p:nvSpPr>
            <p:cNvPr id="73" name="Rectangle 137"/>
            <p:cNvSpPr>
              <a:spLocks noChangeArrowheads="1"/>
            </p:cNvSpPr>
            <p:nvPr/>
          </p:nvSpPr>
          <p:spPr bwMode="auto">
            <a:xfrm>
              <a:off x="3107"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dirty="0">
                  <a:latin typeface="Candara" panose="020E0502030303020204" pitchFamily="34" charset="0"/>
                </a:rPr>
                <a:t>Reunión de Coordinadores</a:t>
              </a:r>
              <a:endParaRPr lang="es-ES" altLang="es-ES" sz="1200" dirty="0">
                <a:latin typeface="Candara" panose="020E0502030303020204" pitchFamily="34" charset="0"/>
              </a:endParaRPr>
            </a:p>
          </p:txBody>
        </p:sp>
        <p:sp>
          <p:nvSpPr>
            <p:cNvPr id="74" name="Rectangle 138"/>
            <p:cNvSpPr>
              <a:spLocks noChangeArrowheads="1"/>
            </p:cNvSpPr>
            <p:nvPr/>
          </p:nvSpPr>
          <p:spPr bwMode="auto">
            <a:xfrm>
              <a:off x="3107"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(6) </a:t>
              </a:r>
              <a:r>
                <a:rPr lang="es-PE" altLang="es-ES" sz="1200" b="1" dirty="0" smtClean="0">
                  <a:latin typeface="Candara" panose="020E0502030303020204" pitchFamily="34" charset="0"/>
                </a:rPr>
                <a:t>Analista funcional</a:t>
              </a:r>
              <a:endParaRPr lang="es-ES" altLang="es-ES" sz="1200" b="1" dirty="0">
                <a:latin typeface="Candara" panose="020E0502030303020204" pitchFamily="34" charset="0"/>
              </a:endParaRPr>
            </a:p>
          </p:txBody>
        </p:sp>
        <p:sp>
          <p:nvSpPr>
            <p:cNvPr id="75" name="Rectangle 139"/>
            <p:cNvSpPr>
              <a:spLocks noChangeArrowheads="1"/>
            </p:cNvSpPr>
            <p:nvPr/>
          </p:nvSpPr>
          <p:spPr bwMode="auto">
            <a:xfrm>
              <a:off x="3107"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a:latin typeface="Candara" panose="020E0502030303020204" pitchFamily="34" charset="0"/>
                </a:rPr>
                <a:t>Acta de Reunión</a:t>
              </a:r>
            </a:p>
          </p:txBody>
        </p:sp>
      </p:grpSp>
      <p:cxnSp>
        <p:nvCxnSpPr>
          <p:cNvPr id="109" name="Conector angular 108"/>
          <p:cNvCxnSpPr/>
          <p:nvPr/>
        </p:nvCxnSpPr>
        <p:spPr>
          <a:xfrm>
            <a:off x="7884810" y="1908181"/>
            <a:ext cx="2701962" cy="1235185"/>
          </a:xfrm>
          <a:prstGeom prst="bentConnector3">
            <a:avLst>
              <a:gd name="adj1" fmla="val 10479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 name="Grupo 2"/>
          <p:cNvGrpSpPr/>
          <p:nvPr/>
        </p:nvGrpSpPr>
        <p:grpSpPr>
          <a:xfrm>
            <a:off x="792732" y="2163081"/>
            <a:ext cx="902983" cy="1079862"/>
            <a:chOff x="792732" y="2163081"/>
            <a:chExt cx="902983" cy="1079862"/>
          </a:xfrm>
        </p:grpSpPr>
        <p:sp>
          <p:nvSpPr>
            <p:cNvPr id="112" name="Rectangle 37"/>
            <p:cNvSpPr>
              <a:spLocks noChangeArrowheads="1"/>
            </p:cNvSpPr>
            <p:nvPr/>
          </p:nvSpPr>
          <p:spPr bwMode="auto">
            <a:xfrm>
              <a:off x="808490" y="2855145"/>
              <a:ext cx="795338"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Plan del Proyecto</a:t>
              </a:r>
              <a:endParaRPr lang="es-ES" altLang="es-ES" sz="1200" b="1" dirty="0">
                <a:latin typeface="Candara" panose="020E0502030303020204" pitchFamily="34" charset="0"/>
              </a:endParaRPr>
            </a:p>
          </p:txBody>
        </p:sp>
        <p:pic>
          <p:nvPicPr>
            <p:cNvPr id="113" name="Imagen 112"/>
            <p:cNvPicPr>
              <a:picLocks noChangeAspect="1"/>
            </p:cNvPicPr>
            <p:nvPr/>
          </p:nvPicPr>
          <p:blipFill>
            <a:blip r:embed="rId3"/>
            <a:stretch>
              <a:fillRect/>
            </a:stretch>
          </p:blipFill>
          <p:spPr>
            <a:xfrm>
              <a:off x="792732" y="2163081"/>
              <a:ext cx="902983" cy="583023"/>
            </a:xfrm>
            <a:prstGeom prst="rect">
              <a:avLst/>
            </a:prstGeom>
          </p:spPr>
        </p:pic>
      </p:grpSp>
      <p:grpSp>
        <p:nvGrpSpPr>
          <p:cNvPr id="131" name="Grupo 130"/>
          <p:cNvGrpSpPr/>
          <p:nvPr/>
        </p:nvGrpSpPr>
        <p:grpSpPr>
          <a:xfrm>
            <a:off x="334962" y="3249496"/>
            <a:ext cx="1125828" cy="744326"/>
            <a:chOff x="334962" y="3249496"/>
            <a:chExt cx="1125828" cy="744326"/>
          </a:xfrm>
        </p:grpSpPr>
        <p:sp>
          <p:nvSpPr>
            <p:cNvPr id="81" name="Rectangle 111"/>
            <p:cNvSpPr>
              <a:spLocks noChangeArrowheads="1"/>
            </p:cNvSpPr>
            <p:nvPr/>
          </p:nvSpPr>
          <p:spPr bwMode="auto">
            <a:xfrm>
              <a:off x="334962" y="3753756"/>
              <a:ext cx="1125828" cy="240066"/>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a:t>Planificación</a:t>
              </a:r>
              <a:endParaRPr lang="es-ES" altLang="es-ES" sz="1200"/>
            </a:p>
          </p:txBody>
        </p:sp>
        <p:sp>
          <p:nvSpPr>
            <p:cNvPr id="114" name="Lágrima 113"/>
            <p:cNvSpPr/>
            <p:nvPr/>
          </p:nvSpPr>
          <p:spPr>
            <a:xfrm>
              <a:off x="427569" y="3249496"/>
              <a:ext cx="573156" cy="403226"/>
            </a:xfrm>
            <a:prstGeom prst="teardrop">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a:p>
          </p:txBody>
        </p:sp>
      </p:grpSp>
      <p:grpSp>
        <p:nvGrpSpPr>
          <p:cNvPr id="7" name="Grupo 6"/>
          <p:cNvGrpSpPr/>
          <p:nvPr/>
        </p:nvGrpSpPr>
        <p:grpSpPr>
          <a:xfrm>
            <a:off x="714147" y="4094856"/>
            <a:ext cx="935037" cy="1235428"/>
            <a:chOff x="714147" y="4094856"/>
            <a:chExt cx="935037" cy="1235428"/>
          </a:xfrm>
        </p:grpSpPr>
        <p:sp>
          <p:nvSpPr>
            <p:cNvPr id="12" name="Rectangle 114"/>
            <p:cNvSpPr>
              <a:spLocks noChangeArrowheads="1"/>
            </p:cNvSpPr>
            <p:nvPr/>
          </p:nvSpPr>
          <p:spPr bwMode="auto">
            <a:xfrm>
              <a:off x="714147" y="4647020"/>
              <a:ext cx="935037" cy="68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Acta de reunión de inicio del proyecto</a:t>
              </a:r>
              <a:endParaRPr lang="es-ES" altLang="es-ES" sz="1200" b="1" dirty="0">
                <a:latin typeface="Candara" panose="020E0502030303020204" pitchFamily="34" charset="0"/>
              </a:endParaRPr>
            </a:p>
          </p:txBody>
        </p:sp>
        <p:pic>
          <p:nvPicPr>
            <p:cNvPr id="115" name="Imagen 114"/>
            <p:cNvPicPr>
              <a:picLocks noChangeAspect="1"/>
            </p:cNvPicPr>
            <p:nvPr/>
          </p:nvPicPr>
          <p:blipFill>
            <a:blip r:embed="rId3"/>
            <a:stretch>
              <a:fillRect/>
            </a:stretch>
          </p:blipFill>
          <p:spPr>
            <a:xfrm>
              <a:off x="855507" y="4094856"/>
              <a:ext cx="748322" cy="583023"/>
            </a:xfrm>
            <a:prstGeom prst="rect">
              <a:avLst/>
            </a:prstGeom>
          </p:spPr>
        </p:pic>
      </p:grpSp>
      <p:cxnSp>
        <p:nvCxnSpPr>
          <p:cNvPr id="142" name="Conector angular 141"/>
          <p:cNvCxnSpPr>
            <a:stCxn id="18" idx="4"/>
            <a:endCxn id="50" idx="1"/>
          </p:cNvCxnSpPr>
          <p:nvPr/>
        </p:nvCxnSpPr>
        <p:spPr>
          <a:xfrm rot="10800000" flipH="1" flipV="1">
            <a:off x="2241987" y="4038266"/>
            <a:ext cx="1305939" cy="1797949"/>
          </a:xfrm>
          <a:prstGeom prst="bentConnector3">
            <a:avLst>
              <a:gd name="adj1" fmla="val 395"/>
            </a:avLst>
          </a:prstGeom>
          <a:ln>
            <a:tailEnd type="triangle"/>
          </a:ln>
        </p:spPr>
        <p:style>
          <a:lnRef idx="2">
            <a:schemeClr val="dk1"/>
          </a:lnRef>
          <a:fillRef idx="0">
            <a:schemeClr val="dk1"/>
          </a:fillRef>
          <a:effectRef idx="1">
            <a:schemeClr val="dk1"/>
          </a:effectRef>
          <a:fontRef idx="minor">
            <a:schemeClr val="tx1"/>
          </a:fontRef>
        </p:style>
      </p:cxnSp>
      <p:cxnSp>
        <p:nvCxnSpPr>
          <p:cNvPr id="150" name="Conector recto de flecha 149"/>
          <p:cNvCxnSpPr>
            <a:endCxn id="29" idx="1"/>
          </p:cNvCxnSpPr>
          <p:nvPr/>
        </p:nvCxnSpPr>
        <p:spPr>
          <a:xfrm>
            <a:off x="3749902" y="3646717"/>
            <a:ext cx="303212" cy="236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8" name="Grupo 127"/>
          <p:cNvGrpSpPr/>
          <p:nvPr/>
        </p:nvGrpSpPr>
        <p:grpSpPr>
          <a:xfrm>
            <a:off x="10822233" y="3482343"/>
            <a:ext cx="1104900" cy="1152202"/>
            <a:chOff x="10679426" y="2694258"/>
            <a:chExt cx="1104900" cy="1152202"/>
          </a:xfrm>
        </p:grpSpPr>
        <p:sp>
          <p:nvSpPr>
            <p:cNvPr id="83" name="Rectangle 104"/>
            <p:cNvSpPr>
              <a:spLocks noChangeArrowheads="1"/>
            </p:cNvSpPr>
            <p:nvPr/>
          </p:nvSpPr>
          <p:spPr bwMode="auto">
            <a:xfrm>
              <a:off x="10679426" y="3458662"/>
              <a:ext cx="1104900"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Repositorio </a:t>
              </a:r>
              <a:r>
                <a:rPr lang="es-PE" altLang="es-ES" sz="1200" b="1" dirty="0" smtClean="0">
                  <a:latin typeface="Candara" panose="020E0502030303020204" pitchFamily="34" charset="0"/>
                </a:rPr>
                <a:t>de proyecto</a:t>
              </a:r>
              <a:endParaRPr lang="es-ES" altLang="es-ES" sz="1200" b="1" dirty="0">
                <a:latin typeface="Candara" panose="020E0502030303020204" pitchFamily="34" charset="0"/>
              </a:endParaRPr>
            </a:p>
          </p:txBody>
        </p:sp>
        <p:pic>
          <p:nvPicPr>
            <p:cNvPr id="127" name="Imagen 126"/>
            <p:cNvPicPr>
              <a:picLocks noChangeAspect="1"/>
            </p:cNvPicPr>
            <p:nvPr/>
          </p:nvPicPr>
          <p:blipFill>
            <a:blip r:embed="rId4"/>
            <a:stretch>
              <a:fillRect/>
            </a:stretch>
          </p:blipFill>
          <p:spPr>
            <a:xfrm>
              <a:off x="10779623" y="2694258"/>
              <a:ext cx="811804" cy="811804"/>
            </a:xfrm>
            <a:prstGeom prst="rect">
              <a:avLst/>
            </a:prstGeom>
          </p:spPr>
        </p:pic>
      </p:grpSp>
      <p:grpSp>
        <p:nvGrpSpPr>
          <p:cNvPr id="130" name="Grupo 129"/>
          <p:cNvGrpSpPr/>
          <p:nvPr/>
        </p:nvGrpSpPr>
        <p:grpSpPr>
          <a:xfrm>
            <a:off x="10865993" y="4989088"/>
            <a:ext cx="935038" cy="682392"/>
            <a:chOff x="10371364" y="4386367"/>
            <a:chExt cx="935038" cy="682392"/>
          </a:xfrm>
        </p:grpSpPr>
        <p:sp>
          <p:nvSpPr>
            <p:cNvPr id="8" name="Rectangle 108"/>
            <p:cNvSpPr>
              <a:spLocks noChangeArrowheads="1"/>
            </p:cNvSpPr>
            <p:nvPr/>
          </p:nvSpPr>
          <p:spPr bwMode="auto">
            <a:xfrm>
              <a:off x="10371364" y="4824974"/>
              <a:ext cx="935038" cy="243785"/>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Cierre</a:t>
              </a:r>
              <a:endParaRPr lang="es-ES" altLang="es-ES" sz="1200" b="1" dirty="0">
                <a:latin typeface="Candara" panose="020E0502030303020204" pitchFamily="34" charset="0"/>
              </a:endParaRPr>
            </a:p>
          </p:txBody>
        </p:sp>
        <p:sp>
          <p:nvSpPr>
            <p:cNvPr id="129" name="Lágrima 128"/>
            <p:cNvSpPr/>
            <p:nvPr/>
          </p:nvSpPr>
          <p:spPr>
            <a:xfrm>
              <a:off x="10574583" y="4386367"/>
              <a:ext cx="610942" cy="421149"/>
            </a:xfrm>
            <a:prstGeom prst="teardrop">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PE"/>
            </a:p>
          </p:txBody>
        </p:sp>
      </p:grpSp>
      <p:cxnSp>
        <p:nvCxnSpPr>
          <p:cNvPr id="156" name="Conector recto de flecha 155"/>
          <p:cNvCxnSpPr>
            <a:stCxn id="83" idx="2"/>
            <a:endCxn id="129" idx="6"/>
          </p:cNvCxnSpPr>
          <p:nvPr/>
        </p:nvCxnSpPr>
        <p:spPr>
          <a:xfrm>
            <a:off x="11374683" y="4634545"/>
            <a:ext cx="0" cy="3545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Conector recto de flecha 158"/>
          <p:cNvCxnSpPr/>
          <p:nvPr/>
        </p:nvCxnSpPr>
        <p:spPr>
          <a:xfrm>
            <a:off x="9172473" y="3292927"/>
            <a:ext cx="127263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Conector angular 164"/>
          <p:cNvCxnSpPr/>
          <p:nvPr/>
        </p:nvCxnSpPr>
        <p:spPr>
          <a:xfrm flipV="1">
            <a:off x="4999022" y="3562575"/>
            <a:ext cx="5446636" cy="2273642"/>
          </a:xfrm>
          <a:prstGeom prst="bentConnector3">
            <a:avLst>
              <a:gd name="adj1" fmla="val 10009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Conector angular 174"/>
          <p:cNvCxnSpPr>
            <a:stCxn id="6" idx="2"/>
            <a:endCxn id="127" idx="0"/>
          </p:cNvCxnSpPr>
          <p:nvPr/>
        </p:nvCxnSpPr>
        <p:spPr>
          <a:xfrm>
            <a:off x="10797247" y="3359113"/>
            <a:ext cx="531085" cy="12323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Conector angular 178"/>
          <p:cNvCxnSpPr>
            <a:stCxn id="115" idx="3"/>
            <a:endCxn id="18" idx="3"/>
          </p:cNvCxnSpPr>
          <p:nvPr/>
        </p:nvCxnSpPr>
        <p:spPr>
          <a:xfrm flipV="1">
            <a:off x="1603829" y="3816638"/>
            <a:ext cx="427988" cy="569730"/>
          </a:xfrm>
          <a:prstGeom prst="bentConnector3">
            <a:avLst>
              <a:gd name="adj1" fmla="val 10086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Conector recto de flecha 183"/>
          <p:cNvCxnSpPr/>
          <p:nvPr/>
        </p:nvCxnSpPr>
        <p:spPr>
          <a:xfrm>
            <a:off x="5387240" y="3613308"/>
            <a:ext cx="0" cy="6082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Conector recto de flecha 191"/>
          <p:cNvCxnSpPr/>
          <p:nvPr/>
        </p:nvCxnSpPr>
        <p:spPr>
          <a:xfrm flipV="1">
            <a:off x="6622597" y="3735727"/>
            <a:ext cx="1241251" cy="11194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Conector recto de flecha 194"/>
          <p:cNvCxnSpPr/>
          <p:nvPr/>
        </p:nvCxnSpPr>
        <p:spPr>
          <a:xfrm>
            <a:off x="6622596" y="4932195"/>
            <a:ext cx="101776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Conector angular 201"/>
          <p:cNvCxnSpPr>
            <a:stCxn id="40" idx="0"/>
            <a:endCxn id="6" idx="4"/>
          </p:cNvCxnSpPr>
          <p:nvPr/>
        </p:nvCxnSpPr>
        <p:spPr>
          <a:xfrm rot="16200000" flipH="1">
            <a:off x="8465701" y="1007817"/>
            <a:ext cx="126205" cy="3812414"/>
          </a:xfrm>
          <a:prstGeom prst="bentConnector4">
            <a:avLst>
              <a:gd name="adj1" fmla="val -181134"/>
              <a:gd name="adj2" fmla="val 9933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2" name="Imagen 81"/>
          <p:cNvPicPr>
            <a:picLocks noChangeAspect="1"/>
          </p:cNvPicPr>
          <p:nvPr/>
        </p:nvPicPr>
        <p:blipFill rotWithShape="1">
          <a:blip r:embed="rId5"/>
          <a:srcRect t="1" r="10280" b="749"/>
          <a:stretch/>
        </p:blipFill>
        <p:spPr>
          <a:xfrm>
            <a:off x="1" y="179"/>
            <a:ext cx="914400" cy="888642"/>
          </a:xfrm>
          <a:prstGeom prst="rect">
            <a:avLst/>
          </a:prstGeom>
          <a:noFill/>
        </p:spPr>
      </p:pic>
      <p:grpSp>
        <p:nvGrpSpPr>
          <p:cNvPr id="87" name="Group 9"/>
          <p:cNvGrpSpPr>
            <a:grpSpLocks/>
          </p:cNvGrpSpPr>
          <p:nvPr/>
        </p:nvGrpSpPr>
        <p:grpSpPr bwMode="auto">
          <a:xfrm>
            <a:off x="7863848" y="2752757"/>
            <a:ext cx="1450294" cy="1266825"/>
            <a:chOff x="3107" y="1317"/>
            <a:chExt cx="607" cy="798"/>
          </a:xfrm>
        </p:grpSpPr>
        <p:sp>
          <p:nvSpPr>
            <p:cNvPr id="88" name="Rectangle 10"/>
            <p:cNvSpPr>
              <a:spLocks noChangeArrowheads="1"/>
            </p:cNvSpPr>
            <p:nvPr/>
          </p:nvSpPr>
          <p:spPr bwMode="auto">
            <a:xfrm>
              <a:off x="3107"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dirty="0" smtClean="0">
                  <a:latin typeface="Candara" panose="020E0502030303020204" pitchFamily="34" charset="0"/>
                </a:rPr>
                <a:t>Seguimiento del proyecto</a:t>
              </a:r>
              <a:endParaRPr lang="es-ES" altLang="es-ES" sz="1200" dirty="0">
                <a:latin typeface="Candara" panose="020E0502030303020204" pitchFamily="34" charset="0"/>
              </a:endParaRPr>
            </a:p>
          </p:txBody>
        </p:sp>
        <p:sp>
          <p:nvSpPr>
            <p:cNvPr id="89" name="Rectangle 11"/>
            <p:cNvSpPr>
              <a:spLocks noChangeArrowheads="1"/>
            </p:cNvSpPr>
            <p:nvPr/>
          </p:nvSpPr>
          <p:spPr bwMode="auto">
            <a:xfrm>
              <a:off x="3107" y="1317"/>
              <a:ext cx="607" cy="23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smtClean="0">
                  <a:latin typeface="Candara" panose="020E0502030303020204" pitchFamily="34" charset="0"/>
                </a:rPr>
                <a:t>(7) Analista de Calidad</a:t>
              </a:r>
              <a:endParaRPr lang="es-ES" altLang="es-ES" sz="1200" b="1" dirty="0">
                <a:latin typeface="Candara" panose="020E0502030303020204" pitchFamily="34" charset="0"/>
              </a:endParaRPr>
            </a:p>
          </p:txBody>
        </p:sp>
        <p:sp>
          <p:nvSpPr>
            <p:cNvPr id="90" name="Rectangle 12"/>
            <p:cNvSpPr>
              <a:spLocks noChangeArrowheads="1"/>
            </p:cNvSpPr>
            <p:nvPr/>
          </p:nvSpPr>
          <p:spPr bwMode="auto">
            <a:xfrm>
              <a:off x="3107"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smtClean="0">
                  <a:latin typeface="Candara" panose="020E0502030303020204" pitchFamily="34" charset="0"/>
                </a:rPr>
                <a:t>Acta de Reunión</a:t>
              </a:r>
              <a:endParaRPr lang="es-PE" altLang="es-ES" sz="1200" b="1" dirty="0">
                <a:latin typeface="Candara" panose="020E0502030303020204" pitchFamily="34" charset="0"/>
              </a:endParaRPr>
            </a:p>
          </p:txBody>
        </p:sp>
      </p:grpSp>
    </p:spTree>
    <p:extLst>
      <p:ext uri="{BB962C8B-B14F-4D97-AF65-F5344CB8AC3E}">
        <p14:creationId xmlns:p14="http://schemas.microsoft.com/office/powerpoint/2010/main" val="1041871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1"/>
                                        </p:tgtEl>
                                        <p:attrNameLst>
                                          <p:attrName>style.visibility</p:attrName>
                                        </p:attrNameLst>
                                      </p:cBhvr>
                                      <p:to>
                                        <p:strVal val="visible"/>
                                      </p:to>
                                    </p:set>
                                    <p:animEffect transition="in" filter="fade">
                                      <p:cBhvr>
                                        <p:cTn id="7" dur="500"/>
                                        <p:tgtEl>
                                          <p:spTgt spid="1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fade">
                                      <p:cBhvr>
                                        <p:cTn id="22" dur="500"/>
                                        <p:tgtEl>
                                          <p:spTgt spid="6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down)">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9"/>
                                        </p:tgtEl>
                                        <p:attrNameLst>
                                          <p:attrName>style.visibility</p:attrName>
                                        </p:attrNameLst>
                                      </p:cBhvr>
                                      <p:to>
                                        <p:strVal val="visible"/>
                                      </p:to>
                                    </p:set>
                                    <p:animEffect transition="in" filter="fade">
                                      <p:cBhvr>
                                        <p:cTn id="42" dur="500"/>
                                        <p:tgtEl>
                                          <p:spTgt spid="17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6"/>
                                        </p:tgtEl>
                                        <p:attrNameLst>
                                          <p:attrName>style.visibility</p:attrName>
                                        </p:attrNameLst>
                                      </p:cBhvr>
                                      <p:to>
                                        <p:strVal val="visible"/>
                                      </p:to>
                                    </p:set>
                                    <p:animEffect transition="in" filter="fade">
                                      <p:cBhvr>
                                        <p:cTn id="47" dur="500"/>
                                        <p:tgtEl>
                                          <p:spTgt spid="14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down)">
                                      <p:cBhvr>
                                        <p:cTn id="52" dur="500"/>
                                        <p:tgtEl>
                                          <p:spTgt spid="4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500"/>
                                        <p:tgtEl>
                                          <p:spTgt spid="5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99"/>
                                        </p:tgtEl>
                                        <p:attrNameLst>
                                          <p:attrName>style.visibility</p:attrName>
                                        </p:attrNameLst>
                                      </p:cBhvr>
                                      <p:to>
                                        <p:strVal val="visible"/>
                                      </p:to>
                                    </p:set>
                                    <p:animEffect transition="in" filter="wipe(down)">
                                      <p:cBhvr>
                                        <p:cTn id="62" dur="500"/>
                                        <p:tgtEl>
                                          <p:spTgt spid="99"/>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09"/>
                                        </p:tgtEl>
                                        <p:attrNameLst>
                                          <p:attrName>style.visibility</p:attrName>
                                        </p:attrNameLst>
                                      </p:cBhvr>
                                      <p:to>
                                        <p:strVal val="visible"/>
                                      </p:to>
                                    </p:set>
                                    <p:anim calcmode="lin" valueType="num">
                                      <p:cBhvr additive="base">
                                        <p:cTn id="67" dur="500" fill="hold"/>
                                        <p:tgtEl>
                                          <p:spTgt spid="109"/>
                                        </p:tgtEl>
                                        <p:attrNameLst>
                                          <p:attrName>ppt_x</p:attrName>
                                        </p:attrNameLst>
                                      </p:cBhvr>
                                      <p:tavLst>
                                        <p:tav tm="0">
                                          <p:val>
                                            <p:strVal val="#ppt_x"/>
                                          </p:val>
                                        </p:tav>
                                        <p:tav tm="100000">
                                          <p:val>
                                            <p:strVal val="#ppt_x"/>
                                          </p:val>
                                        </p:tav>
                                      </p:tavLst>
                                    </p:anim>
                                    <p:anim calcmode="lin" valueType="num">
                                      <p:cBhvr additive="base">
                                        <p:cTn id="68" dur="500" fill="hold"/>
                                        <p:tgtEl>
                                          <p:spTgt spid="10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nodeType="click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wipe(down)">
                                      <p:cBhvr>
                                        <p:cTn id="78" dur="500"/>
                                        <p:tgtEl>
                                          <p:spTgt spid="20"/>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150"/>
                                        </p:tgtEl>
                                        <p:attrNameLst>
                                          <p:attrName>style.visibility</p:attrName>
                                        </p:attrNameLst>
                                      </p:cBhvr>
                                      <p:to>
                                        <p:strVal val="visible"/>
                                      </p:to>
                                    </p:set>
                                    <p:animEffect transition="in" filter="fade">
                                      <p:cBhvr>
                                        <p:cTn id="83" dur="500"/>
                                        <p:tgtEl>
                                          <p:spTgt spid="150"/>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nodeType="clickEffect">
                                  <p:stCondLst>
                                    <p:cond delay="0"/>
                                  </p:stCondLst>
                                  <p:childTnLst>
                                    <p:set>
                                      <p:cBhvr>
                                        <p:cTn id="87" dur="1" fill="hold">
                                          <p:stCondLst>
                                            <p:cond delay="0"/>
                                          </p:stCondLst>
                                        </p:cTn>
                                        <p:tgtEl>
                                          <p:spTgt spid="28"/>
                                        </p:tgtEl>
                                        <p:attrNameLst>
                                          <p:attrName>style.visibility</p:attrName>
                                        </p:attrNameLst>
                                      </p:cBhvr>
                                      <p:to>
                                        <p:strVal val="visible"/>
                                      </p:to>
                                    </p:set>
                                    <p:animEffect transition="in" filter="wipe(down)">
                                      <p:cBhvr>
                                        <p:cTn id="88" dur="500"/>
                                        <p:tgtEl>
                                          <p:spTgt spid="28"/>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fade">
                                      <p:cBhvr>
                                        <p:cTn id="93" dur="500"/>
                                        <p:tgtEl>
                                          <p:spTgt spid="37"/>
                                        </p:tgtEl>
                                      </p:cBhvr>
                                    </p:animEffect>
                                  </p:childTnLst>
                                </p:cTn>
                              </p:par>
                            </p:childTnLst>
                          </p:cTn>
                        </p:par>
                      </p:childTnLst>
                    </p:cTn>
                  </p:par>
                  <p:par>
                    <p:cTn id="94" fill="hold">
                      <p:stCondLst>
                        <p:cond delay="indefinite"/>
                      </p:stCondLst>
                      <p:childTnLst>
                        <p:par>
                          <p:cTn id="95" fill="hold">
                            <p:stCondLst>
                              <p:cond delay="0"/>
                            </p:stCondLst>
                            <p:childTnLst>
                              <p:par>
                                <p:cTn id="96" presetID="16" presetClass="entr" presetSubtype="21" fill="hold" grpId="0" nodeType="clickEffect">
                                  <p:stCondLst>
                                    <p:cond delay="0"/>
                                  </p:stCondLst>
                                  <p:childTnLst>
                                    <p:set>
                                      <p:cBhvr>
                                        <p:cTn id="97" dur="1" fill="hold">
                                          <p:stCondLst>
                                            <p:cond delay="0"/>
                                          </p:stCondLst>
                                        </p:cTn>
                                        <p:tgtEl>
                                          <p:spTgt spid="57"/>
                                        </p:tgtEl>
                                        <p:attrNameLst>
                                          <p:attrName>style.visibility</p:attrName>
                                        </p:attrNameLst>
                                      </p:cBhvr>
                                      <p:to>
                                        <p:strVal val="visible"/>
                                      </p:to>
                                    </p:set>
                                    <p:animEffect transition="in" filter="barn(inVertical)">
                                      <p:cBhvr>
                                        <p:cTn id="98" dur="500"/>
                                        <p:tgtEl>
                                          <p:spTgt spid="57"/>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58"/>
                                        </p:tgtEl>
                                        <p:attrNameLst>
                                          <p:attrName>style.visibility</p:attrName>
                                        </p:attrNameLst>
                                      </p:cBhvr>
                                      <p:to>
                                        <p:strVal val="visible"/>
                                      </p:to>
                                    </p:set>
                                    <p:animEffect transition="in" filter="fade">
                                      <p:cBhvr>
                                        <p:cTn id="103" dur="500"/>
                                        <p:tgtEl>
                                          <p:spTgt spid="58"/>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nodeType="clickEffect">
                                  <p:stCondLst>
                                    <p:cond delay="0"/>
                                  </p:stCondLst>
                                  <p:childTnLst>
                                    <p:set>
                                      <p:cBhvr>
                                        <p:cTn id="107" dur="1" fill="hold">
                                          <p:stCondLst>
                                            <p:cond delay="0"/>
                                          </p:stCondLst>
                                        </p:cTn>
                                        <p:tgtEl>
                                          <p:spTgt spid="38"/>
                                        </p:tgtEl>
                                        <p:attrNameLst>
                                          <p:attrName>style.visibility</p:attrName>
                                        </p:attrNameLst>
                                      </p:cBhvr>
                                      <p:to>
                                        <p:strVal val="visible"/>
                                      </p:to>
                                    </p:set>
                                    <p:animEffect transition="in" filter="wipe(down)">
                                      <p:cBhvr>
                                        <p:cTn id="108" dur="500"/>
                                        <p:tgtEl>
                                          <p:spTgt spid="38"/>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202"/>
                                        </p:tgtEl>
                                        <p:attrNameLst>
                                          <p:attrName>style.visibility</p:attrName>
                                        </p:attrNameLst>
                                      </p:cBhvr>
                                      <p:to>
                                        <p:strVal val="visible"/>
                                      </p:to>
                                    </p:set>
                                    <p:animEffect transition="in" filter="fade">
                                      <p:cBhvr>
                                        <p:cTn id="113" dur="500"/>
                                        <p:tgtEl>
                                          <p:spTgt spid="202"/>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184"/>
                                        </p:tgtEl>
                                        <p:attrNameLst>
                                          <p:attrName>style.visibility</p:attrName>
                                        </p:attrNameLst>
                                      </p:cBhvr>
                                      <p:to>
                                        <p:strVal val="visible"/>
                                      </p:to>
                                    </p:set>
                                    <p:animEffect transition="in" filter="fade">
                                      <p:cBhvr>
                                        <p:cTn id="118" dur="500"/>
                                        <p:tgtEl>
                                          <p:spTgt spid="184"/>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nodeType="clickEffect">
                                  <p:stCondLst>
                                    <p:cond delay="0"/>
                                  </p:stCondLst>
                                  <p:childTnLst>
                                    <p:set>
                                      <p:cBhvr>
                                        <p:cTn id="122" dur="1" fill="hold">
                                          <p:stCondLst>
                                            <p:cond delay="0"/>
                                          </p:stCondLst>
                                        </p:cTn>
                                        <p:tgtEl>
                                          <p:spTgt spid="72"/>
                                        </p:tgtEl>
                                        <p:attrNameLst>
                                          <p:attrName>style.visibility</p:attrName>
                                        </p:attrNameLst>
                                      </p:cBhvr>
                                      <p:to>
                                        <p:strVal val="visible"/>
                                      </p:to>
                                    </p:set>
                                    <p:animEffect transition="in" filter="wipe(down)">
                                      <p:cBhvr>
                                        <p:cTn id="123" dur="500"/>
                                        <p:tgtEl>
                                          <p:spTgt spid="72"/>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192"/>
                                        </p:tgtEl>
                                        <p:attrNameLst>
                                          <p:attrName>style.visibility</p:attrName>
                                        </p:attrNameLst>
                                      </p:cBhvr>
                                      <p:to>
                                        <p:strVal val="visible"/>
                                      </p:to>
                                    </p:set>
                                    <p:animEffect transition="in" filter="fade">
                                      <p:cBhvr>
                                        <p:cTn id="128" dur="500"/>
                                        <p:tgtEl>
                                          <p:spTgt spid="192"/>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4" fill="hold" nodeType="clickEffect">
                                  <p:stCondLst>
                                    <p:cond delay="0"/>
                                  </p:stCondLst>
                                  <p:childTnLst>
                                    <p:set>
                                      <p:cBhvr>
                                        <p:cTn id="132" dur="1" fill="hold">
                                          <p:stCondLst>
                                            <p:cond delay="0"/>
                                          </p:stCondLst>
                                        </p:cTn>
                                        <p:tgtEl>
                                          <p:spTgt spid="87"/>
                                        </p:tgtEl>
                                        <p:attrNameLst>
                                          <p:attrName>style.visibility</p:attrName>
                                        </p:attrNameLst>
                                      </p:cBhvr>
                                      <p:to>
                                        <p:strVal val="visible"/>
                                      </p:to>
                                    </p:set>
                                    <p:animEffect transition="in" filter="wipe(down)">
                                      <p:cBhvr>
                                        <p:cTn id="133" dur="500"/>
                                        <p:tgtEl>
                                          <p:spTgt spid="87"/>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159"/>
                                        </p:tgtEl>
                                        <p:attrNameLst>
                                          <p:attrName>style.visibility</p:attrName>
                                        </p:attrNameLst>
                                      </p:cBhvr>
                                      <p:to>
                                        <p:strVal val="visible"/>
                                      </p:to>
                                    </p:set>
                                    <p:animEffect transition="in" filter="fade">
                                      <p:cBhvr>
                                        <p:cTn id="138" dur="500"/>
                                        <p:tgtEl>
                                          <p:spTgt spid="159"/>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nodeType="clickEffect">
                                  <p:stCondLst>
                                    <p:cond delay="0"/>
                                  </p:stCondLst>
                                  <p:childTnLst>
                                    <p:set>
                                      <p:cBhvr>
                                        <p:cTn id="142" dur="1" fill="hold">
                                          <p:stCondLst>
                                            <p:cond delay="0"/>
                                          </p:stCondLst>
                                        </p:cTn>
                                        <p:tgtEl>
                                          <p:spTgt spid="195"/>
                                        </p:tgtEl>
                                        <p:attrNameLst>
                                          <p:attrName>style.visibility</p:attrName>
                                        </p:attrNameLst>
                                      </p:cBhvr>
                                      <p:to>
                                        <p:strVal val="visible"/>
                                      </p:to>
                                    </p:set>
                                    <p:animEffect transition="in" filter="fade">
                                      <p:cBhvr>
                                        <p:cTn id="143" dur="500"/>
                                        <p:tgtEl>
                                          <p:spTgt spid="195"/>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4" fill="hold" nodeType="clickEffect">
                                  <p:stCondLst>
                                    <p:cond delay="0"/>
                                  </p:stCondLst>
                                  <p:childTnLst>
                                    <p:set>
                                      <p:cBhvr>
                                        <p:cTn id="147" dur="1" fill="hold">
                                          <p:stCondLst>
                                            <p:cond delay="0"/>
                                          </p:stCondLst>
                                        </p:cTn>
                                        <p:tgtEl>
                                          <p:spTgt spid="32"/>
                                        </p:tgtEl>
                                        <p:attrNameLst>
                                          <p:attrName>style.visibility</p:attrName>
                                        </p:attrNameLst>
                                      </p:cBhvr>
                                      <p:to>
                                        <p:strVal val="visible"/>
                                      </p:to>
                                    </p:set>
                                    <p:animEffect transition="in" filter="wipe(down)">
                                      <p:cBhvr>
                                        <p:cTn id="148" dur="500"/>
                                        <p:tgtEl>
                                          <p:spTgt spid="32"/>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nodeType="clickEffect">
                                  <p:stCondLst>
                                    <p:cond delay="0"/>
                                  </p:stCondLst>
                                  <p:childTnLst>
                                    <p:set>
                                      <p:cBhvr>
                                        <p:cTn id="152" dur="1" fill="hold">
                                          <p:stCondLst>
                                            <p:cond delay="0"/>
                                          </p:stCondLst>
                                        </p:cTn>
                                        <p:tgtEl>
                                          <p:spTgt spid="142"/>
                                        </p:tgtEl>
                                        <p:attrNameLst>
                                          <p:attrName>style.visibility</p:attrName>
                                        </p:attrNameLst>
                                      </p:cBhvr>
                                      <p:to>
                                        <p:strVal val="visible"/>
                                      </p:to>
                                    </p:set>
                                    <p:animEffect transition="in" filter="fade">
                                      <p:cBhvr>
                                        <p:cTn id="153" dur="500"/>
                                        <p:tgtEl>
                                          <p:spTgt spid="142"/>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4" fill="hold" nodeType="clickEffect">
                                  <p:stCondLst>
                                    <p:cond delay="0"/>
                                  </p:stCondLst>
                                  <p:childTnLst>
                                    <p:set>
                                      <p:cBhvr>
                                        <p:cTn id="157" dur="1" fill="hold">
                                          <p:stCondLst>
                                            <p:cond delay="0"/>
                                          </p:stCondLst>
                                        </p:cTn>
                                        <p:tgtEl>
                                          <p:spTgt spid="49"/>
                                        </p:tgtEl>
                                        <p:attrNameLst>
                                          <p:attrName>style.visibility</p:attrName>
                                        </p:attrNameLst>
                                      </p:cBhvr>
                                      <p:to>
                                        <p:strVal val="visible"/>
                                      </p:to>
                                    </p:set>
                                    <p:animEffect transition="in" filter="wipe(down)">
                                      <p:cBhvr>
                                        <p:cTn id="158" dur="500"/>
                                        <p:tgtEl>
                                          <p:spTgt spid="49"/>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nodeType="clickEffect">
                                  <p:stCondLst>
                                    <p:cond delay="0"/>
                                  </p:stCondLst>
                                  <p:childTnLst>
                                    <p:set>
                                      <p:cBhvr>
                                        <p:cTn id="162" dur="1" fill="hold">
                                          <p:stCondLst>
                                            <p:cond delay="0"/>
                                          </p:stCondLst>
                                        </p:cTn>
                                        <p:tgtEl>
                                          <p:spTgt spid="165"/>
                                        </p:tgtEl>
                                        <p:attrNameLst>
                                          <p:attrName>style.visibility</p:attrName>
                                        </p:attrNameLst>
                                      </p:cBhvr>
                                      <p:to>
                                        <p:strVal val="visible"/>
                                      </p:to>
                                    </p:set>
                                    <p:animEffect transition="in" filter="fade">
                                      <p:cBhvr>
                                        <p:cTn id="163" dur="500"/>
                                        <p:tgtEl>
                                          <p:spTgt spid="165"/>
                                        </p:tgtEl>
                                      </p:cBhvr>
                                    </p:animEffect>
                                  </p:childTnLst>
                                </p:cTn>
                              </p:par>
                            </p:childTnLst>
                          </p:cTn>
                        </p:par>
                      </p:childTnLst>
                    </p:cTn>
                  </p:par>
                  <p:par>
                    <p:cTn id="164" fill="hold">
                      <p:stCondLst>
                        <p:cond delay="indefinite"/>
                      </p:stCondLst>
                      <p:childTnLst>
                        <p:par>
                          <p:cTn id="165" fill="hold">
                            <p:stCondLst>
                              <p:cond delay="0"/>
                            </p:stCondLst>
                            <p:childTnLst>
                              <p:par>
                                <p:cTn id="166" presetID="16" presetClass="entr" presetSubtype="21" fill="hold" grpId="0" nodeType="clickEffect">
                                  <p:stCondLst>
                                    <p:cond delay="0"/>
                                  </p:stCondLst>
                                  <p:childTnLst>
                                    <p:set>
                                      <p:cBhvr>
                                        <p:cTn id="167" dur="1" fill="hold">
                                          <p:stCondLst>
                                            <p:cond delay="0"/>
                                          </p:stCondLst>
                                        </p:cTn>
                                        <p:tgtEl>
                                          <p:spTgt spid="6"/>
                                        </p:tgtEl>
                                        <p:attrNameLst>
                                          <p:attrName>style.visibility</p:attrName>
                                        </p:attrNameLst>
                                      </p:cBhvr>
                                      <p:to>
                                        <p:strVal val="visible"/>
                                      </p:to>
                                    </p:set>
                                    <p:animEffect transition="in" filter="barn(inVertical)">
                                      <p:cBhvr>
                                        <p:cTn id="168" dur="500"/>
                                        <p:tgtEl>
                                          <p:spTgt spid="6"/>
                                        </p:tgtEl>
                                      </p:cBhvr>
                                    </p:animEffect>
                                  </p:childTnLst>
                                </p:cTn>
                              </p:par>
                            </p:childTnLst>
                          </p:cTn>
                        </p:par>
                      </p:childTnLst>
                    </p:cTn>
                  </p:par>
                  <p:par>
                    <p:cTn id="169" fill="hold">
                      <p:stCondLst>
                        <p:cond delay="indefinite"/>
                      </p:stCondLst>
                      <p:childTnLst>
                        <p:par>
                          <p:cTn id="170" fill="hold">
                            <p:stCondLst>
                              <p:cond delay="0"/>
                            </p:stCondLst>
                            <p:childTnLst>
                              <p:par>
                                <p:cTn id="171" presetID="10" presetClass="entr" presetSubtype="0" fill="hold" nodeType="clickEffect">
                                  <p:stCondLst>
                                    <p:cond delay="0"/>
                                  </p:stCondLst>
                                  <p:childTnLst>
                                    <p:set>
                                      <p:cBhvr>
                                        <p:cTn id="172" dur="1" fill="hold">
                                          <p:stCondLst>
                                            <p:cond delay="0"/>
                                          </p:stCondLst>
                                        </p:cTn>
                                        <p:tgtEl>
                                          <p:spTgt spid="175"/>
                                        </p:tgtEl>
                                        <p:attrNameLst>
                                          <p:attrName>style.visibility</p:attrName>
                                        </p:attrNameLst>
                                      </p:cBhvr>
                                      <p:to>
                                        <p:strVal val="visible"/>
                                      </p:to>
                                    </p:set>
                                    <p:animEffect transition="in" filter="fade">
                                      <p:cBhvr>
                                        <p:cTn id="173" dur="500"/>
                                        <p:tgtEl>
                                          <p:spTgt spid="175"/>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ntr" presetSubtype="4" fill="hold" nodeType="clickEffect">
                                  <p:stCondLst>
                                    <p:cond delay="0"/>
                                  </p:stCondLst>
                                  <p:childTnLst>
                                    <p:set>
                                      <p:cBhvr>
                                        <p:cTn id="177" dur="1" fill="hold">
                                          <p:stCondLst>
                                            <p:cond delay="0"/>
                                          </p:stCondLst>
                                        </p:cTn>
                                        <p:tgtEl>
                                          <p:spTgt spid="128"/>
                                        </p:tgtEl>
                                        <p:attrNameLst>
                                          <p:attrName>style.visibility</p:attrName>
                                        </p:attrNameLst>
                                      </p:cBhvr>
                                      <p:to>
                                        <p:strVal val="visible"/>
                                      </p:to>
                                    </p:set>
                                    <p:animEffect transition="in" filter="wipe(down)">
                                      <p:cBhvr>
                                        <p:cTn id="178" dur="500"/>
                                        <p:tgtEl>
                                          <p:spTgt spid="128"/>
                                        </p:tgtEl>
                                      </p:cBhvr>
                                    </p:animEffect>
                                  </p:childTnLst>
                                </p:cTn>
                              </p:par>
                            </p:childTnLst>
                          </p:cTn>
                        </p:par>
                      </p:childTnLst>
                    </p:cTn>
                  </p:par>
                  <p:par>
                    <p:cTn id="179" fill="hold">
                      <p:stCondLst>
                        <p:cond delay="indefinite"/>
                      </p:stCondLst>
                      <p:childTnLst>
                        <p:par>
                          <p:cTn id="180" fill="hold">
                            <p:stCondLst>
                              <p:cond delay="0"/>
                            </p:stCondLst>
                            <p:childTnLst>
                              <p:par>
                                <p:cTn id="181" presetID="10" presetClass="entr" presetSubtype="0" fill="hold" nodeType="clickEffect">
                                  <p:stCondLst>
                                    <p:cond delay="0"/>
                                  </p:stCondLst>
                                  <p:childTnLst>
                                    <p:set>
                                      <p:cBhvr>
                                        <p:cTn id="182" dur="1" fill="hold">
                                          <p:stCondLst>
                                            <p:cond delay="0"/>
                                          </p:stCondLst>
                                        </p:cTn>
                                        <p:tgtEl>
                                          <p:spTgt spid="156"/>
                                        </p:tgtEl>
                                        <p:attrNameLst>
                                          <p:attrName>style.visibility</p:attrName>
                                        </p:attrNameLst>
                                      </p:cBhvr>
                                      <p:to>
                                        <p:strVal val="visible"/>
                                      </p:to>
                                    </p:set>
                                    <p:animEffect transition="in" filter="fade">
                                      <p:cBhvr>
                                        <p:cTn id="183" dur="500"/>
                                        <p:tgtEl>
                                          <p:spTgt spid="156"/>
                                        </p:tgtEl>
                                      </p:cBhvr>
                                    </p:animEffect>
                                  </p:childTnLst>
                                </p:cTn>
                              </p:par>
                            </p:childTnLst>
                          </p:cTn>
                        </p:par>
                      </p:childTnLst>
                    </p:cTn>
                  </p:par>
                  <p:par>
                    <p:cTn id="184" fill="hold">
                      <p:stCondLst>
                        <p:cond delay="indefinite"/>
                      </p:stCondLst>
                      <p:childTnLst>
                        <p:par>
                          <p:cTn id="185" fill="hold">
                            <p:stCondLst>
                              <p:cond delay="0"/>
                            </p:stCondLst>
                            <p:childTnLst>
                              <p:par>
                                <p:cTn id="186" presetID="16" presetClass="entr" presetSubtype="21" fill="hold" nodeType="clickEffect">
                                  <p:stCondLst>
                                    <p:cond delay="0"/>
                                  </p:stCondLst>
                                  <p:childTnLst>
                                    <p:set>
                                      <p:cBhvr>
                                        <p:cTn id="187" dur="1" fill="hold">
                                          <p:stCondLst>
                                            <p:cond delay="0"/>
                                          </p:stCondLst>
                                        </p:cTn>
                                        <p:tgtEl>
                                          <p:spTgt spid="130"/>
                                        </p:tgtEl>
                                        <p:attrNameLst>
                                          <p:attrName>style.visibility</p:attrName>
                                        </p:attrNameLst>
                                      </p:cBhvr>
                                      <p:to>
                                        <p:strVal val="visible"/>
                                      </p:to>
                                    </p:set>
                                    <p:animEffect transition="in" filter="barn(inVertical)">
                                      <p:cBhvr>
                                        <p:cTn id="188"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8" grpId="0" animBg="1"/>
      <p:bldP spid="5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61796" y="0"/>
            <a:ext cx="10678660" cy="1143000"/>
          </a:xfrm>
        </p:spPr>
        <p:txBody>
          <a:bodyPr>
            <a:normAutofit fontScale="90000"/>
          </a:bodyPr>
          <a:lstStyle/>
          <a:p>
            <a:r>
              <a:rPr lang="es-PE" dirty="0" smtClean="0">
                <a:latin typeface="Candara" panose="020E0502030303020204" pitchFamily="34" charset="0"/>
              </a:rPr>
              <a:t>Actividades del Subproceso de Ejecución, Seguimiento y Control</a:t>
            </a:r>
            <a:endParaRPr lang="es-PE" dirty="0">
              <a:latin typeface="Candara" panose="020E0502030303020204" pitchFamily="34" charset="0"/>
            </a:endParaRPr>
          </a:p>
        </p:txBody>
      </p:sp>
      <p:graphicFrame>
        <p:nvGraphicFramePr>
          <p:cNvPr id="4" name="Group 206"/>
          <p:cNvGraphicFramePr>
            <a:graphicFrameLocks noGrp="1"/>
          </p:cNvGraphicFramePr>
          <p:nvPr>
            <p:ph/>
            <p:extLst>
              <p:ext uri="{D42A27DB-BD31-4B8C-83A1-F6EECF244321}">
                <p14:modId xmlns:p14="http://schemas.microsoft.com/office/powerpoint/2010/main" val="3271406008"/>
              </p:ext>
            </p:extLst>
          </p:nvPr>
        </p:nvGraphicFramePr>
        <p:xfrm>
          <a:off x="1053906" y="1157624"/>
          <a:ext cx="10789556" cy="5466041"/>
        </p:xfrm>
        <a:graphic>
          <a:graphicData uri="http://schemas.openxmlformats.org/drawingml/2006/table">
            <a:tbl>
              <a:tblPr>
                <a:tableStyleId>{5DA37D80-6434-44D0-A028-1B22A696006F}</a:tableStyleId>
              </a:tblPr>
              <a:tblGrid>
                <a:gridCol w="478412">
                  <a:extLst>
                    <a:ext uri="{9D8B030D-6E8A-4147-A177-3AD203B41FA5}">
                      <a16:colId xmlns:a16="http://schemas.microsoft.com/office/drawing/2014/main" val="20000"/>
                    </a:ext>
                  </a:extLst>
                </a:gridCol>
                <a:gridCol w="1468298">
                  <a:extLst>
                    <a:ext uri="{9D8B030D-6E8A-4147-A177-3AD203B41FA5}">
                      <a16:colId xmlns:a16="http://schemas.microsoft.com/office/drawing/2014/main" val="20001"/>
                    </a:ext>
                  </a:extLst>
                </a:gridCol>
                <a:gridCol w="1622815">
                  <a:extLst>
                    <a:ext uri="{9D8B030D-6E8A-4147-A177-3AD203B41FA5}">
                      <a16:colId xmlns:a16="http://schemas.microsoft.com/office/drawing/2014/main" val="20002"/>
                    </a:ext>
                  </a:extLst>
                </a:gridCol>
                <a:gridCol w="4921319">
                  <a:extLst>
                    <a:ext uri="{9D8B030D-6E8A-4147-A177-3AD203B41FA5}">
                      <a16:colId xmlns:a16="http://schemas.microsoft.com/office/drawing/2014/main" val="20003"/>
                    </a:ext>
                  </a:extLst>
                </a:gridCol>
                <a:gridCol w="2298712">
                  <a:extLst>
                    <a:ext uri="{9D8B030D-6E8A-4147-A177-3AD203B41FA5}">
                      <a16:colId xmlns:a16="http://schemas.microsoft.com/office/drawing/2014/main" val="20004"/>
                    </a:ext>
                  </a:extLst>
                </a:gridCol>
              </a:tblGrid>
              <a:tr h="585032">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400" b="1" kern="1200" dirty="0" smtClean="0">
                          <a:latin typeface="Candara" panose="020E0502030303020204" pitchFamily="34" charset="0"/>
                        </a:rPr>
                        <a:t>#</a:t>
                      </a:r>
                      <a:endParaRPr lang="es-ES" sz="14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400" b="1" kern="1200" dirty="0" smtClean="0">
                          <a:latin typeface="Candara" panose="020E0502030303020204" pitchFamily="34" charset="0"/>
                        </a:rPr>
                        <a:t>Rol del Responsable</a:t>
                      </a:r>
                      <a:endParaRPr lang="es-ES" sz="14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400" b="1" kern="1200" dirty="0" smtClean="0">
                          <a:latin typeface="Candara" panose="020E0502030303020204" pitchFamily="34" charset="0"/>
                        </a:rPr>
                        <a:t>Nombre de la Actividad</a:t>
                      </a:r>
                      <a:endParaRPr lang="es-ES" sz="14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400" b="1" kern="1200" dirty="0" smtClean="0">
                          <a:latin typeface="Candara" panose="020E0502030303020204" pitchFamily="34" charset="0"/>
                        </a:rPr>
                        <a:t>Descripción de la Actividad</a:t>
                      </a:r>
                      <a:endParaRPr lang="es-ES" sz="14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400" b="1" kern="1200" dirty="0" smtClean="0">
                          <a:latin typeface="Candara" panose="020E0502030303020204" pitchFamily="34" charset="0"/>
                        </a:rPr>
                        <a:t>Herramientas</a:t>
                      </a:r>
                      <a:endParaRPr lang="es-ES" sz="14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extLst>
                  <a:ext uri="{0D108BD9-81ED-4DB2-BD59-A6C34878D82A}">
                    <a16:rowId xmlns:a16="http://schemas.microsoft.com/office/drawing/2014/main" val="10000"/>
                  </a:ext>
                </a:extLst>
              </a:tr>
              <a:tr h="6339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300" kern="1200" dirty="0" smtClean="0">
                          <a:latin typeface="Candara" panose="020E0502030303020204" pitchFamily="34" charset="0"/>
                        </a:rPr>
                        <a:t>1</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Jefe de proyecto</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Asignar Trabajo</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285750" marR="0" lvl="0" indent="-2857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kern="1200" dirty="0" smtClean="0">
                          <a:latin typeface="Candara" panose="020E0502030303020204" pitchFamily="34" charset="0"/>
                        </a:rPr>
                        <a:t>Jefe de proyecto prepara el plan quincenal apoyándose en la plantilla de Plan quincenal, seguidamente asigna tareas a los miembros del equipo de trabajo.</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Plantilla de Plan quincenal</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extLst>
                  <a:ext uri="{0D108BD9-81ED-4DB2-BD59-A6C34878D82A}">
                    <a16:rowId xmlns:a16="http://schemas.microsoft.com/office/drawing/2014/main" val="10001"/>
                  </a:ext>
                </a:extLst>
              </a:tr>
              <a:tr h="184275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300" kern="1200" dirty="0" smtClean="0">
                          <a:latin typeface="Candara" panose="020E0502030303020204" pitchFamily="34" charset="0"/>
                        </a:rPr>
                        <a:t>2</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Equipo de Trabajo</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Ejecutar trabajo asignado</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285750" marR="0" lvl="0" indent="-2857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kern="1200" dirty="0" smtClean="0">
                          <a:latin typeface="Candara" panose="020E0502030303020204" pitchFamily="34" charset="0"/>
                        </a:rPr>
                        <a:t>El equipo realiza el trabajo que le fue asignado, produciendo entregables comprometidos.</a:t>
                      </a:r>
                    </a:p>
                    <a:p>
                      <a:pPr marL="285750" marR="0" lvl="0" indent="-2857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kern="1200" dirty="0" smtClean="0">
                          <a:latin typeface="Candara" panose="020E0502030303020204" pitchFamily="34" charset="0"/>
                        </a:rPr>
                        <a:t>La aceptación de los entregables principales son formalizados mediante actas de reunión (en caso se requiera con el cliente), o en las actas de comités con el cliente.</a:t>
                      </a:r>
                    </a:p>
                    <a:p>
                      <a:pPr marL="285750" marR="0" lvl="0" indent="-2857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kern="1200" dirty="0" smtClean="0">
                          <a:latin typeface="Candara" panose="020E0502030303020204" pitchFamily="34" charset="0"/>
                        </a:rPr>
                        <a:t>Cada miembro del equipo reporta el tiempo empleado en las actividades que realizó, en el Informe de Actividades diariamente.</a:t>
                      </a:r>
                    </a:p>
                    <a:p>
                      <a:pPr marL="285750" marR="0" lvl="0" indent="-2857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kern="1200" dirty="0" smtClean="0">
                          <a:latin typeface="Candara" panose="020E0502030303020204" pitchFamily="34" charset="0"/>
                        </a:rPr>
                        <a:t>Adicionalmente, durante la ejecución del proyecto realizan reuniones de trabajo con el cliente según se requiera.</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Plantillas:</a:t>
                      </a:r>
                    </a:p>
                    <a:p>
                      <a:pPr marL="0" marR="0" lvl="0" indent="0" algn="ctr" defTabSz="457200" rtl="0" eaLnBrk="1" fontAlgn="base" latinLnBrk="0" hangingPunct="1">
                        <a:lnSpc>
                          <a:spcPct val="100000"/>
                        </a:lnSpc>
                        <a:spcBef>
                          <a:spcPct val="20000"/>
                        </a:spcBef>
                        <a:spcAft>
                          <a:spcPct val="0"/>
                        </a:spcAft>
                        <a:buClrTx/>
                        <a:buSzTx/>
                        <a:buFontTx/>
                        <a:buChar char="-"/>
                        <a:tabLst/>
                      </a:pPr>
                      <a:r>
                        <a:rPr lang="es-ES" sz="1300" kern="1200" dirty="0" smtClean="0">
                          <a:latin typeface="Candara" panose="020E0502030303020204" pitchFamily="34" charset="0"/>
                        </a:rPr>
                        <a:t>Actas de reunión</a:t>
                      </a:r>
                    </a:p>
                    <a:p>
                      <a:pPr marL="0" marR="0" lvl="0" indent="0" algn="ctr" defTabSz="457200" rtl="0" eaLnBrk="1" fontAlgn="base" latinLnBrk="0" hangingPunct="1">
                        <a:lnSpc>
                          <a:spcPct val="100000"/>
                        </a:lnSpc>
                        <a:spcBef>
                          <a:spcPct val="20000"/>
                        </a:spcBef>
                        <a:spcAft>
                          <a:spcPct val="0"/>
                        </a:spcAft>
                        <a:buClrTx/>
                        <a:buSzTx/>
                        <a:buFontTx/>
                        <a:buChar char="-"/>
                        <a:tabLst/>
                      </a:pPr>
                      <a:r>
                        <a:rPr lang="es-ES" sz="1300" kern="1200" dirty="0" smtClean="0">
                          <a:latin typeface="Candara" panose="020E0502030303020204" pitchFamily="34" charset="0"/>
                        </a:rPr>
                        <a:t>Cuadro de seguimiento de reuniones</a:t>
                      </a:r>
                    </a:p>
                    <a:p>
                      <a:pPr marL="0" marR="0" lvl="0" indent="0" algn="ctr" defTabSz="457200" rtl="0" eaLnBrk="1" fontAlgn="base" latinLnBrk="0" hangingPunct="1">
                        <a:lnSpc>
                          <a:spcPct val="100000"/>
                        </a:lnSpc>
                        <a:spcBef>
                          <a:spcPct val="20000"/>
                        </a:spcBef>
                        <a:spcAft>
                          <a:spcPct val="0"/>
                        </a:spcAft>
                        <a:buClrTx/>
                        <a:buSzTx/>
                        <a:buFontTx/>
                        <a:buChar char="-"/>
                        <a:tabLst/>
                      </a:pPr>
                      <a:r>
                        <a:rPr lang="es-ES" sz="1300" kern="1200" dirty="0" smtClean="0">
                          <a:latin typeface="Candara" panose="020E0502030303020204" pitchFamily="34" charset="0"/>
                        </a:rPr>
                        <a:t>Informe quincenal</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extLst>
                  <a:ext uri="{0D108BD9-81ED-4DB2-BD59-A6C34878D82A}">
                    <a16:rowId xmlns:a16="http://schemas.microsoft.com/office/drawing/2014/main" val="10002"/>
                  </a:ext>
                </a:extLst>
              </a:tr>
              <a:tr h="2003729">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300" kern="1200" dirty="0" smtClean="0">
                          <a:latin typeface="Candara" panose="020E0502030303020204" pitchFamily="34" charset="0"/>
                        </a:rPr>
                        <a:t>3</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Analista de calidad </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Generación de Informe de Estado</a:t>
                      </a:r>
                    </a:p>
                    <a:p>
                      <a:pPr marL="0" marR="0" lvl="0" indent="0" algn="ctr" defTabSz="457200" rtl="0" eaLnBrk="1" fontAlgn="base" latinLnBrk="0" hangingPunct="1">
                        <a:lnSpc>
                          <a:spcPct val="100000"/>
                        </a:lnSpc>
                        <a:spcBef>
                          <a:spcPct val="20000"/>
                        </a:spcBef>
                        <a:spcAft>
                          <a:spcPct val="0"/>
                        </a:spcAft>
                        <a:buClrTx/>
                        <a:buSzTx/>
                        <a:buFontTx/>
                        <a:buNone/>
                        <a:tabLst/>
                      </a:pP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285750" marR="0" lvl="0" indent="-2857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kern="1200" dirty="0" smtClean="0">
                          <a:latin typeface="Candara" panose="020E0502030303020204" pitchFamily="34" charset="0"/>
                        </a:rPr>
                        <a:t>El Jefe de proyecto prepara la agenda de acuerdo a la  agenda de reuniones y registra y/o actualiza la reunión en el cuadro de seguimiento de reuniones, así mismo prepara la información necesaria para ejecutar la reunión de equipo de trabajo (por proyecto), entiéndase el cronograma del proyecto entre otros necesarios según lo requiera el proyecto.</a:t>
                      </a:r>
                    </a:p>
                    <a:p>
                      <a:pPr marL="285750" marR="0" lvl="0" indent="-2857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kern="1200" dirty="0" smtClean="0">
                          <a:latin typeface="Candara" panose="020E0502030303020204" pitchFamily="34" charset="0"/>
                        </a:rPr>
                        <a:t> Luego prepara el informe de estado del proyecto, el cual debe también incluir las métricas del proyecto y se concluye con el Acta de Reunión.</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Plantillas:</a:t>
                      </a:r>
                    </a:p>
                    <a:p>
                      <a:pPr marL="0" marR="0" lvl="0" indent="0" algn="ctr" defTabSz="457200" rtl="0" eaLnBrk="1" fontAlgn="base" latinLnBrk="0" hangingPunct="1">
                        <a:lnSpc>
                          <a:spcPct val="100000"/>
                        </a:lnSpc>
                        <a:spcBef>
                          <a:spcPct val="20000"/>
                        </a:spcBef>
                        <a:spcAft>
                          <a:spcPct val="0"/>
                        </a:spcAft>
                        <a:buClrTx/>
                        <a:buSzTx/>
                        <a:buFontTx/>
                        <a:buChar char="-"/>
                        <a:tabLst/>
                      </a:pPr>
                      <a:r>
                        <a:rPr lang="es-ES" sz="1300" kern="1200" dirty="0" smtClean="0">
                          <a:latin typeface="Candara" panose="020E0502030303020204" pitchFamily="34" charset="0"/>
                        </a:rPr>
                        <a:t>Registro de riesgos</a:t>
                      </a:r>
                    </a:p>
                    <a:p>
                      <a:pPr marL="0" marR="0" lvl="0" indent="0" algn="ctr" defTabSz="457200" rtl="0" eaLnBrk="1" fontAlgn="base" latinLnBrk="0" hangingPunct="1">
                        <a:lnSpc>
                          <a:spcPct val="100000"/>
                        </a:lnSpc>
                        <a:spcBef>
                          <a:spcPct val="20000"/>
                        </a:spcBef>
                        <a:spcAft>
                          <a:spcPct val="0"/>
                        </a:spcAft>
                        <a:buClrTx/>
                        <a:buSzTx/>
                        <a:buFontTx/>
                        <a:buChar char="-"/>
                        <a:tabLst/>
                      </a:pPr>
                      <a:r>
                        <a:rPr lang="es-PE" sz="1300" kern="1200" dirty="0" smtClean="0">
                          <a:latin typeface="Candara" panose="020E0502030303020204" pitchFamily="34" charset="0"/>
                        </a:rPr>
                        <a:t>Tablero de Métricas (del proyecto).</a:t>
                      </a:r>
                    </a:p>
                    <a:p>
                      <a:pPr marL="0" marR="0" lvl="0" indent="0" algn="ctr" defTabSz="457200" rtl="0" eaLnBrk="1" fontAlgn="base" latinLnBrk="0" hangingPunct="1">
                        <a:lnSpc>
                          <a:spcPct val="100000"/>
                        </a:lnSpc>
                        <a:spcBef>
                          <a:spcPct val="20000"/>
                        </a:spcBef>
                        <a:spcAft>
                          <a:spcPct val="0"/>
                        </a:spcAft>
                        <a:buClrTx/>
                        <a:buSzTx/>
                        <a:buFontTx/>
                        <a:buChar char="-"/>
                        <a:tabLst/>
                      </a:pPr>
                      <a:r>
                        <a:rPr lang="es-ES" sz="1300" kern="1200" dirty="0" smtClean="0">
                          <a:latin typeface="Candara" panose="020E0502030303020204" pitchFamily="34" charset="0"/>
                        </a:rPr>
                        <a:t>Informe quincenal</a:t>
                      </a:r>
                      <a:endParaRPr lang="es-PE" sz="1300" kern="1200" dirty="0" smtClean="0">
                        <a:latin typeface="Candara" panose="020E0502030303020204" pitchFamily="34" charset="0"/>
                      </a:endParaRPr>
                    </a:p>
                    <a:p>
                      <a:pPr marL="0" marR="0" lvl="0" indent="0" algn="ctr" defTabSz="457200" rtl="0" eaLnBrk="1" fontAlgn="base" latinLnBrk="0" hangingPunct="1">
                        <a:lnSpc>
                          <a:spcPct val="100000"/>
                        </a:lnSpc>
                        <a:spcBef>
                          <a:spcPct val="20000"/>
                        </a:spcBef>
                        <a:spcAft>
                          <a:spcPct val="0"/>
                        </a:spcAft>
                        <a:buClrTx/>
                        <a:buSzTx/>
                        <a:buFontTx/>
                        <a:buChar char="-"/>
                        <a:tabLst/>
                      </a:pPr>
                      <a:r>
                        <a:rPr lang="es-ES" sz="1300" kern="1200" dirty="0" smtClean="0">
                          <a:latin typeface="Candara" panose="020E0502030303020204" pitchFamily="34" charset="0"/>
                        </a:rPr>
                        <a:t>Acta de Reunión quincenal</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extLst>
                  <a:ext uri="{0D108BD9-81ED-4DB2-BD59-A6C34878D82A}">
                    <a16:rowId xmlns:a16="http://schemas.microsoft.com/office/drawing/2014/main" val="10003"/>
                  </a:ext>
                </a:extLst>
              </a:tr>
            </a:tbl>
          </a:graphicData>
        </a:graphic>
      </p:graphicFrame>
      <p:pic>
        <p:nvPicPr>
          <p:cNvPr id="5" name="Imagen 4"/>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6202892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graphicFrame>
        <p:nvGraphicFramePr>
          <p:cNvPr id="4" name="Group 206"/>
          <p:cNvGraphicFramePr>
            <a:graphicFrameLocks/>
          </p:cNvGraphicFramePr>
          <p:nvPr>
            <p:extLst>
              <p:ext uri="{D42A27DB-BD31-4B8C-83A1-F6EECF244321}">
                <p14:modId xmlns:p14="http://schemas.microsoft.com/office/powerpoint/2010/main" val="3099586046"/>
              </p:ext>
            </p:extLst>
          </p:nvPr>
        </p:nvGraphicFramePr>
        <p:xfrm>
          <a:off x="1105422" y="565197"/>
          <a:ext cx="10789556" cy="6118938"/>
        </p:xfrm>
        <a:graphic>
          <a:graphicData uri="http://schemas.openxmlformats.org/drawingml/2006/table">
            <a:tbl>
              <a:tblPr>
                <a:tableStyleId>{5DA37D80-6434-44D0-A028-1B22A696006F}</a:tableStyleId>
              </a:tblPr>
              <a:tblGrid>
                <a:gridCol w="478412">
                  <a:extLst>
                    <a:ext uri="{9D8B030D-6E8A-4147-A177-3AD203B41FA5}">
                      <a16:colId xmlns:a16="http://schemas.microsoft.com/office/drawing/2014/main" val="20000"/>
                    </a:ext>
                  </a:extLst>
                </a:gridCol>
                <a:gridCol w="1468298">
                  <a:extLst>
                    <a:ext uri="{9D8B030D-6E8A-4147-A177-3AD203B41FA5}">
                      <a16:colId xmlns:a16="http://schemas.microsoft.com/office/drawing/2014/main" val="20001"/>
                    </a:ext>
                  </a:extLst>
                </a:gridCol>
                <a:gridCol w="1622815">
                  <a:extLst>
                    <a:ext uri="{9D8B030D-6E8A-4147-A177-3AD203B41FA5}">
                      <a16:colId xmlns:a16="http://schemas.microsoft.com/office/drawing/2014/main" val="20002"/>
                    </a:ext>
                  </a:extLst>
                </a:gridCol>
                <a:gridCol w="4921319">
                  <a:extLst>
                    <a:ext uri="{9D8B030D-6E8A-4147-A177-3AD203B41FA5}">
                      <a16:colId xmlns:a16="http://schemas.microsoft.com/office/drawing/2014/main" val="20003"/>
                    </a:ext>
                  </a:extLst>
                </a:gridCol>
                <a:gridCol w="2298712">
                  <a:extLst>
                    <a:ext uri="{9D8B030D-6E8A-4147-A177-3AD203B41FA5}">
                      <a16:colId xmlns:a16="http://schemas.microsoft.com/office/drawing/2014/main" val="20004"/>
                    </a:ext>
                  </a:extLst>
                </a:gridCol>
              </a:tblGrid>
              <a:tr h="585032">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400" b="1" kern="1200" dirty="0" smtClean="0">
                          <a:latin typeface="Candara" panose="020E0502030303020204" pitchFamily="34" charset="0"/>
                        </a:rPr>
                        <a:t>#</a:t>
                      </a:r>
                      <a:endParaRPr lang="es-ES" sz="14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400" b="1" kern="1200" dirty="0" smtClean="0">
                          <a:latin typeface="Candara" panose="020E0502030303020204" pitchFamily="34" charset="0"/>
                        </a:rPr>
                        <a:t>Rol del Responsable</a:t>
                      </a:r>
                      <a:endParaRPr lang="es-ES" sz="14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400" b="1" kern="1200" dirty="0" smtClean="0">
                          <a:latin typeface="Candara" panose="020E0502030303020204" pitchFamily="34" charset="0"/>
                        </a:rPr>
                        <a:t>Nombre de la Actividad</a:t>
                      </a:r>
                      <a:endParaRPr lang="es-ES" sz="14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400" b="1" kern="1200" dirty="0" smtClean="0">
                          <a:latin typeface="Candara" panose="020E0502030303020204" pitchFamily="34" charset="0"/>
                        </a:rPr>
                        <a:t>Descripción de la Actividad</a:t>
                      </a:r>
                      <a:endParaRPr lang="es-ES" sz="14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400" b="1" kern="1200" dirty="0" smtClean="0">
                          <a:latin typeface="Candara" panose="020E0502030303020204" pitchFamily="34" charset="0"/>
                        </a:rPr>
                        <a:t>Herramientas</a:t>
                      </a:r>
                      <a:endParaRPr lang="es-ES" sz="14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extLst>
                  <a:ext uri="{0D108BD9-81ED-4DB2-BD59-A6C34878D82A}">
                    <a16:rowId xmlns:a16="http://schemas.microsoft.com/office/drawing/2014/main" val="10000"/>
                  </a:ext>
                </a:extLst>
              </a:tr>
              <a:tr h="2906616">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300" kern="1200" dirty="0" smtClean="0">
                          <a:latin typeface="Candara" panose="020E0502030303020204" pitchFamily="34" charset="0"/>
                        </a:rPr>
                        <a:t>4</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Jefe de Proyecto </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Revisión de Informes de Estado</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26" marB="45726" anchor="ctr" horzOverflow="overflow"/>
                </a:tc>
                <a:tc>
                  <a:txBody>
                    <a:bodyPr/>
                    <a:lstStyle/>
                    <a:p>
                      <a:pPr marL="285750" marR="0" lvl="0" indent="-285750"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kern="1200" dirty="0" smtClean="0">
                          <a:latin typeface="Candara" panose="020E0502030303020204" pitchFamily="34" charset="0"/>
                        </a:rPr>
                        <a:t>El jefe de proyecto prepara la agenda de reuniones internas para revisar el estado de los procesos del Proyecto.</a:t>
                      </a:r>
                    </a:p>
                    <a:p>
                      <a:pPr marL="285750" marR="0" lvl="0" indent="-285750"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kern="1200" dirty="0" smtClean="0">
                          <a:latin typeface="Candara" panose="020E0502030303020204" pitchFamily="34" charset="0"/>
                        </a:rPr>
                        <a:t>Verifica que los documentos e informes se hayan llevado a cabo respetando las fechas establecidas en el Cronograma de Proyecto.</a:t>
                      </a:r>
                    </a:p>
                    <a:p>
                      <a:pPr marL="285750" marR="0" lvl="0" indent="-285750"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kern="1200" dirty="0" smtClean="0">
                          <a:latin typeface="Candara" panose="020E0502030303020204" pitchFamily="34" charset="0"/>
                        </a:rPr>
                        <a:t>El analista de Calidad y Gestor de Configuración están en obligación de presentar la información y situación de las diversas fases de proceso cuando la situación lo requiera y de manera obligatoria cada quince días.</a:t>
                      </a:r>
                    </a:p>
                    <a:p>
                      <a:pPr marL="285750" marR="0" lvl="0" indent="-285750"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lang="es-ES" sz="1300" kern="1200" dirty="0" smtClean="0">
                          <a:latin typeface="Candara" panose="020E0502030303020204" pitchFamily="34" charset="0"/>
                        </a:rPr>
                        <a:t>Luego, el Jefe de</a:t>
                      </a:r>
                      <a:r>
                        <a:rPr lang="es-ES" sz="1300" kern="1200" baseline="0" dirty="0" smtClean="0">
                          <a:latin typeface="Candara" panose="020E0502030303020204" pitchFamily="34" charset="0"/>
                        </a:rPr>
                        <a:t> Proyecto</a:t>
                      </a:r>
                      <a:r>
                        <a:rPr lang="es-ES" sz="1300" kern="1200" dirty="0" smtClean="0">
                          <a:latin typeface="Candara" panose="020E0502030303020204" pitchFamily="34" charset="0"/>
                        </a:rPr>
                        <a:t> consolida la información expuesta por los Analistas , en un solo informe a nivel de coordinación y se actualizan de requerirse, los artefactos de gestión por proyecto (riesgos, pendientes, métricas). </a:t>
                      </a:r>
                      <a:endParaRPr lang="es-ES" sz="1300"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26" marB="45726"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300" kern="1200" dirty="0" smtClean="0">
                          <a:latin typeface="Candara" panose="020E0502030303020204" pitchFamily="34" charset="0"/>
                        </a:rPr>
                        <a:t>Acta de Reunión.</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300" kern="1200" dirty="0" smtClean="0">
                          <a:latin typeface="Candara" panose="020E0502030303020204" pitchFamily="34" charset="0"/>
                        </a:rPr>
                        <a:t>Métricas</a:t>
                      </a:r>
                      <a:endParaRPr lang="es-ES" sz="1300"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26" marB="45726" horzOverflow="overflow"/>
                </a:tc>
                <a:extLst>
                  <a:ext uri="{0D108BD9-81ED-4DB2-BD59-A6C34878D82A}">
                    <a16:rowId xmlns:a16="http://schemas.microsoft.com/office/drawing/2014/main" val="10001"/>
                  </a:ext>
                </a:extLst>
              </a:tr>
              <a:tr h="2627290">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300" kern="1200" dirty="0" smtClean="0">
                          <a:latin typeface="Candara" panose="020E0502030303020204" pitchFamily="34" charset="0"/>
                        </a:rPr>
                        <a:t>5</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Jefe de proyecto</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Comité Operativo</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26" marB="45726" anchor="ctr" horzOverflow="overflow"/>
                </a:tc>
                <a:tc>
                  <a:txBody>
                    <a:bodyPr/>
                    <a:lstStyle/>
                    <a:p>
                      <a:pPr marL="285750" marR="0" lvl="0" indent="-285750"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kern="1200" dirty="0" smtClean="0">
                          <a:latin typeface="Candara" panose="020E0502030303020204" pitchFamily="34" charset="0"/>
                        </a:rPr>
                        <a:t>El Documentador</a:t>
                      </a:r>
                      <a:r>
                        <a:rPr lang="es-ES" sz="1300" kern="1200" baseline="0" dirty="0" smtClean="0">
                          <a:latin typeface="Candara" panose="020E0502030303020204" pitchFamily="34" charset="0"/>
                        </a:rPr>
                        <a:t> </a:t>
                      </a:r>
                      <a:r>
                        <a:rPr lang="es-ES" sz="1300" kern="1200" dirty="0" smtClean="0">
                          <a:latin typeface="Candara" panose="020E0502030303020204" pitchFamily="34" charset="0"/>
                        </a:rPr>
                        <a:t>en comunicación con el Jefe de Proyecto prepara la agenda de acuerdo al Cronograma de Actividades y registra y/o actualiza la reunión en el cuadro de seguimiento de reuniones y prepara el acta de reunión preliminar a ser revisada por el comité operativo (incluye al cliente). De requerirse la presentación de status del proyecto, este será el Informe de Estado modificado considerando las secciones de interés para el cliente.</a:t>
                      </a:r>
                    </a:p>
                    <a:p>
                      <a:pPr marL="285750" marR="0" lvl="0" indent="-285750"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lang="es-ES" sz="1300" kern="1200" dirty="0" smtClean="0">
                          <a:latin typeface="Candara" panose="020E0502030303020204" pitchFamily="34" charset="0"/>
                        </a:rPr>
                        <a:t>En la reunión se presenta y revisa con el cliente, el acta de reunión preliminar. Es de frecuencia mensual. Se actualizaran las plantillas que correspondan según sea el resultado de la reunión.</a:t>
                      </a:r>
                      <a:endParaRPr lang="es-ES" sz="1300"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26" marB="45726"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kern="1200" dirty="0" smtClean="0">
                          <a:latin typeface="Candara" panose="020E0502030303020204" pitchFamily="34" charset="0"/>
                        </a:rPr>
                        <a:t>Acta de Reunión quincenal.</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kern="1200" dirty="0" smtClean="0">
                          <a:latin typeface="Candara" panose="020E0502030303020204" pitchFamily="34" charset="0"/>
                        </a:rPr>
                        <a:t>Registro de riesgos actualizado.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kern="1200" dirty="0" smtClean="0">
                          <a:latin typeface="Candara" panose="020E0502030303020204" pitchFamily="34" charset="0"/>
                        </a:rPr>
                        <a:t>Cronograma de Actividades </a:t>
                      </a:r>
                      <a:endParaRPr lang="es-ES" sz="1300"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26" marB="45726" horzOverflow="overflow"/>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670588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graphicFrame>
        <p:nvGraphicFramePr>
          <p:cNvPr id="6" name="Group 206"/>
          <p:cNvGraphicFramePr>
            <a:graphicFrameLocks/>
          </p:cNvGraphicFramePr>
          <p:nvPr>
            <p:extLst>
              <p:ext uri="{D42A27DB-BD31-4B8C-83A1-F6EECF244321}">
                <p14:modId xmlns:p14="http://schemas.microsoft.com/office/powerpoint/2010/main" val="2758404156"/>
              </p:ext>
            </p:extLst>
          </p:nvPr>
        </p:nvGraphicFramePr>
        <p:xfrm>
          <a:off x="1326523" y="410649"/>
          <a:ext cx="10613616" cy="5951469"/>
        </p:xfrm>
        <a:graphic>
          <a:graphicData uri="http://schemas.openxmlformats.org/drawingml/2006/table">
            <a:tbl>
              <a:tblPr>
                <a:tableStyleId>{5DA37D80-6434-44D0-A028-1B22A696006F}</a:tableStyleId>
              </a:tblPr>
              <a:tblGrid>
                <a:gridCol w="463639">
                  <a:extLst>
                    <a:ext uri="{9D8B030D-6E8A-4147-A177-3AD203B41FA5}">
                      <a16:colId xmlns:a16="http://schemas.microsoft.com/office/drawing/2014/main" val="20000"/>
                    </a:ext>
                  </a:extLst>
                </a:gridCol>
                <a:gridCol w="1635617">
                  <a:extLst>
                    <a:ext uri="{9D8B030D-6E8A-4147-A177-3AD203B41FA5}">
                      <a16:colId xmlns:a16="http://schemas.microsoft.com/office/drawing/2014/main" val="20001"/>
                    </a:ext>
                  </a:extLst>
                </a:gridCol>
                <a:gridCol w="1342624">
                  <a:extLst>
                    <a:ext uri="{9D8B030D-6E8A-4147-A177-3AD203B41FA5}">
                      <a16:colId xmlns:a16="http://schemas.microsoft.com/office/drawing/2014/main" val="20002"/>
                    </a:ext>
                  </a:extLst>
                </a:gridCol>
                <a:gridCol w="5251220">
                  <a:extLst>
                    <a:ext uri="{9D8B030D-6E8A-4147-A177-3AD203B41FA5}">
                      <a16:colId xmlns:a16="http://schemas.microsoft.com/office/drawing/2014/main" val="20003"/>
                    </a:ext>
                  </a:extLst>
                </a:gridCol>
                <a:gridCol w="1920516">
                  <a:extLst>
                    <a:ext uri="{9D8B030D-6E8A-4147-A177-3AD203B41FA5}">
                      <a16:colId xmlns:a16="http://schemas.microsoft.com/office/drawing/2014/main" val="20004"/>
                    </a:ext>
                  </a:extLst>
                </a:gridCol>
              </a:tblGrid>
              <a:tr h="632540">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400" b="1" kern="1200" dirty="0" smtClean="0">
                          <a:latin typeface="Candara" panose="020E0502030303020204" pitchFamily="34" charset="0"/>
                        </a:rPr>
                        <a:t>#</a:t>
                      </a:r>
                      <a:endParaRPr lang="es-ES" sz="14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400" b="1" kern="1200" dirty="0" smtClean="0">
                          <a:latin typeface="Candara" panose="020E0502030303020204" pitchFamily="34" charset="0"/>
                        </a:rPr>
                        <a:t>Rol del Responsable</a:t>
                      </a:r>
                      <a:endParaRPr lang="es-ES" sz="14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400" b="1" kern="1200" dirty="0" smtClean="0">
                          <a:latin typeface="Candara" panose="020E0502030303020204" pitchFamily="34" charset="0"/>
                        </a:rPr>
                        <a:t>Nombre de la Actividad</a:t>
                      </a:r>
                      <a:endParaRPr lang="es-ES" sz="14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400" b="1" kern="1200" dirty="0" smtClean="0">
                          <a:latin typeface="Candara" panose="020E0502030303020204" pitchFamily="34" charset="0"/>
                        </a:rPr>
                        <a:t>Descripción de la Actividad</a:t>
                      </a:r>
                      <a:endParaRPr lang="es-ES" sz="14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400" b="1" kern="1200" dirty="0" smtClean="0">
                          <a:latin typeface="Candara" panose="020E0502030303020204" pitchFamily="34" charset="0"/>
                        </a:rPr>
                        <a:t>Herramientas</a:t>
                      </a:r>
                      <a:endParaRPr lang="es-ES" sz="14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extLst>
                  <a:ext uri="{0D108BD9-81ED-4DB2-BD59-A6C34878D82A}">
                    <a16:rowId xmlns:a16="http://schemas.microsoft.com/office/drawing/2014/main" val="10000"/>
                  </a:ext>
                </a:extLst>
              </a:tr>
              <a:tr h="151729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latin typeface="Candara" panose="020E0502030303020204" pitchFamily="34" charset="0"/>
                        </a:rPr>
                        <a:t>6</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08" marB="45708"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latin typeface="Candara" panose="020E0502030303020204" pitchFamily="34" charset="0"/>
                        </a:rPr>
                        <a:t>Analista funcional</a:t>
                      </a:r>
                    </a:p>
                  </a:txBody>
                  <a:tcPr marT="45708" marB="45708"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latin typeface="Candara" panose="020E0502030303020204" pitchFamily="34" charset="0"/>
                        </a:rPr>
                        <a:t>Reunión interno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08" marB="45708" anchor="ctr" horzOverflow="overflow"/>
                </a:tc>
                <a:tc>
                  <a:txBody>
                    <a:bodyPr/>
                    <a:lstStyle/>
                    <a:p>
                      <a:pPr marL="285750" marR="0" lvl="0" indent="-2857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300" b="0" i="0" u="none" strike="noStrike" cap="none" normalizeH="0" baseline="0" dirty="0" smtClean="0">
                          <a:ln>
                            <a:noFill/>
                          </a:ln>
                          <a:solidFill>
                            <a:schemeClr val="tx1"/>
                          </a:solidFill>
                          <a:effectLst/>
                          <a:latin typeface="Candara" panose="020E0502030303020204" pitchFamily="34" charset="0"/>
                        </a:rPr>
                        <a:t>El Analista funcional se reúne con los coordinadores con el objetivo de analizar el servicio desde la perspectiva de cada proyecto y que cumplan con las perspectivas del cliente.</a:t>
                      </a:r>
                    </a:p>
                    <a:p>
                      <a:pPr marL="285750" marR="0" lvl="0" indent="-2857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PE" sz="1300" b="0" i="0" u="none" strike="noStrike" cap="none" normalizeH="0" baseline="0" dirty="0" smtClean="0">
                          <a:ln>
                            <a:noFill/>
                          </a:ln>
                          <a:solidFill>
                            <a:schemeClr val="tx1"/>
                          </a:solidFill>
                          <a:effectLst/>
                          <a:latin typeface="Candara" panose="020E0502030303020204" pitchFamily="34" charset="0"/>
                        </a:rPr>
                        <a:t>Los coordinadores de proyectos informan sobre </a:t>
                      </a:r>
                      <a:r>
                        <a:rPr kumimoji="0" lang="es-ES" sz="1300" b="0" i="0" u="none" strike="noStrike" cap="none" normalizeH="0" baseline="0" dirty="0" smtClean="0">
                          <a:ln>
                            <a:noFill/>
                          </a:ln>
                          <a:solidFill>
                            <a:schemeClr val="tx1"/>
                          </a:solidFill>
                          <a:effectLst/>
                          <a:latin typeface="Candara" panose="020E0502030303020204" pitchFamily="34" charset="0"/>
                        </a:rPr>
                        <a:t>la situación de los proyectos y riesgos presentados, de forma semanal y/o cuando la situación lo requiera.</a:t>
                      </a:r>
                    </a:p>
                  </a:txBody>
                  <a:tcPr marT="45708" marB="45708"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300" b="1" u="none" strike="noStrike" cap="none" normalizeH="0" baseline="0" dirty="0" smtClean="0">
                          <a:ln>
                            <a:noFill/>
                          </a:ln>
                          <a:effectLst/>
                          <a:latin typeface="Candara" panose="020E0502030303020204" pitchFamily="34"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latin typeface="Candara" panose="020E0502030303020204" pitchFamily="34" charset="0"/>
                        </a:rPr>
                        <a:t>Tablero de métricas del servicio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latin typeface="Candara" panose="020E0502030303020204" pitchFamily="34" charset="0"/>
                        </a:rPr>
                        <a:t>Registro de riesgos del servicio.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latin typeface="Candara" panose="020E0502030303020204" pitchFamily="34" charset="0"/>
                        </a:rPr>
                        <a:t>Acta de Reunión.</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08" marB="45708" anchor="ctr" horzOverflow="overflow"/>
                </a:tc>
                <a:extLst>
                  <a:ext uri="{0D108BD9-81ED-4DB2-BD59-A6C34878D82A}">
                    <a16:rowId xmlns:a16="http://schemas.microsoft.com/office/drawing/2014/main" val="10001"/>
                  </a:ext>
                </a:extLst>
              </a:tr>
              <a:tr h="118806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latin typeface="Candara" panose="020E0502030303020204" pitchFamily="34" charset="0"/>
                        </a:rPr>
                        <a:t>7</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08" marB="45708"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latin typeface="Candara" panose="020E0502030303020204" pitchFamily="34" charset="0"/>
                        </a:rPr>
                        <a:t>Analista de calidad</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08" marB="45708" anchor="ctr" horzOverflow="overflow"/>
                </a:tc>
                <a:tc>
                  <a:txBody>
                    <a:bodyPr/>
                    <a:lstStyle/>
                    <a:p>
                      <a:pPr algn="ctr" eaLnBrk="1" hangingPunct="1">
                        <a:lnSpc>
                          <a:spcPct val="110000"/>
                        </a:lnSpc>
                      </a:pPr>
                      <a:r>
                        <a:rPr lang="es-PE" altLang="es-ES" sz="1300" dirty="0" smtClean="0">
                          <a:latin typeface="Candara" panose="020E0502030303020204" pitchFamily="34" charset="0"/>
                        </a:rPr>
                        <a:t>Seguimiento del proyecto</a:t>
                      </a:r>
                      <a:endParaRPr lang="es-ES" altLang="es-ES" sz="1300" dirty="0">
                        <a:latin typeface="Candara" panose="020E0502030303020204" pitchFamily="34" charset="0"/>
                      </a:endParaRPr>
                    </a:p>
                  </a:txBody>
                  <a:tcPr marT="45708" marB="45708" anchor="ctr" horzOverflow="overflow"/>
                </a:tc>
                <a:tc>
                  <a:txBody>
                    <a:bodyPr/>
                    <a:lstStyle/>
                    <a:p>
                      <a:pPr marL="285750" marR="0" lvl="0" indent="-2857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300" b="0" i="0" u="none" strike="noStrike" cap="none" normalizeH="0" baseline="0" dirty="0" smtClean="0">
                          <a:ln>
                            <a:noFill/>
                          </a:ln>
                          <a:solidFill>
                            <a:schemeClr val="tx1"/>
                          </a:solidFill>
                          <a:effectLst/>
                          <a:latin typeface="Candara" panose="020E0502030303020204" pitchFamily="34" charset="0"/>
                        </a:rPr>
                        <a:t> Los coordinadores de proyectos se reúnen con el cliente con el objetivo de analizar el servicio desde la perspectiva de cada proyecto.</a:t>
                      </a:r>
                    </a:p>
                    <a:p>
                      <a:pPr marL="285750" marR="0" lvl="0" indent="-2857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300" b="0" i="0" u="none" strike="noStrike" cap="none" normalizeH="0" baseline="0" dirty="0" smtClean="0">
                          <a:ln>
                            <a:noFill/>
                          </a:ln>
                          <a:solidFill>
                            <a:schemeClr val="tx1"/>
                          </a:solidFill>
                          <a:effectLst/>
                          <a:latin typeface="Candara" panose="020E0502030303020204" pitchFamily="34" charset="0"/>
                        </a:rPr>
                        <a:t>Esta reunión es de frecuencia mensual o a requerimiento de ambas partes.</a:t>
                      </a:r>
                    </a:p>
                  </a:txBody>
                  <a:tcPr marT="45708" marB="45708"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latin typeface="Candara" panose="020E0502030303020204" pitchFamily="34" charset="0"/>
                        </a:rPr>
                        <a:t>Solicitud de cambios a requerimientos </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08" marB="45708" anchor="ctr" horzOverflow="overflow"/>
                </a:tc>
                <a:extLst>
                  <a:ext uri="{0D108BD9-81ED-4DB2-BD59-A6C34878D82A}">
                    <a16:rowId xmlns:a16="http://schemas.microsoft.com/office/drawing/2014/main" val="10002"/>
                  </a:ext>
                </a:extLst>
              </a:tr>
              <a:tr h="131043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b="0" i="0" u="none" strike="noStrike" cap="none" normalizeH="0" baseline="0" dirty="0" smtClean="0">
                          <a:ln>
                            <a:noFill/>
                          </a:ln>
                          <a:solidFill>
                            <a:srgbClr val="000066"/>
                          </a:solidFill>
                          <a:effectLst/>
                          <a:latin typeface="Candara" panose="020E0502030303020204" pitchFamily="34" charset="0"/>
                        </a:rPr>
                        <a:t>8</a:t>
                      </a:r>
                    </a:p>
                  </a:txBody>
                  <a:tcPr marT="45708" marB="45708"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b="0" i="0" u="none" strike="noStrike" cap="none" normalizeH="0" baseline="0" dirty="0" smtClean="0">
                          <a:ln>
                            <a:noFill/>
                          </a:ln>
                          <a:solidFill>
                            <a:schemeClr val="tx1"/>
                          </a:solidFill>
                          <a:effectLst/>
                          <a:latin typeface="Candara" panose="020E0502030303020204" pitchFamily="34" charset="0"/>
                        </a:rPr>
                        <a:t>Jefe de proyecto</a:t>
                      </a:r>
                    </a:p>
                  </a:txBody>
                  <a:tcPr marT="45708" marB="45708" anchor="ctr" horzOverflow="overflow"/>
                </a:tc>
                <a:tc>
                  <a:txBody>
                    <a:bodyPr/>
                    <a:lstStyle/>
                    <a:p>
                      <a:pPr algn="ctr" eaLnBrk="1" hangingPunct="1">
                        <a:lnSpc>
                          <a:spcPct val="110000"/>
                        </a:lnSpc>
                      </a:pPr>
                      <a:r>
                        <a:rPr lang="es-PE" altLang="es-ES" sz="1300" dirty="0" smtClean="0">
                          <a:latin typeface="Candara" panose="020E0502030303020204" pitchFamily="34" charset="0"/>
                        </a:rPr>
                        <a:t>Reunión interna</a:t>
                      </a:r>
                      <a:endParaRPr lang="es-ES" altLang="es-ES" sz="1300" dirty="0">
                        <a:latin typeface="Candara" panose="020E0502030303020204" pitchFamily="34" charset="0"/>
                      </a:endParaRPr>
                    </a:p>
                  </a:txBody>
                  <a:tcPr marT="45708" marB="45708" anchor="ctr" horzOverflow="overflow"/>
                </a:tc>
                <a:tc>
                  <a:txBody>
                    <a:bodyPr/>
                    <a:lstStyle/>
                    <a:p>
                      <a:pPr marL="285750" marR="0" lvl="0" indent="-2857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300" b="0" i="0" u="none" strike="noStrike" cap="none" normalizeH="0" baseline="0" dirty="0" smtClean="0">
                          <a:ln>
                            <a:noFill/>
                          </a:ln>
                          <a:solidFill>
                            <a:schemeClr val="tx1"/>
                          </a:solidFill>
                          <a:effectLst/>
                          <a:latin typeface="Candara" panose="020E0502030303020204" pitchFamily="34" charset="0"/>
                        </a:rPr>
                        <a:t>El jefe de proyecto se reúne quincenalmente con el Analista de Calidad, el Gestor de Métricas, el Gestor de Configuración y otros de requerirse, en conjunto, revisan la información correspondiente al servicio (métricas, riesgos, pendientes, problemas).</a:t>
                      </a:r>
                    </a:p>
                  </a:txBody>
                  <a:tcPr marT="45708" marB="45708"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b="0"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rPr>
                        <a:t>Tablero de métricas del servicio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b="0"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rPr>
                        <a:t>Registro de riesgos del servicio.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b="0"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rPr>
                        <a:t>Acta de Reunión</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08" marB="45708" anchor="ctr" horzOverflow="overflow"/>
                </a:tc>
                <a:extLst>
                  <a:ext uri="{0D108BD9-81ED-4DB2-BD59-A6C34878D82A}">
                    <a16:rowId xmlns:a16="http://schemas.microsoft.com/office/drawing/2014/main" val="10003"/>
                  </a:ext>
                </a:extLst>
              </a:tr>
              <a:tr h="12145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b="0" i="0" u="none" strike="noStrike" cap="none" normalizeH="0" baseline="0" dirty="0" smtClean="0">
                          <a:ln>
                            <a:noFill/>
                          </a:ln>
                          <a:solidFill>
                            <a:srgbClr val="000066"/>
                          </a:solidFill>
                          <a:effectLst/>
                          <a:latin typeface="Candara" panose="020E0502030303020204" pitchFamily="34" charset="0"/>
                        </a:rPr>
                        <a:t>9</a:t>
                      </a:r>
                    </a:p>
                  </a:txBody>
                  <a:tcPr marT="45708" marB="45708"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b="0" i="0" u="none" strike="noStrike" cap="none" normalizeH="0" baseline="0" dirty="0" smtClean="0">
                          <a:ln>
                            <a:noFill/>
                          </a:ln>
                          <a:solidFill>
                            <a:schemeClr val="tx1"/>
                          </a:solidFill>
                          <a:effectLst/>
                          <a:latin typeface="Candara" panose="020E0502030303020204" pitchFamily="34" charset="0"/>
                        </a:rPr>
                        <a:t>Jefe de proyecto</a:t>
                      </a:r>
                    </a:p>
                  </a:txBody>
                  <a:tcPr marT="45708" marB="45708"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lang="es-PE" altLang="es-ES" sz="1300" dirty="0" smtClean="0">
                          <a:latin typeface="Candara" panose="020E0502030303020204" pitchFamily="34" charset="0"/>
                        </a:rPr>
                        <a:t>Procesar cambios al proyecto</a:t>
                      </a:r>
                      <a:r>
                        <a:rPr lang="es-PE" altLang="es-ES" sz="1300" dirty="0" smtClean="0">
                          <a:latin typeface="Candara" panose="020E0502030303020204" pitchFamily="34" charset="0"/>
                          <a:hlinkClick r:id="" action="ppaction://noaction"/>
                        </a:rPr>
                        <a:t> </a:t>
                      </a:r>
                      <a:endParaRPr lang="es-ES" altLang="es-ES" sz="1300" dirty="0" smtClean="0">
                        <a:latin typeface="Candara" panose="020E0502030303020204" pitchFamily="34" charset="0"/>
                      </a:endParaRPr>
                    </a:p>
                  </a:txBody>
                  <a:tcPr marT="45708" marB="45708" anchor="ctr" horzOverflow="overflow"/>
                </a:tc>
                <a:tc>
                  <a:txBody>
                    <a:bodyPr/>
                    <a:lstStyle/>
                    <a:p>
                      <a:pPr marL="285750" marR="0" lvl="0" indent="-2857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kumimoji="0" lang="es-ES" sz="1300" b="0" i="0" u="none" strike="noStrike" cap="none" normalizeH="0" baseline="0" dirty="0" smtClean="0">
                          <a:ln>
                            <a:noFill/>
                          </a:ln>
                          <a:solidFill>
                            <a:schemeClr val="tx1"/>
                          </a:solidFill>
                          <a:effectLst/>
                          <a:latin typeface="Candara" panose="020E0502030303020204" pitchFamily="34" charset="0"/>
                        </a:rPr>
                        <a:t>El cambio se procesa según el Proceso de cambios de configuración y de requerimientos</a:t>
                      </a:r>
                      <a:r>
                        <a:rPr kumimoji="0" lang="es-ES" sz="1300" b="0" i="0" u="none" strike="noStrike" cap="none" normalizeH="0" baseline="0" dirty="0" smtClean="0">
                          <a:ln>
                            <a:noFill/>
                          </a:ln>
                          <a:solidFill>
                            <a:srgbClr val="000066"/>
                          </a:solidFill>
                          <a:effectLst/>
                          <a:latin typeface="Candara" panose="020E0502030303020204" pitchFamily="34" charset="0"/>
                        </a:rPr>
                        <a:t>.</a:t>
                      </a:r>
                    </a:p>
                  </a:txBody>
                  <a:tcPr marT="45708" marB="45708"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s-ES" sz="1300" b="0" i="0" u="none" strike="noStrike" cap="none" normalizeH="0" baseline="0" dirty="0" smtClean="0">
                          <a:ln>
                            <a:noFill/>
                          </a:ln>
                          <a:solidFill>
                            <a:schemeClr val="tx1"/>
                          </a:solidFill>
                          <a:effectLst/>
                          <a:latin typeface="Candara" panose="020E0502030303020204" pitchFamily="34" charset="0"/>
                        </a:rPr>
                        <a:t>Solicitud de cambios a requerimientos </a:t>
                      </a:r>
                    </a:p>
                  </a:txBody>
                  <a:tcPr marT="45708" marB="45708" anchor="ctr" horzOverflow="overflow"/>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2746785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45568" y="2761343"/>
            <a:ext cx="10018713" cy="1752599"/>
          </a:xfrm>
        </p:spPr>
        <p:txBody>
          <a:bodyPr>
            <a:normAutofit/>
          </a:bodyPr>
          <a:lstStyle/>
          <a:p>
            <a:pPr algn="l"/>
            <a:r>
              <a:rPr lang="es-PE" sz="4400" dirty="0" smtClean="0">
                <a:latin typeface="Candara" panose="020E0502030303020204" pitchFamily="34" charset="0"/>
              </a:rPr>
              <a:t>5. Proceso de Gestión de Proyectos</a:t>
            </a:r>
            <a:br>
              <a:rPr lang="es-PE" sz="4400" dirty="0" smtClean="0">
                <a:latin typeface="Candara" panose="020E0502030303020204" pitchFamily="34" charset="0"/>
              </a:rPr>
            </a:br>
            <a:r>
              <a:rPr lang="es-PE" sz="4400" dirty="0" smtClean="0">
                <a:latin typeface="Candara" panose="020E0502030303020204" pitchFamily="34" charset="0"/>
              </a:rPr>
              <a:t>	5.5 Actividades</a:t>
            </a:r>
            <a:endParaRPr lang="es-PE" sz="4400" dirty="0">
              <a:latin typeface="Candara" panose="020E0502030303020204" pitchFamily="34" charset="0"/>
            </a:endParaRPr>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2500243989"/>
      </p:ext>
    </p:extLst>
  </p:cSld>
  <p:clrMapOvr>
    <a:masterClrMapping/>
  </p:clrMapOvr>
  <p:transition spd="med">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8254" y="18143"/>
            <a:ext cx="10018713" cy="1752599"/>
          </a:xfrm>
        </p:spPr>
        <p:txBody>
          <a:bodyPr/>
          <a:lstStyle/>
          <a:p>
            <a:r>
              <a:rPr lang="es-PE" dirty="0" smtClean="0"/>
              <a:t>Actividades del Subproceso de Cierre</a:t>
            </a:r>
            <a:endParaRPr lang="es-PE" dirty="0"/>
          </a:p>
        </p:txBody>
      </p:sp>
      <p:grpSp>
        <p:nvGrpSpPr>
          <p:cNvPr id="4" name="Group 3"/>
          <p:cNvGrpSpPr>
            <a:grpSpLocks/>
          </p:cNvGrpSpPr>
          <p:nvPr/>
        </p:nvGrpSpPr>
        <p:grpSpPr bwMode="auto">
          <a:xfrm>
            <a:off x="7371184" y="2407873"/>
            <a:ext cx="1667315" cy="1765156"/>
            <a:chOff x="1474" y="1389"/>
            <a:chExt cx="607" cy="726"/>
          </a:xfrm>
        </p:grpSpPr>
        <p:sp>
          <p:nvSpPr>
            <p:cNvPr id="5" name="Rectangle 4"/>
            <p:cNvSpPr>
              <a:spLocks noChangeArrowheads="1"/>
            </p:cNvSpPr>
            <p:nvPr/>
          </p:nvSpPr>
          <p:spPr bwMode="auto">
            <a:xfrm>
              <a:off x="1474"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a:latin typeface="Candara" panose="020E0502030303020204" pitchFamily="34" charset="0"/>
                </a:rPr>
                <a:t>Generar Baselines</a:t>
              </a:r>
              <a:endParaRPr lang="es-ES" altLang="es-ES" sz="1200">
                <a:latin typeface="Candara" panose="020E0502030303020204" pitchFamily="34" charset="0"/>
              </a:endParaRPr>
            </a:p>
          </p:txBody>
        </p:sp>
        <p:sp>
          <p:nvSpPr>
            <p:cNvPr id="6" name="Rectangle 5"/>
            <p:cNvSpPr>
              <a:spLocks noChangeArrowheads="1"/>
            </p:cNvSpPr>
            <p:nvPr/>
          </p:nvSpPr>
          <p:spPr bwMode="auto">
            <a:xfrm>
              <a:off x="1474"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(3) Gestor de la Configuración</a:t>
              </a:r>
              <a:endParaRPr lang="es-ES" altLang="es-ES" sz="1200" b="1" dirty="0">
                <a:latin typeface="Candara" panose="020E0502030303020204" pitchFamily="34" charset="0"/>
              </a:endParaRPr>
            </a:p>
          </p:txBody>
        </p:sp>
        <p:sp>
          <p:nvSpPr>
            <p:cNvPr id="7" name="Rectangle 6"/>
            <p:cNvSpPr>
              <a:spLocks noChangeArrowheads="1"/>
            </p:cNvSpPr>
            <p:nvPr/>
          </p:nvSpPr>
          <p:spPr bwMode="auto">
            <a:xfrm>
              <a:off x="1474"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a:latin typeface="Candara" panose="020E0502030303020204" pitchFamily="34" charset="0"/>
                </a:rPr>
                <a:t>Matriz de entregables</a:t>
              </a:r>
            </a:p>
          </p:txBody>
        </p:sp>
      </p:grpSp>
      <p:grpSp>
        <p:nvGrpSpPr>
          <p:cNvPr id="9" name="Group 25"/>
          <p:cNvGrpSpPr>
            <a:grpSpLocks/>
          </p:cNvGrpSpPr>
          <p:nvPr/>
        </p:nvGrpSpPr>
        <p:grpSpPr bwMode="auto">
          <a:xfrm>
            <a:off x="3003409" y="2406657"/>
            <a:ext cx="1497013" cy="1765156"/>
            <a:chOff x="657" y="1389"/>
            <a:chExt cx="607" cy="726"/>
          </a:xfrm>
        </p:grpSpPr>
        <p:sp>
          <p:nvSpPr>
            <p:cNvPr id="10" name="Rectangle 26"/>
            <p:cNvSpPr>
              <a:spLocks noChangeArrowheads="1"/>
            </p:cNvSpPr>
            <p:nvPr/>
          </p:nvSpPr>
          <p:spPr bwMode="auto">
            <a:xfrm>
              <a:off x="657"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dirty="0">
                  <a:latin typeface="Candara" panose="020E0502030303020204" pitchFamily="34" charset="0"/>
                </a:rPr>
                <a:t>Elaborar acta de aceptación y cierre del proyecto</a:t>
              </a:r>
              <a:r>
                <a:rPr lang="es-PE" altLang="es-ES" sz="1200" dirty="0">
                  <a:latin typeface="Candara" panose="020E0502030303020204" pitchFamily="34" charset="0"/>
                  <a:hlinkClick r:id="rId2" action="ppaction://hlinksldjump"/>
                </a:rPr>
                <a:t> </a:t>
              </a:r>
              <a:endParaRPr lang="es-ES" altLang="es-ES" sz="1200" dirty="0">
                <a:latin typeface="Candara" panose="020E0502030303020204" pitchFamily="34" charset="0"/>
              </a:endParaRPr>
            </a:p>
          </p:txBody>
        </p:sp>
        <p:sp>
          <p:nvSpPr>
            <p:cNvPr id="11" name="Rectangle 27"/>
            <p:cNvSpPr>
              <a:spLocks noChangeArrowheads="1"/>
            </p:cNvSpPr>
            <p:nvPr/>
          </p:nvSpPr>
          <p:spPr bwMode="auto">
            <a:xfrm>
              <a:off x="657"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(1) </a:t>
              </a:r>
              <a:r>
                <a:rPr lang="es-PE" altLang="es-ES" sz="1200" b="1" dirty="0" smtClean="0">
                  <a:latin typeface="Candara" panose="020E0502030303020204" pitchFamily="34" charset="0"/>
                </a:rPr>
                <a:t>Analista de calidad</a:t>
              </a:r>
              <a:endParaRPr lang="es-ES" altLang="es-ES" sz="1200" b="1" dirty="0">
                <a:latin typeface="Candara" panose="020E0502030303020204" pitchFamily="34" charset="0"/>
              </a:endParaRPr>
            </a:p>
          </p:txBody>
        </p:sp>
        <p:sp>
          <p:nvSpPr>
            <p:cNvPr id="12" name="Rectangle 28"/>
            <p:cNvSpPr>
              <a:spLocks noChangeArrowheads="1"/>
            </p:cNvSpPr>
            <p:nvPr/>
          </p:nvSpPr>
          <p:spPr bwMode="auto">
            <a:xfrm>
              <a:off x="657"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Acta de cierre del proyecto</a:t>
              </a:r>
            </a:p>
          </p:txBody>
        </p:sp>
      </p:grpSp>
      <p:grpSp>
        <p:nvGrpSpPr>
          <p:cNvPr id="13" name="Group 40"/>
          <p:cNvGrpSpPr>
            <a:grpSpLocks/>
          </p:cNvGrpSpPr>
          <p:nvPr/>
        </p:nvGrpSpPr>
        <p:grpSpPr bwMode="auto">
          <a:xfrm>
            <a:off x="5156924" y="2406657"/>
            <a:ext cx="1667314" cy="1765156"/>
            <a:chOff x="1474" y="1389"/>
            <a:chExt cx="607" cy="726"/>
          </a:xfrm>
        </p:grpSpPr>
        <p:sp>
          <p:nvSpPr>
            <p:cNvPr id="14" name="Rectangle 41"/>
            <p:cNvSpPr>
              <a:spLocks noChangeArrowheads="1"/>
            </p:cNvSpPr>
            <p:nvPr/>
          </p:nvSpPr>
          <p:spPr bwMode="auto">
            <a:xfrm>
              <a:off x="1474"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a:latin typeface="Candara" panose="020E0502030303020204" pitchFamily="34" charset="0"/>
                </a:rPr>
                <a:t>Elaborar y revisar el relatorio del proyecto</a:t>
              </a:r>
              <a:endParaRPr lang="es-ES" altLang="es-ES" sz="1200">
                <a:latin typeface="Candara" panose="020E0502030303020204" pitchFamily="34" charset="0"/>
              </a:endParaRPr>
            </a:p>
          </p:txBody>
        </p:sp>
        <p:sp>
          <p:nvSpPr>
            <p:cNvPr id="15" name="Rectangle 42"/>
            <p:cNvSpPr>
              <a:spLocks noChangeArrowheads="1"/>
            </p:cNvSpPr>
            <p:nvPr/>
          </p:nvSpPr>
          <p:spPr bwMode="auto">
            <a:xfrm>
              <a:off x="1474"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(2) Analista </a:t>
              </a:r>
              <a:r>
                <a:rPr lang="es-PE" altLang="es-ES" sz="1200" b="1" dirty="0" smtClean="0">
                  <a:latin typeface="Candara" panose="020E0502030303020204" pitchFamily="34" charset="0"/>
                </a:rPr>
                <a:t> de calidad</a:t>
              </a:r>
              <a:endParaRPr lang="es-ES" altLang="es-ES" sz="1200" b="1" dirty="0">
                <a:latin typeface="Candara" panose="020E0502030303020204" pitchFamily="34" charset="0"/>
              </a:endParaRPr>
            </a:p>
          </p:txBody>
        </p:sp>
        <p:sp>
          <p:nvSpPr>
            <p:cNvPr id="16" name="Rectangle 43"/>
            <p:cNvSpPr>
              <a:spLocks noChangeArrowheads="1"/>
            </p:cNvSpPr>
            <p:nvPr/>
          </p:nvSpPr>
          <p:spPr bwMode="auto">
            <a:xfrm>
              <a:off x="1474"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a:latin typeface="Candara" panose="020E0502030303020204" pitchFamily="34" charset="0"/>
                </a:rPr>
                <a:t>Relatorio del proyecto</a:t>
              </a:r>
            </a:p>
          </p:txBody>
        </p:sp>
      </p:grpSp>
      <p:grpSp>
        <p:nvGrpSpPr>
          <p:cNvPr id="46" name="Grupo 45"/>
          <p:cNvGrpSpPr/>
          <p:nvPr/>
        </p:nvGrpSpPr>
        <p:grpSpPr>
          <a:xfrm>
            <a:off x="10648240" y="2653090"/>
            <a:ext cx="1105377" cy="1363694"/>
            <a:chOff x="10138710" y="4567512"/>
            <a:chExt cx="1105377" cy="1363694"/>
          </a:xfrm>
        </p:grpSpPr>
        <p:sp>
          <p:nvSpPr>
            <p:cNvPr id="30" name="Rectangle 61"/>
            <p:cNvSpPr>
              <a:spLocks noChangeArrowheads="1"/>
            </p:cNvSpPr>
            <p:nvPr/>
          </p:nvSpPr>
          <p:spPr bwMode="auto">
            <a:xfrm>
              <a:off x="10239385" y="5396219"/>
              <a:ext cx="912478"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Gerencia de Servicio Empresa</a:t>
              </a:r>
              <a:endParaRPr lang="es-ES" altLang="es-ES" sz="1200" b="1" dirty="0">
                <a:latin typeface="Candara" panose="020E0502030303020204" pitchFamily="34" charset="0"/>
              </a:endParaRPr>
            </a:p>
          </p:txBody>
        </p:sp>
        <p:pic>
          <p:nvPicPr>
            <p:cNvPr id="31" name="Picture 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38710" y="4567512"/>
              <a:ext cx="1105377" cy="828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37" name="Conector recto de flecha 36"/>
          <p:cNvCxnSpPr>
            <a:stCxn id="10" idx="3"/>
            <a:endCxn id="14" idx="1"/>
          </p:cNvCxnSpPr>
          <p:nvPr/>
        </p:nvCxnSpPr>
        <p:spPr>
          <a:xfrm>
            <a:off x="4500422" y="3290451"/>
            <a:ext cx="65650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ector recto de flecha 38"/>
          <p:cNvCxnSpPr>
            <a:stCxn id="14" idx="3"/>
            <a:endCxn id="5" idx="1"/>
          </p:cNvCxnSpPr>
          <p:nvPr/>
        </p:nvCxnSpPr>
        <p:spPr>
          <a:xfrm>
            <a:off x="6824238" y="3290451"/>
            <a:ext cx="546946" cy="12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upo 49"/>
          <p:cNvGrpSpPr/>
          <p:nvPr/>
        </p:nvGrpSpPr>
        <p:grpSpPr>
          <a:xfrm>
            <a:off x="370591" y="2657007"/>
            <a:ext cx="935037" cy="1266886"/>
            <a:chOff x="1104597" y="2599949"/>
            <a:chExt cx="935037" cy="1266886"/>
          </a:xfrm>
        </p:grpSpPr>
        <p:sp>
          <p:nvSpPr>
            <p:cNvPr id="25" name="Rectangle 55"/>
            <p:cNvSpPr>
              <a:spLocks noChangeArrowheads="1"/>
            </p:cNvSpPr>
            <p:nvPr/>
          </p:nvSpPr>
          <p:spPr bwMode="auto">
            <a:xfrm>
              <a:off x="1104597" y="3405170"/>
              <a:ext cx="935037" cy="461665"/>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000" b="1" dirty="0">
                  <a:latin typeface="Candara" panose="020E0502030303020204" pitchFamily="34" charset="0"/>
                </a:rPr>
                <a:t>Ejecución, seguimiento y Control</a:t>
              </a:r>
              <a:endParaRPr lang="es-ES" altLang="es-ES" sz="1000" b="1" dirty="0">
                <a:latin typeface="Candara" panose="020E0502030303020204" pitchFamily="34" charset="0"/>
              </a:endParaRPr>
            </a:p>
          </p:txBody>
        </p:sp>
        <p:sp>
          <p:nvSpPr>
            <p:cNvPr id="42" name="Esquina doblada 41"/>
            <p:cNvSpPr/>
            <p:nvPr/>
          </p:nvSpPr>
          <p:spPr>
            <a:xfrm>
              <a:off x="1306286" y="2599949"/>
              <a:ext cx="566057" cy="725862"/>
            </a:xfrm>
            <a:prstGeom prst="foldedCorne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a:latin typeface="Candara" panose="020E0502030303020204" pitchFamily="34" charset="0"/>
              </a:endParaRPr>
            </a:p>
          </p:txBody>
        </p:sp>
      </p:grpSp>
      <p:grpSp>
        <p:nvGrpSpPr>
          <p:cNvPr id="45" name="Grupo 44"/>
          <p:cNvGrpSpPr/>
          <p:nvPr/>
        </p:nvGrpSpPr>
        <p:grpSpPr>
          <a:xfrm>
            <a:off x="9303904" y="2653090"/>
            <a:ext cx="1104900" cy="1152202"/>
            <a:chOff x="10822233" y="3482343"/>
            <a:chExt cx="1104900" cy="1152202"/>
          </a:xfrm>
        </p:grpSpPr>
        <p:sp>
          <p:nvSpPr>
            <p:cNvPr id="43" name="Rectangle 104"/>
            <p:cNvSpPr>
              <a:spLocks noChangeArrowheads="1"/>
            </p:cNvSpPr>
            <p:nvPr/>
          </p:nvSpPr>
          <p:spPr bwMode="auto">
            <a:xfrm>
              <a:off x="10822233" y="4246747"/>
              <a:ext cx="1104900"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Repositorio </a:t>
              </a:r>
              <a:r>
                <a:rPr lang="es-PE" altLang="es-ES" sz="1200" b="1" dirty="0" smtClean="0">
                  <a:latin typeface="Candara" panose="020E0502030303020204" pitchFamily="34" charset="0"/>
                </a:rPr>
                <a:t>de proyecto</a:t>
              </a:r>
              <a:endParaRPr lang="es-ES" altLang="es-ES" sz="1200" b="1" dirty="0">
                <a:latin typeface="Candara" panose="020E0502030303020204" pitchFamily="34" charset="0"/>
              </a:endParaRPr>
            </a:p>
          </p:txBody>
        </p:sp>
        <p:pic>
          <p:nvPicPr>
            <p:cNvPr id="44" name="Imagen 43"/>
            <p:cNvPicPr>
              <a:picLocks noChangeAspect="1"/>
            </p:cNvPicPr>
            <p:nvPr/>
          </p:nvPicPr>
          <p:blipFill>
            <a:blip r:embed="rId4"/>
            <a:stretch>
              <a:fillRect/>
            </a:stretch>
          </p:blipFill>
          <p:spPr>
            <a:xfrm>
              <a:off x="10922430" y="3482343"/>
              <a:ext cx="811804" cy="811804"/>
            </a:xfrm>
            <a:prstGeom prst="rect">
              <a:avLst/>
            </a:prstGeom>
          </p:spPr>
        </p:pic>
      </p:grpSp>
      <p:grpSp>
        <p:nvGrpSpPr>
          <p:cNvPr id="47" name="Grupo 46"/>
          <p:cNvGrpSpPr/>
          <p:nvPr/>
        </p:nvGrpSpPr>
        <p:grpSpPr>
          <a:xfrm>
            <a:off x="1543816" y="2611480"/>
            <a:ext cx="1104900" cy="1152202"/>
            <a:chOff x="10822233" y="3482343"/>
            <a:chExt cx="1104900" cy="1152202"/>
          </a:xfrm>
        </p:grpSpPr>
        <p:sp>
          <p:nvSpPr>
            <p:cNvPr id="48" name="Rectangle 104"/>
            <p:cNvSpPr>
              <a:spLocks noChangeArrowheads="1"/>
            </p:cNvSpPr>
            <p:nvPr/>
          </p:nvSpPr>
          <p:spPr bwMode="auto">
            <a:xfrm>
              <a:off x="10822233" y="4246747"/>
              <a:ext cx="1104900"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Rep</a:t>
              </a:r>
              <a:r>
                <a:rPr lang="es-PE" altLang="es-ES" sz="1200" dirty="0">
                  <a:latin typeface="Candara" panose="020E0502030303020204" pitchFamily="34" charset="0"/>
                </a:rPr>
                <a:t>o</a:t>
              </a:r>
              <a:r>
                <a:rPr lang="es-PE" altLang="es-ES" sz="1200" b="1" dirty="0">
                  <a:latin typeface="Candara" panose="020E0502030303020204" pitchFamily="34" charset="0"/>
                </a:rPr>
                <a:t>sitorio </a:t>
              </a:r>
              <a:r>
                <a:rPr lang="es-PE" altLang="es-ES" sz="1200" b="1" dirty="0" smtClean="0">
                  <a:latin typeface="Candara" panose="020E0502030303020204" pitchFamily="34" charset="0"/>
                </a:rPr>
                <a:t>de proyecto</a:t>
              </a:r>
              <a:endParaRPr lang="es-ES" altLang="es-ES" sz="1200" b="1" dirty="0">
                <a:latin typeface="Candara" panose="020E0502030303020204" pitchFamily="34" charset="0"/>
              </a:endParaRPr>
            </a:p>
          </p:txBody>
        </p:sp>
        <p:pic>
          <p:nvPicPr>
            <p:cNvPr id="49" name="Imagen 48"/>
            <p:cNvPicPr>
              <a:picLocks noChangeAspect="1"/>
            </p:cNvPicPr>
            <p:nvPr/>
          </p:nvPicPr>
          <p:blipFill>
            <a:blip r:embed="rId4"/>
            <a:stretch>
              <a:fillRect/>
            </a:stretch>
          </p:blipFill>
          <p:spPr>
            <a:xfrm>
              <a:off x="10922430" y="3482343"/>
              <a:ext cx="811804" cy="811804"/>
            </a:xfrm>
            <a:prstGeom prst="rect">
              <a:avLst/>
            </a:prstGeom>
          </p:spPr>
        </p:pic>
      </p:grpSp>
      <p:cxnSp>
        <p:nvCxnSpPr>
          <p:cNvPr id="52" name="Conector recto de flecha 51"/>
          <p:cNvCxnSpPr>
            <a:stCxn id="42" idx="3"/>
            <a:endCxn id="49" idx="1"/>
          </p:cNvCxnSpPr>
          <p:nvPr/>
        </p:nvCxnSpPr>
        <p:spPr>
          <a:xfrm flipV="1">
            <a:off x="1138337" y="3017382"/>
            <a:ext cx="505676" cy="25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ector recto de flecha 53"/>
          <p:cNvCxnSpPr/>
          <p:nvPr/>
        </p:nvCxnSpPr>
        <p:spPr>
          <a:xfrm flipV="1">
            <a:off x="10155966" y="3091101"/>
            <a:ext cx="505676" cy="25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ector recto de flecha 54"/>
          <p:cNvCxnSpPr/>
          <p:nvPr/>
        </p:nvCxnSpPr>
        <p:spPr>
          <a:xfrm flipV="1">
            <a:off x="9038499" y="3158858"/>
            <a:ext cx="505676" cy="25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ector recto de flecha 55"/>
          <p:cNvCxnSpPr/>
          <p:nvPr/>
        </p:nvCxnSpPr>
        <p:spPr>
          <a:xfrm flipV="1">
            <a:off x="2534544" y="3040568"/>
            <a:ext cx="505676" cy="25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4" name="Imagen 33"/>
          <p:cNvPicPr>
            <a:picLocks noChangeAspect="1"/>
          </p:cNvPicPr>
          <p:nvPr/>
        </p:nvPicPr>
        <p:blipFill rotWithShape="1">
          <a:blip r:embed="rId5"/>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084061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barn(inVertical)">
                                      <p:cBhvr>
                                        <p:cTn id="16" dur="500"/>
                                        <p:tgtEl>
                                          <p:spTgt spid="4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fade">
                                      <p:cBhvr>
                                        <p:cTn id="21" dur="500"/>
                                        <p:tgtEl>
                                          <p:spTgt spid="5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down)">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500"/>
                                        <p:tgtEl>
                                          <p:spTgt spid="3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down)">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fade">
                                      <p:cBhvr>
                                        <p:cTn id="41" dur="500"/>
                                        <p:tgtEl>
                                          <p:spTgt spid="3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wipe(down)">
                                      <p:cBhvr>
                                        <p:cTn id="46" dur="500"/>
                                        <p:tgtEl>
                                          <p:spTgt spid="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fade">
                                      <p:cBhvr>
                                        <p:cTn id="51" dur="500"/>
                                        <p:tgtEl>
                                          <p:spTgt spid="55"/>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45"/>
                                        </p:tgtEl>
                                        <p:attrNameLst>
                                          <p:attrName>style.visibility</p:attrName>
                                        </p:attrNameLst>
                                      </p:cBhvr>
                                      <p:to>
                                        <p:strVal val="visible"/>
                                      </p:to>
                                    </p:set>
                                    <p:animEffect transition="in" filter="barn(inVertical)">
                                      <p:cBhvr>
                                        <p:cTn id="56" dur="500"/>
                                        <p:tgtEl>
                                          <p:spTgt spid="4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fade">
                                      <p:cBhvr>
                                        <p:cTn id="61" dur="500"/>
                                        <p:tgtEl>
                                          <p:spTgt spid="5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wipe(down)">
                                      <p:cBhvr>
                                        <p:cTn id="6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3811" y="-126999"/>
            <a:ext cx="10018713" cy="1295400"/>
          </a:xfrm>
        </p:spPr>
        <p:txBody>
          <a:bodyPr/>
          <a:lstStyle/>
          <a:p>
            <a:r>
              <a:rPr lang="es-PE" dirty="0" smtClean="0"/>
              <a:t>Actividades del Subproceso de Cierre</a:t>
            </a:r>
            <a:endParaRPr lang="es-PE" dirty="0"/>
          </a:p>
        </p:txBody>
      </p:sp>
      <p:pic>
        <p:nvPicPr>
          <p:cNvPr id="5" name="Imagen 4"/>
          <p:cNvPicPr>
            <a:picLocks noChangeAspect="1"/>
          </p:cNvPicPr>
          <p:nvPr/>
        </p:nvPicPr>
        <p:blipFill rotWithShape="1">
          <a:blip r:embed="rId2"/>
          <a:srcRect t="1" r="10280" b="749"/>
          <a:stretch/>
        </p:blipFill>
        <p:spPr>
          <a:xfrm>
            <a:off x="1" y="179"/>
            <a:ext cx="914400" cy="888642"/>
          </a:xfrm>
          <a:prstGeom prst="rect">
            <a:avLst/>
          </a:prstGeom>
          <a:noFill/>
        </p:spPr>
      </p:pic>
      <p:graphicFrame>
        <p:nvGraphicFramePr>
          <p:cNvPr id="6" name="Group 206"/>
          <p:cNvGraphicFramePr>
            <a:graphicFrameLocks/>
          </p:cNvGraphicFramePr>
          <p:nvPr>
            <p:extLst>
              <p:ext uri="{D42A27DB-BD31-4B8C-83A1-F6EECF244321}">
                <p14:modId xmlns:p14="http://schemas.microsoft.com/office/powerpoint/2010/main" val="1222016593"/>
              </p:ext>
            </p:extLst>
          </p:nvPr>
        </p:nvGraphicFramePr>
        <p:xfrm>
          <a:off x="1326523" y="1146324"/>
          <a:ext cx="10613616" cy="5560359"/>
        </p:xfrm>
        <a:graphic>
          <a:graphicData uri="http://schemas.openxmlformats.org/drawingml/2006/table">
            <a:tbl>
              <a:tblPr>
                <a:tableStyleId>{5DA37D80-6434-44D0-A028-1B22A696006F}</a:tableStyleId>
              </a:tblPr>
              <a:tblGrid>
                <a:gridCol w="463639">
                  <a:extLst>
                    <a:ext uri="{9D8B030D-6E8A-4147-A177-3AD203B41FA5}">
                      <a16:colId xmlns:a16="http://schemas.microsoft.com/office/drawing/2014/main" val="20000"/>
                    </a:ext>
                  </a:extLst>
                </a:gridCol>
                <a:gridCol w="1635617">
                  <a:extLst>
                    <a:ext uri="{9D8B030D-6E8A-4147-A177-3AD203B41FA5}">
                      <a16:colId xmlns:a16="http://schemas.microsoft.com/office/drawing/2014/main" val="20001"/>
                    </a:ext>
                  </a:extLst>
                </a:gridCol>
                <a:gridCol w="1342624">
                  <a:extLst>
                    <a:ext uri="{9D8B030D-6E8A-4147-A177-3AD203B41FA5}">
                      <a16:colId xmlns:a16="http://schemas.microsoft.com/office/drawing/2014/main" val="20002"/>
                    </a:ext>
                  </a:extLst>
                </a:gridCol>
                <a:gridCol w="5444543">
                  <a:extLst>
                    <a:ext uri="{9D8B030D-6E8A-4147-A177-3AD203B41FA5}">
                      <a16:colId xmlns:a16="http://schemas.microsoft.com/office/drawing/2014/main" val="20003"/>
                    </a:ext>
                  </a:extLst>
                </a:gridCol>
                <a:gridCol w="1727193">
                  <a:extLst>
                    <a:ext uri="{9D8B030D-6E8A-4147-A177-3AD203B41FA5}">
                      <a16:colId xmlns:a16="http://schemas.microsoft.com/office/drawing/2014/main" val="20004"/>
                    </a:ext>
                  </a:extLst>
                </a:gridCol>
              </a:tblGrid>
              <a:tr h="5448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Rol del Responsable</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Nombre de la Actividad</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Descripción de la Actividad</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Herramientas</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T="45692" marB="45692" anchor="ctr" horzOverflow="overflow"/>
                </a:tc>
                <a:extLst>
                  <a:ext uri="{0D108BD9-81ED-4DB2-BD59-A6C34878D82A}">
                    <a16:rowId xmlns:a16="http://schemas.microsoft.com/office/drawing/2014/main" val="10000"/>
                  </a:ext>
                </a:extLst>
              </a:tr>
              <a:tr h="131402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latin typeface="Candara" panose="020E0502030303020204" pitchFamily="34" charset="0"/>
                        </a:rPr>
                        <a:t>1</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latin typeface="Candara" panose="020E0502030303020204" pitchFamily="34" charset="0"/>
                        </a:rPr>
                        <a:t>Analista de calidad</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latin typeface="Candara" panose="020E0502030303020204" pitchFamily="34" charset="0"/>
                        </a:rPr>
                        <a:t>Elaborar acta de aceptación y cierre del proyecto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latin typeface="Candara" panose="020E0502030303020204" pitchFamily="34" charset="0"/>
                        </a:rPr>
                        <a:t>El Analista de calidad elabora el acta de aceptación y cierre del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latin typeface="Candara" panose="020E0502030303020204" pitchFamily="34" charset="0"/>
                        </a:rPr>
                        <a:t>El Gerente de Fábrica y Coordinador Empresa revisan y acuerdan la versión final del acta de aceptación y cierre que luego es entregada al cliente.</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latin typeface="Candara" panose="020E0502030303020204" pitchFamily="34" charset="0"/>
                        </a:rPr>
                        <a:t>Plantilla Acta de cierre del proyecto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extLst>
                  <a:ext uri="{0D108BD9-81ED-4DB2-BD59-A6C34878D82A}">
                    <a16:rowId xmlns:a16="http://schemas.microsoft.com/office/drawing/2014/main" val="10001"/>
                  </a:ext>
                </a:extLst>
              </a:tr>
              <a:tr h="230531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latin typeface="Candara" panose="020E0502030303020204" pitchFamily="34" charset="0"/>
                        </a:rPr>
                        <a:t>2</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latin typeface="Candara" panose="020E0502030303020204" pitchFamily="34" charset="0"/>
                        </a:rPr>
                        <a:t>Analista de calidad</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latin typeface="Candara" panose="020E0502030303020204" pitchFamily="34" charset="0"/>
                        </a:rPr>
                        <a:t>Elaborar y revisar el </a:t>
                      </a:r>
                      <a:r>
                        <a:rPr kumimoji="0" lang="es-PE" sz="1300" u="none" strike="noStrike" cap="none" normalizeH="0" baseline="0" dirty="0" err="1" smtClean="0">
                          <a:ln>
                            <a:noFill/>
                          </a:ln>
                          <a:effectLst/>
                          <a:latin typeface="Candara" panose="020E0502030303020204" pitchFamily="34" charset="0"/>
                        </a:rPr>
                        <a:t>relatorio</a:t>
                      </a:r>
                      <a:r>
                        <a:rPr kumimoji="0" lang="es-PE" sz="1300" u="none" strike="noStrike" cap="none" normalizeH="0" baseline="0" dirty="0" smtClean="0">
                          <a:ln>
                            <a:noFill/>
                          </a:ln>
                          <a:effectLst/>
                          <a:latin typeface="Candara" panose="020E0502030303020204" pitchFamily="34" charset="0"/>
                        </a:rPr>
                        <a:t> del proyecto</a:t>
                      </a:r>
                      <a:endParaRPr kumimoji="0" lang="es-ES" sz="1300" u="none" strike="noStrike" cap="none" normalizeH="0" baseline="0" dirty="0" smtClean="0">
                        <a:ln>
                          <a:noFill/>
                        </a:ln>
                        <a:effectLst/>
                        <a:latin typeface="Candara" panose="020E0502030303020204" pitchFamily="34" charset="0"/>
                      </a:endParaRPr>
                    </a:p>
                  </a:txBody>
                  <a:tcPr marT="45692" marB="45692" anchor="ct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latin typeface="Candara" panose="020E0502030303020204" pitchFamily="34" charset="0"/>
                        </a:rPr>
                        <a:t>El Analista de calidad elabora el </a:t>
                      </a:r>
                      <a:r>
                        <a:rPr kumimoji="0" lang="es-PE" sz="1300" u="none" strike="noStrike" cap="none" normalizeH="0" baseline="0" dirty="0" err="1" smtClean="0">
                          <a:ln>
                            <a:noFill/>
                          </a:ln>
                          <a:effectLst/>
                          <a:latin typeface="Candara" panose="020E0502030303020204" pitchFamily="34" charset="0"/>
                        </a:rPr>
                        <a:t>relatorio</a:t>
                      </a:r>
                      <a:r>
                        <a:rPr kumimoji="0" lang="es-PE" sz="1300" u="none" strike="noStrike" cap="none" normalizeH="0" baseline="0" dirty="0" smtClean="0">
                          <a:ln>
                            <a:noFill/>
                          </a:ln>
                          <a:effectLst/>
                          <a:latin typeface="Candara" panose="020E0502030303020204" pitchFamily="34" charset="0"/>
                        </a:rPr>
                        <a:t> del proyecto en base a la plantilla respectiva.</a:t>
                      </a:r>
                      <a:endParaRPr kumimoji="0" lang="es-ES" sz="1300" u="none" strike="noStrike" cap="none" normalizeH="0" baseline="0" dirty="0" smtClean="0">
                        <a:ln>
                          <a:noFill/>
                        </a:ln>
                        <a:effectLst/>
                        <a:latin typeface="Candara" panose="020E0502030303020204" pitchFamily="34" charset="0"/>
                      </a:endParaRP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latin typeface="Candara" panose="020E0502030303020204" pitchFamily="34" charset="0"/>
                        </a:rPr>
                        <a:t>El </a:t>
                      </a:r>
                      <a:r>
                        <a:rPr kumimoji="0" lang="es-ES" sz="1300" u="none" strike="noStrike" cap="none" normalizeH="0" baseline="0" dirty="0" err="1" smtClean="0">
                          <a:ln>
                            <a:noFill/>
                          </a:ln>
                          <a:effectLst/>
                          <a:latin typeface="Candara" panose="020E0502030303020204" pitchFamily="34" charset="0"/>
                        </a:rPr>
                        <a:t>relatorio</a:t>
                      </a:r>
                      <a:r>
                        <a:rPr kumimoji="0" lang="es-ES" sz="1300" u="none" strike="noStrike" cap="none" normalizeH="0" baseline="0" dirty="0" smtClean="0">
                          <a:ln>
                            <a:noFill/>
                          </a:ln>
                          <a:effectLst/>
                          <a:latin typeface="Candara" panose="020E0502030303020204" pitchFamily="34" charset="0"/>
                        </a:rPr>
                        <a:t> del proyecto es presentado en la reunión de informe general del servicio.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latin typeface="Candara" panose="020E0502030303020204" pitchFamily="34" charset="0"/>
                        </a:rPr>
                        <a:t>Durante el </a:t>
                      </a:r>
                      <a:r>
                        <a:rPr kumimoji="0" lang="es-ES" sz="1300" u="none" strike="noStrike" cap="none" normalizeH="0" baseline="0" dirty="0" err="1" smtClean="0">
                          <a:ln>
                            <a:noFill/>
                          </a:ln>
                          <a:effectLst/>
                          <a:latin typeface="Candara" panose="020E0502030303020204" pitchFamily="34" charset="0"/>
                        </a:rPr>
                        <a:t>relatorio</a:t>
                      </a:r>
                      <a:r>
                        <a:rPr kumimoji="0" lang="es-ES" sz="1300" u="none" strike="noStrike" cap="none" normalizeH="0" baseline="0" dirty="0" smtClean="0">
                          <a:ln>
                            <a:noFill/>
                          </a:ln>
                          <a:effectLst/>
                          <a:latin typeface="Candara" panose="020E0502030303020204" pitchFamily="34" charset="0"/>
                        </a:rPr>
                        <a:t> se analiza el resultado del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latin typeface="Candara" panose="020E0502030303020204" pitchFamily="34" charset="0"/>
                        </a:rPr>
                        <a:t>Se consignan las brechas entre los planes y los resultados reales.</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latin typeface="Candara" panose="020E0502030303020204" pitchFamily="34" charset="0"/>
                        </a:rPr>
                        <a:t>Se registra un resumen de las Lecciones Aprendidas, Buenos Ejemplos y Oportunidades de Mejora, que se han procesado en 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latin typeface="Candara" panose="020E0502030303020204" pitchFamily="34" charset="0"/>
                        </a:rPr>
                        <a:t>Se registra un resumen de la evaluación del personal y una encuesta de satisfacción del cliente.</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latin typeface="Candara" panose="020E0502030303020204" pitchFamily="34" charset="0"/>
                        </a:rPr>
                        <a:t>Plantilla </a:t>
                      </a:r>
                      <a:r>
                        <a:rPr kumimoji="0" lang="es-ES" sz="1300" u="none" strike="noStrike" cap="none" normalizeH="0" baseline="0" dirty="0" err="1" smtClean="0">
                          <a:ln>
                            <a:noFill/>
                          </a:ln>
                          <a:effectLst/>
                          <a:latin typeface="Candara" panose="020E0502030303020204" pitchFamily="34" charset="0"/>
                        </a:rPr>
                        <a:t>Relatorio</a:t>
                      </a:r>
                      <a:r>
                        <a:rPr kumimoji="0" lang="es-ES" sz="1300" u="none" strike="noStrike" cap="none" normalizeH="0" baseline="0" dirty="0" smtClean="0">
                          <a:ln>
                            <a:noFill/>
                          </a:ln>
                          <a:effectLst/>
                          <a:latin typeface="Candara" panose="020E0502030303020204" pitchFamily="34" charset="0"/>
                        </a:rPr>
                        <a:t> del proyecto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extLst>
                  <a:ext uri="{0D108BD9-81ED-4DB2-BD59-A6C34878D82A}">
                    <a16:rowId xmlns:a16="http://schemas.microsoft.com/office/drawing/2014/main" val="10002"/>
                  </a:ext>
                </a:extLst>
              </a:tr>
              <a:tr h="136195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latin typeface="Candara" panose="020E0502030303020204" pitchFamily="34" charset="0"/>
                        </a:rPr>
                        <a:t>3</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latin typeface="Candara" panose="020E0502030303020204" pitchFamily="34" charset="0"/>
                        </a:rPr>
                        <a:t>Gestor de la Configuración</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latin typeface="Candara" panose="020E0502030303020204" pitchFamily="34" charset="0"/>
                        </a:rPr>
                        <a:t>Proceso de Gestión de Configuración - Realizar Control de Cambios a </a:t>
                      </a:r>
                      <a:r>
                        <a:rPr kumimoji="0" lang="es-ES" sz="1300" u="none" strike="noStrike" cap="none" normalizeH="0" baseline="0" dirty="0" err="1" smtClean="0">
                          <a:ln>
                            <a:noFill/>
                          </a:ln>
                          <a:effectLst/>
                          <a:latin typeface="Candara" panose="020E0502030303020204" pitchFamily="34" charset="0"/>
                        </a:rPr>
                        <a:t>Baselines</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latin typeface="Candara" panose="020E0502030303020204" pitchFamily="34" charset="0"/>
                        </a:rPr>
                        <a:t>- Genera </a:t>
                      </a:r>
                      <a:r>
                        <a:rPr kumimoji="0" lang="es-PE" sz="1300" u="none" strike="noStrike" cap="none" normalizeH="0" baseline="0" dirty="0" err="1" smtClean="0">
                          <a:ln>
                            <a:noFill/>
                          </a:ln>
                          <a:effectLst/>
                          <a:latin typeface="Candara" panose="020E0502030303020204" pitchFamily="34" charset="0"/>
                        </a:rPr>
                        <a:t>baselines</a:t>
                      </a:r>
                      <a:r>
                        <a:rPr kumimoji="0" lang="es-PE" sz="1300" u="none" strike="noStrike" cap="none" normalizeH="0" baseline="0" dirty="0" smtClean="0">
                          <a:ln>
                            <a:noFill/>
                          </a:ln>
                          <a:effectLst/>
                          <a:latin typeface="Candara" panose="020E0502030303020204" pitchFamily="34" charset="0"/>
                        </a:rPr>
                        <a:t> de los entregables del proyecto de acuerdo al Proceso de Gestión de Configuración – Subproceso Realizar Control de Cambios a </a:t>
                      </a:r>
                      <a:r>
                        <a:rPr kumimoji="0" lang="es-PE" sz="1300" u="none" strike="noStrike" cap="none" normalizeH="0" baseline="0" dirty="0" err="1" smtClean="0">
                          <a:ln>
                            <a:noFill/>
                          </a:ln>
                          <a:effectLst/>
                          <a:latin typeface="Candara" panose="020E0502030303020204" pitchFamily="34" charset="0"/>
                        </a:rPr>
                        <a:t>Baselines</a:t>
                      </a:r>
                      <a:r>
                        <a:rPr kumimoji="0" lang="es-PE" sz="1300" u="none" strike="noStrike" cap="none" normalizeH="0" baseline="0" dirty="0" smtClean="0">
                          <a:ln>
                            <a:noFill/>
                          </a:ln>
                          <a:effectLst/>
                          <a:latin typeface="Candara" panose="020E0502030303020204" pitchFamily="34" charset="0"/>
                        </a:rPr>
                        <a:t>.</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latin typeface="Candara" panose="020E0502030303020204" pitchFamily="34" charset="0"/>
                        </a:rPr>
                        <a:t>Plantilla Matriz de entregables  </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latin typeface="Candara" panose="020E0502030303020204" pitchFamily="34" charset="0"/>
                        </a:rPr>
                        <a:t>Proceso de Gestión de configuración. </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545444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49142" y="2467707"/>
            <a:ext cx="10018713" cy="1752599"/>
          </a:xfrm>
        </p:spPr>
        <p:txBody>
          <a:bodyPr/>
          <a:lstStyle/>
          <a:p>
            <a:r>
              <a:rPr lang="es-PE" sz="4800" dirty="0" smtClean="0">
                <a:latin typeface="Candara" panose="020E0502030303020204" pitchFamily="34" charset="0"/>
              </a:rPr>
              <a:t>6. Métricas del Proceso</a:t>
            </a:r>
            <a:endParaRPr lang="es-PE" sz="4800" dirty="0">
              <a:latin typeface="Candara" panose="020E0502030303020204" pitchFamily="34" charset="0"/>
            </a:endParaRPr>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507675341"/>
      </p:ext>
    </p:extLst>
  </p:cSld>
  <p:clrMapOvr>
    <a:masterClrMapping/>
  </p:clrMapOvr>
  <p:transition spd="med">
    <p:pul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1796" y="404446"/>
            <a:ext cx="10018713" cy="1752599"/>
          </a:xfrm>
        </p:spPr>
        <p:txBody>
          <a:bodyPr/>
          <a:lstStyle/>
          <a:p>
            <a:r>
              <a:rPr lang="es-PE" dirty="0" smtClean="0">
                <a:latin typeface="Candara" panose="020E0502030303020204" pitchFamily="34" charset="0"/>
              </a:rPr>
              <a:t>Métricas del Proceso</a:t>
            </a:r>
            <a:endParaRPr lang="es-PE" dirty="0">
              <a:latin typeface="Candara" panose="020E0502030303020204" pitchFamily="34" charset="0"/>
            </a:endParaRPr>
          </a:p>
        </p:txBody>
      </p:sp>
      <p:sp>
        <p:nvSpPr>
          <p:cNvPr id="4" name="Recortar y redondear rectángulo de esquina sencilla 3"/>
          <p:cNvSpPr/>
          <p:nvPr/>
        </p:nvSpPr>
        <p:spPr>
          <a:xfrm>
            <a:off x="3434861" y="2438399"/>
            <a:ext cx="5732585" cy="3329355"/>
          </a:xfrm>
          <a:prstGeom prst="snipRoundRect">
            <a:avLst>
              <a:gd name="adj1" fmla="val 16667"/>
              <a:gd name="adj2" fmla="val 27230"/>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PE" altLang="es-ES" sz="3200" b="1" dirty="0">
                <a:latin typeface="Candara" panose="020E0502030303020204" pitchFamily="34" charset="0"/>
              </a:rPr>
              <a:t>Desviación del Avance</a:t>
            </a:r>
            <a:endParaRPr lang="es-ES" altLang="es-ES" sz="3200" b="1" dirty="0">
              <a:latin typeface="Candara" panose="020E0502030303020204" pitchFamily="34" charset="0"/>
            </a:endParaRPr>
          </a:p>
          <a:p>
            <a:pPr algn="ctr"/>
            <a:endParaRPr lang="es-PE" dirty="0"/>
          </a:p>
        </p:txBody>
      </p:sp>
      <p:pic>
        <p:nvPicPr>
          <p:cNvPr id="5" name="Imagen 4"/>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39705706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03252" y="2308538"/>
            <a:ext cx="9990766" cy="2662707"/>
          </a:xfrm>
        </p:spPr>
        <p:txBody>
          <a:bodyPr>
            <a:normAutofit fontScale="90000"/>
          </a:bodyPr>
          <a:lstStyle/>
          <a:p>
            <a:r>
              <a:rPr lang="es-PE" altLang="es-ES" sz="6700" dirty="0">
                <a:latin typeface="Candara" panose="020E0502030303020204" pitchFamily="34" charset="0"/>
                <a:ea typeface="ＭＳ Ｐゴシック" pitchFamily="34" charset="-128"/>
              </a:rPr>
              <a:t>1. Objetivo y alcance del </a:t>
            </a:r>
            <a:r>
              <a:rPr lang="es-PE" altLang="es-ES" sz="6700" dirty="0" smtClean="0">
                <a:latin typeface="Candara" panose="020E0502030303020204" pitchFamily="34" charset="0"/>
                <a:ea typeface="ＭＳ Ｐゴシック" pitchFamily="34" charset="-128"/>
              </a:rPr>
              <a:t>proceso</a:t>
            </a:r>
            <a:r>
              <a:rPr lang="es-PE" altLang="es-ES" dirty="0">
                <a:solidFill>
                  <a:srgbClr val="000066"/>
                </a:solidFill>
                <a:ea typeface="ＭＳ Ｐゴシック" pitchFamily="34" charset="-128"/>
              </a:rPr>
              <a:t/>
            </a:r>
            <a:br>
              <a:rPr lang="es-PE" altLang="es-ES" dirty="0">
                <a:solidFill>
                  <a:srgbClr val="000066"/>
                </a:solidFill>
                <a:ea typeface="ＭＳ Ｐゴシック" pitchFamily="34" charset="-128"/>
              </a:rPr>
            </a:br>
            <a:endParaRPr lang="es-PE" dirty="0"/>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812822697"/>
      </p:ext>
    </p:extLst>
  </p:cSld>
  <p:clrMapOvr>
    <a:masterClrMapping/>
  </p:clrMapOvr>
  <p:transition spd="med">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43634" y="2549769"/>
            <a:ext cx="10018713" cy="1752599"/>
          </a:xfrm>
        </p:spPr>
        <p:txBody>
          <a:bodyPr>
            <a:normAutofit/>
          </a:bodyPr>
          <a:lstStyle/>
          <a:p>
            <a:r>
              <a:rPr lang="en-US" altLang="es-ES" sz="4800" dirty="0">
                <a:latin typeface="Candara" panose="020E0502030303020204" pitchFamily="34" charset="0"/>
                <a:ea typeface="ＭＳ Ｐゴシック" pitchFamily="34" charset="-128"/>
              </a:rPr>
              <a:t>7. </a:t>
            </a:r>
            <a:r>
              <a:rPr lang="en-US" altLang="es-ES" sz="4800" dirty="0" err="1" smtClean="0">
                <a:latin typeface="Candara" panose="020E0502030303020204" pitchFamily="34" charset="0"/>
                <a:ea typeface="ＭＳ Ｐゴシック" pitchFamily="34" charset="-128"/>
              </a:rPr>
              <a:t>Artefactos</a:t>
            </a:r>
            <a:r>
              <a:rPr lang="en-US" altLang="es-ES" sz="4800" dirty="0" smtClean="0">
                <a:latin typeface="Candara" panose="020E0502030303020204" pitchFamily="34" charset="0"/>
                <a:ea typeface="ＭＳ Ｐゴシック" pitchFamily="34" charset="-128"/>
              </a:rPr>
              <a:t> del </a:t>
            </a:r>
            <a:r>
              <a:rPr lang="en-US" altLang="es-ES" sz="4800" dirty="0" err="1" smtClean="0">
                <a:latin typeface="Candara" panose="020E0502030303020204" pitchFamily="34" charset="0"/>
                <a:ea typeface="ＭＳ Ｐゴシック" pitchFamily="34" charset="-128"/>
              </a:rPr>
              <a:t>Proceso</a:t>
            </a:r>
            <a:endParaRPr lang="es-PE" sz="4800" dirty="0">
              <a:latin typeface="Candara" panose="020E0502030303020204" pitchFamily="34" charset="0"/>
            </a:endParaRPr>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3695000575"/>
      </p:ext>
    </p:extLst>
  </p:cSld>
  <p:clrMapOvr>
    <a:masterClrMapping/>
  </p:clrMapOvr>
  <p:transition spd="med">
    <p:pul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310"/>
          <p:cNvGraphicFramePr>
            <a:graphicFrameLocks noGrp="1"/>
          </p:cNvGraphicFramePr>
          <p:nvPr>
            <p:ph/>
            <p:extLst>
              <p:ext uri="{D42A27DB-BD31-4B8C-83A1-F6EECF244321}">
                <p14:modId xmlns:p14="http://schemas.microsoft.com/office/powerpoint/2010/main" val="2370144542"/>
              </p:ext>
            </p:extLst>
          </p:nvPr>
        </p:nvGraphicFramePr>
        <p:xfrm>
          <a:off x="1452684" y="551318"/>
          <a:ext cx="10434516" cy="5862518"/>
        </p:xfrm>
        <a:graphic>
          <a:graphicData uri="http://schemas.openxmlformats.org/drawingml/2006/table">
            <a:tbl>
              <a:tblPr>
                <a:tableStyleId>{5DA37D80-6434-44D0-A028-1B22A696006F}</a:tableStyleId>
              </a:tblPr>
              <a:tblGrid>
                <a:gridCol w="547596">
                  <a:extLst>
                    <a:ext uri="{9D8B030D-6E8A-4147-A177-3AD203B41FA5}">
                      <a16:colId xmlns:a16="http://schemas.microsoft.com/office/drawing/2014/main" val="20000"/>
                    </a:ext>
                  </a:extLst>
                </a:gridCol>
                <a:gridCol w="2373586">
                  <a:extLst>
                    <a:ext uri="{9D8B030D-6E8A-4147-A177-3AD203B41FA5}">
                      <a16:colId xmlns:a16="http://schemas.microsoft.com/office/drawing/2014/main" val="20001"/>
                    </a:ext>
                  </a:extLst>
                </a:gridCol>
                <a:gridCol w="2101801">
                  <a:extLst>
                    <a:ext uri="{9D8B030D-6E8A-4147-A177-3AD203B41FA5}">
                      <a16:colId xmlns:a16="http://schemas.microsoft.com/office/drawing/2014/main" val="20002"/>
                    </a:ext>
                  </a:extLst>
                </a:gridCol>
                <a:gridCol w="2828572">
                  <a:extLst>
                    <a:ext uri="{9D8B030D-6E8A-4147-A177-3AD203B41FA5}">
                      <a16:colId xmlns:a16="http://schemas.microsoft.com/office/drawing/2014/main" val="20003"/>
                    </a:ext>
                  </a:extLst>
                </a:gridCol>
                <a:gridCol w="2582961">
                  <a:extLst>
                    <a:ext uri="{9D8B030D-6E8A-4147-A177-3AD203B41FA5}">
                      <a16:colId xmlns:a16="http://schemas.microsoft.com/office/drawing/2014/main" val="20004"/>
                    </a:ext>
                  </a:extLst>
                </a:gridCol>
              </a:tblGrid>
              <a:tr h="4803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400" u="none" strike="noStrike" cap="none" normalizeH="0" baseline="0" dirty="0" smtClean="0">
                          <a:ln>
                            <a:noFill/>
                          </a:ln>
                          <a:effectLst/>
                        </a:rPr>
                        <a:t>#</a:t>
                      </a:r>
                      <a:endParaRPr kumimoji="0" lang="es-ES" sz="2400" b="1" i="0" u="none" strike="noStrike" cap="none" normalizeH="0" baseline="0" dirty="0" smtClean="0">
                        <a:ln>
                          <a:noFill/>
                        </a:ln>
                        <a:solidFill>
                          <a:schemeClr val="bg1"/>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400" u="none" strike="noStrike" cap="none" normalizeH="0" baseline="0" dirty="0" smtClean="0">
                          <a:ln>
                            <a:noFill/>
                          </a:ln>
                          <a:effectLst/>
                        </a:rPr>
                        <a:t>Artefacto</a:t>
                      </a:r>
                      <a:endParaRPr kumimoji="0" lang="es-ES" sz="2400" b="1" i="0" u="none" strike="noStrike" cap="none" normalizeH="0" baseline="0" dirty="0" smtClean="0">
                        <a:ln>
                          <a:noFill/>
                        </a:ln>
                        <a:solidFill>
                          <a:schemeClr val="bg1"/>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400" u="none" strike="noStrike" cap="none" normalizeH="0" baseline="0" dirty="0" smtClean="0">
                          <a:ln>
                            <a:noFill/>
                          </a:ln>
                          <a:effectLst/>
                        </a:rPr>
                        <a:t>Subproceso</a:t>
                      </a:r>
                      <a:endParaRPr kumimoji="0" lang="es-ES" sz="2400" b="1" i="0" u="none" strike="noStrike" cap="none" normalizeH="0" baseline="0" dirty="0" smtClean="0">
                        <a:ln>
                          <a:noFill/>
                        </a:ln>
                        <a:solidFill>
                          <a:schemeClr val="bg1"/>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400" u="none" strike="noStrike" cap="none" normalizeH="0" baseline="0" dirty="0" smtClean="0">
                          <a:ln>
                            <a:noFill/>
                          </a:ln>
                          <a:effectLst/>
                        </a:rPr>
                        <a:t>Actividad</a:t>
                      </a:r>
                      <a:endParaRPr kumimoji="0" lang="es-ES" sz="2400" b="1" i="0" u="none" strike="noStrike" cap="none" normalizeH="0" baseline="0" dirty="0" smtClean="0">
                        <a:ln>
                          <a:noFill/>
                        </a:ln>
                        <a:solidFill>
                          <a:schemeClr val="bg1"/>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400" u="none" strike="noStrike" cap="none" normalizeH="0" baseline="0" dirty="0" smtClean="0">
                          <a:ln>
                            <a:noFill/>
                          </a:ln>
                          <a:effectLst/>
                        </a:rPr>
                        <a:t>Tarea</a:t>
                      </a:r>
                      <a:endParaRPr kumimoji="0" lang="es-ES" sz="2400" b="1" i="0" u="none" strike="noStrike" cap="none" normalizeH="0" baseline="0" dirty="0" smtClean="0">
                        <a:ln>
                          <a:noFill/>
                        </a:ln>
                        <a:solidFill>
                          <a:schemeClr val="bg1"/>
                        </a:solidFill>
                        <a:effectLst/>
                        <a:latin typeface="Candara" panose="020E0502030303020204" pitchFamily="34" charset="0"/>
                      </a:endParaRPr>
                    </a:p>
                  </a:txBody>
                  <a:tcPr marT="45714" marB="45714" anchor="ctr" horzOverflow="overflow"/>
                </a:tc>
                <a:extLst>
                  <a:ext uri="{0D108BD9-81ED-4DB2-BD59-A6C34878D82A}">
                    <a16:rowId xmlns:a16="http://schemas.microsoft.com/office/drawing/2014/main" val="10000"/>
                  </a:ext>
                </a:extLst>
              </a:tr>
              <a:tr h="4128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1</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Plan de Gestión del Proyecto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rowSpan="5">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Inicio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rowSpan="5">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Planeamiento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extLst>
                  <a:ext uri="{0D108BD9-81ED-4DB2-BD59-A6C34878D82A}">
                    <a16:rowId xmlns:a16="http://schemas.microsoft.com/office/drawing/2014/main" val="10001"/>
                  </a:ext>
                </a:extLst>
              </a:tr>
              <a:tr h="29491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2</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Plantilla WBS</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vMerge="1">
                  <a:txBody>
                    <a:bodyPr/>
                    <a:lstStyle/>
                    <a:p>
                      <a:endParaRPr lang="es-ES"/>
                    </a:p>
                  </a:txBody>
                  <a:tcPr/>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extLst>
                  <a:ext uri="{0D108BD9-81ED-4DB2-BD59-A6C34878D82A}">
                    <a16:rowId xmlns:a16="http://schemas.microsoft.com/office/drawing/2014/main" val="10002"/>
                  </a:ext>
                </a:extLst>
              </a:tr>
              <a:tr h="50135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3</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Cronograma de proyecto interno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vMerge="1">
                  <a:txBody>
                    <a:bodyPr/>
                    <a:lstStyle/>
                    <a:p>
                      <a:endParaRPr lang="es-ES"/>
                    </a:p>
                  </a:txBody>
                  <a:tcPr/>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extLst>
                  <a:ext uri="{0D108BD9-81ED-4DB2-BD59-A6C34878D82A}">
                    <a16:rowId xmlns:a16="http://schemas.microsoft.com/office/drawing/2014/main" val="10003"/>
                  </a:ext>
                </a:extLst>
              </a:tr>
              <a:tr h="50135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4</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Presentación </a:t>
                      </a:r>
                      <a:r>
                        <a:rPr kumimoji="0" lang="es-ES" sz="1300" u="none" strike="noStrike" cap="none" normalizeH="0" baseline="0" dirty="0" err="1" smtClean="0">
                          <a:ln>
                            <a:noFill/>
                          </a:ln>
                          <a:effectLst/>
                        </a:rPr>
                        <a:t>kick</a:t>
                      </a:r>
                      <a:r>
                        <a:rPr kumimoji="0" lang="es-ES" sz="1300" u="none" strike="noStrike" cap="none" normalizeH="0" baseline="0" dirty="0" smtClean="0">
                          <a:ln>
                            <a:noFill/>
                          </a:ln>
                          <a:effectLst/>
                        </a:rPr>
                        <a:t> off meeting (interno)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vMerge="1">
                  <a:txBody>
                    <a:bodyPr/>
                    <a:lstStyle/>
                    <a:p>
                      <a:endParaRPr lang="es-ES"/>
                    </a:p>
                  </a:txBody>
                  <a:tcPr/>
                </a:tc>
                <a:tc v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extLst>
                  <a:ext uri="{0D108BD9-81ED-4DB2-BD59-A6C34878D82A}">
                    <a16:rowId xmlns:a16="http://schemas.microsoft.com/office/drawing/2014/main" val="10004"/>
                  </a:ext>
                </a:extLst>
              </a:tr>
              <a:tr h="50135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5</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Presentación </a:t>
                      </a:r>
                      <a:r>
                        <a:rPr kumimoji="0" lang="es-ES" sz="1300" u="none" strike="noStrike" cap="none" normalizeH="0" baseline="0" dirty="0" err="1" smtClean="0">
                          <a:ln>
                            <a:noFill/>
                          </a:ln>
                          <a:effectLst/>
                        </a:rPr>
                        <a:t>kick</a:t>
                      </a:r>
                      <a:r>
                        <a:rPr kumimoji="0" lang="es-ES" sz="1300" u="none" strike="noStrike" cap="none" normalizeH="0" baseline="0" dirty="0" smtClean="0">
                          <a:ln>
                            <a:noFill/>
                          </a:ln>
                          <a:effectLst/>
                        </a:rPr>
                        <a:t> off meeting (externo)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vMerge="1">
                  <a:txBody>
                    <a:bodyPr/>
                    <a:lstStyle/>
                    <a:p>
                      <a:endParaRPr lang="es-ES"/>
                    </a:p>
                  </a:txBody>
                  <a:tcPr/>
                </a:tc>
                <a:tc v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extLst>
                  <a:ext uri="{0D108BD9-81ED-4DB2-BD59-A6C34878D82A}">
                    <a16:rowId xmlns:a16="http://schemas.microsoft.com/office/drawing/2014/main" val="10005"/>
                  </a:ext>
                </a:extLst>
              </a:tr>
              <a:tr h="50135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6</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Matriz de entregables de proyectos internos</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rowSpan="7">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Ejecución, seguimiento y control</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extLst>
                  <a:ext uri="{0D108BD9-81ED-4DB2-BD59-A6C34878D82A}">
                    <a16:rowId xmlns:a16="http://schemas.microsoft.com/office/drawing/2014/main" val="10006"/>
                  </a:ext>
                </a:extLst>
              </a:tr>
              <a:tr h="29491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7</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Registro de riesgos</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extLst>
                  <a:ext uri="{0D108BD9-81ED-4DB2-BD59-A6C34878D82A}">
                    <a16:rowId xmlns:a16="http://schemas.microsoft.com/office/drawing/2014/main" val="10007"/>
                  </a:ext>
                </a:extLst>
              </a:tr>
              <a:tr h="50135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8</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Seguimiento de cronogramas</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extLst>
                  <a:ext uri="{0D108BD9-81ED-4DB2-BD59-A6C34878D82A}">
                    <a16:rowId xmlns:a16="http://schemas.microsoft.com/office/drawing/2014/main" val="10008"/>
                  </a:ext>
                </a:extLst>
              </a:tr>
              <a:tr h="29491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9</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Plan Quincenal</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extLst>
                  <a:ext uri="{0D108BD9-81ED-4DB2-BD59-A6C34878D82A}">
                    <a16:rowId xmlns:a16="http://schemas.microsoft.com/office/drawing/2014/main" val="10009"/>
                  </a:ext>
                </a:extLst>
              </a:tr>
              <a:tr h="57508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10</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Tablero Seguimiento de Pendientes Hoja de Trabajo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extLst>
                  <a:ext uri="{0D108BD9-81ED-4DB2-BD59-A6C34878D82A}">
                    <a16:rowId xmlns:a16="http://schemas.microsoft.com/office/drawing/2014/main" val="10010"/>
                  </a:ext>
                </a:extLst>
              </a:tr>
              <a:tr h="50135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11</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Tablero Seguimiento de Pendientes</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extLst>
                  <a:ext uri="{0D108BD9-81ED-4DB2-BD59-A6C34878D82A}">
                    <a16:rowId xmlns:a16="http://schemas.microsoft.com/office/drawing/2014/main" val="10011"/>
                  </a:ext>
                </a:extLst>
              </a:tr>
              <a:tr h="50135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12</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err="1" smtClean="0">
                          <a:ln>
                            <a:noFill/>
                          </a:ln>
                          <a:effectLst/>
                        </a:rPr>
                        <a:t>Checklist</a:t>
                      </a:r>
                      <a:r>
                        <a:rPr kumimoji="0" lang="es-ES" sz="1300" u="none" strike="noStrike" cap="none" normalizeH="0" baseline="0" dirty="0" smtClean="0">
                          <a:ln>
                            <a:noFill/>
                          </a:ln>
                          <a:effectLst/>
                        </a:rPr>
                        <a:t> de agenda de reuniones</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extLst>
                  <a:ext uri="{0D108BD9-81ED-4DB2-BD59-A6C34878D82A}">
                    <a16:rowId xmlns:a16="http://schemas.microsoft.com/office/drawing/2014/main" val="10012"/>
                  </a:ext>
                </a:extLst>
              </a:tr>
            </a:tbl>
          </a:graphicData>
        </a:graphic>
      </p:graphicFrame>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26801871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161"/>
          <p:cNvGraphicFramePr>
            <a:graphicFrameLocks noGrp="1"/>
          </p:cNvGraphicFramePr>
          <p:nvPr>
            <p:ph/>
            <p:extLst>
              <p:ext uri="{D42A27DB-BD31-4B8C-83A1-F6EECF244321}">
                <p14:modId xmlns:p14="http://schemas.microsoft.com/office/powerpoint/2010/main" val="1667219885"/>
              </p:ext>
            </p:extLst>
          </p:nvPr>
        </p:nvGraphicFramePr>
        <p:xfrm>
          <a:off x="1555750" y="673101"/>
          <a:ext cx="9709150" cy="5279900"/>
        </p:xfrm>
        <a:graphic>
          <a:graphicData uri="http://schemas.openxmlformats.org/drawingml/2006/table">
            <a:tbl>
              <a:tblPr>
                <a:tableStyleId>{5DA37D80-6434-44D0-A028-1B22A696006F}</a:tableStyleId>
              </a:tblPr>
              <a:tblGrid>
                <a:gridCol w="509529">
                  <a:extLst>
                    <a:ext uri="{9D8B030D-6E8A-4147-A177-3AD203B41FA5}">
                      <a16:colId xmlns:a16="http://schemas.microsoft.com/office/drawing/2014/main" val="20000"/>
                    </a:ext>
                  </a:extLst>
                </a:gridCol>
                <a:gridCol w="2208584">
                  <a:extLst>
                    <a:ext uri="{9D8B030D-6E8A-4147-A177-3AD203B41FA5}">
                      <a16:colId xmlns:a16="http://schemas.microsoft.com/office/drawing/2014/main" val="20001"/>
                    </a:ext>
                  </a:extLst>
                </a:gridCol>
                <a:gridCol w="1955692">
                  <a:extLst>
                    <a:ext uri="{9D8B030D-6E8A-4147-A177-3AD203B41FA5}">
                      <a16:colId xmlns:a16="http://schemas.microsoft.com/office/drawing/2014/main" val="20002"/>
                    </a:ext>
                  </a:extLst>
                </a:gridCol>
                <a:gridCol w="2631941">
                  <a:extLst>
                    <a:ext uri="{9D8B030D-6E8A-4147-A177-3AD203B41FA5}">
                      <a16:colId xmlns:a16="http://schemas.microsoft.com/office/drawing/2014/main" val="20003"/>
                    </a:ext>
                  </a:extLst>
                </a:gridCol>
                <a:gridCol w="2403404">
                  <a:extLst>
                    <a:ext uri="{9D8B030D-6E8A-4147-A177-3AD203B41FA5}">
                      <a16:colId xmlns:a16="http://schemas.microsoft.com/office/drawing/2014/main" val="20004"/>
                    </a:ext>
                  </a:extLst>
                </a:gridCol>
              </a:tblGrid>
              <a:tr h="63488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800" u="none" strike="noStrike" cap="none" normalizeH="0" baseline="0" dirty="0" smtClean="0">
                          <a:ln>
                            <a:noFill/>
                          </a:ln>
                          <a:effectLst/>
                        </a:rPr>
                        <a:t>#</a:t>
                      </a:r>
                      <a:endParaRPr kumimoji="0" lang="es-ES" sz="1800" b="1" i="0" u="none" strike="noStrike" cap="none" normalizeH="0" baseline="0" dirty="0" smtClean="0">
                        <a:ln>
                          <a:noFill/>
                        </a:ln>
                        <a:solidFill>
                          <a:schemeClr val="bg1"/>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800" u="none" strike="noStrike" cap="none" normalizeH="0" baseline="0" dirty="0" smtClean="0">
                          <a:ln>
                            <a:noFill/>
                          </a:ln>
                          <a:effectLst/>
                        </a:rPr>
                        <a:t>Artefacto</a:t>
                      </a:r>
                      <a:endParaRPr kumimoji="0" lang="es-ES" sz="1800" b="1" i="0" u="none" strike="noStrike" cap="none" normalizeH="0" baseline="0" dirty="0" smtClean="0">
                        <a:ln>
                          <a:noFill/>
                        </a:ln>
                        <a:solidFill>
                          <a:schemeClr val="bg1"/>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800" u="none" strike="noStrike" cap="none" normalizeH="0" baseline="0" dirty="0" smtClean="0">
                          <a:ln>
                            <a:noFill/>
                          </a:ln>
                          <a:effectLst/>
                        </a:rPr>
                        <a:t>Subproceso</a:t>
                      </a:r>
                      <a:endParaRPr kumimoji="0" lang="es-ES" sz="1800" b="1" i="0" u="none" strike="noStrike" cap="none" normalizeH="0" baseline="0" dirty="0" smtClean="0">
                        <a:ln>
                          <a:noFill/>
                        </a:ln>
                        <a:solidFill>
                          <a:schemeClr val="bg1"/>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800" u="none" strike="noStrike" cap="none" normalizeH="0" baseline="0" dirty="0" smtClean="0">
                          <a:ln>
                            <a:noFill/>
                          </a:ln>
                          <a:effectLst/>
                        </a:rPr>
                        <a:t>Actividad</a:t>
                      </a:r>
                      <a:endParaRPr kumimoji="0" lang="es-ES" sz="1800" b="1" i="0" u="none" strike="noStrike" cap="none" normalizeH="0" baseline="0" dirty="0" smtClean="0">
                        <a:ln>
                          <a:noFill/>
                        </a:ln>
                        <a:solidFill>
                          <a:schemeClr val="bg1"/>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800" u="none" strike="noStrike" cap="none" normalizeH="0" baseline="0" dirty="0" smtClean="0">
                          <a:ln>
                            <a:noFill/>
                          </a:ln>
                          <a:effectLst/>
                        </a:rPr>
                        <a:t>Tarea</a:t>
                      </a:r>
                      <a:endParaRPr kumimoji="0" lang="es-ES" sz="1800" b="1" i="0" u="none" strike="noStrike" cap="none" normalizeH="0" baseline="0" dirty="0" smtClean="0">
                        <a:ln>
                          <a:noFill/>
                        </a:ln>
                        <a:solidFill>
                          <a:schemeClr val="bg1"/>
                        </a:solidFill>
                        <a:effectLst/>
                        <a:latin typeface="Candara" panose="020E0502030303020204" pitchFamily="34" charset="0"/>
                      </a:endParaRPr>
                    </a:p>
                  </a:txBody>
                  <a:tcPr anchor="ctr" horzOverflow="overflow"/>
                </a:tc>
                <a:extLst>
                  <a:ext uri="{0D108BD9-81ED-4DB2-BD59-A6C34878D82A}">
                    <a16:rowId xmlns:a16="http://schemas.microsoft.com/office/drawing/2014/main" val="10000"/>
                  </a:ext>
                </a:extLst>
              </a:tr>
              <a:tr h="6317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smtClean="0">
                          <a:ln>
                            <a:noFill/>
                          </a:ln>
                          <a:effectLst/>
                        </a:rPr>
                        <a:t>13</a:t>
                      </a: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smtClean="0">
                          <a:ln>
                            <a:noFill/>
                          </a:ln>
                          <a:effectLst/>
                        </a:rPr>
                        <a:t>Informe de estado – Proyecto interno</a:t>
                      </a: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rowSpan="5">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Ejecución, seguimiento y control</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extLst>
                  <a:ext uri="{0D108BD9-81ED-4DB2-BD59-A6C34878D82A}">
                    <a16:rowId xmlns:a16="http://schemas.microsoft.com/office/drawing/2014/main" val="10001"/>
                  </a:ext>
                </a:extLst>
              </a:tr>
              <a:tr h="6317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smtClean="0">
                          <a:ln>
                            <a:noFill/>
                          </a:ln>
                          <a:effectLst/>
                        </a:rPr>
                        <a:t>14</a:t>
                      </a: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Informe de estado – Hoja de Trabajo</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extLst>
                  <a:ext uri="{0D108BD9-81ED-4DB2-BD59-A6C34878D82A}">
                    <a16:rowId xmlns:a16="http://schemas.microsoft.com/office/drawing/2014/main" val="10002"/>
                  </a:ext>
                </a:extLst>
              </a:tr>
              <a:tr h="6317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smtClean="0">
                          <a:ln>
                            <a:noFill/>
                          </a:ln>
                          <a:effectLst/>
                        </a:rPr>
                        <a:t>15</a:t>
                      </a: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Cuadro seguimiento de reuniones</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extLst>
                  <a:ext uri="{0D108BD9-81ED-4DB2-BD59-A6C34878D82A}">
                    <a16:rowId xmlns:a16="http://schemas.microsoft.com/office/drawing/2014/main" val="10003"/>
                  </a:ext>
                </a:extLst>
              </a:tr>
              <a:tr h="3716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smtClean="0">
                          <a:ln>
                            <a:noFill/>
                          </a:ln>
                          <a:effectLst/>
                        </a:rPr>
                        <a:t>16</a:t>
                      </a: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Informe de actividades</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extLst>
                  <a:ext uri="{0D108BD9-81ED-4DB2-BD59-A6C34878D82A}">
                    <a16:rowId xmlns:a16="http://schemas.microsoft.com/office/drawing/2014/main" val="10004"/>
                  </a:ext>
                </a:extLst>
              </a:tr>
              <a:tr h="3716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17</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Acta de reunión</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extLst>
                  <a:ext uri="{0D108BD9-81ED-4DB2-BD59-A6C34878D82A}">
                    <a16:rowId xmlns:a16="http://schemas.microsoft.com/office/drawing/2014/main" val="10005"/>
                  </a:ext>
                </a:extLst>
              </a:tr>
              <a:tr h="3716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18</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smtClean="0">
                          <a:ln>
                            <a:noFill/>
                          </a:ln>
                          <a:effectLst/>
                        </a:rPr>
                        <a:t>Relatorio de proyecto</a:t>
                      </a: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row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Cierre</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extLst>
                  <a:ext uri="{0D108BD9-81ED-4DB2-BD59-A6C34878D82A}">
                    <a16:rowId xmlns:a16="http://schemas.microsoft.com/office/drawing/2014/main" val="10006"/>
                  </a:ext>
                </a:extLst>
              </a:tr>
              <a:tr h="3716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19</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Acta de cierre de proyecto</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extLst>
                  <a:ext uri="{0D108BD9-81ED-4DB2-BD59-A6C34878D82A}">
                    <a16:rowId xmlns:a16="http://schemas.microsoft.com/office/drawing/2014/main" val="10007"/>
                  </a:ext>
                </a:extLst>
              </a:tr>
              <a:tr h="6317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20</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Formato Oportunidad de Mejora</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extLst>
                  <a:ext uri="{0D108BD9-81ED-4DB2-BD59-A6C34878D82A}">
                    <a16:rowId xmlns:a16="http://schemas.microsoft.com/office/drawing/2014/main" val="10008"/>
                  </a:ext>
                </a:extLst>
              </a:tr>
              <a:tr h="6317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21</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Formato Propuesta de Lección Aprendida</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extLst>
                  <a:ext uri="{0D108BD9-81ED-4DB2-BD59-A6C34878D82A}">
                    <a16:rowId xmlns:a16="http://schemas.microsoft.com/office/drawing/2014/main" val="10009"/>
                  </a:ext>
                </a:extLst>
              </a:tr>
            </a:tbl>
          </a:graphicData>
        </a:graphic>
      </p:graphicFrame>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32392937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37418" y="2420816"/>
            <a:ext cx="10018713" cy="1752599"/>
          </a:xfrm>
        </p:spPr>
        <p:txBody>
          <a:bodyPr>
            <a:normAutofit/>
          </a:bodyPr>
          <a:lstStyle/>
          <a:p>
            <a:r>
              <a:rPr lang="es-PE" sz="4400" dirty="0" smtClean="0">
                <a:latin typeface="Candara" panose="020E0502030303020204" pitchFamily="34" charset="0"/>
              </a:rPr>
              <a:t>8. Historial de Revisiones</a:t>
            </a:r>
            <a:endParaRPr lang="es-PE" sz="4400" dirty="0">
              <a:latin typeface="Candara" panose="020E0502030303020204" pitchFamily="34" charset="0"/>
            </a:endParaRPr>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283541293"/>
      </p:ext>
    </p:extLst>
  </p:cSld>
  <p:clrMapOvr>
    <a:masterClrMapping/>
  </p:clrMapOvr>
  <p:transition spd="med">
    <p:pull/>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latin typeface="Candara" panose="020E0502030303020204" pitchFamily="34" charset="0"/>
              </a:rPr>
              <a:t>Historial de Revisiones</a:t>
            </a:r>
            <a:endParaRPr lang="es-PE" dirty="0">
              <a:latin typeface="Candara" panose="020E0502030303020204" pitchFamily="34" charset="0"/>
            </a:endParaRPr>
          </a:p>
        </p:txBody>
      </p:sp>
      <p:graphicFrame>
        <p:nvGraphicFramePr>
          <p:cNvPr id="4" name="1 Tabla"/>
          <p:cNvGraphicFramePr>
            <a:graphicFrameLocks noGrp="1"/>
          </p:cNvGraphicFramePr>
          <p:nvPr>
            <p:extLst>
              <p:ext uri="{D42A27DB-BD31-4B8C-83A1-F6EECF244321}">
                <p14:modId xmlns:p14="http://schemas.microsoft.com/office/powerpoint/2010/main" val="505341328"/>
              </p:ext>
            </p:extLst>
          </p:nvPr>
        </p:nvGraphicFramePr>
        <p:xfrm>
          <a:off x="1617829" y="3094891"/>
          <a:ext cx="9751675" cy="1950468"/>
        </p:xfrm>
        <a:graphic>
          <a:graphicData uri="http://schemas.openxmlformats.org/drawingml/2006/table">
            <a:tbl>
              <a:tblPr>
                <a:tableStyleId>{5DA37D80-6434-44D0-A028-1B22A696006F}</a:tableStyleId>
              </a:tblPr>
              <a:tblGrid>
                <a:gridCol w="731681">
                  <a:extLst>
                    <a:ext uri="{9D8B030D-6E8A-4147-A177-3AD203B41FA5}">
                      <a16:colId xmlns:a16="http://schemas.microsoft.com/office/drawing/2014/main" val="20000"/>
                    </a:ext>
                  </a:extLst>
                </a:gridCol>
                <a:gridCol w="914601">
                  <a:extLst>
                    <a:ext uri="{9D8B030D-6E8A-4147-A177-3AD203B41FA5}">
                      <a16:colId xmlns:a16="http://schemas.microsoft.com/office/drawing/2014/main" val="20001"/>
                    </a:ext>
                  </a:extLst>
                </a:gridCol>
                <a:gridCol w="1379014">
                  <a:extLst>
                    <a:ext uri="{9D8B030D-6E8A-4147-A177-3AD203B41FA5}">
                      <a16:colId xmlns:a16="http://schemas.microsoft.com/office/drawing/2014/main" val="20002"/>
                    </a:ext>
                  </a:extLst>
                </a:gridCol>
                <a:gridCol w="1055856">
                  <a:extLst>
                    <a:ext uri="{9D8B030D-6E8A-4147-A177-3AD203B41FA5}">
                      <a16:colId xmlns:a16="http://schemas.microsoft.com/office/drawing/2014/main" val="20003"/>
                    </a:ext>
                  </a:extLst>
                </a:gridCol>
                <a:gridCol w="2377960">
                  <a:extLst>
                    <a:ext uri="{9D8B030D-6E8A-4147-A177-3AD203B41FA5}">
                      <a16:colId xmlns:a16="http://schemas.microsoft.com/office/drawing/2014/main" val="20004"/>
                    </a:ext>
                  </a:extLst>
                </a:gridCol>
                <a:gridCol w="1463362">
                  <a:extLst>
                    <a:ext uri="{9D8B030D-6E8A-4147-A177-3AD203B41FA5}">
                      <a16:colId xmlns:a16="http://schemas.microsoft.com/office/drawing/2014/main" val="20005"/>
                    </a:ext>
                  </a:extLst>
                </a:gridCol>
                <a:gridCol w="1829201">
                  <a:extLst>
                    <a:ext uri="{9D8B030D-6E8A-4147-A177-3AD203B41FA5}">
                      <a16:colId xmlns:a16="http://schemas.microsoft.com/office/drawing/2014/main" val="20006"/>
                    </a:ext>
                  </a:extLst>
                </a:gridCol>
              </a:tblGrid>
              <a:tr h="420396">
                <a:tc>
                  <a:txBody>
                    <a:bodyPr/>
                    <a:lstStyle/>
                    <a:p>
                      <a:pPr algn="ctr">
                        <a:lnSpc>
                          <a:spcPct val="115000"/>
                        </a:lnSpc>
                        <a:spcBef>
                          <a:spcPts val="300"/>
                        </a:spcBef>
                        <a:spcAft>
                          <a:spcPts val="300"/>
                        </a:spcAft>
                      </a:pPr>
                      <a:r>
                        <a:rPr lang="es-ES" sz="1600" dirty="0" smtClean="0">
                          <a:effectLst/>
                        </a:rPr>
                        <a:t>Ítem</a:t>
                      </a:r>
                      <a:endParaRPr lang="es-ES" sz="1600" b="1"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600" dirty="0">
                          <a:effectLst/>
                        </a:rPr>
                        <a:t>Versión</a:t>
                      </a:r>
                      <a:endParaRPr lang="es-ES" sz="1600" b="1"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600" dirty="0">
                          <a:effectLst/>
                        </a:rPr>
                        <a:t>Fecha</a:t>
                      </a:r>
                      <a:endParaRPr lang="es-ES" sz="1600" b="1"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600" dirty="0">
                          <a:effectLst/>
                        </a:rPr>
                        <a:t>Autor</a:t>
                      </a:r>
                      <a:endParaRPr lang="es-ES" sz="1600" b="1"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600" dirty="0">
                          <a:effectLst/>
                        </a:rPr>
                        <a:t>Descripción</a:t>
                      </a:r>
                      <a:endParaRPr lang="es-ES" sz="1600" b="1"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600" dirty="0">
                          <a:effectLst/>
                        </a:rPr>
                        <a:t>Estado</a:t>
                      </a:r>
                      <a:endParaRPr lang="es-ES" sz="1600" b="1"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600" dirty="0">
                          <a:effectLst/>
                        </a:rPr>
                        <a:t>Responsable de </a:t>
                      </a:r>
                      <a:r>
                        <a:rPr lang="es-ES" sz="1600" dirty="0" smtClean="0">
                          <a:effectLst/>
                        </a:rPr>
                        <a:t>Revisión</a:t>
                      </a:r>
                      <a:endParaRPr lang="es-ES" sz="1600" b="1" dirty="0">
                        <a:solidFill>
                          <a:srgbClr val="000000"/>
                        </a:solidFill>
                        <a:effectLst/>
                        <a:latin typeface="Candara" panose="020E0502030303020204" pitchFamily="34" charset="0"/>
                        <a:ea typeface="Calibri"/>
                        <a:cs typeface="Times New Roman"/>
                      </a:endParaRPr>
                    </a:p>
                  </a:txBody>
                  <a:tcPr marL="68586" marR="68586" marT="0" marB="0"/>
                </a:tc>
                <a:extLst>
                  <a:ext uri="{0D108BD9-81ED-4DB2-BD59-A6C34878D82A}">
                    <a16:rowId xmlns:a16="http://schemas.microsoft.com/office/drawing/2014/main" val="10000"/>
                  </a:ext>
                </a:extLst>
              </a:tr>
              <a:tr h="511960">
                <a:tc>
                  <a:txBody>
                    <a:bodyPr/>
                    <a:lstStyle/>
                    <a:p>
                      <a:pPr algn="ctr">
                        <a:lnSpc>
                          <a:spcPct val="115000"/>
                        </a:lnSpc>
                        <a:spcBef>
                          <a:spcPts val="300"/>
                        </a:spcBef>
                        <a:spcAft>
                          <a:spcPts val="300"/>
                        </a:spcAft>
                      </a:pPr>
                      <a:r>
                        <a:rPr lang="es-ES" sz="1200" dirty="0">
                          <a:effectLst/>
                        </a:rPr>
                        <a:t>01</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200" dirty="0" smtClean="0">
                          <a:effectLst/>
                        </a:rPr>
                        <a:t>0.1</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Aft>
                          <a:spcPts val="0"/>
                        </a:spcAft>
                      </a:pPr>
                      <a:r>
                        <a:rPr lang="es-ES" sz="1200" dirty="0">
                          <a:effectLst/>
                        </a:rPr>
                        <a:t>22/09/2015</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200" dirty="0">
                          <a:effectLst/>
                        </a:rPr>
                        <a:t>Juan Carlos Guerrero</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Aft>
                          <a:spcPts val="0"/>
                        </a:spcAft>
                      </a:pPr>
                      <a:r>
                        <a:rPr lang="es-ES" sz="1200" dirty="0">
                          <a:effectLst/>
                        </a:rPr>
                        <a:t> </a:t>
                      </a:r>
                    </a:p>
                    <a:p>
                      <a:pPr algn="ctr">
                        <a:lnSpc>
                          <a:spcPct val="115000"/>
                        </a:lnSpc>
                        <a:spcAft>
                          <a:spcPts val="0"/>
                        </a:spcAft>
                      </a:pPr>
                      <a:r>
                        <a:rPr lang="es-ES" sz="1200" dirty="0">
                          <a:effectLst/>
                        </a:rPr>
                        <a:t>     </a:t>
                      </a:r>
                      <a:r>
                        <a:rPr lang="es-ES" sz="1200" dirty="0" smtClean="0">
                          <a:effectLst/>
                        </a:rPr>
                        <a:t>Completo</a:t>
                      </a:r>
                      <a:endParaRPr lang="es-ES" sz="1200" dirty="0">
                        <a:effectLst/>
                      </a:endParaRPr>
                    </a:p>
                    <a:p>
                      <a:pPr algn="ctr">
                        <a:lnSpc>
                          <a:spcPct val="115000"/>
                        </a:lnSpc>
                        <a:spcBef>
                          <a:spcPts val="300"/>
                        </a:spcBef>
                        <a:spcAft>
                          <a:spcPts val="300"/>
                        </a:spcAft>
                      </a:pPr>
                      <a:r>
                        <a:rPr lang="es-ES" sz="1200" dirty="0">
                          <a:effectLst/>
                        </a:rPr>
                        <a:t> </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200" dirty="0" smtClean="0">
                          <a:effectLst/>
                        </a:rPr>
                        <a:t>Revisado</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MX" sz="1200" dirty="0">
                          <a:effectLst/>
                        </a:rPr>
                        <a:t>José Valero</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extLst>
                  <a:ext uri="{0D108BD9-81ED-4DB2-BD59-A6C34878D82A}">
                    <a16:rowId xmlns:a16="http://schemas.microsoft.com/office/drawing/2014/main" val="10001"/>
                  </a:ext>
                </a:extLst>
              </a:tr>
              <a:tr h="720600">
                <a:tc>
                  <a:txBody>
                    <a:bodyPr/>
                    <a:lstStyle/>
                    <a:p>
                      <a:pPr algn="ctr">
                        <a:lnSpc>
                          <a:spcPct val="115000"/>
                        </a:lnSpc>
                        <a:spcBef>
                          <a:spcPts val="300"/>
                        </a:spcBef>
                        <a:spcAft>
                          <a:spcPts val="300"/>
                        </a:spcAft>
                      </a:pPr>
                      <a:r>
                        <a:rPr lang="es-ES" sz="1200" dirty="0" smtClean="0">
                          <a:effectLst/>
                        </a:rPr>
                        <a:t>01</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200" dirty="0" smtClean="0">
                          <a:effectLst/>
                        </a:rPr>
                        <a:t>0.2</a:t>
                      </a:r>
                    </a:p>
                  </a:txBody>
                  <a:tcPr marL="68586" marR="68586" marT="0" marB="0" anchor="ctr"/>
                </a:tc>
                <a:tc>
                  <a:txBody>
                    <a:bodyPr/>
                    <a:lstStyle/>
                    <a:p>
                      <a:pPr algn="ctr">
                        <a:lnSpc>
                          <a:spcPct val="115000"/>
                        </a:lnSpc>
                        <a:spcAft>
                          <a:spcPts val="0"/>
                        </a:spcAft>
                      </a:pPr>
                      <a:r>
                        <a:rPr lang="es-ES" sz="1200" dirty="0" smtClean="0">
                          <a:effectLst/>
                        </a:rPr>
                        <a:t>09/10/2015</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marL="0" marR="0" indent="0" algn="ctr" defTabSz="457200" rtl="0" eaLnBrk="1" fontAlgn="auto" latinLnBrk="0" hangingPunct="1">
                        <a:lnSpc>
                          <a:spcPct val="115000"/>
                        </a:lnSpc>
                        <a:spcBef>
                          <a:spcPts val="300"/>
                        </a:spcBef>
                        <a:spcAft>
                          <a:spcPts val="300"/>
                        </a:spcAft>
                        <a:buClrTx/>
                        <a:buSzTx/>
                        <a:buFontTx/>
                        <a:buNone/>
                        <a:tabLst/>
                        <a:defRPr/>
                      </a:pPr>
                      <a:r>
                        <a:rPr lang="es-ES" sz="1200" dirty="0" smtClean="0">
                          <a:effectLst/>
                        </a:rPr>
                        <a:t>Juan Carlos Guerrero</a:t>
                      </a:r>
                      <a:endParaRPr lang="es-ES" sz="1200" dirty="0" smtClean="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200" dirty="0" smtClean="0">
                          <a:effectLst/>
                        </a:rPr>
                        <a:t>Corrección</a:t>
                      </a:r>
                      <a:r>
                        <a:rPr lang="es-ES" sz="1200" baseline="0" dirty="0" smtClean="0">
                          <a:effectLst/>
                        </a:rPr>
                        <a:t> de Errores</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200" dirty="0" smtClean="0">
                          <a:effectLst/>
                        </a:rPr>
                        <a:t>Revisado</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200" dirty="0" smtClean="0">
                          <a:effectLst/>
                        </a:rPr>
                        <a:t>José Valero</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extLst>
                  <a:ext uri="{0D108BD9-81ED-4DB2-BD59-A6C34878D82A}">
                    <a16:rowId xmlns:a16="http://schemas.microsoft.com/office/drawing/2014/main" val="10002"/>
                  </a:ext>
                </a:extLst>
              </a:tr>
            </a:tbl>
          </a:graphicData>
        </a:graphic>
      </p:graphicFrame>
      <p:pic>
        <p:nvPicPr>
          <p:cNvPr id="5" name="Imagen 4"/>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2282544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0" y="114300"/>
            <a:ext cx="10018713" cy="1752599"/>
          </a:xfrm>
        </p:spPr>
        <p:txBody>
          <a:bodyPr/>
          <a:lstStyle/>
          <a:p>
            <a:r>
              <a:rPr lang="es-PE" altLang="es-ES" sz="4800" dirty="0">
                <a:latin typeface="Candara" panose="020E0502030303020204" pitchFamily="34" charset="0"/>
              </a:rPr>
              <a:t>Objetivo y alcance del </a:t>
            </a:r>
            <a:r>
              <a:rPr lang="es-PE" altLang="es-ES" sz="4800" dirty="0" smtClean="0">
                <a:latin typeface="Candara" panose="020E0502030303020204" pitchFamily="34" charset="0"/>
              </a:rPr>
              <a:t>proceso</a:t>
            </a:r>
            <a:endParaRPr lang="es-PE" dirty="0"/>
          </a:p>
        </p:txBody>
      </p:sp>
      <p:sp>
        <p:nvSpPr>
          <p:cNvPr id="3" name="Marcador de contenido 2"/>
          <p:cNvSpPr>
            <a:spLocks noGrp="1"/>
          </p:cNvSpPr>
          <p:nvPr>
            <p:ph idx="1"/>
          </p:nvPr>
        </p:nvSpPr>
        <p:spPr>
          <a:xfrm>
            <a:off x="5962346" y="833435"/>
            <a:ext cx="5886217" cy="5638801"/>
          </a:xfrm>
        </p:spPr>
        <p:txBody>
          <a:bodyPr>
            <a:normAutofit/>
          </a:bodyPr>
          <a:lstStyle/>
          <a:p>
            <a:r>
              <a:rPr lang="es-PE" dirty="0" smtClean="0">
                <a:latin typeface="Candara" panose="020E0502030303020204" pitchFamily="34" charset="0"/>
              </a:rPr>
              <a:t>OBJETIVOS</a:t>
            </a:r>
          </a:p>
          <a:p>
            <a:pPr lvl="1" algn="just">
              <a:buFont typeface="Wingdings" panose="05000000000000000000" pitchFamily="2" charset="2"/>
              <a:buChar char="ü"/>
            </a:pPr>
            <a:r>
              <a:rPr lang="es-PE" dirty="0" smtClean="0">
                <a:latin typeface="Candara" panose="020E0502030303020204" pitchFamily="34" charset="0"/>
              </a:rPr>
              <a:t>Definir el mecanismo para gestionar el proyecto Inventario en línea.</a:t>
            </a:r>
          </a:p>
          <a:p>
            <a:r>
              <a:rPr lang="es-PE" dirty="0" smtClean="0">
                <a:latin typeface="Candara" panose="020E0502030303020204" pitchFamily="34" charset="0"/>
              </a:rPr>
              <a:t>ALCANCE</a:t>
            </a:r>
          </a:p>
          <a:p>
            <a:pPr lvl="1">
              <a:buFont typeface="Wingdings" panose="05000000000000000000" pitchFamily="2" charset="2"/>
              <a:buChar char="ü"/>
            </a:pPr>
            <a:r>
              <a:rPr lang="es-PE" dirty="0" smtClean="0"/>
              <a:t>Esta </a:t>
            </a:r>
            <a:r>
              <a:rPr lang="es-PE" dirty="0"/>
              <a:t>gestión se aplica para los tipos de procesos definidos dentro del </a:t>
            </a:r>
            <a:r>
              <a:rPr lang="es-PE" dirty="0" smtClean="0"/>
              <a:t>servicio JJM-INVENTARLINE</a:t>
            </a:r>
            <a:endParaRPr lang="es-PE" dirty="0"/>
          </a:p>
        </p:txBody>
      </p:sp>
      <p:sp>
        <p:nvSpPr>
          <p:cNvPr id="4" name="AutoShape 2" descr="Resultado de imagen para persona con una lista d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3078" name="Picture 6" descr="https://scontent-mia1-1.xx.fbcdn.net/hphotos-xpa1/v/t34.0-12/12077095_1071451512867465_1112101315_n.jpg?oh=bdbdc3eb3f6a41781b4f0e442f838d10&amp;oe=561133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001" y="1866899"/>
            <a:ext cx="4762500" cy="3571875"/>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rotWithShape="1">
          <a:blip r:embed="rId3"/>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424819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078"/>
                                        </p:tgtEl>
                                        <p:attrNameLst>
                                          <p:attrName>style.visibility</p:attrName>
                                        </p:attrNameLst>
                                      </p:cBhvr>
                                      <p:to>
                                        <p:strVal val="visible"/>
                                      </p:to>
                                    </p:set>
                                    <p:animEffect transition="in" filter="wipe(down)">
                                      <p:cBhvr>
                                        <p:cTn id="7" dur="500"/>
                                        <p:tgtEl>
                                          <p:spTgt spid="3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1533207" y="2461260"/>
            <a:ext cx="10018713"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E" sz="6000" dirty="0" smtClean="0">
                <a:latin typeface="Candara" panose="020E0502030303020204" pitchFamily="34" charset="0"/>
              </a:rPr>
              <a:t>2. Términos y Definiciones</a:t>
            </a:r>
            <a:endParaRPr lang="es-PE" sz="6000" dirty="0">
              <a:latin typeface="Candara" panose="020E0502030303020204" pitchFamily="34" charset="0"/>
            </a:endParaRPr>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420097578"/>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64747" y="0"/>
            <a:ext cx="10348966" cy="1159099"/>
          </a:xfrm>
        </p:spPr>
        <p:txBody>
          <a:bodyPr/>
          <a:lstStyle/>
          <a:p>
            <a:r>
              <a:rPr lang="es-PE" dirty="0" smtClean="0"/>
              <a:t>Términos y Definiciones</a:t>
            </a:r>
            <a:endParaRPr lang="es-PE" dirty="0"/>
          </a:p>
        </p:txBody>
      </p:sp>
      <p:graphicFrame>
        <p:nvGraphicFramePr>
          <p:cNvPr id="4" name="Group 139"/>
          <p:cNvGraphicFramePr>
            <a:graphicFrameLocks noGrp="1"/>
          </p:cNvGraphicFramePr>
          <p:nvPr>
            <p:ph sz="half" idx="1"/>
            <p:extLst>
              <p:ext uri="{D42A27DB-BD31-4B8C-83A1-F6EECF244321}">
                <p14:modId xmlns:p14="http://schemas.microsoft.com/office/powerpoint/2010/main" val="1567132324"/>
              </p:ext>
            </p:extLst>
          </p:nvPr>
        </p:nvGraphicFramePr>
        <p:xfrm>
          <a:off x="917022" y="1367761"/>
          <a:ext cx="10983046" cy="4886698"/>
        </p:xfrm>
        <a:graphic>
          <a:graphicData uri="http://schemas.openxmlformats.org/drawingml/2006/table">
            <a:tbl>
              <a:tblPr>
                <a:tableStyleId>{5DA37D80-6434-44D0-A028-1B22A696006F}</a:tableStyleId>
              </a:tblPr>
              <a:tblGrid>
                <a:gridCol w="588014">
                  <a:extLst>
                    <a:ext uri="{9D8B030D-6E8A-4147-A177-3AD203B41FA5}">
                      <a16:colId xmlns:a16="http://schemas.microsoft.com/office/drawing/2014/main" val="20000"/>
                    </a:ext>
                  </a:extLst>
                </a:gridCol>
                <a:gridCol w="3196437">
                  <a:extLst>
                    <a:ext uri="{9D8B030D-6E8A-4147-A177-3AD203B41FA5}">
                      <a16:colId xmlns:a16="http://schemas.microsoft.com/office/drawing/2014/main" val="20001"/>
                    </a:ext>
                  </a:extLst>
                </a:gridCol>
                <a:gridCol w="7198595">
                  <a:extLst>
                    <a:ext uri="{9D8B030D-6E8A-4147-A177-3AD203B41FA5}">
                      <a16:colId xmlns:a16="http://schemas.microsoft.com/office/drawing/2014/main" val="20002"/>
                    </a:ext>
                  </a:extLst>
                </a:gridCol>
              </a:tblGrid>
              <a:tr h="40817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smtClean="0">
                          <a:ln>
                            <a:noFill/>
                          </a:ln>
                          <a:effectLst/>
                        </a:rPr>
                        <a:t>#</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L="91447" marR="91447" marT="45705" marB="4570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smtClean="0">
                          <a:ln>
                            <a:noFill/>
                          </a:ln>
                          <a:effectLst/>
                        </a:rPr>
                        <a:t>Términos</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L="91447" marR="91447" marT="45705" marB="4570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smtClean="0">
                          <a:ln>
                            <a:noFill/>
                          </a:ln>
                          <a:effectLst/>
                        </a:rPr>
                        <a:t>Definiciones</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L="91447" marR="91447" marT="45705" marB="45705" horzOverflow="overflow"/>
                </a:tc>
                <a:extLst>
                  <a:ext uri="{0D108BD9-81ED-4DB2-BD59-A6C34878D82A}">
                    <a16:rowId xmlns:a16="http://schemas.microsoft.com/office/drawing/2014/main" val="10000"/>
                  </a:ext>
                </a:extLst>
              </a:tr>
              <a:tr h="5940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rPr>
                        <a:t>1</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rPr>
                        <a:t>Comité Operativo</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rPr>
                        <a:t>El equipo de trabajo asignado para las revisiones de status del proyecto, el cual incluye al cliente y demás integrantes que se crean convenientes.</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extLst>
                  <a:ext uri="{0D108BD9-81ED-4DB2-BD59-A6C34878D82A}">
                    <a16:rowId xmlns:a16="http://schemas.microsoft.com/office/drawing/2014/main" val="10001"/>
                  </a:ext>
                </a:extLst>
              </a:tr>
              <a:tr h="5940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rPr>
                        <a:t>2</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tc>
                  <a:txBody>
                    <a:bodyPr/>
                    <a:lstStyle/>
                    <a:p>
                      <a:pPr algn="ctr"/>
                      <a:r>
                        <a:rPr lang="es-ES" sz="1400" dirty="0" smtClean="0"/>
                        <a:t>Planta de proyecto</a:t>
                      </a:r>
                      <a:endParaRPr lang="es-ES" sz="1400" dirty="0">
                        <a:latin typeface="Candara" panose="020E0502030303020204" pitchFamily="34" charset="0"/>
                      </a:endParaRPr>
                    </a:p>
                  </a:txBody>
                  <a:tcPr marL="91447" marR="91447" marT="45705" marB="45705" anchor="ctr" horzOverflow="overflow"/>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ES" sz="1400" kern="1200" dirty="0" smtClean="0"/>
                        <a:t>Documento en el cual se establece al detalle todo el conjunto de procesos y pasos para el desarrollo del Proyecto.</a:t>
                      </a:r>
                      <a:endParaRPr lang="es-ES" sz="1400"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L="91447" marR="91447" marT="45705" marB="45705" anchor="ctr" horzOverflow="overflow"/>
                </a:tc>
                <a:extLst>
                  <a:ext uri="{0D108BD9-81ED-4DB2-BD59-A6C34878D82A}">
                    <a16:rowId xmlns:a16="http://schemas.microsoft.com/office/drawing/2014/main" val="10002"/>
                  </a:ext>
                </a:extLst>
              </a:tr>
              <a:tr h="3599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rPr>
                        <a:t>3</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Reunión de equipo de trabajo</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Reunión del jefe del proyecto  con el equipo de trabajo a su cargo.</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extLst>
                  <a:ext uri="{0D108BD9-81ED-4DB2-BD59-A6C34878D82A}">
                    <a16:rowId xmlns:a16="http://schemas.microsoft.com/office/drawing/2014/main" val="10003"/>
                  </a:ext>
                </a:extLst>
              </a:tr>
              <a:tr h="37406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rPr>
                        <a:t>4</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err="1" smtClean="0">
                          <a:ln>
                            <a:noFill/>
                          </a:ln>
                          <a:effectLst/>
                        </a:rPr>
                        <a:t>Kick</a:t>
                      </a:r>
                      <a:r>
                        <a:rPr kumimoji="0" lang="es-ES" sz="1400" u="none" strike="noStrike" cap="none" normalizeH="0" baseline="0" dirty="0" smtClean="0">
                          <a:ln>
                            <a:noFill/>
                          </a:ln>
                          <a:effectLst/>
                        </a:rPr>
                        <a:t> off Meeting (Interno)</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rPr>
                        <a:t>Presentación usada en la reunión interna del lanzamiento del proyecto.</a:t>
                      </a:r>
                      <a:r>
                        <a:rPr kumimoji="0" lang="en-US" sz="1400" u="none" strike="noStrike" cap="none" normalizeH="0" baseline="0" dirty="0" smtClean="0">
                          <a:ln>
                            <a:noFill/>
                          </a:ln>
                          <a:effectLst/>
                        </a:rPr>
                        <a:t> </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extLst>
                  <a:ext uri="{0D108BD9-81ED-4DB2-BD59-A6C34878D82A}">
                    <a16:rowId xmlns:a16="http://schemas.microsoft.com/office/drawing/2014/main" val="10004"/>
                  </a:ext>
                </a:extLst>
              </a:tr>
              <a:tr h="5940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5</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err="1" smtClean="0">
                          <a:ln>
                            <a:noFill/>
                          </a:ln>
                          <a:effectLst/>
                        </a:rPr>
                        <a:t>Kick</a:t>
                      </a:r>
                      <a:r>
                        <a:rPr kumimoji="0" lang="es-ES" sz="1400" u="none" strike="noStrike" cap="none" normalizeH="0" baseline="0" dirty="0" smtClean="0">
                          <a:ln>
                            <a:noFill/>
                          </a:ln>
                          <a:effectLst/>
                        </a:rPr>
                        <a:t> off Meeting (Externo)</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rPr>
                        <a:t>Presentación usada en la reunión con el cliente, en la cual se realiza el lanzamiento del proyecto.</a:t>
                      </a:r>
                      <a:r>
                        <a:rPr kumimoji="0" lang="en-US" sz="1400" u="none" strike="noStrike" cap="none" normalizeH="0" baseline="0" dirty="0" smtClean="0">
                          <a:ln>
                            <a:noFill/>
                          </a:ln>
                          <a:effectLst/>
                        </a:rPr>
                        <a:t> </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extLst>
                  <a:ext uri="{0D108BD9-81ED-4DB2-BD59-A6C34878D82A}">
                    <a16:rowId xmlns:a16="http://schemas.microsoft.com/office/drawing/2014/main" val="10005"/>
                  </a:ext>
                </a:extLst>
              </a:tr>
              <a:tr h="5940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6</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s-ES" sz="1400" u="none" strike="noStrike" cap="none" normalizeH="0" baseline="0" dirty="0" smtClean="0">
                          <a:ln>
                            <a:noFill/>
                          </a:ln>
                          <a:effectLst/>
                        </a:rPr>
                        <a:t>Lista Maestra de requerimientos</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s-PE" sz="1400" u="none" strike="noStrike" cap="none" normalizeH="0" baseline="0" dirty="0" smtClean="0">
                          <a:ln>
                            <a:noFill/>
                          </a:ln>
                          <a:effectLst/>
                        </a:rPr>
                        <a:t>Describe los requerimientos de usuario, requerimiento de servicios, diccionario de atributos, diccionario de valores y sus usuarios. </a:t>
                      </a:r>
                      <a:endParaRPr kumimoji="0" lang="es-ES" sz="1400" u="none" strike="noStrike" cap="none" normalizeH="0" baseline="0" dirty="0" smtClean="0">
                        <a:ln>
                          <a:noFill/>
                        </a:ln>
                        <a:effectLst/>
                        <a:latin typeface="Candara" panose="020E0502030303020204" pitchFamily="34" charset="0"/>
                      </a:endParaRPr>
                    </a:p>
                  </a:txBody>
                  <a:tcPr marL="91447" marR="91447" marT="45705" marB="45705" anchor="ctr" horzOverflow="overflow"/>
                </a:tc>
                <a:extLst>
                  <a:ext uri="{0D108BD9-81ED-4DB2-BD59-A6C34878D82A}">
                    <a16:rowId xmlns:a16="http://schemas.microsoft.com/office/drawing/2014/main" val="10006"/>
                  </a:ext>
                </a:extLst>
              </a:tr>
              <a:tr h="5940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7</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Informe quincenal</a:t>
                      </a:r>
                      <a:endParaRPr kumimoji="0" lang="es-ES" sz="1400" b="0" i="0" u="none" strike="noStrike" cap="none" normalizeH="0" baseline="0" dirty="0" smtClean="0">
                        <a:ln>
                          <a:noFill/>
                        </a:ln>
                        <a:solidFill>
                          <a:schemeClr val="tx1"/>
                        </a:solidFill>
                        <a:effectLst/>
                        <a:latin typeface="Candara" panose="020E0502030303020204" pitchFamily="34" charset="0"/>
                      </a:endParaRPr>
                    </a:p>
                  </a:txBody>
                  <a:tcPr marL="91447" marR="91447" marT="45705" marB="45705"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lang="es-PE" sz="1400" kern="1200" dirty="0" smtClean="0"/>
                        <a:t>Informe en el cual se definen lo</a:t>
                      </a:r>
                      <a:r>
                        <a:rPr lang="es-PE" sz="1400" kern="1200" baseline="0" dirty="0" smtClean="0"/>
                        <a:t> coordinadas en la reuniones y avances del proyecto. Donde se definen las metas alcanzadas y los pendientes del proyecto</a:t>
                      </a:r>
                      <a:r>
                        <a:rPr lang="es-PE" sz="1400" kern="1200" dirty="0" smtClean="0"/>
                        <a:t>, se realiza cada quince días.</a:t>
                      </a:r>
                      <a:r>
                        <a:rPr lang="en-US" sz="1400" kern="1200" dirty="0" smtClean="0"/>
                        <a:t> </a:t>
                      </a:r>
                      <a:endParaRPr lang="es-ES" sz="1400" kern="1200" dirty="0" smtClean="0">
                        <a:latin typeface="Candara" panose="020E0502030303020204" pitchFamily="34" charset="0"/>
                      </a:endParaRPr>
                    </a:p>
                  </a:txBody>
                  <a:tcPr marL="91447" marR="91447" marT="45705" marB="45705" anchor="ctr" horzOverflow="overflow"/>
                </a:tc>
                <a:extLst>
                  <a:ext uri="{0D108BD9-81ED-4DB2-BD59-A6C34878D82A}">
                    <a16:rowId xmlns:a16="http://schemas.microsoft.com/office/drawing/2014/main" val="10007"/>
                  </a:ext>
                </a:extLst>
              </a:tr>
              <a:tr h="5940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8</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Cronograma de proyecto</a:t>
                      </a:r>
                      <a:endParaRPr kumimoji="0" lang="es-ES" sz="1400" b="0" i="0" u="none" strike="noStrike" cap="none" normalizeH="0" baseline="0" dirty="0" smtClean="0">
                        <a:ln>
                          <a:noFill/>
                        </a:ln>
                        <a:solidFill>
                          <a:schemeClr val="tx1"/>
                        </a:solidFill>
                        <a:effectLst/>
                        <a:latin typeface="Candara" panose="020E0502030303020204" pitchFamily="34" charset="0"/>
                      </a:endParaRPr>
                    </a:p>
                  </a:txBody>
                  <a:tcPr marL="91447" marR="91447" marT="45705" marB="45705"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lang="es-ES" sz="1400" kern="1200" dirty="0" smtClean="0"/>
                        <a:t>Documento que se ha realizado en “MS-Project” en el cual se señalan los pasos</a:t>
                      </a:r>
                      <a:r>
                        <a:rPr lang="es-ES" sz="1400" kern="1200" baseline="0" dirty="0" smtClean="0"/>
                        <a:t> </a:t>
                      </a:r>
                      <a:r>
                        <a:rPr lang="es-ES" sz="1400" kern="1200" dirty="0" smtClean="0"/>
                        <a:t>cada una de las tareas con fecha , hora y persona a cargo de dicha Actividad durante el Proyecto.</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extLst>
                  <a:ext uri="{0D108BD9-81ED-4DB2-BD59-A6C34878D82A}">
                    <a16:rowId xmlns:a16="http://schemas.microsoft.com/office/drawing/2014/main" val="10008"/>
                  </a:ext>
                </a:extLst>
              </a:tr>
            </a:tbl>
          </a:graphicData>
        </a:graphic>
      </p:graphicFrame>
      <p:pic>
        <p:nvPicPr>
          <p:cNvPr id="5" name="Imagen 4"/>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2552612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12861" y="2552700"/>
            <a:ext cx="10018713" cy="1752599"/>
          </a:xfrm>
        </p:spPr>
        <p:txBody>
          <a:bodyPr>
            <a:normAutofit/>
          </a:bodyPr>
          <a:lstStyle/>
          <a:p>
            <a:r>
              <a:rPr lang="es-PE" altLang="es-ES" sz="6000" dirty="0" smtClean="0">
                <a:latin typeface="Candara" panose="020E0502030303020204" pitchFamily="34" charset="0"/>
              </a:rPr>
              <a:t>3. Roles </a:t>
            </a:r>
            <a:r>
              <a:rPr lang="es-PE" altLang="es-ES" sz="6000" dirty="0">
                <a:latin typeface="Candara" panose="020E0502030303020204" pitchFamily="34" charset="0"/>
              </a:rPr>
              <a:t>y </a:t>
            </a:r>
            <a:r>
              <a:rPr lang="es-PE" altLang="es-ES" sz="6000" dirty="0" smtClean="0">
                <a:latin typeface="Candara" panose="020E0502030303020204" pitchFamily="34" charset="0"/>
              </a:rPr>
              <a:t>Responsabilidades</a:t>
            </a:r>
            <a:endParaRPr lang="es-PE" sz="6000" dirty="0">
              <a:latin typeface="Candara" panose="020E0502030303020204" pitchFamily="34" charset="0"/>
            </a:endParaRPr>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003981323"/>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a:srcRect t="1" r="10280" b="749"/>
          <a:stretch/>
        </p:blipFill>
        <p:spPr>
          <a:xfrm>
            <a:off x="1" y="179"/>
            <a:ext cx="483336" cy="469721"/>
          </a:xfrm>
          <a:prstGeom prst="rect">
            <a:avLst/>
          </a:prstGeom>
          <a:noFill/>
        </p:spPr>
      </p:pic>
      <p:graphicFrame>
        <p:nvGraphicFramePr>
          <p:cNvPr id="5" name="Group 139"/>
          <p:cNvGraphicFramePr>
            <a:graphicFrameLocks/>
          </p:cNvGraphicFramePr>
          <p:nvPr>
            <p:extLst>
              <p:ext uri="{D42A27DB-BD31-4B8C-83A1-F6EECF244321}">
                <p14:modId xmlns:p14="http://schemas.microsoft.com/office/powerpoint/2010/main" val="1680088051"/>
              </p:ext>
            </p:extLst>
          </p:nvPr>
        </p:nvGraphicFramePr>
        <p:xfrm>
          <a:off x="1470813" y="238076"/>
          <a:ext cx="10395032" cy="6265752"/>
        </p:xfrm>
        <a:graphic>
          <a:graphicData uri="http://schemas.openxmlformats.org/drawingml/2006/table">
            <a:tbl>
              <a:tblPr>
                <a:tableStyleId>{5DA37D80-6434-44D0-A028-1B22A696006F}</a:tableStyleId>
              </a:tblPr>
              <a:tblGrid>
                <a:gridCol w="3196437">
                  <a:extLst>
                    <a:ext uri="{9D8B030D-6E8A-4147-A177-3AD203B41FA5}">
                      <a16:colId xmlns:a16="http://schemas.microsoft.com/office/drawing/2014/main" val="20000"/>
                    </a:ext>
                  </a:extLst>
                </a:gridCol>
                <a:gridCol w="7198595">
                  <a:extLst>
                    <a:ext uri="{9D8B030D-6E8A-4147-A177-3AD203B41FA5}">
                      <a16:colId xmlns:a16="http://schemas.microsoft.com/office/drawing/2014/main" val="20001"/>
                    </a:ext>
                  </a:extLst>
                </a:gridCol>
              </a:tblGrid>
              <a:tr h="490461">
                <a:tc>
                  <a:txBody>
                    <a:bodyPr/>
                    <a:lstStyle/>
                    <a:p>
                      <a:pPr marL="457200" algn="ctr">
                        <a:lnSpc>
                          <a:spcPct val="115000"/>
                        </a:lnSpc>
                        <a:spcBef>
                          <a:spcPts val="240"/>
                        </a:spcBef>
                        <a:spcAft>
                          <a:spcPts val="240"/>
                        </a:spcAft>
                      </a:pPr>
                      <a:r>
                        <a:rPr lang="es-PE" sz="1600" dirty="0" smtClean="0">
                          <a:effectLst/>
                        </a:rPr>
                        <a:t>Cargo </a:t>
                      </a:r>
                      <a:r>
                        <a:rPr lang="es-PE" sz="1600" dirty="0">
                          <a:effectLst/>
                        </a:rPr>
                        <a:t>/ Rol</a:t>
                      </a:r>
                      <a:endParaRPr lang="es-PE" sz="1600" b="1" dirty="0">
                        <a:solidFill>
                          <a:schemeClr val="tx1"/>
                        </a:solidFill>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tc>
                <a:tc>
                  <a:txBody>
                    <a:bodyPr/>
                    <a:lstStyle/>
                    <a:p>
                      <a:pPr marL="457200" algn="ctr">
                        <a:lnSpc>
                          <a:spcPct val="115000"/>
                        </a:lnSpc>
                        <a:spcBef>
                          <a:spcPts val="240"/>
                        </a:spcBef>
                        <a:spcAft>
                          <a:spcPts val="240"/>
                        </a:spcAft>
                      </a:pPr>
                      <a:r>
                        <a:rPr lang="es-PE" sz="1600" dirty="0">
                          <a:effectLst/>
                        </a:rPr>
                        <a:t>Funciones</a:t>
                      </a:r>
                      <a:endParaRPr lang="es-PE" sz="1600" b="1" dirty="0">
                        <a:solidFill>
                          <a:schemeClr val="tx1"/>
                        </a:solidFill>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tc>
                <a:extLst>
                  <a:ext uri="{0D108BD9-81ED-4DB2-BD59-A6C34878D82A}">
                    <a16:rowId xmlns:a16="http://schemas.microsoft.com/office/drawing/2014/main" val="10000"/>
                  </a:ext>
                </a:extLst>
              </a:tr>
              <a:tr h="614085">
                <a:tc>
                  <a:txBody>
                    <a:bodyPr/>
                    <a:lstStyle/>
                    <a:p>
                      <a:pPr marL="457200" algn="ctr">
                        <a:lnSpc>
                          <a:spcPct val="115000"/>
                        </a:lnSpc>
                        <a:spcBef>
                          <a:spcPts val="240"/>
                        </a:spcBef>
                        <a:spcAft>
                          <a:spcPts val="240"/>
                        </a:spcAft>
                      </a:pPr>
                      <a:r>
                        <a:rPr lang="es-PE" sz="1300" dirty="0">
                          <a:effectLst/>
                        </a:rPr>
                        <a:t>Jefe del Proyecto</a:t>
                      </a:r>
                      <a:endParaRPr lang="es-PE" sz="1300" dirty="0">
                        <a:solidFill>
                          <a:sysClr val="windowText" lastClr="000000"/>
                        </a:solidFill>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tc>
                <a:tc>
                  <a:txBody>
                    <a:bodyPr/>
                    <a:lstStyle/>
                    <a:p>
                      <a:pPr marR="21590" algn="ctr">
                        <a:lnSpc>
                          <a:spcPct val="115000"/>
                        </a:lnSpc>
                        <a:spcAft>
                          <a:spcPts val="0"/>
                        </a:spcAft>
                      </a:pPr>
                      <a:r>
                        <a:rPr lang="es-ES" sz="1300" dirty="0">
                          <a:effectLst/>
                        </a:rPr>
                        <a:t>Asegurar la disponibilidad de los recursos que aseguren el éxito del proyecto.</a:t>
                      </a:r>
                      <a:endParaRPr lang="es-PE" sz="1300" dirty="0">
                        <a:effectLst/>
                      </a:endParaRPr>
                    </a:p>
                    <a:p>
                      <a:pPr marR="21590" algn="ctr">
                        <a:lnSpc>
                          <a:spcPct val="115000"/>
                        </a:lnSpc>
                        <a:spcAft>
                          <a:spcPts val="0"/>
                        </a:spcAft>
                      </a:pPr>
                      <a:r>
                        <a:rPr lang="es-ES" sz="1300" dirty="0">
                          <a:effectLst/>
                        </a:rPr>
                        <a:t>Informar el avance de los proyectos especiales al comité general del servicio.</a:t>
                      </a:r>
                      <a:endParaRPr lang="es-PE" sz="1300" dirty="0">
                        <a:effectLst/>
                        <a:latin typeface="Candara" panose="020E0502030303020204" pitchFamily="34" charset="0"/>
                        <a:ea typeface="Calibri" panose="020F0502020204030204" pitchFamily="34" charset="0"/>
                        <a:cs typeface="Times New Roman" panose="02020603050405020304" pitchFamily="18" charset="0"/>
                      </a:endParaRPr>
                    </a:p>
                  </a:txBody>
                  <a:tcPr marL="16938" marR="16938" marT="0" marB="0" anchor="ctr"/>
                </a:tc>
                <a:extLst>
                  <a:ext uri="{0D108BD9-81ED-4DB2-BD59-A6C34878D82A}">
                    <a16:rowId xmlns:a16="http://schemas.microsoft.com/office/drawing/2014/main" val="10001"/>
                  </a:ext>
                </a:extLst>
              </a:tr>
              <a:tr h="614085">
                <a:tc>
                  <a:txBody>
                    <a:bodyPr/>
                    <a:lstStyle/>
                    <a:p>
                      <a:pPr marL="457200" algn="ctr">
                        <a:lnSpc>
                          <a:spcPct val="115000"/>
                        </a:lnSpc>
                        <a:spcBef>
                          <a:spcPts val="240"/>
                        </a:spcBef>
                        <a:spcAft>
                          <a:spcPts val="240"/>
                        </a:spcAft>
                      </a:pPr>
                      <a:r>
                        <a:rPr lang="es-PE" sz="1300" dirty="0">
                          <a:effectLst/>
                        </a:rPr>
                        <a:t>Gestor de la Configuración</a:t>
                      </a:r>
                      <a:endParaRPr lang="es-PE" sz="1300" dirty="0">
                        <a:solidFill>
                          <a:sysClr val="windowText" lastClr="000000"/>
                        </a:solidFill>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tc>
                <a:tc>
                  <a:txBody>
                    <a:bodyPr/>
                    <a:lstStyle/>
                    <a:p>
                      <a:pPr marR="21590" algn="ctr">
                        <a:lnSpc>
                          <a:spcPct val="115000"/>
                        </a:lnSpc>
                        <a:spcAft>
                          <a:spcPts val="1000"/>
                        </a:spcAft>
                      </a:pPr>
                      <a:r>
                        <a:rPr lang="es-ES" sz="1300" dirty="0">
                          <a:effectLst/>
                        </a:rPr>
                        <a:t>Este rol gestiona la infraestructura global de la gestión de la configuración (CM) y el entorno del equipo de desarrollo del producto.</a:t>
                      </a:r>
                      <a:endParaRPr lang="es-PE" sz="1300" dirty="0">
                        <a:effectLst/>
                        <a:latin typeface="Candara" panose="020E0502030303020204" pitchFamily="34" charset="0"/>
                        <a:ea typeface="Calibri" panose="020F0502020204030204" pitchFamily="34" charset="0"/>
                        <a:cs typeface="Times New Roman" panose="02020603050405020304" pitchFamily="18" charset="0"/>
                      </a:endParaRPr>
                    </a:p>
                  </a:txBody>
                  <a:tcPr marL="16938" marR="16938" marT="0" marB="0" anchor="ctr"/>
                </a:tc>
                <a:extLst>
                  <a:ext uri="{0D108BD9-81ED-4DB2-BD59-A6C34878D82A}">
                    <a16:rowId xmlns:a16="http://schemas.microsoft.com/office/drawing/2014/main" val="10002"/>
                  </a:ext>
                </a:extLst>
              </a:tr>
              <a:tr h="624383">
                <a:tc>
                  <a:txBody>
                    <a:bodyPr/>
                    <a:lstStyle/>
                    <a:p>
                      <a:pPr marL="457200" algn="ctr">
                        <a:lnSpc>
                          <a:spcPct val="115000"/>
                        </a:lnSpc>
                        <a:spcBef>
                          <a:spcPts val="240"/>
                        </a:spcBef>
                        <a:spcAft>
                          <a:spcPts val="240"/>
                        </a:spcAft>
                      </a:pPr>
                      <a:r>
                        <a:rPr lang="es-PE" sz="1300" dirty="0">
                          <a:effectLst/>
                        </a:rPr>
                        <a:t>Analista de Calidad</a:t>
                      </a:r>
                      <a:endParaRPr lang="es-PE" sz="1300" dirty="0">
                        <a:solidFill>
                          <a:sysClr val="windowText" lastClr="000000"/>
                        </a:solidFill>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tc>
                <a:tc>
                  <a:txBody>
                    <a:bodyPr/>
                    <a:lstStyle/>
                    <a:p>
                      <a:pPr marR="21590" algn="ctr">
                        <a:lnSpc>
                          <a:spcPct val="115000"/>
                        </a:lnSpc>
                        <a:spcAft>
                          <a:spcPts val="0"/>
                        </a:spcAft>
                      </a:pPr>
                      <a:r>
                        <a:rPr lang="es-ES" sz="1300" dirty="0">
                          <a:effectLst/>
                        </a:rPr>
                        <a:t>Analizar el control de calidad del desarrollo de los sistemas asociados al servicio.</a:t>
                      </a:r>
                      <a:endParaRPr lang="es-PE" sz="1300" dirty="0">
                        <a:effectLst/>
                      </a:endParaRPr>
                    </a:p>
                    <a:p>
                      <a:pPr marR="21590" algn="ctr">
                        <a:lnSpc>
                          <a:spcPct val="115000"/>
                        </a:lnSpc>
                        <a:spcAft>
                          <a:spcPts val="0"/>
                        </a:spcAft>
                      </a:pPr>
                      <a:r>
                        <a:rPr lang="es-ES" sz="1300" dirty="0">
                          <a:effectLst/>
                        </a:rPr>
                        <a:t>Proponer y optimizar puntos de control en el desarrollo de los sistemas del servicio.</a:t>
                      </a:r>
                      <a:endParaRPr lang="es-PE" sz="1300" dirty="0">
                        <a:effectLst/>
                        <a:latin typeface="Candara" panose="020E0502030303020204" pitchFamily="34" charset="0"/>
                        <a:ea typeface="Calibri" panose="020F0502020204030204" pitchFamily="34" charset="0"/>
                        <a:cs typeface="Times New Roman" panose="02020603050405020304" pitchFamily="18" charset="0"/>
                      </a:endParaRPr>
                    </a:p>
                  </a:txBody>
                  <a:tcPr marL="16938" marR="16938" marT="0" marB="0" anchor="ctr"/>
                </a:tc>
                <a:extLst>
                  <a:ext uri="{0D108BD9-81ED-4DB2-BD59-A6C34878D82A}">
                    <a16:rowId xmlns:a16="http://schemas.microsoft.com/office/drawing/2014/main" val="10003"/>
                  </a:ext>
                </a:extLst>
              </a:tr>
              <a:tr h="1211446">
                <a:tc>
                  <a:txBody>
                    <a:bodyPr/>
                    <a:lstStyle/>
                    <a:p>
                      <a:pPr marL="457200" algn="ctr">
                        <a:lnSpc>
                          <a:spcPct val="115000"/>
                        </a:lnSpc>
                        <a:spcBef>
                          <a:spcPts val="240"/>
                        </a:spcBef>
                        <a:spcAft>
                          <a:spcPts val="240"/>
                        </a:spcAft>
                      </a:pPr>
                      <a:r>
                        <a:rPr lang="es-PE" sz="1300" dirty="0">
                          <a:effectLst/>
                        </a:rPr>
                        <a:t>Analista Funcional</a:t>
                      </a:r>
                      <a:endParaRPr lang="es-ES" sz="1300" dirty="0">
                        <a:solidFill>
                          <a:sysClr val="windowText" lastClr="000000"/>
                        </a:solidFill>
                        <a:effectLst/>
                        <a:latin typeface="Candara" panose="020E0502030303020204" pitchFamily="34" charset="0"/>
                        <a:ea typeface="Times New Roman"/>
                        <a:cs typeface="Times New Roman"/>
                      </a:endParaRPr>
                    </a:p>
                  </a:txBody>
                  <a:tcPr marL="44450" marR="44450" marT="0" marB="0" anchor="ctr"/>
                </a:tc>
                <a:tc>
                  <a:txBody>
                    <a:bodyPr/>
                    <a:lstStyle/>
                    <a:p>
                      <a:pPr marR="21590" algn="ctr">
                        <a:lnSpc>
                          <a:spcPct val="115000"/>
                        </a:lnSpc>
                        <a:spcAft>
                          <a:spcPts val="1000"/>
                        </a:spcAft>
                      </a:pPr>
                      <a:r>
                        <a:rPr lang="es-ES" sz="1300" dirty="0" smtClean="0">
                          <a:effectLst/>
                        </a:rPr>
                        <a:t>El </a:t>
                      </a:r>
                      <a:r>
                        <a:rPr lang="es-ES" sz="1300" dirty="0">
                          <a:effectLst/>
                        </a:rPr>
                        <a:t>vínculo de unión entre el usuario y el área informática de la </a:t>
                      </a:r>
                      <a:r>
                        <a:rPr lang="es-ES" sz="1300" dirty="0" smtClean="0">
                          <a:effectLst/>
                        </a:rPr>
                        <a:t>empresa.</a:t>
                      </a:r>
                    </a:p>
                    <a:p>
                      <a:pPr marR="21590" algn="ctr">
                        <a:lnSpc>
                          <a:spcPct val="115000"/>
                        </a:lnSpc>
                        <a:spcAft>
                          <a:spcPts val="1000"/>
                        </a:spcAft>
                      </a:pPr>
                      <a:r>
                        <a:rPr lang="es-PE" sz="1300" kern="1200" dirty="0" smtClean="0"/>
                        <a:t>Tomar requerimientos de cliente y poder bajar a un mayor nivel de detalle a efectos de elaborar la aplicación a la medida.</a:t>
                      </a:r>
                    </a:p>
                    <a:p>
                      <a:pPr marL="0" marR="21590" lvl="0" indent="0" algn="ctr" defTabSz="457200" rtl="0" eaLnBrk="1" fontAlgn="auto" latinLnBrk="0" hangingPunct="1">
                        <a:lnSpc>
                          <a:spcPct val="115000"/>
                        </a:lnSpc>
                        <a:spcBef>
                          <a:spcPts val="0"/>
                        </a:spcBef>
                        <a:spcAft>
                          <a:spcPts val="1000"/>
                        </a:spcAft>
                        <a:buClrTx/>
                        <a:buSzTx/>
                        <a:buFontTx/>
                        <a:buNone/>
                        <a:tabLst/>
                        <a:defRPr/>
                      </a:pPr>
                      <a:r>
                        <a:rPr lang="es-PE" sz="1300" kern="1200" dirty="0" smtClean="0"/>
                        <a:t>Verificar el cumplimiento de los requerimientos desde el punto de vista del usuario.</a:t>
                      </a:r>
                      <a:endParaRPr lang="es-PE" sz="1300" kern="1200" dirty="0" smtClean="0">
                        <a:solidFill>
                          <a:schemeClr val="tx1"/>
                        </a:solidFill>
                        <a:latin typeface="Candara" panose="020E0502030303020204" pitchFamily="34" charset="0"/>
                        <a:ea typeface="+mn-ea"/>
                        <a:cs typeface="+mn-cs"/>
                      </a:endParaRPr>
                    </a:p>
                  </a:txBody>
                  <a:tcPr marL="44450" marR="44450" marT="0" marB="0" anchor="ctr"/>
                </a:tc>
                <a:extLst>
                  <a:ext uri="{0D108BD9-81ED-4DB2-BD59-A6C34878D82A}">
                    <a16:rowId xmlns:a16="http://schemas.microsoft.com/office/drawing/2014/main" val="10004"/>
                  </a:ext>
                </a:extLst>
              </a:tr>
              <a:tr h="745505">
                <a:tc>
                  <a:txBody>
                    <a:bodyPr/>
                    <a:lstStyle/>
                    <a:p>
                      <a:pPr marL="457200" algn="ctr">
                        <a:lnSpc>
                          <a:spcPct val="115000"/>
                        </a:lnSpc>
                        <a:spcBef>
                          <a:spcPts val="240"/>
                        </a:spcBef>
                        <a:spcAft>
                          <a:spcPts val="240"/>
                        </a:spcAft>
                      </a:pPr>
                      <a:r>
                        <a:rPr lang="es-PE" sz="1300" dirty="0">
                          <a:effectLst/>
                        </a:rPr>
                        <a:t>Analista Programador</a:t>
                      </a:r>
                      <a:endParaRPr lang="es-PE" sz="1300" dirty="0">
                        <a:solidFill>
                          <a:sysClr val="windowText" lastClr="000000"/>
                        </a:solidFill>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tc>
                <a:tc>
                  <a:txBody>
                    <a:bodyPr/>
                    <a:lstStyle/>
                    <a:p>
                      <a:pPr marL="273050" indent="-228600" algn="ctr">
                        <a:lnSpc>
                          <a:spcPct val="115000"/>
                        </a:lnSpc>
                        <a:spcBef>
                          <a:spcPts val="240"/>
                        </a:spcBef>
                        <a:spcAft>
                          <a:spcPts val="240"/>
                        </a:spcAft>
                        <a:tabLst>
                          <a:tab pos="501650" algn="l"/>
                          <a:tab pos="449580" algn="l"/>
                        </a:tabLst>
                      </a:pPr>
                      <a:r>
                        <a:rPr lang="es-PE" sz="1300" dirty="0">
                          <a:effectLst/>
                        </a:rPr>
                        <a:t>Participar en el diseño técnico del sistema.</a:t>
                      </a:r>
                    </a:p>
                    <a:p>
                      <a:pPr marL="273050" indent="-228600" algn="ctr">
                        <a:lnSpc>
                          <a:spcPct val="115000"/>
                        </a:lnSpc>
                        <a:spcBef>
                          <a:spcPts val="240"/>
                        </a:spcBef>
                        <a:spcAft>
                          <a:spcPts val="240"/>
                        </a:spcAft>
                        <a:tabLst>
                          <a:tab pos="501650" algn="l"/>
                          <a:tab pos="449580" algn="l"/>
                        </a:tabLst>
                      </a:pPr>
                      <a:r>
                        <a:rPr lang="es-PE" sz="1300" dirty="0">
                          <a:effectLst/>
                        </a:rPr>
                        <a:t>Efectuar la programación cumpliendo con los estándares.</a:t>
                      </a:r>
                      <a:endParaRPr lang="es-PE" sz="1300" dirty="0">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tc>
                <a:extLst>
                  <a:ext uri="{0D108BD9-81ED-4DB2-BD59-A6C34878D82A}">
                    <a16:rowId xmlns:a16="http://schemas.microsoft.com/office/drawing/2014/main" val="10005"/>
                  </a:ext>
                </a:extLst>
              </a:tr>
              <a:tr h="614085">
                <a:tc>
                  <a:txBody>
                    <a:bodyPr/>
                    <a:lstStyle/>
                    <a:p>
                      <a:pPr algn="ctr">
                        <a:lnSpc>
                          <a:spcPct val="115000"/>
                        </a:lnSpc>
                        <a:spcAft>
                          <a:spcPts val="1000"/>
                        </a:spcAft>
                      </a:pPr>
                      <a:r>
                        <a:rPr lang="es-ES" sz="1300" dirty="0">
                          <a:effectLst/>
                        </a:rPr>
                        <a:t>Programador</a:t>
                      </a:r>
                      <a:endParaRPr lang="es-PE" sz="1300" dirty="0">
                        <a:solidFill>
                          <a:sysClr val="windowText" lastClr="000000"/>
                        </a:solidFill>
                        <a:effectLst/>
                        <a:latin typeface="Candara" panose="020E0502030303020204" pitchFamily="34" charset="0"/>
                        <a:ea typeface="Calibri" panose="020F0502020204030204" pitchFamily="34" charset="0"/>
                        <a:cs typeface="Times New Roman" panose="02020603050405020304" pitchFamily="18" charset="0"/>
                      </a:endParaRPr>
                    </a:p>
                  </a:txBody>
                  <a:tcPr marL="16938" marR="16938" marT="0" marB="0" anchor="ctr"/>
                </a:tc>
                <a:tc>
                  <a:txBody>
                    <a:bodyPr/>
                    <a:lstStyle/>
                    <a:p>
                      <a:pPr marL="501650" indent="-228600" algn="ctr">
                        <a:lnSpc>
                          <a:spcPct val="115000"/>
                        </a:lnSpc>
                        <a:spcBef>
                          <a:spcPts val="240"/>
                        </a:spcBef>
                        <a:spcAft>
                          <a:spcPts val="240"/>
                        </a:spcAft>
                        <a:tabLst>
                          <a:tab pos="501650" algn="l"/>
                          <a:tab pos="449580" algn="l"/>
                        </a:tabLst>
                      </a:pPr>
                      <a:r>
                        <a:rPr lang="es-PE" sz="1300" dirty="0">
                          <a:effectLst/>
                        </a:rPr>
                        <a:t>Codificar el código ya </a:t>
                      </a:r>
                      <a:r>
                        <a:rPr lang="es-PE" sz="1300" dirty="0" smtClean="0">
                          <a:effectLst/>
                        </a:rPr>
                        <a:t>dado.</a:t>
                      </a:r>
                      <a:endParaRPr lang="es-PE" sz="1300" dirty="0">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tc>
                <a:extLst>
                  <a:ext uri="{0D108BD9-81ED-4DB2-BD59-A6C34878D82A}">
                    <a16:rowId xmlns:a16="http://schemas.microsoft.com/office/drawing/2014/main" val="10006"/>
                  </a:ext>
                </a:extLst>
              </a:tr>
              <a:tr h="737327">
                <a:tc>
                  <a:txBody>
                    <a:bodyPr/>
                    <a:lstStyle/>
                    <a:p>
                      <a:pPr algn="ctr">
                        <a:lnSpc>
                          <a:spcPct val="115000"/>
                        </a:lnSpc>
                        <a:spcAft>
                          <a:spcPts val="1000"/>
                        </a:spcAft>
                      </a:pPr>
                      <a:r>
                        <a:rPr lang="es-ES" sz="1300" dirty="0">
                          <a:effectLst/>
                        </a:rPr>
                        <a:t>Documentador</a:t>
                      </a:r>
                      <a:endParaRPr lang="es-PE" sz="1300" dirty="0">
                        <a:solidFill>
                          <a:sysClr val="windowText" lastClr="000000"/>
                        </a:solidFill>
                        <a:effectLst/>
                        <a:latin typeface="Candara" panose="020E0502030303020204" pitchFamily="34" charset="0"/>
                        <a:ea typeface="Calibri" panose="020F0502020204030204" pitchFamily="34" charset="0"/>
                        <a:cs typeface="Times New Roman" panose="02020603050405020304" pitchFamily="18" charset="0"/>
                      </a:endParaRPr>
                    </a:p>
                  </a:txBody>
                  <a:tcPr marL="16938" marR="16938" marT="0" marB="0" anchor="ctr"/>
                </a:tc>
                <a:tc>
                  <a:txBody>
                    <a:bodyPr/>
                    <a:lstStyle/>
                    <a:p>
                      <a:pPr marL="273050" indent="-228600" algn="ctr">
                        <a:lnSpc>
                          <a:spcPct val="115000"/>
                        </a:lnSpc>
                        <a:spcBef>
                          <a:spcPts val="240"/>
                        </a:spcBef>
                        <a:spcAft>
                          <a:spcPts val="240"/>
                        </a:spcAft>
                        <a:tabLst>
                          <a:tab pos="501650" algn="l"/>
                          <a:tab pos="449580" algn="l"/>
                        </a:tabLst>
                      </a:pPr>
                      <a:r>
                        <a:rPr lang="es-PE" sz="1300" dirty="0">
                          <a:effectLst/>
                        </a:rPr>
                        <a:t>Elaborar y/o actualizar los manuales  y otros documentos relacionados con el Desarrollo de Sistemas teniendo en cuenta los estándares establecidos por SPORT </a:t>
                      </a:r>
                      <a:r>
                        <a:rPr lang="es-PE" sz="1300" dirty="0" smtClean="0">
                          <a:effectLst/>
                        </a:rPr>
                        <a:t>PERÚ.</a:t>
                      </a:r>
                      <a:endParaRPr lang="es-PE" sz="1300" dirty="0">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tc>
                <a:extLst>
                  <a:ext uri="{0D108BD9-81ED-4DB2-BD59-A6C34878D82A}">
                    <a16:rowId xmlns:a16="http://schemas.microsoft.com/office/drawing/2014/main" val="10007"/>
                  </a:ext>
                </a:extLst>
              </a:tr>
              <a:tr h="614375">
                <a:tc>
                  <a:txBody>
                    <a:bodyPr/>
                    <a:lstStyle/>
                    <a:p>
                      <a:pPr algn="ctr">
                        <a:lnSpc>
                          <a:spcPct val="115000"/>
                        </a:lnSpc>
                        <a:spcAft>
                          <a:spcPts val="1000"/>
                        </a:spcAft>
                      </a:pPr>
                      <a:r>
                        <a:rPr lang="es-PE" sz="1300" dirty="0" smtClean="0">
                          <a:effectLst/>
                        </a:rPr>
                        <a:t>Gestor de la demanda </a:t>
                      </a:r>
                    </a:p>
                    <a:p>
                      <a:pPr algn="ctr">
                        <a:lnSpc>
                          <a:spcPct val="115000"/>
                        </a:lnSpc>
                        <a:spcAft>
                          <a:spcPts val="1000"/>
                        </a:spcAft>
                      </a:pPr>
                      <a:r>
                        <a:rPr lang="es-PE" sz="1300" dirty="0" smtClean="0">
                          <a:effectLst/>
                        </a:rPr>
                        <a:t>“Sport Perú”</a:t>
                      </a:r>
                      <a:endParaRPr lang="es-PE" sz="1300" dirty="0">
                        <a:solidFill>
                          <a:sysClr val="windowText" lastClr="000000"/>
                        </a:solidFill>
                        <a:effectLst/>
                        <a:latin typeface="Candara" panose="020E0502030303020204" pitchFamily="34" charset="0"/>
                        <a:ea typeface="Calibri" panose="020F0502020204030204" pitchFamily="34" charset="0"/>
                        <a:cs typeface="Times New Roman" panose="02020603050405020304" pitchFamily="18" charset="0"/>
                      </a:endParaRPr>
                    </a:p>
                  </a:txBody>
                  <a:tcPr marL="16938" marR="16938" marT="0" marB="0" anchor="ctr"/>
                </a:tc>
                <a:tc>
                  <a:txBody>
                    <a:bodyPr/>
                    <a:lstStyle/>
                    <a:p>
                      <a:pPr lvl="0" algn="ctr"/>
                      <a:r>
                        <a:rPr lang="es-ES" altLang="es-PE" sz="1300" kern="1200" dirty="0" smtClean="0"/>
                        <a:t>Es</a:t>
                      </a:r>
                      <a:r>
                        <a:rPr lang="es-ES" altLang="es-PE" sz="1300" kern="1200" baseline="0" dirty="0" smtClean="0"/>
                        <a:t> el cliente, el cual revisa y aprueba el plan de proyecto y gestión de proyecto.</a:t>
                      </a:r>
                    </a:p>
                    <a:p>
                      <a:pPr lvl="0" algn="ctr"/>
                      <a:r>
                        <a:rPr lang="es-ES" altLang="es-PE" sz="1300" kern="1200" dirty="0" smtClean="0"/>
                        <a:t>Participa en el </a:t>
                      </a:r>
                      <a:r>
                        <a:rPr lang="es-ES" altLang="es-PE" sz="1300" kern="1200" dirty="0" err="1" smtClean="0"/>
                        <a:t>kick</a:t>
                      </a:r>
                      <a:r>
                        <a:rPr lang="es-ES" altLang="es-PE" sz="1300" kern="1200" dirty="0" smtClean="0"/>
                        <a:t> off meeting externo .</a:t>
                      </a:r>
                    </a:p>
                    <a:p>
                      <a:pPr lvl="0" algn="ctr"/>
                      <a:r>
                        <a:rPr lang="es-ES" altLang="es-PE" sz="1300" kern="1200" dirty="0" smtClean="0"/>
                        <a:t>Es el que coordina</a:t>
                      </a:r>
                      <a:r>
                        <a:rPr lang="es-ES" altLang="es-PE" sz="1300" kern="1200" baseline="0" dirty="0" smtClean="0"/>
                        <a:t> con el jefe de proyectos para nuevos requerimientos o cambios en el proyecto.</a:t>
                      </a:r>
                      <a:endParaRPr lang="es-ES" altLang="es-PE" sz="1300" kern="1200" dirty="0" smtClean="0">
                        <a:latin typeface="Candara" panose="020E0502030303020204" pitchFamily="34" charset="0"/>
                      </a:endParaRPr>
                    </a:p>
                  </a:txBody>
                  <a:tcPr marL="16938" marR="16938" marT="0" marB="0"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6436223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98561" y="2438400"/>
            <a:ext cx="10018713" cy="1752599"/>
          </a:xfrm>
        </p:spPr>
        <p:txBody>
          <a:bodyPr>
            <a:normAutofit fontScale="90000"/>
          </a:bodyPr>
          <a:lstStyle/>
          <a:p>
            <a:r>
              <a:rPr lang="es-PE" altLang="es-ES" sz="6000" dirty="0" smtClean="0">
                <a:latin typeface="Candara" panose="020E0502030303020204" pitchFamily="34" charset="0"/>
              </a:rPr>
              <a:t>4. Entradas </a:t>
            </a:r>
            <a:r>
              <a:rPr lang="es-PE" altLang="es-ES" sz="6000" dirty="0">
                <a:latin typeface="Candara" panose="020E0502030303020204" pitchFamily="34" charset="0"/>
              </a:rPr>
              <a:t>y salidas del </a:t>
            </a:r>
            <a:r>
              <a:rPr lang="es-PE" altLang="es-ES" sz="6000" dirty="0" smtClean="0">
                <a:latin typeface="Candara" panose="020E0502030303020204" pitchFamily="34" charset="0"/>
              </a:rPr>
              <a:t>proceso</a:t>
            </a:r>
            <a:endParaRPr lang="es-PE" sz="6000" dirty="0">
              <a:latin typeface="Candara" panose="020E0502030303020204" pitchFamily="34" charset="0"/>
            </a:endParaRPr>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3771263501"/>
      </p:ext>
    </p:extLst>
  </p:cSld>
  <p:clrMapOvr>
    <a:masterClrMapping/>
  </p:clrMapOvr>
  <p:transition spd="med">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713</TotalTime>
  <Words>3154</Words>
  <Application>Microsoft Office PowerPoint</Application>
  <PresentationFormat>Panorámica</PresentationFormat>
  <Paragraphs>528</Paragraphs>
  <Slides>34</Slides>
  <Notes>1</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34</vt:i4>
      </vt:variant>
    </vt:vector>
  </HeadingPairs>
  <TitlesOfParts>
    <vt:vector size="43" baseType="lpstr">
      <vt:lpstr>Arial</vt:lpstr>
      <vt:lpstr>Calibri</vt:lpstr>
      <vt:lpstr>Candara</vt:lpstr>
      <vt:lpstr>Corbel</vt:lpstr>
      <vt:lpstr>ＭＳ Ｐゴシック</vt:lpstr>
      <vt:lpstr>Times New Roman</vt:lpstr>
      <vt:lpstr>Verdana</vt:lpstr>
      <vt:lpstr>Wingdings</vt:lpstr>
      <vt:lpstr>Parallax</vt:lpstr>
      <vt:lpstr>Presentación de PowerPoint</vt:lpstr>
      <vt:lpstr>Contenido</vt:lpstr>
      <vt:lpstr>1. Objetivo y alcance del proceso </vt:lpstr>
      <vt:lpstr>Objetivo y alcance del proceso</vt:lpstr>
      <vt:lpstr>Presentación de PowerPoint</vt:lpstr>
      <vt:lpstr>Términos y Definiciones</vt:lpstr>
      <vt:lpstr>3. Roles y Responsabilidades</vt:lpstr>
      <vt:lpstr>Presentación de PowerPoint</vt:lpstr>
      <vt:lpstr>4. Entradas y salidas del proceso</vt:lpstr>
      <vt:lpstr>Entradas y salidas del proceso</vt:lpstr>
      <vt:lpstr>5. Procesos de Gestión de Proyectos  1. Subprocesos</vt:lpstr>
      <vt:lpstr>Subprocesos del Proceso de Gestión de Proyectos</vt:lpstr>
      <vt:lpstr>Presentación de PowerPoint</vt:lpstr>
      <vt:lpstr>5. Procesos de Gestión de Proyectos  2. Actividades</vt:lpstr>
      <vt:lpstr>Actividades del Subproceso de Planificación</vt:lpstr>
      <vt:lpstr>Actividades del Subproceso de Planificación</vt:lpstr>
      <vt:lpstr>5. Proceso de Gestión de Proyectos  5.3 Tareas</vt:lpstr>
      <vt:lpstr>Tareas de la Actividad de Planeamiento</vt:lpstr>
      <vt:lpstr>Tarea de la Actividad de Planeamiento</vt:lpstr>
      <vt:lpstr>5. Proceso de Gestión de Proyectos  5.4 Actividades</vt:lpstr>
      <vt:lpstr>Actividades del Subproceso de Ejecución, Seguimiento y Control</vt:lpstr>
      <vt:lpstr>Actividades del Subproceso de Ejecución, Seguimiento y Control</vt:lpstr>
      <vt:lpstr>Presentación de PowerPoint</vt:lpstr>
      <vt:lpstr>Presentación de PowerPoint</vt:lpstr>
      <vt:lpstr>5. Proceso de Gestión de Proyectos  5.5 Actividades</vt:lpstr>
      <vt:lpstr>Actividades del Subproceso de Cierre</vt:lpstr>
      <vt:lpstr>Actividades del Subproceso de Cierre</vt:lpstr>
      <vt:lpstr>6. Métricas del Proceso</vt:lpstr>
      <vt:lpstr>Métricas del Proceso</vt:lpstr>
      <vt:lpstr>7. Artefactos del Proceso</vt:lpstr>
      <vt:lpstr>Presentación de PowerPoint</vt:lpstr>
      <vt:lpstr>Presentación de PowerPoint</vt:lpstr>
      <vt:lpstr>8. Historial de Revisiones</vt:lpstr>
      <vt:lpstr>Historial de Revisiones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Carlos Guerrero Fernandez</dc:creator>
  <cp:lastModifiedBy>Juan Carlos Guerrero Fernandez</cp:lastModifiedBy>
  <cp:revision>147</cp:revision>
  <dcterms:created xsi:type="dcterms:W3CDTF">2015-10-02T23:40:49Z</dcterms:created>
  <dcterms:modified xsi:type="dcterms:W3CDTF">2015-11-05T20:36:22Z</dcterms:modified>
</cp:coreProperties>
</file>