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8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9E258-25BE-4AD6-84DC-EBD7F4335E9A}" type="datetimeFigureOut">
              <a:rPr lang="es-PE" smtClean="0"/>
              <a:t>22/10/2015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FB3D2-DE30-40AD-B663-CFCF0783D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4928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818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670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12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57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13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513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375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35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16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561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944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18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55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19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505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20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35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84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21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914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80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3558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24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17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25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8614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26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5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16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46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6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91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52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88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33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2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2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e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2.png"/><Relationship Id="rId3" Type="http://schemas.openxmlformats.org/officeDocument/2006/relationships/slide" Target="slide3.xml"/><Relationship Id="rId7" Type="http://schemas.openxmlformats.org/officeDocument/2006/relationships/slide" Target="slide12.xml"/><Relationship Id="rId12" Type="http://schemas.openxmlformats.org/officeDocument/2006/relationships/slide" Target="slide2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24.xml"/><Relationship Id="rId5" Type="http://schemas.openxmlformats.org/officeDocument/2006/relationships/slide" Target="slide8.xml"/><Relationship Id="rId10" Type="http://schemas.openxmlformats.org/officeDocument/2006/relationships/slide" Target="slide22.xml"/><Relationship Id="rId4" Type="http://schemas.openxmlformats.org/officeDocument/2006/relationships/slide" Target="slide5.xml"/><Relationship Id="rId9" Type="http://schemas.openxmlformats.org/officeDocument/2006/relationships/slide" Target="slide18.xml"/><Relationship Id="rId1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2964" y="1484290"/>
            <a:ext cx="6886957" cy="4233930"/>
          </a:xfrm>
        </p:spPr>
        <p:txBody>
          <a:bodyPr>
            <a:normAutofit/>
          </a:bodyPr>
          <a:lstStyle/>
          <a:p>
            <a:r>
              <a:rPr lang="es-PE" sz="6600" b="1" dirty="0" smtClean="0">
                <a:solidFill>
                  <a:schemeClr val="accent4">
                    <a:lumMod val="75000"/>
                  </a:schemeClr>
                </a:solidFill>
                <a:latin typeface="Candara" panose="020E0502030303020204" pitchFamily="34" charset="0"/>
              </a:rPr>
              <a:t>Proceso de Gestión de Configuración</a:t>
            </a:r>
            <a:endParaRPr lang="es-PE" sz="6600" b="1" dirty="0">
              <a:solidFill>
                <a:schemeClr val="accent4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333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3673855" y="2883863"/>
            <a:ext cx="8161829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4. Entradas y salidas del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proceso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47912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2905126" y="444500"/>
            <a:ext cx="70244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4000" b="1" dirty="0">
                <a:latin typeface="Candara" panose="020E0502030303020204" pitchFamily="34" charset="0"/>
              </a:rPr>
              <a:t>Entradas y salidas del proceso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239749" y="2060577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flatTx/>
          </a:bodyPr>
          <a:lstStyle/>
          <a:p>
            <a:pPr marL="177800" indent="-177800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4656138" y="2565401"/>
            <a:ext cx="2519362" cy="20875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flatTx/>
          </a:bodyPr>
          <a:lstStyle/>
          <a:p>
            <a:r>
              <a:rPr lang="es-PE" sz="1600" b="1" dirty="0"/>
              <a:t>Gestión de Configuración</a:t>
            </a:r>
            <a:endParaRPr lang="es-ES" sz="1600" b="1" dirty="0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8199729" y="2060576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marL="177800" indent="-177800"/>
            <a:r>
              <a:rPr lang="es-PE" sz="1400" b="1" dirty="0"/>
              <a:t>Salidas:</a:t>
            </a:r>
          </a:p>
          <a:p>
            <a:pPr marL="177800" indent="-177800">
              <a:buFontTx/>
              <a:buChar char="•"/>
            </a:pPr>
            <a:r>
              <a:rPr lang="es-PE" sz="1400" dirty="0"/>
              <a:t>Repositorio con información </a:t>
            </a:r>
            <a:br>
              <a:rPr lang="es-PE" sz="1400" dirty="0"/>
            </a:br>
            <a:r>
              <a:rPr lang="es-PE" sz="1400" dirty="0"/>
              <a:t>y accesos Actualizado</a:t>
            </a:r>
          </a:p>
          <a:p>
            <a:pPr marL="177800" indent="-177800">
              <a:buFontTx/>
              <a:buChar char="•"/>
            </a:pPr>
            <a:r>
              <a:rPr lang="es-PE" sz="1400" dirty="0"/>
              <a:t>Lista de </a:t>
            </a:r>
            <a:r>
              <a:rPr lang="es-PE" sz="1400" dirty="0" err="1"/>
              <a:t>Items</a:t>
            </a:r>
            <a:r>
              <a:rPr lang="es-PE" sz="1400" dirty="0"/>
              <a:t> de </a:t>
            </a:r>
            <a:br>
              <a:rPr lang="es-PE" sz="1400" dirty="0"/>
            </a:br>
            <a:r>
              <a:rPr lang="es-PE" sz="1400" dirty="0"/>
              <a:t>configuración actualizada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405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916684" y="2832347"/>
            <a:ext cx="8648544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5. Descripción del proceso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5.1 Subprocesos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81638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876551" y="188914"/>
            <a:ext cx="7612063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 b="1" dirty="0">
                <a:latin typeface="Candara" panose="020E0502030303020204" pitchFamily="34" charset="0"/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 b="1" dirty="0">
                <a:latin typeface="Candara" panose="020E0502030303020204" pitchFamily="34" charset="0"/>
              </a:rPr>
              <a:t>Gestión de la Configuración</a:t>
            </a:r>
            <a:endParaRPr lang="es-ES" sz="3200" b="1" dirty="0">
              <a:latin typeface="Candara" panose="020E0502030303020204" pitchFamily="34" charset="0"/>
            </a:endParaRPr>
          </a:p>
        </p:txBody>
      </p:sp>
      <p:cxnSp>
        <p:nvCxnSpPr>
          <p:cNvPr id="114706" name="AutoShape 18"/>
          <p:cNvCxnSpPr>
            <a:cxnSpLocks noChangeShapeType="1"/>
          </p:cNvCxnSpPr>
          <p:nvPr/>
        </p:nvCxnSpPr>
        <p:spPr bwMode="auto">
          <a:xfrm flipH="1">
            <a:off x="2190678" y="2830512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713" name="AutoShape 25"/>
          <p:cNvCxnSpPr>
            <a:cxnSpLocks noChangeShapeType="1"/>
          </p:cNvCxnSpPr>
          <p:nvPr/>
        </p:nvCxnSpPr>
        <p:spPr bwMode="auto">
          <a:xfrm flipV="1">
            <a:off x="2597870" y="3423760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4720" name="AutoShape 32"/>
          <p:cNvCxnSpPr>
            <a:cxnSpLocks noChangeShapeType="1"/>
          </p:cNvCxnSpPr>
          <p:nvPr/>
        </p:nvCxnSpPr>
        <p:spPr bwMode="auto">
          <a:xfrm flipV="1">
            <a:off x="7042150" y="2332039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6792916" y="3471293"/>
            <a:ext cx="2060572" cy="1613472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200" dirty="0">
                  <a:solidFill>
                    <a:srgbClr val="000066"/>
                  </a:solidFill>
                </a:rPr>
                <a:t>Auditar ítems de Configuración</a:t>
              </a:r>
              <a:endParaRPr lang="es-ES" sz="1200" dirty="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1200" b="1" dirty="0" smtClean="0">
                  <a:solidFill>
                    <a:srgbClr val="000066"/>
                  </a:solidFill>
                </a:rPr>
                <a:t>(2) </a:t>
              </a:r>
              <a:r>
                <a:rPr lang="es-PE" sz="1200" b="1" dirty="0">
                  <a:solidFill>
                    <a:srgbClr val="000066"/>
                  </a:solidFill>
                </a:rPr>
                <a:t>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1200" b="1" dirty="0">
                  <a:solidFill>
                    <a:srgbClr val="000066"/>
                  </a:solidFill>
                </a:rPr>
                <a:t>Gestor de Calidad</a:t>
              </a:r>
              <a:endParaRPr lang="es-ES" sz="1200" b="1" dirty="0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1200" b="1" dirty="0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</p:cNvCxnSpPr>
          <p:nvPr/>
        </p:nvCxnSpPr>
        <p:spPr bwMode="auto">
          <a:xfrm flipV="1">
            <a:off x="4840217" y="2703514"/>
            <a:ext cx="1330326" cy="45301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3061420" y="2233825"/>
            <a:ext cx="1778797" cy="1842875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200" dirty="0">
                  <a:solidFill>
                    <a:srgbClr val="000066"/>
                  </a:solidFill>
                  <a:hlinkClick r:id="rId3" action="ppaction://hlinksldjump"/>
                </a:rPr>
                <a:t>Administrar Sistema de Gestión de Configuración</a:t>
              </a:r>
              <a:endParaRPr lang="es-ES" sz="1200" dirty="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es-PE" sz="1200" b="1" dirty="0" smtClean="0">
                  <a:solidFill>
                    <a:srgbClr val="000066"/>
                  </a:solidFill>
                </a:rPr>
                <a:t>(1) </a:t>
              </a:r>
              <a:r>
                <a:rPr lang="es-PE" sz="1200" b="1" dirty="0">
                  <a:solidFill>
                    <a:srgbClr val="000066"/>
                  </a:solidFill>
                </a:rPr>
                <a:t>Gestor de Configuración</a:t>
              </a:r>
              <a:endParaRPr lang="es-ES" sz="1200" b="1" dirty="0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es-PE" sz="1200" b="1" dirty="0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</p:cNvCxnSpPr>
          <p:nvPr/>
        </p:nvCxnSpPr>
        <p:spPr bwMode="auto">
          <a:xfrm>
            <a:off x="3579204" y="4076700"/>
            <a:ext cx="3213712" cy="373822"/>
          </a:xfrm>
          <a:prstGeom prst="bentConnector3">
            <a:avLst>
              <a:gd name="adj1" fmla="val 151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7" name="AutoShape 119"/>
          <p:cNvCxnSpPr>
            <a:cxnSpLocks noChangeShapeType="1"/>
            <a:stCxn id="114785" idx="2"/>
          </p:cNvCxnSpPr>
          <p:nvPr/>
        </p:nvCxnSpPr>
        <p:spPr bwMode="auto">
          <a:xfrm rot="5400000">
            <a:off x="7576347" y="5190334"/>
            <a:ext cx="352424" cy="1412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</p:cNvCxnSpPr>
          <p:nvPr/>
        </p:nvCxnSpPr>
        <p:spPr bwMode="auto">
          <a:xfrm flipV="1">
            <a:off x="7943850" y="5645151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7221253" y="2869344"/>
            <a:ext cx="173608" cy="103028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4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grpSp>
        <p:nvGrpSpPr>
          <p:cNvPr id="40" name="Grupo 39"/>
          <p:cNvGrpSpPr/>
          <p:nvPr/>
        </p:nvGrpSpPr>
        <p:grpSpPr>
          <a:xfrm>
            <a:off x="8953651" y="5127926"/>
            <a:ext cx="1534963" cy="1034450"/>
            <a:chOff x="10353182" y="3443521"/>
            <a:chExt cx="1534963" cy="1034450"/>
          </a:xfrm>
        </p:grpSpPr>
        <p:pic>
          <p:nvPicPr>
            <p:cNvPr id="41" name="Picture 2" descr="https://encrypted-tbn3.gstatic.com/images?q=tbn:ANd9GcQcoS-MqkhDDRYjJDHLLF54EDYq5mjGIgaX_Rg0FuWZQjI-K_z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3182" y="3443521"/>
              <a:ext cx="517225" cy="103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110"/>
            <p:cNvSpPr>
              <a:spLocks noChangeArrowheads="1"/>
            </p:cNvSpPr>
            <p:nvPr/>
          </p:nvSpPr>
          <p:spPr bwMode="auto">
            <a:xfrm>
              <a:off x="10783245" y="3864084"/>
              <a:ext cx="1104900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 dirty="0" smtClean="0">
                  <a:latin typeface="Candara" panose="020E0502030303020204" pitchFamily="34" charset="0"/>
                </a:rPr>
                <a:t>Jefe de Proyecto</a:t>
              </a: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9168682" y="1875438"/>
            <a:ext cx="1534963" cy="1034450"/>
            <a:chOff x="10353182" y="3443521"/>
            <a:chExt cx="1534963" cy="1034450"/>
          </a:xfrm>
        </p:grpSpPr>
        <p:pic>
          <p:nvPicPr>
            <p:cNvPr id="44" name="Picture 2" descr="https://encrypted-tbn3.gstatic.com/images?q=tbn:ANd9GcQcoS-MqkhDDRYjJDHLLF54EDYq5mjGIgaX_Rg0FuWZQjI-K_z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3182" y="3443521"/>
              <a:ext cx="517225" cy="103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110"/>
            <p:cNvSpPr>
              <a:spLocks noChangeArrowheads="1"/>
            </p:cNvSpPr>
            <p:nvPr/>
          </p:nvSpPr>
          <p:spPr bwMode="auto">
            <a:xfrm>
              <a:off x="10783245" y="3864084"/>
              <a:ext cx="1104900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 dirty="0" smtClean="0">
                  <a:latin typeface="Candara" panose="020E0502030303020204" pitchFamily="34" charset="0"/>
                </a:rPr>
                <a:t>Jefe de Proyecto</a:t>
              </a: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1839298" y="1716600"/>
            <a:ext cx="1534963" cy="1034450"/>
            <a:chOff x="10353182" y="3443521"/>
            <a:chExt cx="1534963" cy="1034450"/>
          </a:xfrm>
        </p:grpSpPr>
        <p:pic>
          <p:nvPicPr>
            <p:cNvPr id="47" name="Picture 2" descr="https://encrypted-tbn3.gstatic.com/images?q=tbn:ANd9GcQcoS-MqkhDDRYjJDHLLF54EDYq5mjGIgaX_Rg0FuWZQjI-K_z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3182" y="3443521"/>
              <a:ext cx="517225" cy="103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110"/>
            <p:cNvSpPr>
              <a:spLocks noChangeArrowheads="1"/>
            </p:cNvSpPr>
            <p:nvPr/>
          </p:nvSpPr>
          <p:spPr bwMode="auto">
            <a:xfrm>
              <a:off x="10783245" y="3864084"/>
              <a:ext cx="1104900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 dirty="0" smtClean="0">
                  <a:latin typeface="Candara" panose="020E0502030303020204" pitchFamily="34" charset="0"/>
                </a:rPr>
                <a:t>Jefe de Proyecto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1597317" y="3301555"/>
            <a:ext cx="1252944" cy="1032505"/>
            <a:chOff x="813680" y="4590744"/>
            <a:chExt cx="1252944" cy="1032505"/>
          </a:xfrm>
        </p:grpSpPr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961724" y="5235451"/>
              <a:ext cx="1104900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>
                  <a:latin typeface="Candara" panose="020E0502030303020204" pitchFamily="34" charset="0"/>
                </a:rPr>
                <a:t>Plan del Proyecto</a:t>
              </a:r>
              <a:endParaRPr lang="es-ES" sz="1200" b="1">
                <a:latin typeface="Candara" panose="020E0502030303020204" pitchFamily="34" charset="0"/>
              </a:endParaRPr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3680" y="4590744"/>
              <a:ext cx="807678" cy="597248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7245195" y="5514282"/>
            <a:ext cx="1104900" cy="940346"/>
            <a:chOff x="7142163" y="5449887"/>
            <a:chExt cx="1104900" cy="940346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7142163" y="5854702"/>
              <a:ext cx="1104900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 dirty="0"/>
                <a:t>Informe mensual de auditoría</a:t>
              </a:r>
              <a:endParaRPr lang="es-ES" sz="1200" b="1" dirty="0"/>
            </a:p>
          </p:txBody>
        </p:sp>
        <p:sp>
          <p:nvSpPr>
            <p:cNvPr id="54" name="Recortar rectángulo de esquina sencilla 53"/>
            <p:cNvSpPr/>
            <p:nvPr/>
          </p:nvSpPr>
          <p:spPr>
            <a:xfrm>
              <a:off x="7164689" y="5449887"/>
              <a:ext cx="517225" cy="390525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6240463" y="2446047"/>
            <a:ext cx="1104900" cy="851638"/>
            <a:chOff x="6240463" y="2446047"/>
            <a:chExt cx="1104900" cy="851638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6240463" y="2909887"/>
              <a:ext cx="1104900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 dirty="0">
                  <a:solidFill>
                    <a:srgbClr val="000066"/>
                  </a:solidFill>
                </a:rPr>
                <a:t>Requerimiento </a:t>
              </a:r>
              <a:r>
                <a:rPr lang="es-PE" sz="1200" b="1" dirty="0"/>
                <a:t>Atendido</a:t>
              </a:r>
              <a:endParaRPr lang="es-ES" sz="1200" b="1" dirty="0"/>
            </a:p>
          </p:txBody>
        </p:sp>
        <p:sp>
          <p:nvSpPr>
            <p:cNvPr id="56" name="Recortar rectángulo de esquina sencilla 55"/>
            <p:cNvSpPr/>
            <p:nvPr/>
          </p:nvSpPr>
          <p:spPr>
            <a:xfrm>
              <a:off x="6382918" y="2446047"/>
              <a:ext cx="517225" cy="390525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/>
            </a:p>
          </p:txBody>
        </p:sp>
      </p:grpSp>
    </p:spTree>
    <p:extLst>
      <p:ext uri="{BB962C8B-B14F-4D97-AF65-F5344CB8AC3E}">
        <p14:creationId xmlns:p14="http://schemas.microsoft.com/office/powerpoint/2010/main" val="2353447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29579672"/>
              </p:ext>
            </p:extLst>
          </p:nvPr>
        </p:nvGraphicFramePr>
        <p:xfrm>
          <a:off x="1352283" y="2468943"/>
          <a:ext cx="10109914" cy="347764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94932"/>
                <a:gridCol w="1352695"/>
                <a:gridCol w="1657957"/>
                <a:gridCol w="3604007"/>
                <a:gridCol w="1642694"/>
                <a:gridCol w="1457629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Nombre del Subproceso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Descripción del Subproceso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Aplica a la administración y control del sistema de gestión configuración, optimización del proceso, recursos, infraestructura, certificaciones.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Repositorio GitHub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Gestor de Configuración/ Gestor de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22.10 R13 </a:t>
                      </a:r>
                      <a:r>
                        <a:rPr kumimoji="0" lang="pt-B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Revisión</a:t>
                      </a:r>
                      <a:r>
                        <a:rPr kumimoji="0" lang="pt-B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de QA </a:t>
                      </a:r>
                      <a:r>
                        <a:rPr kumimoji="0" lang="pt-B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Producto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2876551" y="188914"/>
            <a:ext cx="76120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4000" b="1" dirty="0">
                <a:latin typeface="Candara" panose="020E0502030303020204" pitchFamily="34" charset="0"/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4000" b="1" dirty="0">
                <a:latin typeface="Candara" panose="020E0502030303020204" pitchFamily="34" charset="0"/>
              </a:rPr>
              <a:t>Gestión de la Configuración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4444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942421" y="2780831"/>
            <a:ext cx="8944780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5. Descripción del proceso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5.2 Actividades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74541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992313" y="58738"/>
            <a:ext cx="828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3600" b="1" dirty="0">
                <a:latin typeface="Candara" panose="020E0502030303020204" pitchFamily="34" charset="0"/>
              </a:rPr>
              <a:t>Actividades del subproceso Administrar Sistema de Gestión de la Configuración</a:t>
            </a:r>
            <a:endParaRPr lang="es-ES" sz="3600" b="1" dirty="0">
              <a:latin typeface="Candara" panose="020E0502030303020204" pitchFamily="34" charset="0"/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3500040" y="1773236"/>
            <a:ext cx="1836458" cy="1819371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200" dirty="0">
                  <a:solidFill>
                    <a:srgbClr val="000066"/>
                  </a:solidFill>
                  <a:latin typeface="Candara" panose="020E0502030303020204" pitchFamily="34" charset="0"/>
                  <a:hlinkClick r:id="rId3" action="ppaction://hlinksldjump"/>
                </a:rPr>
                <a:t>Gestionar Configuración del Proyecto</a:t>
              </a:r>
              <a:endParaRPr lang="es-ES" sz="1200" dirty="0">
                <a:solidFill>
                  <a:srgbClr val="000066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200" b="1">
                  <a:solidFill>
                    <a:srgbClr val="000066"/>
                  </a:solidFill>
                  <a:latin typeface="Candara" panose="020E0502030303020204" pitchFamily="34" charset="0"/>
                </a:rPr>
                <a:t>(1) Gestor de Configuración</a:t>
              </a:r>
              <a:endParaRPr lang="es-ES" sz="1200" b="1">
                <a:solidFill>
                  <a:srgbClr val="000066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200" b="1">
                  <a:solidFill>
                    <a:srgbClr val="000066"/>
                  </a:solidFill>
                  <a:latin typeface="Candara" panose="020E0502030303020204" pitchFamily="34" charset="0"/>
                </a:rPr>
                <a:t>Plan de GC</a:t>
              </a:r>
            </a:p>
          </p:txBody>
        </p:sp>
      </p:grpSp>
      <p:cxnSp>
        <p:nvCxnSpPr>
          <p:cNvPr id="130068" name="AutoShape 20"/>
          <p:cNvCxnSpPr>
            <a:cxnSpLocks noChangeShapeType="1"/>
          </p:cNvCxnSpPr>
          <p:nvPr/>
        </p:nvCxnSpPr>
        <p:spPr bwMode="auto">
          <a:xfrm flipV="1">
            <a:off x="1407613" y="2677717"/>
            <a:ext cx="2086243" cy="74414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</p:cNvCxnSpPr>
          <p:nvPr/>
        </p:nvCxnSpPr>
        <p:spPr bwMode="auto">
          <a:xfrm flipH="1">
            <a:off x="1381572" y="3442423"/>
            <a:ext cx="792" cy="2248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44" name="AutoShape 96"/>
          <p:cNvCxnSpPr>
            <a:cxnSpLocks noChangeShapeType="1"/>
          </p:cNvCxnSpPr>
          <p:nvPr/>
        </p:nvCxnSpPr>
        <p:spPr bwMode="auto">
          <a:xfrm>
            <a:off x="9601200" y="3009347"/>
            <a:ext cx="0" cy="5575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6067559" y="4119563"/>
            <a:ext cx="185455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200" dirty="0">
                  <a:solidFill>
                    <a:srgbClr val="000066"/>
                  </a:solidFill>
                  <a:latin typeface="Candara" panose="020E0502030303020204" pitchFamily="34" charset="0"/>
                </a:rPr>
                <a:t>Gestionar solicitudes de accesos</a:t>
              </a:r>
              <a:endParaRPr lang="es-ES" sz="1200" dirty="0">
                <a:solidFill>
                  <a:srgbClr val="000066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r>
                <a:rPr lang="es-PE" sz="1200" b="1" dirty="0" smtClean="0">
                  <a:solidFill>
                    <a:srgbClr val="000066"/>
                  </a:solidFill>
                  <a:latin typeface="Candara" panose="020E0502030303020204" pitchFamily="34" charset="0"/>
                </a:rPr>
                <a:t>(2) </a:t>
              </a:r>
              <a:r>
                <a:rPr lang="es-PE" sz="1200" b="1" dirty="0">
                  <a:solidFill>
                    <a:srgbClr val="000066"/>
                  </a:solidFill>
                  <a:latin typeface="Candara" panose="020E0502030303020204" pitchFamily="34" charset="0"/>
                </a:rPr>
                <a:t>Gestor de Configuración</a:t>
              </a:r>
              <a:endParaRPr lang="es-ES" sz="1200" b="1" dirty="0">
                <a:solidFill>
                  <a:srgbClr val="000066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200" b="1">
                  <a:solidFill>
                    <a:srgbClr val="000066"/>
                  </a:solidFill>
                  <a:latin typeface="Candara" panose="020E0502030303020204" pitchFamily="34" charset="0"/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</p:cNvCxnSpPr>
          <p:nvPr/>
        </p:nvCxnSpPr>
        <p:spPr bwMode="auto">
          <a:xfrm flipV="1">
            <a:off x="5336498" y="2603500"/>
            <a:ext cx="3699156" cy="8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0" name="AutoShape 112"/>
          <p:cNvCxnSpPr>
            <a:cxnSpLocks noChangeShapeType="1"/>
          </p:cNvCxnSpPr>
          <p:nvPr/>
        </p:nvCxnSpPr>
        <p:spPr bwMode="auto">
          <a:xfrm>
            <a:off x="7961395" y="5263705"/>
            <a:ext cx="1293322" cy="4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</p:cNvCxnSpPr>
          <p:nvPr/>
        </p:nvCxnSpPr>
        <p:spPr bwMode="auto">
          <a:xfrm flipV="1">
            <a:off x="9769069" y="4627020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3" name="AutoShape 115"/>
          <p:cNvCxnSpPr>
            <a:cxnSpLocks noChangeShapeType="1"/>
          </p:cNvCxnSpPr>
          <p:nvPr/>
        </p:nvCxnSpPr>
        <p:spPr bwMode="auto">
          <a:xfrm rot="16200000" flipH="1">
            <a:off x="4273417" y="3256837"/>
            <a:ext cx="1518793" cy="186629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4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grpSp>
        <p:nvGrpSpPr>
          <p:cNvPr id="4" name="Grupo 3"/>
          <p:cNvGrpSpPr/>
          <p:nvPr/>
        </p:nvGrpSpPr>
        <p:grpSpPr>
          <a:xfrm>
            <a:off x="9048750" y="2216154"/>
            <a:ext cx="1104900" cy="1158079"/>
            <a:chOff x="9048750" y="2185739"/>
            <a:chExt cx="1104900" cy="1158079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9048750" y="2808287"/>
              <a:ext cx="1104900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 dirty="0">
                  <a:latin typeface="Candara" panose="020E0502030303020204" pitchFamily="34" charset="0"/>
                </a:rPr>
                <a:t>Plan del Proyecto Ejecutado</a:t>
              </a:r>
              <a:endParaRPr lang="es-ES" sz="1200" b="1" dirty="0">
                <a:latin typeface="Candara" panose="020E0502030303020204" pitchFamily="34" charset="0"/>
              </a:endParaRPr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48750" y="2185739"/>
              <a:ext cx="807678" cy="597248"/>
            </a:xfrm>
            <a:prstGeom prst="rect">
              <a:avLst/>
            </a:prstGeom>
          </p:spPr>
        </p:pic>
      </p:grpSp>
      <p:grpSp>
        <p:nvGrpSpPr>
          <p:cNvPr id="5" name="Grupo 4"/>
          <p:cNvGrpSpPr/>
          <p:nvPr/>
        </p:nvGrpSpPr>
        <p:grpSpPr>
          <a:xfrm>
            <a:off x="9505231" y="3592608"/>
            <a:ext cx="1534963" cy="1034450"/>
            <a:chOff x="10353182" y="3443521"/>
            <a:chExt cx="1534963" cy="1034450"/>
          </a:xfrm>
        </p:grpSpPr>
        <p:pic>
          <p:nvPicPr>
            <p:cNvPr id="37" name="Picture 2" descr="https://encrypted-tbn3.gstatic.com/images?q=tbn:ANd9GcQcoS-MqkhDDRYjJDHLLF54EDYq5mjGIgaX_Rg0FuWZQjI-K_z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3182" y="3443521"/>
              <a:ext cx="517225" cy="103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110"/>
            <p:cNvSpPr>
              <a:spLocks noChangeArrowheads="1"/>
            </p:cNvSpPr>
            <p:nvPr/>
          </p:nvSpPr>
          <p:spPr bwMode="auto">
            <a:xfrm>
              <a:off x="10783245" y="3864084"/>
              <a:ext cx="1104900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 dirty="0" smtClean="0">
                  <a:latin typeface="Candara" panose="020E0502030303020204" pitchFamily="34" charset="0"/>
                </a:rPr>
                <a:t>Jefe de Proyecto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914845" y="2215686"/>
            <a:ext cx="935037" cy="1226737"/>
            <a:chOff x="914845" y="2215686"/>
            <a:chExt cx="935037" cy="1226737"/>
          </a:xfrm>
        </p:grpSpPr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914845" y="2906892"/>
              <a:ext cx="935037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 dirty="0">
                  <a:latin typeface="Candara" panose="020E0502030303020204" pitchFamily="34" charset="0"/>
                </a:rPr>
                <a:t>Elaborar Plan del Proyecto</a:t>
              </a:r>
              <a:endParaRPr lang="es-ES" sz="1200" b="1" dirty="0">
                <a:latin typeface="Candara" panose="020E0502030303020204" pitchFamily="34" charset="0"/>
              </a:endParaRPr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2799" y="2215686"/>
              <a:ext cx="682476" cy="682476"/>
            </a:xfrm>
            <a:prstGeom prst="rect">
              <a:avLst/>
            </a:prstGeom>
          </p:spPr>
        </p:pic>
      </p:grpSp>
      <p:grpSp>
        <p:nvGrpSpPr>
          <p:cNvPr id="6" name="Grupo 5"/>
          <p:cNvGrpSpPr/>
          <p:nvPr/>
        </p:nvGrpSpPr>
        <p:grpSpPr>
          <a:xfrm>
            <a:off x="861600" y="3744050"/>
            <a:ext cx="1252944" cy="1032505"/>
            <a:chOff x="813680" y="4590744"/>
            <a:chExt cx="1252944" cy="1032505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961724" y="5235451"/>
              <a:ext cx="1104900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>
                  <a:latin typeface="Candara" panose="020E0502030303020204" pitchFamily="34" charset="0"/>
                </a:rPr>
                <a:t>Plan del Proyecto</a:t>
              </a:r>
              <a:endParaRPr lang="es-ES" sz="1200" b="1">
                <a:latin typeface="Candara" panose="020E0502030303020204" pitchFamily="34" charset="0"/>
              </a:endParaRPr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680" y="4590744"/>
              <a:ext cx="807678" cy="597248"/>
            </a:xfrm>
            <a:prstGeom prst="rect">
              <a:avLst/>
            </a:prstGeom>
          </p:spPr>
        </p:pic>
      </p:grpSp>
      <p:grpSp>
        <p:nvGrpSpPr>
          <p:cNvPr id="9" name="Grupo 8"/>
          <p:cNvGrpSpPr/>
          <p:nvPr/>
        </p:nvGrpSpPr>
        <p:grpSpPr>
          <a:xfrm>
            <a:off x="9303978" y="5124450"/>
            <a:ext cx="1104900" cy="920937"/>
            <a:chOff x="9303978" y="5124450"/>
            <a:chExt cx="1104900" cy="920937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9303978" y="5657589"/>
              <a:ext cx="1104900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 dirty="0">
                  <a:latin typeface="Candara" panose="020E0502030303020204" pitchFamily="34" charset="0"/>
                </a:rPr>
                <a:t>Accesos gestionados</a:t>
              </a:r>
              <a:endParaRPr lang="es-ES" sz="1200" b="1" dirty="0">
                <a:latin typeface="Candara" panose="020E0502030303020204" pitchFamily="34" charset="0"/>
              </a:endParaRPr>
            </a:p>
          </p:txBody>
        </p:sp>
        <p:sp>
          <p:nvSpPr>
            <p:cNvPr id="8" name="Recortar rectángulo de esquina sencilla 7"/>
            <p:cNvSpPr/>
            <p:nvPr/>
          </p:nvSpPr>
          <p:spPr>
            <a:xfrm>
              <a:off x="9510457" y="5124450"/>
              <a:ext cx="517225" cy="390525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/>
            </a:p>
          </p:txBody>
        </p:sp>
      </p:grpSp>
    </p:spTree>
    <p:extLst>
      <p:ext uri="{BB962C8B-B14F-4D97-AF65-F5344CB8AC3E}">
        <p14:creationId xmlns:p14="http://schemas.microsoft.com/office/powerpoint/2010/main" val="3570074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4581224"/>
              </p:ext>
            </p:extLst>
          </p:nvPr>
        </p:nvGraphicFramePr>
        <p:xfrm>
          <a:off x="1624426" y="2459866"/>
          <a:ext cx="9567169" cy="336944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74738"/>
                <a:gridCol w="1277599"/>
                <a:gridCol w="1570417"/>
                <a:gridCol w="3339533"/>
                <a:gridCol w="1502441"/>
                <a:gridCol w="1502441"/>
              </a:tblGrid>
              <a:tr h="966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Rol </a:t>
                      </a:r>
                      <a:r>
                        <a:rPr kumimoji="0" lang="es-PE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Respons</a:t>
                      </a: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.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Nombre de la Actividad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Descripción de la Actividad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Herramientas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Salida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198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  <a:tr h="1205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 atiende las solicitudes de accesos a los repositorios enviadas por los Jefes de Proyecto o Gerente de Servicio en los formatos “SOLACC_V1.0_2015 Formato de Solicitud de Accesos-VY”.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SOLACC_V1.0_2015 Formato de Solicitud de Accesos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Solicitud</a:t>
                      </a:r>
                      <a:r>
                        <a:rPr kumimoji="0" lang="x-non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  Acceso Atendida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2278130" y="573893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 b="1" dirty="0">
                <a:latin typeface="Candara" panose="020E0502030303020204" pitchFamily="34" charset="0"/>
              </a:rPr>
              <a:t>Actividades del subproceso Administrar Sistema de Gestión de la Configuración</a:t>
            </a:r>
            <a:endParaRPr lang="es-ES" sz="3200" b="1" dirty="0">
              <a:latin typeface="Candara" panose="020E0502030303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916507" y="2780832"/>
            <a:ext cx="8970693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5. Descripción del proceso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5.3 Tareas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05885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4951413" y="1283664"/>
            <a:ext cx="1289050" cy="2216774"/>
            <a:chOff x="1474" y="1311"/>
            <a:chExt cx="607" cy="804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dirty="0">
                  <a:latin typeface="Candara" panose="020E0502030303020204" pitchFamily="34" charset="0"/>
                </a:rPr>
                <a:t>Verificar entregables, activos de procesos y proyectos</a:t>
              </a:r>
              <a:endParaRPr lang="es-ES" sz="1200" dirty="0">
                <a:latin typeface="Candara" panose="020E0502030303020204" pitchFamily="34" charset="0"/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11"/>
              <a:ext cx="607" cy="237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b="1" dirty="0">
                  <a:latin typeface="Candara" panose="020E0502030303020204" pitchFamily="34" charset="0"/>
                </a:rPr>
                <a:t>(3) </a:t>
              </a:r>
              <a:r>
                <a:rPr lang="x-none" sz="1200" b="1" dirty="0">
                  <a:latin typeface="Candara" panose="020E0502030303020204" pitchFamily="34" charset="0"/>
                </a:rPr>
                <a:t>Analista de Calidad</a:t>
              </a:r>
              <a:r>
                <a:rPr lang="es-PE" sz="1200" b="1" dirty="0">
                  <a:latin typeface="Candara" panose="020E0502030303020204" pitchFamily="34" charset="0"/>
                </a:rPr>
                <a:t>/ </a:t>
              </a:r>
            </a:p>
            <a:p>
              <a:pPr algn="ctr">
                <a:lnSpc>
                  <a:spcPct val="110000"/>
                </a:lnSpc>
              </a:pPr>
              <a:r>
                <a:rPr lang="es-PE" sz="1200" b="1" dirty="0">
                  <a:latin typeface="Candara" panose="020E0502030303020204" pitchFamily="34" charset="0"/>
                </a:rPr>
                <a:t>Jefe de Proyecto </a:t>
              </a:r>
              <a:endParaRPr lang="es-ES" sz="1200" b="1" dirty="0">
                <a:latin typeface="Candara" panose="020E0502030303020204" pitchFamily="34" charset="0"/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b="1" dirty="0">
                  <a:latin typeface="Candara" panose="020E0502030303020204" pitchFamily="34" charset="0"/>
                </a:rPr>
                <a:t>Lista de Ítems de Configuración</a:t>
              </a:r>
            </a:p>
          </p:txBody>
        </p:sp>
      </p:grpSp>
      <p:cxnSp>
        <p:nvCxnSpPr>
          <p:cNvPr id="159759" name="AutoShape 15"/>
          <p:cNvCxnSpPr>
            <a:cxnSpLocks noChangeShapeType="1"/>
            <a:endCxn id="159843" idx="0"/>
          </p:cNvCxnSpPr>
          <p:nvPr/>
        </p:nvCxnSpPr>
        <p:spPr bwMode="auto">
          <a:xfrm flipH="1">
            <a:off x="2495550" y="3250483"/>
            <a:ext cx="11212" cy="3475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</p:cNvCxnSpPr>
          <p:nvPr/>
        </p:nvCxnSpPr>
        <p:spPr bwMode="auto">
          <a:xfrm>
            <a:off x="1797064" y="2385946"/>
            <a:ext cx="19844" cy="1343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7753350" y="2500165"/>
            <a:ext cx="215900" cy="7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7969250" y="1498725"/>
            <a:ext cx="1296988" cy="2001713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dirty="0">
                  <a:latin typeface="Candara" panose="020E0502030303020204" pitchFamily="34" charset="0"/>
                </a:rPr>
                <a:t>Cargar y configurar entregables, activos de procesos y proyectos</a:t>
              </a:r>
              <a:endParaRPr lang="es-ES" sz="1200" dirty="0">
                <a:latin typeface="Candara" panose="020E0502030303020204" pitchFamily="34" charset="0"/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b="1" dirty="0">
                  <a:latin typeface="Candara" panose="020E0502030303020204" pitchFamily="34" charset="0"/>
                </a:rPr>
                <a:t>(5) Gestor de Configuración</a:t>
              </a:r>
              <a:endParaRPr lang="es-ES" sz="1200" b="1" dirty="0">
                <a:latin typeface="Candara" panose="020E0502030303020204" pitchFamily="34" charset="0"/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b="1" dirty="0">
                  <a:latin typeface="Candara" panose="020E0502030303020204" pitchFamily="34" charset="0"/>
                </a:rPr>
                <a:t>  Repositorio</a:t>
              </a:r>
              <a:r>
                <a:rPr lang="x-none" sz="1200" b="1" dirty="0">
                  <a:latin typeface="Candara" panose="020E0502030303020204" pitchFamily="34" charset="0"/>
                </a:rPr>
                <a:t> Github</a:t>
              </a:r>
              <a:endParaRPr lang="es-PE" sz="1200" b="1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7969250" y="3717925"/>
            <a:ext cx="1296988" cy="1867836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dirty="0">
                  <a:latin typeface="Candara" panose="020E0502030303020204" pitchFamily="34" charset="0"/>
                </a:rPr>
                <a:t>Publicar y dar seguimiento</a:t>
              </a:r>
              <a:endParaRPr lang="es-ES" sz="1200" dirty="0">
                <a:latin typeface="Candara" panose="020E0502030303020204" pitchFamily="34" charset="0"/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b="1" dirty="0">
                  <a:latin typeface="Candara" panose="020E0502030303020204" pitchFamily="34" charset="0"/>
                </a:rPr>
                <a:t>(6) Gestor de Configuración</a:t>
              </a:r>
              <a:endParaRPr lang="es-ES" sz="1200" b="1" dirty="0">
                <a:latin typeface="Candara" panose="020E0502030303020204" pitchFamily="34" charset="0"/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b="1">
                  <a:latin typeface="Candara" panose="020E0502030303020204" pitchFamily="34" charset="0"/>
                </a:rPr>
                <a:t>Repositorio</a:t>
              </a: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</p:cNvCxnSpPr>
          <p:nvPr/>
        </p:nvCxnSpPr>
        <p:spPr bwMode="auto">
          <a:xfrm flipH="1">
            <a:off x="10456776" y="4788302"/>
            <a:ext cx="343726" cy="228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</p:cNvCxnSpPr>
          <p:nvPr/>
        </p:nvCxnSpPr>
        <p:spPr bwMode="auto">
          <a:xfrm flipV="1">
            <a:off x="9433665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3438525" y="1498725"/>
            <a:ext cx="1289050" cy="2001714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dirty="0">
                  <a:latin typeface="Candara" panose="020E0502030303020204" pitchFamily="34" charset="0"/>
                </a:rPr>
                <a:t>Elaborar/</a:t>
              </a:r>
            </a:p>
            <a:p>
              <a:pPr algn="ctr">
                <a:lnSpc>
                  <a:spcPct val="110000"/>
                </a:lnSpc>
              </a:pPr>
              <a:r>
                <a:rPr lang="es-PE" sz="1200" dirty="0">
                  <a:latin typeface="Candara" panose="020E0502030303020204" pitchFamily="34" charset="0"/>
                </a:rPr>
                <a:t>Modificar entregables, activos de procesos y proyectos</a:t>
              </a:r>
              <a:endParaRPr lang="es-ES" sz="1200" dirty="0">
                <a:latin typeface="Candara" panose="020E0502030303020204" pitchFamily="34" charset="0"/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b="1" dirty="0">
                  <a:latin typeface="Candara" panose="020E0502030303020204" pitchFamily="34" charset="0"/>
                </a:rPr>
                <a:t>(2) </a:t>
              </a:r>
              <a:r>
                <a:rPr lang="x-none" sz="1200" b="1" dirty="0">
                  <a:latin typeface="Candara" panose="020E0502030303020204" pitchFamily="34" charset="0"/>
                </a:rPr>
                <a:t>GC</a:t>
              </a:r>
              <a:r>
                <a:rPr lang="es-PE" sz="1200" b="1" dirty="0">
                  <a:latin typeface="Candara" panose="020E0502030303020204" pitchFamily="34" charset="0"/>
                </a:rPr>
                <a:t>/</a:t>
              </a:r>
              <a:r>
                <a:rPr lang="x-none" sz="1200" b="1" dirty="0">
                  <a:latin typeface="Candara" panose="020E0502030303020204" pitchFamily="34" charset="0"/>
                </a:rPr>
                <a:t>JP</a:t>
              </a:r>
              <a:endParaRPr lang="es-ES" sz="1200" b="1" dirty="0">
                <a:latin typeface="Candara" panose="020E0502030303020204" pitchFamily="34" charset="0"/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b="1">
                  <a:latin typeface="Candara" panose="020E0502030303020204" pitchFamily="34" charset="0"/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 flipV="1">
            <a:off x="4727575" y="2500960"/>
            <a:ext cx="223838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6464300" y="1498725"/>
            <a:ext cx="1289050" cy="2000125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>
                  <a:latin typeface="Candara" panose="020E0502030303020204" pitchFamily="34" charset="0"/>
                </a:rPr>
                <a:t>Aprobar entregables, activos de procesos y proyectos</a:t>
              </a:r>
              <a:endParaRPr lang="es-ES" sz="1200">
                <a:latin typeface="Candara" panose="020E0502030303020204" pitchFamily="34" charset="0"/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b="1" dirty="0">
                  <a:latin typeface="Candara" panose="020E0502030303020204" pitchFamily="34" charset="0"/>
                </a:rPr>
                <a:t>(4) </a:t>
              </a:r>
              <a:r>
                <a:rPr lang="x-none" sz="1200" b="1" dirty="0">
                  <a:latin typeface="Candara" panose="020E0502030303020204" pitchFamily="34" charset="0"/>
                </a:rPr>
                <a:t>Jefe de Proyecto</a:t>
              </a:r>
              <a:endParaRPr lang="es-ES" sz="1200" b="1" dirty="0">
                <a:latin typeface="Candara" panose="020E0502030303020204" pitchFamily="34" charset="0"/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b="1" dirty="0">
                  <a:latin typeface="Candara" panose="020E0502030303020204" pitchFamily="34" charset="0"/>
                </a:rPr>
                <a:t>Lista de Ítems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1847850" y="3598377"/>
            <a:ext cx="1297534" cy="1700435"/>
            <a:chOff x="2290" y="1322"/>
            <a:chExt cx="608" cy="953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91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10000"/>
                </a:lnSpc>
              </a:pPr>
              <a:r>
                <a:rPr lang="es-PE" sz="1200" dirty="0">
                  <a:latin typeface="Candara" panose="020E0502030303020204" pitchFamily="34" charset="0"/>
                </a:rPr>
                <a:t>Preparar herramienta de soporte para la configuración</a:t>
              </a:r>
              <a:endParaRPr lang="es-ES" sz="1200" dirty="0">
                <a:latin typeface="Candara" panose="020E0502030303020204" pitchFamily="34" charset="0"/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22"/>
              <a:ext cx="607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s-PE" sz="1200" b="1" dirty="0">
                  <a:latin typeface="Candara" panose="020E0502030303020204" pitchFamily="34" charset="0"/>
                </a:rPr>
                <a:t>(1) Gestor de configuración</a:t>
              </a:r>
              <a:endParaRPr lang="es-ES" sz="1200" b="1" dirty="0">
                <a:latin typeface="Candara" panose="020E0502030303020204" pitchFamily="34" charset="0"/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1" y="2034"/>
              <a:ext cx="607" cy="241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s-PE" sz="1200" b="1" dirty="0">
                  <a:latin typeface="Candara" panose="020E0502030303020204" pitchFamily="34" charset="0"/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6240463" y="2500165"/>
            <a:ext cx="223837" cy="7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3143250" y="2500961"/>
            <a:ext cx="295275" cy="193514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8617744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2855913" y="58738"/>
            <a:ext cx="82597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600" b="1" dirty="0">
                <a:latin typeface="Candara" panose="020E0502030303020204" pitchFamily="34" charset="0"/>
              </a:rPr>
              <a:t>Tareas de la actividad Gestionar Configuración del Proyecto</a:t>
            </a:r>
            <a:endParaRPr lang="es-ES" sz="3600" b="1" dirty="0">
              <a:latin typeface="Candara" panose="020E0502030303020204" pitchFamily="34" charset="0"/>
            </a:endParaRPr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grpSp>
        <p:nvGrpSpPr>
          <p:cNvPr id="2" name="Grupo 1"/>
          <p:cNvGrpSpPr/>
          <p:nvPr/>
        </p:nvGrpSpPr>
        <p:grpSpPr>
          <a:xfrm>
            <a:off x="9904324" y="3900023"/>
            <a:ext cx="1792355" cy="888279"/>
            <a:chOff x="9736897" y="3900023"/>
            <a:chExt cx="1792355" cy="888279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9736897" y="4396785"/>
              <a:ext cx="1792355" cy="391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 dirty="0"/>
                <a:t>Plan del Proyecto Ejecutado</a:t>
              </a:r>
              <a:endParaRPr lang="es-ES" sz="1200" b="1" dirty="0"/>
            </a:p>
          </p:txBody>
        </p:sp>
        <p:sp>
          <p:nvSpPr>
            <p:cNvPr id="52" name="Recortar rectángulo de esquina sencilla 51"/>
            <p:cNvSpPr/>
            <p:nvPr/>
          </p:nvSpPr>
          <p:spPr>
            <a:xfrm>
              <a:off x="10080626" y="3900023"/>
              <a:ext cx="552450" cy="427503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9825881" y="5165198"/>
            <a:ext cx="1534963" cy="1034450"/>
            <a:chOff x="10353182" y="3443521"/>
            <a:chExt cx="1534963" cy="1034450"/>
          </a:xfrm>
        </p:grpSpPr>
        <p:pic>
          <p:nvPicPr>
            <p:cNvPr id="55" name="Picture 2" descr="https://encrypted-tbn3.gstatic.com/images?q=tbn:ANd9GcQcoS-MqkhDDRYjJDHLLF54EDYq5mjGIgaX_Rg0FuWZQjI-K_z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3182" y="3443521"/>
              <a:ext cx="517225" cy="103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 110"/>
            <p:cNvSpPr>
              <a:spLocks noChangeArrowheads="1"/>
            </p:cNvSpPr>
            <p:nvPr/>
          </p:nvSpPr>
          <p:spPr bwMode="auto">
            <a:xfrm>
              <a:off x="10783245" y="3864084"/>
              <a:ext cx="1104900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 dirty="0" smtClean="0">
                  <a:latin typeface="Candara" panose="020E0502030303020204" pitchFamily="34" charset="0"/>
                </a:rPr>
                <a:t>Jefe de Proyecto</a:t>
              </a:r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1559109" y="2565563"/>
            <a:ext cx="1252944" cy="1032505"/>
            <a:chOff x="813680" y="4590744"/>
            <a:chExt cx="1252944" cy="1032505"/>
          </a:xfrm>
        </p:grpSpPr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961724" y="5235451"/>
              <a:ext cx="1104900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 dirty="0">
                  <a:latin typeface="Candara" panose="020E0502030303020204" pitchFamily="34" charset="0"/>
                </a:rPr>
                <a:t>Plan del Proyecto</a:t>
              </a:r>
              <a:endParaRPr lang="es-ES" sz="1200" b="1" dirty="0">
                <a:latin typeface="Candara" panose="020E0502030303020204" pitchFamily="34" charset="0"/>
              </a:endParaRPr>
            </a:p>
          </p:txBody>
        </p:sp>
        <p:pic>
          <p:nvPicPr>
            <p:cNvPr id="59" name="Imagen 5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680" y="4590744"/>
              <a:ext cx="807678" cy="597248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1329545" y="1284973"/>
            <a:ext cx="935038" cy="1100973"/>
            <a:chOff x="1329545" y="1284973"/>
            <a:chExt cx="935038" cy="1100973"/>
          </a:xfrm>
        </p:grpSpPr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1329545" y="1850415"/>
              <a:ext cx="935038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1200" b="1" dirty="0"/>
                <a:t>Elaborar Plan del Proyecto</a:t>
              </a:r>
              <a:endParaRPr lang="es-ES" sz="1200" b="1" dirty="0"/>
            </a:p>
          </p:txBody>
        </p:sp>
        <p:sp>
          <p:nvSpPr>
            <p:cNvPr id="61" name="Recortar rectángulo de esquina sencilla 60"/>
            <p:cNvSpPr/>
            <p:nvPr/>
          </p:nvSpPr>
          <p:spPr>
            <a:xfrm>
              <a:off x="1430928" y="1284973"/>
              <a:ext cx="552450" cy="427503"/>
            </a:xfrm>
            <a:prstGeom prst="snip1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589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855914" y="188914"/>
            <a:ext cx="304261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Contenido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300081" y="1159749"/>
            <a:ext cx="4951412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s-PE" sz="2400" dirty="0" smtClean="0">
                <a:latin typeface="Candara" panose="020E0502030303020204" pitchFamily="34" charset="0"/>
                <a:hlinkClick r:id="rId3" action="ppaction://hlinksldjump"/>
              </a:rPr>
              <a:t>Objetivo y alcance del proceso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s-PE" sz="2400" dirty="0" smtClean="0">
                <a:latin typeface="Candara" panose="020E0502030303020204" pitchFamily="34" charset="0"/>
                <a:hlinkClick r:id="rId4" action="ppaction://hlinksldjump"/>
              </a:rPr>
              <a:t>Términos y definiciones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s-PE" sz="2400" dirty="0" smtClean="0">
                <a:latin typeface="Candara" panose="020E0502030303020204" pitchFamily="34" charset="0"/>
                <a:hlinkClick r:id="rId5" action="ppaction://hlinksldjump"/>
              </a:rPr>
              <a:t>Roles y responsabilidades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s-PE" sz="2400" dirty="0" smtClean="0">
                <a:latin typeface="Candara" panose="020E0502030303020204" pitchFamily="34" charset="0"/>
                <a:hlinkClick r:id="rId6" action="ppaction://hlinksldjump"/>
              </a:rPr>
              <a:t>Entradas y salidas del proceso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s-PE" sz="2400" dirty="0" smtClean="0">
                <a:latin typeface="Candara" panose="020E0502030303020204" pitchFamily="34" charset="0"/>
              </a:rPr>
              <a:t>Descripción del proceso</a:t>
            </a: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	</a:t>
            </a:r>
            <a:r>
              <a:rPr lang="es-PE" sz="2400" dirty="0" smtClean="0">
                <a:latin typeface="Candara" panose="020E0502030303020204" pitchFamily="34" charset="0"/>
                <a:hlinkClick r:id="rId7" action="ppaction://hlinksldjump"/>
              </a:rPr>
              <a:t>5.1 Subprocesos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	</a:t>
            </a:r>
            <a:r>
              <a:rPr lang="es-PE" sz="2400" dirty="0" smtClean="0">
                <a:latin typeface="Candara" panose="020E0502030303020204" pitchFamily="34" charset="0"/>
                <a:hlinkClick r:id="rId8" action="ppaction://hlinksldjump"/>
              </a:rPr>
              <a:t>5.2 Actividades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	</a:t>
            </a:r>
            <a:r>
              <a:rPr lang="es-PE" sz="2400" dirty="0" smtClean="0">
                <a:latin typeface="Candara" panose="020E0502030303020204" pitchFamily="34" charset="0"/>
                <a:hlinkClick r:id="rId9" action="ppaction://hlinksldjump"/>
              </a:rPr>
              <a:t>5.3 Tareas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6. </a:t>
            </a:r>
            <a:r>
              <a:rPr lang="es-PE" sz="2400" dirty="0" smtClean="0">
                <a:latin typeface="Candara" panose="020E0502030303020204" pitchFamily="34" charset="0"/>
                <a:hlinkClick r:id="rId10" action="ppaction://hlinksldjump"/>
              </a:rPr>
              <a:t>Métricas del proceso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7. </a:t>
            </a:r>
            <a:r>
              <a:rPr lang="es-PE" sz="2400" dirty="0" smtClean="0">
                <a:latin typeface="Candara" panose="020E0502030303020204" pitchFamily="34" charset="0"/>
                <a:hlinkClick r:id="rId11" action="ppaction://hlinksldjump"/>
              </a:rPr>
              <a:t>Artefactos del proceso</a:t>
            </a:r>
            <a:endParaRPr lang="es-PE" sz="2400" dirty="0" smtClean="0">
              <a:latin typeface="Candara" panose="020E0502030303020204" pitchFamily="34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s-PE" sz="2400" dirty="0" smtClean="0">
                <a:latin typeface="Candara" panose="020E0502030303020204" pitchFamily="34" charset="0"/>
              </a:rPr>
              <a:t>8. </a:t>
            </a:r>
            <a:r>
              <a:rPr lang="es-PE" sz="2400" dirty="0" smtClean="0">
                <a:latin typeface="Candara" panose="020E0502030303020204" pitchFamily="34" charset="0"/>
                <a:hlinkClick r:id="rId12" action="ppaction://hlinksldjump"/>
              </a:rPr>
              <a:t>Historial de revisiones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1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pic>
        <p:nvPicPr>
          <p:cNvPr id="6" name="Picture 2" descr="D:\Jose\universidad UTP\ciclo 9\Proyecto de desarrollo de software\Version 1.0\REQM\ppts\img\JEFE-Y-EMPLEADO.jp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4" y="1623535"/>
            <a:ext cx="3657600" cy="42484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57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3249976" y="561014"/>
            <a:ext cx="75612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4000" b="1" dirty="0">
                <a:latin typeface="Candara" panose="020E0502030303020204" pitchFamily="34" charset="0"/>
              </a:rPr>
              <a:t>Tareas de la actividad Gestionar Configuración del Proyecto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633598355"/>
              </p:ext>
            </p:extLst>
          </p:nvPr>
        </p:nvGraphicFramePr>
        <p:xfrm>
          <a:off x="2521744" y="2318197"/>
          <a:ext cx="9017726" cy="380449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95720"/>
                <a:gridCol w="1203755"/>
                <a:gridCol w="1419457"/>
                <a:gridCol w="3235527"/>
                <a:gridCol w="1499475"/>
                <a:gridCol w="1363792"/>
              </a:tblGrid>
              <a:tr h="608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Rol </a:t>
                      </a:r>
                      <a:r>
                        <a:rPr kumimoji="0" lang="es-PE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Respons</a:t>
                      </a: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.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Nombre de la Tarea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Descripción de la Tarea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Herramientas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Salida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</a:tr>
              <a:tr h="9653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Preparar herramienta de soporte para la configuración</a:t>
                      </a: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222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</a:t>
                      </a:r>
                      <a:r>
                        <a:rPr kumimoji="0" lang="x-non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estor de la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REGITCON_V1.0_2015 Registro de </a:t>
                      </a:r>
                      <a:r>
                        <a:rPr kumimoji="0" lang="es-PE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Items</a:t>
                      </a: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008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Jefe de Proyecto</a:t>
                      </a: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/ </a:t>
                      </a:r>
                      <a:r>
                        <a:rPr kumimoji="0" lang="x-non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Analista de Calidad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u="none" strike="noStrike" cap="none" normalizeH="0" baseline="0" dirty="0" smtClean="0">
                        <a:ln>
                          <a:noFill/>
                        </a:ln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REGITCON_V1.0_2015 Registro de </a:t>
                      </a:r>
                      <a:r>
                        <a:rPr kumimoji="0" lang="es-PE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Items</a:t>
                      </a: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36000" marR="18000" marT="46800" marB="46800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2926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919287" y="227101"/>
            <a:ext cx="85693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PE" sz="4000" b="1" dirty="0">
                <a:latin typeface="Candara" panose="020E0502030303020204" pitchFamily="34" charset="0"/>
              </a:rPr>
              <a:t>Tareas de la actividad Configurar Documentos de trabajo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77796477"/>
              </p:ext>
            </p:extLst>
          </p:nvPr>
        </p:nvGraphicFramePr>
        <p:xfrm>
          <a:off x="1674253" y="2188403"/>
          <a:ext cx="9375819" cy="392906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07463"/>
                <a:gridCol w="1251556"/>
                <a:gridCol w="1475824"/>
                <a:gridCol w="3364009"/>
                <a:gridCol w="1559019"/>
                <a:gridCol w="1417948"/>
              </a:tblGrid>
              <a:tr h="6742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Rol </a:t>
                      </a:r>
                      <a:r>
                        <a:rPr kumimoji="0" lang="es-PE" sz="1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Respons</a:t>
                      </a: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.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Salida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0" marR="0" marT="46800" marB="46800" anchor="ctr" horzOverflow="overflow"/>
                </a:tc>
              </a:tr>
              <a:tr h="1069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Jefe de Proyecto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REGITCON_V1.0_2015 Registro 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Entregables conformes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116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Github</a:t>
                      </a:r>
                      <a:endParaRPr kumimoji="0" lang="es-PE" sz="1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REGITCON_V1.0_2015 Registro 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069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Publicar y dar seguimiento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Documentos difundidos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0758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596604" y="3154320"/>
            <a:ext cx="8136049" cy="83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6. Métricas del proceso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35212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3094285" y="475709"/>
            <a:ext cx="522290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400" b="1" dirty="0">
                <a:latin typeface="Candara" panose="020E0502030303020204" pitchFamily="34" charset="0"/>
              </a:rPr>
              <a:t>Métricas del proceso</a:t>
            </a:r>
            <a:endParaRPr lang="es-ES" sz="4400" b="1" dirty="0">
              <a:latin typeface="Candara" panose="020E0502030303020204" pitchFamily="34" charset="0"/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4182906" y="2343955"/>
            <a:ext cx="3671888" cy="3374265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b="1" dirty="0" smtClean="0">
                <a:latin typeface="Candara" panose="020E0502030303020204" pitchFamily="34" charset="0"/>
              </a:rPr>
              <a:t>ICIC_V1.0_2015 </a:t>
            </a:r>
            <a:r>
              <a:rPr lang="es-PE" b="1" dirty="0">
                <a:latin typeface="Candara" panose="020E0502030303020204" pitchFamily="34" charset="0"/>
              </a:rPr>
              <a:t>Métrica Índice Cambios Ítems de Configuración</a:t>
            </a:r>
            <a:endParaRPr lang="es-ES" b="1" dirty="0">
              <a:latin typeface="Candara" panose="020E0502030303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105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45067" y="3373260"/>
            <a:ext cx="8355012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Artefactos del proceso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1981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876550" y="257176"/>
            <a:ext cx="51058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000" dirty="0">
                <a:latin typeface="Candara" panose="020E0502030303020204" pitchFamily="34" charset="0"/>
              </a:rPr>
              <a:t>Artefactos del proceso</a:t>
            </a:r>
            <a:endParaRPr lang="es-ES" sz="4000" dirty="0">
              <a:latin typeface="Candara" panose="020E0502030303020204" pitchFamily="34" charset="0"/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545192053"/>
              </p:ext>
            </p:extLst>
          </p:nvPr>
        </p:nvGraphicFramePr>
        <p:xfrm>
          <a:off x="1449475" y="1712936"/>
          <a:ext cx="7717548" cy="436589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06964"/>
                <a:gridCol w="2678056"/>
                <a:gridCol w="2395361"/>
                <a:gridCol w="2137167"/>
              </a:tblGrid>
              <a:tr h="839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Artefacto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Subproceso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Actividad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465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REGITCON_V1.0_2015 Registro de Ítems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 Detallar los ítems de configuración aplicables a los Proyectos del Servicio de Optimización de Procesos TdP.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727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PGC_V1.0_2015 Proceso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Proceso de la gestion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Describir el Proceso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666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GC_V.1.0_2015 Gestión de la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Gestion de la configuracion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informe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666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4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SOLACC_V1.0_2015 Formato de Solicitud de Accesos-VY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24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287489" y="3128561"/>
            <a:ext cx="8775700" cy="83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8. Historial de revisiones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37662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798742" y="888821"/>
            <a:ext cx="50417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000" b="1" dirty="0">
                <a:latin typeface="Candara" panose="020E0502030303020204" pitchFamily="34" charset="0"/>
              </a:rPr>
              <a:t>Historial de revisiones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129199761"/>
              </p:ext>
            </p:extLst>
          </p:nvPr>
        </p:nvGraphicFramePr>
        <p:xfrm>
          <a:off x="2189744" y="2884866"/>
          <a:ext cx="8259762" cy="193183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58775"/>
                <a:gridCol w="865609"/>
                <a:gridCol w="1008112"/>
                <a:gridCol w="1202854"/>
                <a:gridCol w="1871662"/>
                <a:gridCol w="1173163"/>
                <a:gridCol w="1779587"/>
              </a:tblGrid>
              <a:tr h="76897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Versión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Fecha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Autor / Rol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Descripción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Estado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162860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22/10/2015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Juan Carlos Guerrero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En revisión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Jose</a:t>
                      </a:r>
                      <a:r>
                        <a:rPr kumimoji="0" lang="es-PE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Valero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2756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416300" y="2563657"/>
            <a:ext cx="8775700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Objetivo y alcance del </a:t>
            </a:r>
          </a:p>
          <a:p>
            <a:pPr marL="342900" indent="-342900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 proceso</a:t>
            </a:r>
          </a:p>
        </p:txBody>
      </p:sp>
      <p:pic>
        <p:nvPicPr>
          <p:cNvPr id="116" name="Imagen 115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6716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181271" y="354348"/>
            <a:ext cx="75119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400" b="1" dirty="0">
                <a:latin typeface="Candara" panose="020E0502030303020204" pitchFamily="34" charset="0"/>
              </a:rPr>
              <a:t>Objetivo y alcance del proceso</a:t>
            </a:r>
            <a:endParaRPr lang="es-ES" sz="4400" b="1" dirty="0">
              <a:latin typeface="Candara" panose="020E0502030303020204" pitchFamily="34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511675" y="2308643"/>
            <a:ext cx="7168791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s-ES_tradnl" sz="2400" b="1" dirty="0" smtClean="0">
                <a:latin typeface="Candara" panose="020E0502030303020204" pitchFamily="34" charset="0"/>
              </a:rPr>
              <a:t>Objetivo</a:t>
            </a:r>
          </a:p>
          <a:p>
            <a:pPr algn="just"/>
            <a:r>
              <a:rPr lang="es-ES" sz="2400" dirty="0">
                <a:latin typeface="Candara" panose="020E0502030303020204" pitchFamily="34" charset="0"/>
              </a:rPr>
              <a:t>Definir, diseñar e implementar actividades que brinden soporte al proceso de gestión de la configuración </a:t>
            </a:r>
            <a:r>
              <a:rPr lang="es-ES" sz="2400" dirty="0" smtClean="0">
                <a:latin typeface="Candara" panose="020E0502030303020204" pitchFamily="34" charset="0"/>
              </a:rPr>
              <a:t>en el inventario Online (inventario en </a:t>
            </a:r>
            <a:r>
              <a:rPr lang="es-ES" sz="2400" dirty="0" err="1" smtClean="0">
                <a:latin typeface="Candara" panose="020E0502030303020204" pitchFamily="34" charset="0"/>
              </a:rPr>
              <a:t>linea</a:t>
            </a:r>
            <a:r>
              <a:rPr lang="es-ES" sz="2400" dirty="0" smtClean="0">
                <a:latin typeface="Candara" panose="020E0502030303020204" pitchFamily="34" charset="0"/>
              </a:rPr>
              <a:t>)</a:t>
            </a:r>
            <a:r>
              <a:rPr lang="es-PE" sz="2400" dirty="0" smtClean="0">
                <a:latin typeface="Candara" panose="020E0502030303020204" pitchFamily="34" charset="0"/>
              </a:rPr>
              <a:t>.</a:t>
            </a:r>
            <a:r>
              <a:rPr lang="es-ES" sz="2400" dirty="0" smtClean="0">
                <a:latin typeface="Candara" panose="020E0502030303020204" pitchFamily="34" charset="0"/>
              </a:rPr>
              <a:t> </a:t>
            </a:r>
            <a:endParaRPr lang="es-ES_tradnl" sz="2400" dirty="0">
              <a:latin typeface="Candara" panose="020E0502030303020204" pitchFamily="34" charset="0"/>
            </a:endParaRPr>
          </a:p>
          <a:p>
            <a:pPr algn="just"/>
            <a:endParaRPr lang="es-ES_tradnl" sz="2400" b="1" dirty="0">
              <a:latin typeface="Candara" panose="020E0502030303020204" pitchFamily="34" charset="0"/>
            </a:endParaRPr>
          </a:p>
          <a:p>
            <a:pPr algn="just"/>
            <a:r>
              <a:rPr lang="es-ES_tradnl" sz="2400" b="1" dirty="0" smtClean="0">
                <a:latin typeface="Candara" panose="020E0502030303020204" pitchFamily="34" charset="0"/>
              </a:rPr>
              <a:t>Alcance </a:t>
            </a:r>
          </a:p>
          <a:p>
            <a:pPr algn="just"/>
            <a:r>
              <a:rPr lang="es-PE" sz="2400" dirty="0">
                <a:latin typeface="Candara" panose="020E0502030303020204" pitchFamily="34" charset="0"/>
              </a:rPr>
              <a:t>El alcance del proceso abarca todos los archivos </a:t>
            </a:r>
            <a:r>
              <a:rPr lang="es-PE" sz="2400" dirty="0" smtClean="0">
                <a:latin typeface="Candara" panose="020E0502030303020204" pitchFamily="34" charset="0"/>
              </a:rPr>
              <a:t>del inventario Online (inventario en </a:t>
            </a:r>
            <a:r>
              <a:rPr lang="es-PE" sz="2400" dirty="0" err="1" smtClean="0">
                <a:latin typeface="Candara" panose="020E0502030303020204" pitchFamily="34" charset="0"/>
              </a:rPr>
              <a:t>linea</a:t>
            </a:r>
            <a:r>
              <a:rPr lang="es-PE" sz="2400" dirty="0" smtClean="0">
                <a:latin typeface="Candara" panose="020E0502030303020204" pitchFamily="34" charset="0"/>
              </a:rPr>
              <a:t>).</a:t>
            </a:r>
            <a:r>
              <a:rPr lang="es-ES" sz="2400" dirty="0" smtClean="0">
                <a:latin typeface="Candara" panose="020E0502030303020204" pitchFamily="34" charset="0"/>
              </a:rPr>
              <a:t> </a:t>
            </a:r>
            <a:endParaRPr lang="es-ES_tradnl" sz="2400" dirty="0">
              <a:latin typeface="Candara" panose="020E0502030303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pic>
        <p:nvPicPr>
          <p:cNvPr id="11" name="Picture 2" descr="D:\Jose\universidad UTP\ciclo 9\Proyecto de desarrollo de software\Version 1.0\REQM\ppts\img\descarga.jp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69" y="2175953"/>
            <a:ext cx="2819400" cy="3312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771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722788" y="3233359"/>
            <a:ext cx="8700773" cy="83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2. Términos y definiciones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14834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863850" y="188914"/>
            <a:ext cx="589007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400" b="1" dirty="0">
                <a:latin typeface="Candara" panose="020E0502030303020204" pitchFamily="34" charset="0"/>
              </a:rPr>
              <a:t>Términos y definiciones</a:t>
            </a:r>
            <a:endParaRPr lang="es-ES" sz="4400" b="1" dirty="0">
              <a:latin typeface="Candara" panose="020E0502030303020204" pitchFamily="34" charset="0"/>
            </a:endParaRPr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16597870"/>
              </p:ext>
            </p:extLst>
          </p:nvPr>
        </p:nvGraphicFramePr>
        <p:xfrm>
          <a:off x="1455313" y="1409115"/>
          <a:ext cx="10071278" cy="495090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07482"/>
                <a:gridCol w="3384457"/>
                <a:gridCol w="6179339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Términos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Definiciones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Baseline o línea base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Control de la configuración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3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Ítem de configuración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4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Repositorio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Es el lugar donde se guarda los documentos y es en la nube : GitHub.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5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Sistema de Gestión de la Configuración</a:t>
                      </a:r>
                      <a:r>
                        <a:rPr kumimoji="0" lang="es-E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6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Gestor de Configuración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Rol responsable de la Gestión de Configuración.</a:t>
                      </a: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14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99322330"/>
              </p:ext>
            </p:extLst>
          </p:nvPr>
        </p:nvGraphicFramePr>
        <p:xfrm>
          <a:off x="1774825" y="1700214"/>
          <a:ext cx="9159339" cy="398164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86446"/>
                <a:gridCol w="2977963"/>
                <a:gridCol w="549493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#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Términos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Definiciones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7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Gestión de configuración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Disciplina que permite controlar la evolución de los proyectos involucrados en Sistema de Agen</a:t>
                      </a:r>
                      <a:r>
                        <a:rPr kumimoji="0" lang="x-non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</a:t>
                      </a: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ia de Viajes. Cubre los siguientes aspectos operacionales:</a:t>
                      </a:r>
                      <a:endParaRPr kumimoji="0" lang="es-ES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Identificación: del producto, así como sus componentes y su tipo, haciéndolos únicos y accesibles de alguna forma.</a:t>
                      </a:r>
                      <a:endParaRPr kumimoji="0" lang="es-ES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Control: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Seguimiento del estado: grabar y reportar el estado de los componentes y requerimientos de cambio y recopilar estadísticas de vital importancia de los componentes del producto.</a:t>
                      </a:r>
                      <a:endParaRPr kumimoji="0" lang="es-ES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-Auditoria y revisión: validar completamente el producto y mantener la consistencia entre los componentes asegurándose de que los productos son una colección de componentes bien definidos. 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ndara" panose="020E0502030303020204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863850" y="380284"/>
            <a:ext cx="589007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4400" b="1" dirty="0">
                <a:latin typeface="Candara" panose="020E0502030303020204" pitchFamily="34" charset="0"/>
              </a:rPr>
              <a:t>Términos y definiciones</a:t>
            </a:r>
            <a:endParaRPr lang="es-ES" sz="4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3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752046" y="2652044"/>
            <a:ext cx="7491211" cy="201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latin typeface="Candara" panose="020E0502030303020204" pitchFamily="34" charset="0"/>
                <a:ea typeface="ＭＳ Ｐゴシック" pitchFamily="112" charset="-128"/>
              </a:rPr>
              <a:t>	responsabilidades</a:t>
            </a:r>
          </a:p>
        </p:txBody>
      </p:sp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85061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905126" y="257175"/>
            <a:ext cx="6215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4000" b="1" dirty="0">
                <a:latin typeface="Candara" panose="020E0502030303020204" pitchFamily="34" charset="0"/>
              </a:rPr>
              <a:t>Roles y </a:t>
            </a:r>
            <a:r>
              <a:rPr lang="es-PE" sz="4000" b="1" dirty="0" smtClean="0">
                <a:latin typeface="Candara" panose="020E0502030303020204" pitchFamily="34" charset="0"/>
              </a:rPr>
              <a:t>Responsabilidades</a:t>
            </a:r>
            <a:endParaRPr lang="es-ES" sz="4000" b="1" dirty="0">
              <a:latin typeface="Candara" panose="020E0502030303020204" pitchFamily="34" charset="0"/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03388" y="3430588"/>
            <a:ext cx="1655762" cy="792162"/>
          </a:xfrm>
          <a:prstGeom prst="homePlate">
            <a:avLst>
              <a:gd name="adj" fmla="val 5225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x-none" sz="1400" b="1"/>
              <a:t>Jefe </a:t>
            </a:r>
            <a:r>
              <a:rPr lang="x-none" sz="1400" b="1" dirty="0"/>
              <a:t>de Proyecto</a:t>
            </a:r>
            <a:endParaRPr lang="es-PE" sz="1400" b="1" dirty="0"/>
          </a:p>
          <a:p>
            <a:r>
              <a:rPr lang="es-PE" sz="1400" b="1" dirty="0"/>
              <a:t>(JP)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03388" y="1960563"/>
            <a:ext cx="1655762" cy="792162"/>
          </a:xfrm>
          <a:prstGeom prst="homePlate">
            <a:avLst>
              <a:gd name="adj" fmla="val 5225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PE" sz="1400" b="1" dirty="0"/>
              <a:t>Gestor de la Configuración (GC)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3575051" y="1643063"/>
            <a:ext cx="6913563" cy="1439862"/>
          </a:xfrm>
          <a:prstGeom prst="roundRect">
            <a:avLst>
              <a:gd name="adj" fmla="val 11356"/>
            </a:avLst>
          </a:prstGeom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179388" indent="-179388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Define y ejecuta el Plan del Proyecto para la Tercerización.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Mantiene y preserva los Baselines.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3575051" y="3212977"/>
            <a:ext cx="6913563" cy="1367657"/>
          </a:xfrm>
          <a:prstGeom prst="roundRect">
            <a:avLst>
              <a:gd name="adj" fmla="val 16667"/>
            </a:avLst>
          </a:prstGeom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179388" indent="-179388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Lleva a cabo las actividades de versionamiento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x-none" sz="1200" dirty="0"/>
          </a:p>
          <a:p>
            <a:pPr marL="179388" indent="-179388">
              <a:buFontTx/>
              <a:buChar char="•"/>
            </a:pPr>
            <a:r>
              <a:rPr lang="es-PE" sz="1200" dirty="0"/>
              <a:t>Revisa que se mantenga la forma y estándares de nomenclatura y versionamiento de los entregables.</a:t>
            </a:r>
          </a:p>
          <a:p>
            <a:pPr marL="179388" indent="-179388">
              <a:buFontTx/>
              <a:buChar char="•"/>
            </a:pPr>
            <a:endParaRPr lang="es-ES" sz="1200" dirty="0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1738282" y="5213031"/>
            <a:ext cx="1655762" cy="792163"/>
          </a:xfrm>
          <a:prstGeom prst="homePlate">
            <a:avLst>
              <a:gd name="adj" fmla="val 5225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x-none" sz="1400" b="1" dirty="0"/>
              <a:t>Analista</a:t>
            </a:r>
            <a:r>
              <a:rPr lang="es-PE" sz="1400" b="1" dirty="0"/>
              <a:t> de Calidad (</a:t>
            </a:r>
            <a:r>
              <a:rPr lang="x-none" sz="1400" b="1" dirty="0"/>
              <a:t>AC</a:t>
            </a:r>
            <a:r>
              <a:rPr lang="es-PE" sz="1400" b="1" dirty="0"/>
              <a:t>)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3565787" y="4941169"/>
            <a:ext cx="6913563" cy="1064025"/>
          </a:xfrm>
          <a:prstGeom prst="roundRect">
            <a:avLst>
              <a:gd name="adj" fmla="val 16667"/>
            </a:avLst>
          </a:prstGeom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200" dirty="0"/>
              <a:t>El </a:t>
            </a:r>
            <a:r>
              <a:rPr lang="x-none" sz="1200" dirty="0"/>
              <a:t>Analista</a:t>
            </a:r>
            <a:r>
              <a:rPr lang="es-PE" sz="1200" dirty="0"/>
              <a:t> de Calidad debe participar en el diseño de los productos o servicios, considerando el impacto de los cambios del diseño en la calidad.</a:t>
            </a:r>
            <a:endParaRPr lang="x-non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x-non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200" dirty="0"/>
              <a:t>El </a:t>
            </a:r>
            <a:r>
              <a:rPr lang="x-none" sz="1200" dirty="0"/>
              <a:t>Analista</a:t>
            </a:r>
            <a:r>
              <a:rPr lang="es-PE" sz="1200" dirty="0"/>
              <a:t> de Calidad debe inspeccionar y probar el producto o servicio a lo largo de las etapas de su producción.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52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112</TotalTime>
  <Words>2356</Words>
  <Application>Microsoft Office PowerPoint</Application>
  <PresentationFormat>Panorámica</PresentationFormat>
  <Paragraphs>315</Paragraphs>
  <Slides>27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Calibri</vt:lpstr>
      <vt:lpstr>Candara</vt:lpstr>
      <vt:lpstr>Corbel</vt:lpstr>
      <vt:lpstr>ＭＳ Ｐゴシック</vt:lpstr>
      <vt:lpstr>Times New Roman</vt:lpstr>
      <vt:lpstr>Parallax</vt:lpstr>
      <vt:lpstr>Proceso de Gestión de Configuración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Guerrero Fernandez</dc:creator>
  <cp:lastModifiedBy>Juan Carlos Guerrero Fernandez</cp:lastModifiedBy>
  <cp:revision>22</cp:revision>
  <dcterms:created xsi:type="dcterms:W3CDTF">2015-10-21T18:13:34Z</dcterms:created>
  <dcterms:modified xsi:type="dcterms:W3CDTF">2015-10-22T14:58:33Z</dcterms:modified>
</cp:coreProperties>
</file>