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Maven Pro" panose="020B0604020202020204" charset="0"/>
      <p:regular r:id="rId25"/>
      <p:bold r:id="rId26"/>
    </p:embeddedFont>
    <p:embeddedFont>
      <p:font typeface="Nuni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" y="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6f95ef4a4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6f95ef4a4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6f95ef4a4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6f95ef4a4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solutions for q-learning: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Run training for a longer period of time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Restart training on a trained q-table (resets learning and exploration rate)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Adjust reward system to mimic pole cart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just switch to deep q-learning: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a neural network to preprocess the observation space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Allows the agent to learn to cluster similar scenarios and learn quicker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4713a9257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4713a9257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solutions for q-learning: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Run training for a longer period of time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Restart training on a trained q-table (resets learning and exploration rate)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Adjust reward system to mimic pole cart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just switch to deep q-learning: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a neural network to preprocess the observation space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Allows the agent to learn to cluster similar scenarios and learn quicker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4713a9257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4713a9257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6f95ef4a4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6f95ef4a4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4713a9257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4713a9257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goal of our project is to use the reinforcement learning technique of Q-learning to train an agent to perform well in the classic Atari game, Pong.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6f95ef4a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6f95ef4a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4713a9257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4713a9257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4713a9257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4713a9257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285750" algn="l" rtl="0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SzPts val="900"/>
              <a:buFont typeface="Georgia"/>
              <a:buAutoNum type="arabicPeriod"/>
            </a:pPr>
            <a:r>
              <a:rPr lang="en" sz="9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Agent starts in a state (s1) takes an action (a1) and receives a reward (r1)</a:t>
            </a:r>
            <a:endParaRPr sz="9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28575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AutoNum type="arabicPeriod"/>
            </a:pPr>
            <a:r>
              <a:rPr lang="en" sz="9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Agent selects action by referencing Q-table with highest value (max) </a:t>
            </a:r>
            <a:r>
              <a:rPr lang="en" sz="900" b="1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OR</a:t>
            </a:r>
            <a:r>
              <a:rPr lang="en" sz="9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by random (epsilon, ε)</a:t>
            </a:r>
            <a:endParaRPr sz="9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28575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SzPts val="900"/>
              <a:buFont typeface="Georgia"/>
              <a:buAutoNum type="arabicPeriod"/>
            </a:pPr>
            <a:r>
              <a:rPr lang="en" sz="9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Update q-values</a:t>
            </a:r>
            <a:endParaRPr sz="9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6f95ef4a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6f95ef4a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Lr = learning rate (alpha) defines how much you accept the new value vs the old value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Gamma = discount factor. Determines how much you want future reward to matter compared to current reward (usually ranges between 0.8 and 1.0, with 1 putting all weight towards future reward.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Reward = value received after completing certain action and specific state (given by gym)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6f95ef4a4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6f95ef4a4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tuning was extremely important in learning speed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4713a9257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4713a9257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4713a9257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4713a9257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plateaus at -15 average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exploration (epsilon) is reset at 17,000 episodes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jumps up and agent learns to exploit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Winning with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oaeG0EBXcM9zRVB9mud-GQUqo-fD-qTT/view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8506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1696650"/>
            <a:ext cx="42555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 Approach to Play Pong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98200" y="3437925"/>
            <a:ext cx="3134400" cy="15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4th May 2020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Department of Mathematics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Manhattan College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Riverdale, NY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MATG 557 - Machine Learning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050" y="4112200"/>
            <a:ext cx="93345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3"/>
          <p:cNvSpPr txBox="1"/>
          <p:nvPr/>
        </p:nvSpPr>
        <p:spPr>
          <a:xfrm>
            <a:off x="3866550" y="3991525"/>
            <a:ext cx="2589600" cy="10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Presented By: 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Michael Campiglia &amp;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Anton Paljusevic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>
            <a:spLocks noGrp="1"/>
          </p:cNvSpPr>
          <p:nvPr>
            <p:ph type="title"/>
          </p:nvPr>
        </p:nvSpPr>
        <p:spPr>
          <a:xfrm>
            <a:off x="1388550" y="196875"/>
            <a:ext cx="6366900" cy="5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Agent Progress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47" name="Google Shape;347;p22"/>
          <p:cNvSpPr txBox="1"/>
          <p:nvPr/>
        </p:nvSpPr>
        <p:spPr>
          <a:xfrm>
            <a:off x="-75" y="4382225"/>
            <a:ext cx="4572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Performance with no training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22"/>
          <p:cNvSpPr txBox="1"/>
          <p:nvPr/>
        </p:nvSpPr>
        <p:spPr>
          <a:xfrm>
            <a:off x="4572000" y="4382100"/>
            <a:ext cx="4572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Performance after 20,000 episodes of training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9" name="Google Shape;3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400" y="933075"/>
            <a:ext cx="27432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313" y="933075"/>
            <a:ext cx="27432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34182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It Worked!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56" name="Google Shape;3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680" y="2718575"/>
            <a:ext cx="439102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680" y="2133263"/>
            <a:ext cx="42576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7680" y="1535650"/>
            <a:ext cx="43148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7680" y="3332450"/>
            <a:ext cx="4152914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65" name="Google Shape;365;p24"/>
          <p:cNvSpPr txBox="1">
            <a:spLocks noGrp="1"/>
          </p:cNvSpPr>
          <p:nvPr>
            <p:ph type="body" idx="1"/>
          </p:nvPr>
        </p:nvSpPr>
        <p:spPr>
          <a:xfrm>
            <a:off x="1303800" y="1395675"/>
            <a:ext cx="7030500" cy="31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Proved q-learning could “solve” a simple environment (CartPole)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On more complex environments (Pong) parameter tuning is more difficult due to training time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Resetting parameters and starting with a trained q-table increases performance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Future Work</a:t>
            </a:r>
            <a:endParaRPr sz="1600" b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Continue/Automate Parameter tuning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Transition to Deep Q-learning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71" name="Google Shape;371;p25"/>
          <p:cNvSpPr txBox="1">
            <a:spLocks noGrp="1"/>
          </p:cNvSpPr>
          <p:nvPr>
            <p:ph type="body" idx="1"/>
          </p:nvPr>
        </p:nvSpPr>
        <p:spPr>
          <a:xfrm>
            <a:off x="1141800" y="1293400"/>
            <a:ext cx="7192500" cy="3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Dutta, Sayon. Reinforcement Learning with TensorFlow: A beginner's guide to designing self-learning systems with TensorFlow and OpenAI Gym. Packt Publishing Ltd, 2018.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“Getting Started With Gym” Gym, OpenAI, 16 April 2020, https://gym.openai.com/docs/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“Pong-v0” Gym, OpenAI, 16 April 2020, https://gym.openai.com/envs/Pong-v0/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Violante, Andre. “Simple Reinforcement Learning: Q-Learning.” Towards Data Science, Towards Data Science, 18 Mar. 2019, towardsdatascience.com/simple-reinforcement-learning-q-learning-fcddc4b6fe56.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Dimitrakakis, Christos, and Ronald Ortner. "Decision making under uncertainty and reinforcement learning." (2018).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Video</a:t>
            </a:r>
            <a:endParaRPr/>
          </a:p>
        </p:txBody>
      </p:sp>
      <p:pic>
        <p:nvPicPr>
          <p:cNvPr id="377" name="Google Shape;377;p26" title="WinningRLPong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7188" y="1220025"/>
            <a:ext cx="5089625" cy="38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1303800" y="1168950"/>
            <a:ext cx="6591900" cy="13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/>
              <a:t>Project Goal  </a:t>
            </a:r>
            <a:endParaRPr sz="1800" b="1" u="sng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 the reinforcement learning technique of Q-learning to train an agent to perform well in the classic Atari game, Pong. </a:t>
            </a:r>
            <a:endParaRPr sz="1400"/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43" y="2608150"/>
            <a:ext cx="3220691" cy="21145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9" name="Google Shape;289;p14"/>
          <p:cNvSpPr txBox="1">
            <a:spLocks noGrp="1"/>
          </p:cNvSpPr>
          <p:nvPr>
            <p:ph type="body" idx="1"/>
          </p:nvPr>
        </p:nvSpPr>
        <p:spPr>
          <a:xfrm>
            <a:off x="4174425" y="2776075"/>
            <a:ext cx="4693200" cy="19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/>
              <a:t>Reinforcement Learning (RL)</a:t>
            </a:r>
            <a:endParaRPr sz="1800" b="1" u="sng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An agent tries to maximize reward when taking actions in an environment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Commonly modeled as a Markov decision process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290" name="Google Shape;290;p14"/>
          <p:cNvSpPr txBox="1"/>
          <p:nvPr/>
        </p:nvSpPr>
        <p:spPr>
          <a:xfrm>
            <a:off x="829950" y="4686650"/>
            <a:ext cx="27231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Figure 1: General RL Cycle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</a:t>
            </a:r>
            <a:endParaRPr/>
          </a:p>
        </p:txBody>
      </p:sp>
      <p:sp>
        <p:nvSpPr>
          <p:cNvPr id="296" name="Google Shape;296;p15"/>
          <p:cNvSpPr txBox="1">
            <a:spLocks noGrp="1"/>
          </p:cNvSpPr>
          <p:nvPr>
            <p:ph type="body" idx="1"/>
          </p:nvPr>
        </p:nvSpPr>
        <p:spPr>
          <a:xfrm>
            <a:off x="1215750" y="1370950"/>
            <a:ext cx="7118700" cy="31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/>
              <a:t>Q-Learning</a:t>
            </a:r>
            <a:endParaRPr sz="1600" b="1" u="sng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 reinforcement learning algorithm that seeks to find the best action to take given the current state and learn a “policy” that maximizes total reward.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u="sng"/>
              <a:t>Off-policy </a:t>
            </a:r>
            <a:endParaRPr sz="1600" b="1" u="sng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q-learning function learns from taking random actions (exploration)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 predefined policy, or set of behaviors, isn’t necessary for q-learning.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68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302" name="Google Shape;302;p16"/>
          <p:cNvSpPr txBox="1">
            <a:spLocks noGrp="1"/>
          </p:cNvSpPr>
          <p:nvPr>
            <p:ph type="body" idx="1"/>
          </p:nvPr>
        </p:nvSpPr>
        <p:spPr>
          <a:xfrm>
            <a:off x="409925" y="1264850"/>
            <a:ext cx="5768100" cy="28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GYM (an OpenAI RL package) to access a Pong Environment in Python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Observation Space:</a:t>
            </a:r>
            <a:r>
              <a:rPr lang="en" sz="1600"/>
              <a:t> (training data) 210x160x3 RGB images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Action Space:</a:t>
            </a:r>
            <a:r>
              <a:rPr lang="en" sz="1600"/>
              <a:t> 2 (move up), 5 (move down), 0 (do nothing)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Step:</a:t>
            </a:r>
            <a:r>
              <a:rPr lang="en" sz="1600"/>
              <a:t> choose an action and enter new observation space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Episode:</a:t>
            </a:r>
            <a:r>
              <a:rPr lang="en" sz="1600"/>
              <a:t> set of steps from beginning to end of game (21 points)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/>
              <a:t>Reward:</a:t>
            </a:r>
            <a:r>
              <a:rPr lang="en" sz="1600"/>
              <a:t> -1 (lose round), 0 (round still playing), 1 (win round)</a:t>
            </a:r>
            <a:endParaRPr sz="1600"/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8250" y="1264850"/>
            <a:ext cx="2331359" cy="32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6"/>
          <p:cNvSpPr txBox="1"/>
          <p:nvPr/>
        </p:nvSpPr>
        <p:spPr>
          <a:xfrm>
            <a:off x="6348300" y="4634500"/>
            <a:ext cx="23313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Figure 2: Gym Pong Rendering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310" name="Google Shape;310;p17"/>
          <p:cNvSpPr txBox="1">
            <a:spLocks noGrp="1"/>
          </p:cNvSpPr>
          <p:nvPr>
            <p:ph type="body" idx="1"/>
          </p:nvPr>
        </p:nvSpPr>
        <p:spPr>
          <a:xfrm>
            <a:off x="655400" y="1322025"/>
            <a:ext cx="7785900" cy="3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The agent learns by taking an action at a specific state and then updating the associated Q-value in a Q-table</a:t>
            </a:r>
            <a:endParaRPr sz="1500" b="1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Matrix that contains all possible combinations of states and actions along with their “Q-value”</a:t>
            </a: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 “Q-value” is updated based on the reward given to the agent for performing a specific action at a specific state.</a:t>
            </a:r>
            <a:endParaRPr sz="15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/>
              <a:t>An agent can take an action in one of two ways </a:t>
            </a:r>
            <a:endParaRPr sz="1500" b="1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Reference the Q-table and choose the action with the highest q-value associated to the current state (</a:t>
            </a:r>
            <a:r>
              <a:rPr lang="en" sz="1500" b="1"/>
              <a:t>exploitation</a:t>
            </a:r>
            <a:r>
              <a:rPr lang="en" sz="1500"/>
              <a:t>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Act completely randomly based on the available actions (</a:t>
            </a:r>
            <a:r>
              <a:rPr lang="en" sz="1500" b="1"/>
              <a:t>exploration</a:t>
            </a:r>
            <a:r>
              <a:rPr lang="en" sz="1500"/>
              <a:t>)</a:t>
            </a:r>
            <a:endParaRPr sz="15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316" name="Google Shape;316;p18"/>
          <p:cNvSpPr txBox="1">
            <a:spLocks noGrp="1"/>
          </p:cNvSpPr>
          <p:nvPr>
            <p:ph type="body" idx="1"/>
          </p:nvPr>
        </p:nvSpPr>
        <p:spPr>
          <a:xfrm>
            <a:off x="633750" y="1504313"/>
            <a:ext cx="8070600" cy="32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/>
              <a:t>Updating Q-value</a:t>
            </a:r>
            <a:endParaRPr sz="1800" b="1" u="sng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Font typeface="Cambria"/>
              <a:buChar char="-"/>
            </a:pPr>
            <a:r>
              <a:rPr lang="en" sz="2400" b="1">
                <a:latin typeface="Cambria"/>
                <a:ea typeface="Cambria"/>
                <a:cs typeface="Cambria"/>
                <a:sym typeface="Cambria"/>
              </a:rPr>
              <a:t>NewQ(s,a) = Q(s,a) + 𝛼[R(s,a) + 𝛾 maxQ’(s’,a’) - Q(s,a)]</a:t>
            </a:r>
            <a:endParaRPr sz="1500" b="1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u="sng"/>
              <a:t>Associated Python Code</a:t>
            </a:r>
            <a:endParaRPr sz="1800" b="1" u="sng"/>
          </a:p>
          <a:p>
            <a:pPr marL="457200" lvl="0" indent="-393700" algn="l" rtl="0">
              <a:spcBef>
                <a:spcPts val="1600"/>
              </a:spcBef>
              <a:spcAft>
                <a:spcPts val="0"/>
              </a:spcAft>
              <a:buSzPts val="2600"/>
              <a:buFont typeface="Cambria"/>
              <a:buChar char="-"/>
            </a:pPr>
            <a:r>
              <a:rPr lang="en" sz="2300" b="1" i="1">
                <a:latin typeface="Cambria"/>
                <a:ea typeface="Cambria"/>
                <a:cs typeface="Cambria"/>
                <a:sym typeface="Cambria"/>
              </a:rPr>
              <a:t>Q[state, action] = Q[state, action] + lr * (reward + gamma * np.max(Q[new_state, :]) - Q[state, action])</a:t>
            </a:r>
            <a:endParaRPr sz="2600" b="1" i="1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Concept</a:t>
            </a:r>
            <a:endParaRPr/>
          </a:p>
        </p:txBody>
      </p:sp>
      <p:sp>
        <p:nvSpPr>
          <p:cNvPr id="322" name="Google Shape;322;p19"/>
          <p:cNvSpPr txBox="1">
            <a:spLocks noGrp="1"/>
          </p:cNvSpPr>
          <p:nvPr>
            <p:ph type="body" idx="1"/>
          </p:nvPr>
        </p:nvSpPr>
        <p:spPr>
          <a:xfrm>
            <a:off x="1303800" y="1401775"/>
            <a:ext cx="3312000" cy="31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Programed q-learning algorithm to solve a simpler environment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CartPole: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Goal is to balance a stick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Observation space is 4 readings of velocities and locations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Reward is a point for every step without dropping it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800" y="501525"/>
            <a:ext cx="2661300" cy="17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1797" y="2688531"/>
            <a:ext cx="2661300" cy="1774194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9"/>
          <p:cNvSpPr/>
          <p:nvPr/>
        </p:nvSpPr>
        <p:spPr>
          <a:xfrm>
            <a:off x="5315375" y="1908625"/>
            <a:ext cx="421205" cy="930849"/>
          </a:xfrm>
          <a:custGeom>
            <a:avLst/>
            <a:gdLst/>
            <a:ahLst/>
            <a:cxnLst/>
            <a:rect l="l" t="t" r="r" b="b"/>
            <a:pathLst>
              <a:path w="14260" h="37093" extrusionOk="0">
                <a:moveTo>
                  <a:pt x="14260" y="0"/>
                </a:moveTo>
                <a:cubicBezTo>
                  <a:pt x="11888" y="3307"/>
                  <a:pt x="243" y="13659"/>
                  <a:pt x="27" y="19841"/>
                </a:cubicBezTo>
                <a:cubicBezTo>
                  <a:pt x="-189" y="26023"/>
                  <a:pt x="10810" y="34218"/>
                  <a:pt x="12966" y="3709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26" name="Google Shape;326;p19"/>
          <p:cNvSpPr txBox="1"/>
          <p:nvPr/>
        </p:nvSpPr>
        <p:spPr>
          <a:xfrm>
            <a:off x="5516600" y="2232075"/>
            <a:ext cx="31917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Figure 3: CartPole 30 Episodes of Training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5602875" y="4410125"/>
            <a:ext cx="31917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Figure 4: CartPole 300 Episodes of Training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body" idx="1"/>
          </p:nvPr>
        </p:nvSpPr>
        <p:spPr>
          <a:xfrm>
            <a:off x="1303800" y="1392925"/>
            <a:ext cx="7030500" cy="34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Observation states affect the size of the Q-Table. Compressing and discretizing decreases the possible number of states.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u="sng"/>
              <a:t>Compression</a:t>
            </a:r>
            <a:endParaRPr sz="1600" b="1" u="sng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Reduce observation space from 210 X 160 X 3 array to 1 X 3 array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Opponent's paddle , ball, and agent’s paddle location retrieved by searching for pixel color in array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u="sng"/>
              <a:t>Discretization</a:t>
            </a:r>
            <a:endParaRPr sz="1600" b="1" u="sng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Take the compressed array and change max and min range for locations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Validation</a:t>
            </a:r>
            <a:endParaRPr/>
          </a:p>
        </p:txBody>
      </p:sp>
      <p:sp>
        <p:nvSpPr>
          <p:cNvPr id="339" name="Google Shape;339;p21"/>
          <p:cNvSpPr txBox="1">
            <a:spLocks noGrp="1"/>
          </p:cNvSpPr>
          <p:nvPr>
            <p:ph type="body" idx="1"/>
          </p:nvPr>
        </p:nvSpPr>
        <p:spPr>
          <a:xfrm>
            <a:off x="5404050" y="1597875"/>
            <a:ext cx="2985900" cy="29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Conducted throughout the process of training by tracking average performance every 100 episodes.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Further proof can be seen by rendering games with the resulting Q-Table. (next slide)</a:t>
            </a:r>
            <a:endParaRPr sz="1600"/>
          </a:p>
        </p:txBody>
      </p:sp>
      <p:sp>
        <p:nvSpPr>
          <p:cNvPr id="340" name="Google Shape;340;p21"/>
          <p:cNvSpPr txBox="1"/>
          <p:nvPr/>
        </p:nvSpPr>
        <p:spPr>
          <a:xfrm>
            <a:off x="804425" y="4239600"/>
            <a:ext cx="39528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Figure 5: Number of Training Episodes vs. Performance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1" name="Google Shape;3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350" y="1591525"/>
            <a:ext cx="3891875" cy="2560169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1078</Words>
  <Application>Microsoft Office PowerPoint</Application>
  <PresentationFormat>On-screen Show (16:9)</PresentationFormat>
  <Paragraphs>112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Georgia</vt:lpstr>
      <vt:lpstr>Arial</vt:lpstr>
      <vt:lpstr>Maven Pro</vt:lpstr>
      <vt:lpstr>Nunito</vt:lpstr>
      <vt:lpstr>Cambria</vt:lpstr>
      <vt:lpstr>Momentum</vt:lpstr>
      <vt:lpstr>Reinforcement Learning</vt:lpstr>
      <vt:lpstr>Introduction</vt:lpstr>
      <vt:lpstr>Q-Learning</vt:lpstr>
      <vt:lpstr>Data Exploration</vt:lpstr>
      <vt:lpstr>Model Training</vt:lpstr>
      <vt:lpstr>Model Training</vt:lpstr>
      <vt:lpstr>Proof of Concept</vt:lpstr>
      <vt:lpstr>Data Preprocessing</vt:lpstr>
      <vt:lpstr>Testing and Validation</vt:lpstr>
      <vt:lpstr>Agent Progress</vt:lpstr>
      <vt:lpstr>It Worked!</vt:lpstr>
      <vt:lpstr>Summary</vt:lpstr>
      <vt:lpstr>References</vt:lpstr>
      <vt:lpstr>Full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cp:lastModifiedBy>Michael Campiglia</cp:lastModifiedBy>
  <cp:revision>1</cp:revision>
  <dcterms:modified xsi:type="dcterms:W3CDTF">2020-05-03T21:39:35Z</dcterms:modified>
</cp:coreProperties>
</file>