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Double Ended Selection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242: Algorithms and Computing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057025"/>
              </p:ext>
            </p:extLst>
          </p:nvPr>
        </p:nvGraphicFramePr>
        <p:xfrm>
          <a:off x="1103684" y="1409171"/>
          <a:ext cx="89471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r>
                        <a:rPr lang="en-US" baseline="0" dirty="0" smtClean="0"/>
                        <a:t> =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03099"/>
              </p:ext>
            </p:extLst>
          </p:nvPr>
        </p:nvGraphicFramePr>
        <p:xfrm>
          <a:off x="1103684" y="3100042"/>
          <a:ext cx="89471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03684" y="2619973"/>
            <a:ext cx="195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6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12800"/>
            <a:ext cx="8946541" cy="5435599"/>
          </a:xfrm>
        </p:spPr>
        <p:txBody>
          <a:bodyPr/>
          <a:lstStyle/>
          <a:p>
            <a:r>
              <a:rPr lang="en-US" dirty="0" smtClean="0"/>
              <a:t>It is important to check and make sure that the pairwise sort is preserved. This must be done after each iteration.</a:t>
            </a:r>
          </a:p>
          <a:p>
            <a:pPr lvl="1"/>
            <a:r>
              <a:rPr lang="en-US" dirty="0" smtClean="0"/>
              <a:t>What comparisons must be made?</a:t>
            </a:r>
          </a:p>
          <a:p>
            <a:r>
              <a:rPr lang="en-US" dirty="0" smtClean="0"/>
              <a:t>Note that after the first pass the smallest element and largest element are in their correct places.</a:t>
            </a:r>
          </a:p>
          <a:p>
            <a:r>
              <a:rPr lang="en-US" dirty="0" smtClean="0"/>
              <a:t>Therefore after the first pass we only need to focus on the array from index 1 to index n-2.</a:t>
            </a:r>
          </a:p>
          <a:p>
            <a:r>
              <a:rPr lang="en-US" dirty="0" smtClean="0"/>
              <a:t>On the following pass we must only focus on the array from index 2 to index n-3,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2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Order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285274"/>
                <a:ext cx="8946541" cy="5025215"/>
              </a:xfrm>
            </p:spPr>
            <p:txBody>
              <a:bodyPr/>
              <a:lstStyle/>
              <a:p>
                <a:r>
                  <a:rPr lang="en-US" dirty="0" smtClean="0"/>
                  <a:t>We need only check two pairs of elements, NOT the entire array.</a:t>
                </a:r>
              </a:p>
              <a:p>
                <a:r>
                  <a:rPr lang="en-US" dirty="0" smtClean="0"/>
                  <a:t>Because the array was already in pairwise order, it is not necessary to check the other elements.</a:t>
                </a:r>
              </a:p>
              <a:p>
                <a:r>
                  <a:rPr lang="en-US" dirty="0" smtClean="0"/>
                  <a:t>We only check A[p] and its corresponding element, as well as A[q] and its corresponding element.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𝐴𝑓𝑡𝑒𝑟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285274"/>
                <a:ext cx="8946541" cy="5025215"/>
              </a:xfrm>
              <a:blipFill rotWithShape="0">
                <a:blip r:embed="rId2"/>
                <a:stretch>
                  <a:fillRect l="-817" t="-1335" r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78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439471"/>
              </p:ext>
            </p:extLst>
          </p:nvPr>
        </p:nvGraphicFramePr>
        <p:xfrm>
          <a:off x="1072444" y="731838"/>
          <a:ext cx="89471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r>
                        <a:rPr lang="en-US" baseline="0" dirty="0" smtClean="0"/>
                        <a:t> =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2444" y="237067"/>
            <a:ext cx="17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2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87349"/>
              </p:ext>
            </p:extLst>
          </p:nvPr>
        </p:nvGraphicFramePr>
        <p:xfrm>
          <a:off x="1072444" y="2345266"/>
          <a:ext cx="89471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=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r>
                        <a:rPr lang="en-US" baseline="0" dirty="0" smtClean="0"/>
                        <a:t> 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0728"/>
              </p:ext>
            </p:extLst>
          </p:nvPr>
        </p:nvGraphicFramePr>
        <p:xfrm>
          <a:off x="1072444" y="4072466"/>
          <a:ext cx="89471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 =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r>
                        <a:rPr lang="en-US" baseline="0" dirty="0" smtClean="0"/>
                        <a:t> 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2444" y="1910146"/>
            <a:ext cx="124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2444" y="3589867"/>
            <a:ext cx="14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4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2200" y="396273"/>
            <a:ext cx="9404723" cy="958393"/>
          </a:xfrm>
        </p:spPr>
        <p:txBody>
          <a:bodyPr/>
          <a:lstStyle/>
          <a:p>
            <a:r>
              <a:rPr lang="en-US" dirty="0" smtClean="0"/>
              <a:t>Now we need only check the 					two middle elements.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328220"/>
              </p:ext>
            </p:extLst>
          </p:nvPr>
        </p:nvGraphicFramePr>
        <p:xfrm>
          <a:off x="1103313" y="2052638"/>
          <a:ext cx="894715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=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r>
                        <a:rPr lang="en-US" baseline="0" dirty="0" smtClean="0"/>
                        <a:t> 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85246" y="3371334"/>
            <a:ext cx="789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A[4] &gt; A[5] swap them. It is so we must do one last swap.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6735"/>
              </p:ext>
            </p:extLst>
          </p:nvPr>
        </p:nvGraphicFramePr>
        <p:xfrm>
          <a:off x="1190986" y="4090396"/>
          <a:ext cx="89471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  <a:gridCol w="8947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93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best implement this algorithm—in java?</a:t>
            </a:r>
          </a:p>
          <a:p>
            <a:r>
              <a:rPr lang="en-US" dirty="0" smtClean="0"/>
              <a:t>As we all now, executing an algorithm on a physical list of integers is one thing, but implementing a working code is another thing completely.</a:t>
            </a:r>
          </a:p>
          <a:p>
            <a:r>
              <a:rPr lang="en-US" dirty="0" smtClean="0"/>
              <a:t>Here are some hints to get started.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we must fill an array with random </a:t>
            </a:r>
            <a:r>
              <a:rPr lang="en-US" dirty="0" err="1" smtClean="0"/>
              <a:t>ints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my code I used the Random class to fill an array of size 20, you could also implement a </a:t>
            </a:r>
            <a:r>
              <a:rPr lang="en-US" dirty="0" err="1" smtClean="0"/>
              <a:t>FileReader</a:t>
            </a:r>
            <a:r>
              <a:rPr lang="en-US" dirty="0" smtClean="0"/>
              <a:t>.</a:t>
            </a:r>
          </a:p>
          <a:p>
            <a:pPr marL="1828800" indent="0">
              <a:spcBef>
                <a:spcPts val="1200"/>
              </a:spcBef>
              <a:buNone/>
            </a:pPr>
            <a:r>
              <a:rPr lang="nn-NO" b="1" dirty="0" smtClean="0">
                <a:latin typeface="Consolas" panose="020B0609020204030204" pitchFamily="49" charset="0"/>
              </a:rPr>
              <a:t>for(int </a:t>
            </a:r>
            <a:r>
              <a:rPr lang="nn-NO" b="1" dirty="0">
                <a:latin typeface="Consolas" panose="020B0609020204030204" pitchFamily="49" charset="0"/>
              </a:rPr>
              <a:t>i = 0; i &lt; 20; i++){</a:t>
            </a:r>
          </a:p>
          <a:p>
            <a:pPr marL="1828800" indent="0">
              <a:spcBef>
                <a:spcPts val="12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	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</a:rPr>
              <a:t>gen.nextInt</a:t>
            </a:r>
            <a:r>
              <a:rPr lang="en-US" dirty="0">
                <a:latin typeface="Consolas" panose="020B0609020204030204" pitchFamily="49" charset="0"/>
              </a:rPr>
              <a:t>(99) + 1;</a:t>
            </a:r>
          </a:p>
          <a:p>
            <a:pPr marL="1828800" indent="0">
              <a:spcBef>
                <a:spcPts val="12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7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96712"/>
            <a:ext cx="8946541" cy="5751688"/>
          </a:xfrm>
        </p:spPr>
        <p:txBody>
          <a:bodyPr/>
          <a:lstStyle/>
          <a:p>
            <a:r>
              <a:rPr lang="en-US" dirty="0" smtClean="0"/>
              <a:t>I also chose to code the double ended selection sort outside of the main method, as a static method. </a:t>
            </a:r>
          </a:p>
          <a:p>
            <a:pPr lvl="1"/>
            <a:r>
              <a:rPr lang="en-US" dirty="0" smtClean="0"/>
              <a:t>What parameters would this method need?</a:t>
            </a:r>
          </a:p>
          <a:p>
            <a:r>
              <a:rPr lang="en-US" dirty="0" smtClean="0"/>
              <a:t>This obviously isn’t required, but I also coded a method for swap, so this implementation just made more sense to me.</a:t>
            </a:r>
          </a:p>
          <a:p>
            <a:r>
              <a:rPr lang="en-US" dirty="0" smtClean="0"/>
              <a:t>The first thing we must do is pairwise sort our array.</a:t>
            </a:r>
          </a:p>
          <a:p>
            <a:r>
              <a:rPr lang="en-US" dirty="0" smtClean="0"/>
              <a:t>What does this loop look like?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916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2089" y="1562346"/>
            <a:ext cx="91665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3600" b="1" dirty="0">
                <a:latin typeface="Consolas" panose="020B0609020204030204" pitchFamily="49" charset="0"/>
              </a:rPr>
              <a:t>for(int i = 0; i &lt; n/2; i++){</a:t>
            </a:r>
          </a:p>
          <a:p>
            <a:r>
              <a:rPr lang="en-US" sz="3600" b="1" dirty="0" smtClean="0">
                <a:latin typeface="Consolas" panose="020B0609020204030204" pitchFamily="49" charset="0"/>
              </a:rPr>
              <a:t>	if(</a:t>
            </a:r>
            <a:r>
              <a:rPr lang="en-US" sz="3600" b="1" dirty="0">
                <a:latin typeface="Consolas" panose="020B0609020204030204" pitchFamily="49" charset="0"/>
              </a:rPr>
              <a:t>A</a:t>
            </a:r>
            <a:r>
              <a:rPr lang="en-US" sz="3600" b="1" dirty="0" smtClean="0">
                <a:latin typeface="Consolas" panose="020B0609020204030204" pitchFamily="49" charset="0"/>
              </a:rPr>
              <a:t>[</a:t>
            </a:r>
            <a:r>
              <a:rPr lang="en-US" sz="3600" b="1" dirty="0" err="1" smtClean="0">
                <a:latin typeface="Consolas" panose="020B0609020204030204" pitchFamily="49" charset="0"/>
              </a:rPr>
              <a:t>i</a:t>
            </a:r>
            <a:r>
              <a:rPr lang="en-US" sz="3600" b="1" dirty="0">
                <a:latin typeface="Consolas" panose="020B0609020204030204" pitchFamily="49" charset="0"/>
              </a:rPr>
              <a:t>] &gt; </a:t>
            </a:r>
            <a:r>
              <a:rPr lang="en-US" sz="3600" b="1" dirty="0" smtClean="0">
                <a:latin typeface="Consolas" panose="020B0609020204030204" pitchFamily="49" charset="0"/>
              </a:rPr>
              <a:t>A[n-i-1</a:t>
            </a:r>
            <a:r>
              <a:rPr lang="en-US" sz="3600" b="1" dirty="0">
                <a:latin typeface="Consolas" panose="020B0609020204030204" pitchFamily="49" charset="0"/>
              </a:rPr>
              <a:t>])</a:t>
            </a:r>
          </a:p>
          <a:p>
            <a:r>
              <a:rPr lang="en-US" sz="3600" i="1" dirty="0" smtClean="0">
                <a:latin typeface="Consolas" panose="020B0609020204030204" pitchFamily="49" charset="0"/>
              </a:rPr>
              <a:t>		swap(A, </a:t>
            </a:r>
            <a:r>
              <a:rPr lang="en-US" sz="3600" i="1" dirty="0" err="1">
                <a:latin typeface="Consolas" panose="020B0609020204030204" pitchFamily="49" charset="0"/>
              </a:rPr>
              <a:t>i</a:t>
            </a:r>
            <a:r>
              <a:rPr lang="en-US" sz="3600" i="1" dirty="0">
                <a:latin typeface="Consolas" panose="020B0609020204030204" pitchFamily="49" charset="0"/>
              </a:rPr>
              <a:t>, n-i-1);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}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11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745068"/>
            <a:ext cx="8946541" cy="5503332"/>
          </a:xfrm>
        </p:spPr>
        <p:txBody>
          <a:bodyPr/>
          <a:lstStyle/>
          <a:p>
            <a:r>
              <a:rPr lang="en-US" dirty="0" smtClean="0"/>
              <a:t>Now that the array is ready to be sorted, what is the next step?</a:t>
            </a:r>
          </a:p>
          <a:p>
            <a:r>
              <a:rPr lang="en-US" dirty="0" smtClean="0"/>
              <a:t>We should all be familiar with how to run a basic selection sort. The code for the first half of the array should be very familiar, this is just a normal selection sort, but how do we handle doing both halves “simultaneously”?</a:t>
            </a:r>
          </a:p>
          <a:p>
            <a:r>
              <a:rPr lang="en-US" dirty="0" smtClean="0"/>
              <a:t>In truth we cannot find the indices for the min on the first half and the max on the second, at the same time. We must do one after the other.</a:t>
            </a:r>
          </a:p>
          <a:p>
            <a:pPr lvl="1"/>
            <a:r>
              <a:rPr lang="en-US" dirty="0" smtClean="0"/>
              <a:t>Let’s look at the first half of the array.</a:t>
            </a:r>
          </a:p>
        </p:txBody>
      </p:sp>
    </p:spTree>
    <p:extLst>
      <p:ext uri="{BB962C8B-B14F-4D97-AF65-F5344CB8AC3E}">
        <p14:creationId xmlns:p14="http://schemas.microsoft.com/office/powerpoint/2010/main" val="312150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09008"/>
            <a:ext cx="9404723" cy="1400530"/>
          </a:xfrm>
        </p:spPr>
        <p:txBody>
          <a:bodyPr/>
          <a:lstStyle/>
          <a:p>
            <a:r>
              <a:rPr lang="en-US" dirty="0" smtClean="0"/>
              <a:t>Selection Sort: Review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906500"/>
              </p:ext>
            </p:extLst>
          </p:nvPr>
        </p:nvGraphicFramePr>
        <p:xfrm>
          <a:off x="1199269" y="950976"/>
          <a:ext cx="894715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1789430"/>
                <a:gridCol w="1789430"/>
                <a:gridCol w="1789430"/>
                <a:gridCol w="178943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609463"/>
              </p:ext>
            </p:extLst>
          </p:nvPr>
        </p:nvGraphicFramePr>
        <p:xfrm>
          <a:off x="1199269" y="2024484"/>
          <a:ext cx="8947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1789430"/>
                <a:gridCol w="1789430"/>
                <a:gridCol w="1789430"/>
                <a:gridCol w="1789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99269" y="1666830"/>
            <a:ext cx="161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1</a:t>
            </a:r>
            <a:endParaRPr lang="en-US" dirty="0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056259"/>
              </p:ext>
            </p:extLst>
          </p:nvPr>
        </p:nvGraphicFramePr>
        <p:xfrm>
          <a:off x="1199269" y="3203315"/>
          <a:ext cx="8947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1789430"/>
                <a:gridCol w="1789430"/>
                <a:gridCol w="1789430"/>
                <a:gridCol w="1789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99269" y="2790956"/>
            <a:ext cx="161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2</a:t>
            </a:r>
            <a:endParaRPr lang="en-US" dirty="0"/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672583"/>
              </p:ext>
            </p:extLst>
          </p:nvPr>
        </p:nvGraphicFramePr>
        <p:xfrm>
          <a:off x="1199269" y="4314327"/>
          <a:ext cx="8947150" cy="761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1789430"/>
                <a:gridCol w="1789430"/>
                <a:gridCol w="1789430"/>
                <a:gridCol w="1789430"/>
              </a:tblGrid>
              <a:tr h="391006"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99269" y="3944995"/>
            <a:ext cx="152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3</a:t>
            </a:r>
            <a:endParaRPr lang="en-US" dirty="0"/>
          </a:p>
        </p:txBody>
      </p:sp>
      <p:graphicFrame>
        <p:nvGraphicFramePr>
          <p:cNvPr id="1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372146"/>
              </p:ext>
            </p:extLst>
          </p:nvPr>
        </p:nvGraphicFramePr>
        <p:xfrm>
          <a:off x="1199269" y="5579941"/>
          <a:ext cx="8947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1789430"/>
                <a:gridCol w="1789430"/>
                <a:gridCol w="1789430"/>
                <a:gridCol w="1789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43101" y="5139376"/>
            <a:ext cx="1524000" cy="383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5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46" y="670635"/>
            <a:ext cx="8163252" cy="86570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find the index of the minimum value, in the left half of the array? What variables do I need?</a:t>
            </a:r>
          </a:p>
          <a:p>
            <a:r>
              <a:rPr lang="en-US" dirty="0" smtClean="0"/>
              <a:t>Lets use min to test the content of A[</a:t>
            </a:r>
            <a:r>
              <a:rPr lang="en-US" dirty="0" err="1" smtClean="0"/>
              <a:t>i</a:t>
            </a:r>
            <a:r>
              <a:rPr lang="en-US" dirty="0" smtClean="0"/>
              <a:t>] and p to track the indices.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8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code look like?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3422" y="1740359"/>
            <a:ext cx="793608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while(m </a:t>
            </a:r>
            <a:r>
              <a:rPr lang="en-US" sz="3200" b="1" dirty="0" smtClean="0">
                <a:latin typeface="Consolas" panose="020B0609020204030204" pitchFamily="49" charset="0"/>
              </a:rPr>
              <a:t>&lt; n/2){</a:t>
            </a:r>
            <a:endParaRPr lang="en-US" sz="3200" b="1" dirty="0">
              <a:latin typeface="Consolas" panose="020B0609020204030204" pitchFamily="49" charset="0"/>
            </a:endParaRPr>
          </a:p>
          <a:p>
            <a:r>
              <a:rPr lang="nn-NO" sz="3200" b="1" dirty="0" smtClean="0">
                <a:latin typeface="Consolas" panose="020B0609020204030204" pitchFamily="49" charset="0"/>
              </a:rPr>
              <a:t>	for(int </a:t>
            </a:r>
            <a:r>
              <a:rPr lang="nn-NO" sz="3200" b="1" dirty="0">
                <a:latin typeface="Consolas" panose="020B0609020204030204" pitchFamily="49" charset="0"/>
              </a:rPr>
              <a:t>i = m; i &lt; n/2; i++){</a:t>
            </a:r>
          </a:p>
          <a:p>
            <a:r>
              <a:rPr lang="en-US" sz="3200" b="1" dirty="0" smtClean="0">
                <a:latin typeface="Consolas" panose="020B0609020204030204" pitchFamily="49" charset="0"/>
              </a:rPr>
              <a:t>		if(A[</a:t>
            </a:r>
            <a:r>
              <a:rPr lang="en-US" sz="3200" b="1" dirty="0" err="1" smtClean="0">
                <a:latin typeface="Consolas" panose="020B0609020204030204" pitchFamily="49" charset="0"/>
              </a:rPr>
              <a:t>i</a:t>
            </a:r>
            <a:r>
              <a:rPr lang="en-US" sz="3200" b="1" dirty="0">
                <a:latin typeface="Consolas" panose="020B0609020204030204" pitchFamily="49" charset="0"/>
              </a:rPr>
              <a:t>] &lt;= min){</a:t>
            </a:r>
          </a:p>
          <a:p>
            <a:r>
              <a:rPr lang="en-US" sz="3200" dirty="0" smtClean="0">
                <a:latin typeface="Consolas" panose="020B0609020204030204" pitchFamily="49" charset="0"/>
              </a:rPr>
              <a:t>			min </a:t>
            </a:r>
            <a:r>
              <a:rPr lang="en-US" sz="3200" dirty="0">
                <a:latin typeface="Consolas" panose="020B0609020204030204" pitchFamily="49" charset="0"/>
              </a:rPr>
              <a:t>= </a:t>
            </a:r>
            <a:r>
              <a:rPr lang="en-US" sz="3200" dirty="0" err="1">
                <a:latin typeface="Consolas" panose="020B0609020204030204" pitchFamily="49" charset="0"/>
              </a:rPr>
              <a:t>sortThis</a:t>
            </a:r>
            <a:r>
              <a:rPr lang="en-US" sz="3200" dirty="0">
                <a:latin typeface="Consolas" panose="020B0609020204030204" pitchFamily="49" charset="0"/>
              </a:rPr>
              <a:t>[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3200" dirty="0" smtClean="0">
                <a:latin typeface="Consolas" panose="020B0609020204030204" pitchFamily="49" charset="0"/>
              </a:rPr>
              <a:t>			p </a:t>
            </a:r>
            <a:r>
              <a:rPr lang="en-US" sz="3200" dirty="0">
                <a:latin typeface="Consolas" panose="020B0609020204030204" pitchFamily="49" charset="0"/>
              </a:rPr>
              <a:t>=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smtClean="0">
                <a:latin typeface="Consolas" panose="020B0609020204030204" pitchFamily="49" charset="0"/>
              </a:rPr>
              <a:t>	}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065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is required?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figure out how to run the sort on the other half of the array?</a:t>
            </a:r>
          </a:p>
          <a:p>
            <a:r>
              <a:rPr lang="en-US" dirty="0" smtClean="0"/>
              <a:t>Once min and max are found on the first iteration, what comes next?</a:t>
            </a:r>
          </a:p>
          <a:p>
            <a:r>
              <a:rPr lang="en-US" dirty="0" smtClean="0"/>
              <a:t>How can you assure the pairwise sort is preserved after each step?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 the Learning Assistance Center for 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I’d be glad to help anyone work on their code for this assignment, you can come to the tutoring center after class today from 12:30 – 4:30 pm.</a:t>
            </a:r>
          </a:p>
          <a:p>
            <a:r>
              <a:rPr lang="en-US" dirty="0" smtClean="0"/>
              <a:t>I’ll also be available Friday from 12:00 to 4:00 pm.</a:t>
            </a:r>
          </a:p>
          <a:p>
            <a:r>
              <a:rPr lang="en-US" dirty="0" smtClean="0"/>
              <a:t>Good luck!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an array of size n how many comparisons must be made?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𝑚𝑢𝑠𝑡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𝑐𝑜𝑚𝑝𝑎𝑟𝑒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+1],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+2],…,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−1]. 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0, 1, 2, …,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6" t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33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324163"/>
              </p:ext>
            </p:extLst>
          </p:nvPr>
        </p:nvGraphicFramePr>
        <p:xfrm>
          <a:off x="3239912" y="1004711"/>
          <a:ext cx="4346222" cy="4684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111"/>
                <a:gridCol w="2173111"/>
              </a:tblGrid>
              <a:tr h="637408">
                <a:tc>
                  <a:txBody>
                    <a:bodyPr/>
                    <a:lstStyle/>
                    <a:p>
                      <a:r>
                        <a:rPr lang="en-US" dirty="0" smtClean="0"/>
                        <a:t>J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Comparisons</a:t>
                      </a:r>
                      <a:endParaRPr lang="en-US" dirty="0"/>
                    </a:p>
                  </a:txBody>
                  <a:tcPr/>
                </a:tc>
              </a:tr>
              <a:tr h="61677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N-1</a:t>
                      </a:r>
                      <a:endParaRPr lang="en-US" dirty="0"/>
                    </a:p>
                  </a:txBody>
                  <a:tcPr/>
                </a:tc>
              </a:tr>
              <a:tr h="66599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N-2</a:t>
                      </a:r>
                      <a:endParaRPr lang="en-US" dirty="0"/>
                    </a:p>
                  </a:txBody>
                  <a:tcPr/>
                </a:tc>
              </a:tr>
              <a:tr h="61677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N-3</a:t>
                      </a:r>
                      <a:endParaRPr lang="en-US" dirty="0"/>
                    </a:p>
                  </a:txBody>
                  <a:tcPr/>
                </a:tc>
              </a:tr>
              <a:tr h="616771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616771">
                <a:tc>
                  <a:txBody>
                    <a:bodyPr/>
                    <a:lstStyle/>
                    <a:p>
                      <a:r>
                        <a:rPr lang="en-US" dirty="0" smtClean="0"/>
                        <a:t>N-3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616771">
                <a:tc>
                  <a:txBody>
                    <a:bodyPr/>
                    <a:lstStyle/>
                    <a:p>
                      <a:r>
                        <a:rPr lang="en-US" dirty="0" smtClean="0"/>
                        <a:t>N-2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07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number of comparisons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=1+2+3+…+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𝐶𝑜𝑚𝑝𝑙𝑒𝑥𝑖𝑡𝑦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6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accomplish this task in a slightly different 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the double ended selection sort.</a:t>
            </a:r>
          </a:p>
          <a:p>
            <a:r>
              <a:rPr lang="en-US" dirty="0" smtClean="0"/>
              <a:t>Consider array A[] of size n, and for the sake of convenience we will assume n to be even.</a:t>
            </a:r>
          </a:p>
          <a:p>
            <a:r>
              <a:rPr lang="en-US" dirty="0" smtClean="0"/>
              <a:t>We require the array to be in pairwise order to implement this algorithm, that is: we need every element in the first half of the array to be less than or equal to its “corresponding” element in the second half.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8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are corresponding elements?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𝑒𝑙𝑒𝑚𝑒𝑛𝑡𝑠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h𝑎𝑣𝑒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−1=4.</m:t>
                    </m:r>
                  </m:oMath>
                </a14:m>
                <a:endParaRPr lang="en-US" sz="25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𝑊𝑒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𝑑𝑖𝑣𝑖𝑑𝑒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𝑎𝑟𝑟𝑎𝑦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h𝑎𝑙𝑓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𝑎𝑓𝑡𝑒𝑟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𝑡h𝑖𝑠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5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𝑇h𝑖𝑠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𝑎𝑟𝑟𝑎𝑦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𝑐𝑙𝑒𝑎𝑟𝑙𝑦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𝑠𝑜𝑟𝑡𝑒𝑑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𝑏𝑢𝑡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5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5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 = 0, 1, 2,…</m:t>
                      </m:r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5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] &lt; 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sz="25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6" t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57443"/>
              </p:ext>
            </p:extLst>
          </p:nvPr>
        </p:nvGraphicFramePr>
        <p:xfrm>
          <a:off x="1386072" y="487397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620890"/>
                <a:ext cx="8946541" cy="562751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𝑇h𝑒𝑟𝑒𝑓𝑜𝑟𝑒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𝑐𝑜𝑟𝑟𝑒𝑠𝑝𝑜𝑛𝑑𝑠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620890"/>
                <a:ext cx="8946541" cy="562751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01804"/>
              </p:ext>
            </p:extLst>
          </p:nvPr>
        </p:nvGraphicFramePr>
        <p:xfrm>
          <a:off x="3845108" y="2243666"/>
          <a:ext cx="346294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474"/>
                <a:gridCol w="173147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A[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A[n-i-1]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A[0] 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A[9] </a:t>
                      </a:r>
                      <a:r>
                        <a:rPr lang="en-US" dirty="0" smtClean="0"/>
                        <a:t>= </a:t>
                      </a:r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A[1]</a:t>
                      </a:r>
                      <a:r>
                        <a:rPr lang="en-US" baseline="0" dirty="0" smtClean="0"/>
                        <a:t> =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A[8] </a:t>
                      </a:r>
                      <a:r>
                        <a:rPr lang="en-US" dirty="0" smtClean="0"/>
                        <a:t>= </a:t>
                      </a:r>
                      <a:r>
                        <a:rPr lang="en-US" dirty="0" smtClean="0"/>
                        <a:t>42</a:t>
                      </a:r>
                      <a:endParaRPr lang="en-US" dirty="0" smtClean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A[2] =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A[7] </a:t>
                      </a:r>
                      <a:r>
                        <a:rPr lang="en-US" dirty="0" smtClean="0"/>
                        <a:t>= 21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A[3] = 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A[6]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= </a:t>
                      </a:r>
                      <a:r>
                        <a:rPr lang="en-US" baseline="0" dirty="0" smtClean="0"/>
                        <a:t>12</a:t>
                      </a:r>
                      <a:endParaRPr lang="en-US" dirty="0" smtClean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A[4] = </a:t>
                      </a:r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A[5] </a:t>
                      </a:r>
                      <a:r>
                        <a:rPr lang="en-US" dirty="0" smtClean="0"/>
                        <a:t>= </a:t>
                      </a:r>
                      <a:r>
                        <a:rPr lang="en-US" dirty="0" smtClean="0"/>
                        <a:t>27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43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sort?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US" dirty="0" smtClean="0"/>
              <a:t>Step 1: If the array is not in pairwise order we must do a preliminary rearrangement with a simple loop.</a:t>
            </a:r>
          </a:p>
          <a:p>
            <a:r>
              <a:rPr lang="en-US" dirty="0" smtClean="0"/>
              <a:t>Step 2: Find the subscript of the smallest element on the left half of the array, denoted p; swap A[p] and A[0]. </a:t>
            </a:r>
            <a:r>
              <a:rPr lang="en-US" dirty="0"/>
              <a:t>A</a:t>
            </a:r>
            <a:r>
              <a:rPr lang="en-US" dirty="0" smtClean="0"/>
              <a:t>lso find the subscript of the largest element on the right half of the array, denoted q, swap A[q] and A[n-1]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980</TotalTime>
  <Words>1217</Words>
  <Application>Microsoft Office PowerPoint</Application>
  <PresentationFormat>Widescreen</PresentationFormat>
  <Paragraphs>370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Century Gothic</vt:lpstr>
      <vt:lpstr>Consolas</vt:lpstr>
      <vt:lpstr>Wingdings 3</vt:lpstr>
      <vt:lpstr>Ion</vt:lpstr>
      <vt:lpstr>Double Ended Selection Sort</vt:lpstr>
      <vt:lpstr>Selection Sort: Review</vt:lpstr>
      <vt:lpstr>Recall</vt:lpstr>
      <vt:lpstr>PowerPoint Presentation</vt:lpstr>
      <vt:lpstr>Total number of comparisons</vt:lpstr>
      <vt:lpstr>Can we accomplish this task in a slightly different way?</vt:lpstr>
      <vt:lpstr>Example</vt:lpstr>
      <vt:lpstr>PowerPoint Presentation</vt:lpstr>
      <vt:lpstr>How do we sort?</vt:lpstr>
      <vt:lpstr>Example</vt:lpstr>
      <vt:lpstr>PowerPoint Presentation</vt:lpstr>
      <vt:lpstr>Pairwise Order</vt:lpstr>
      <vt:lpstr>PowerPoint Presentation</vt:lpstr>
      <vt:lpstr>Now we need only check the      two middle elements.</vt:lpstr>
      <vt:lpstr>Implementation</vt:lpstr>
      <vt:lpstr>First we must fill an array with random ints.</vt:lpstr>
      <vt:lpstr>PowerPoint Presentation</vt:lpstr>
      <vt:lpstr>PowerPoint Presentation</vt:lpstr>
      <vt:lpstr>PowerPoint Presentation</vt:lpstr>
      <vt:lpstr>PowerPoint Presentation</vt:lpstr>
      <vt:lpstr>What does the code look like?</vt:lpstr>
      <vt:lpstr>What else is required?</vt:lpstr>
      <vt:lpstr>Visit the Learning Assistance Center for help!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Ended Selection Sort</dc:title>
  <dc:creator>mike capezzuto</dc:creator>
  <cp:lastModifiedBy>mike capezzuto</cp:lastModifiedBy>
  <cp:revision>33</cp:revision>
  <dcterms:created xsi:type="dcterms:W3CDTF">2019-03-26T18:04:51Z</dcterms:created>
  <dcterms:modified xsi:type="dcterms:W3CDTF">2019-03-28T05:29:16Z</dcterms:modified>
</cp:coreProperties>
</file>