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091AD03-37B9-4CE6-B8D8-1C6D73128A62}">
          <p14:sldIdLst>
            <p14:sldId id="256"/>
            <p14:sldId id="257"/>
            <p14:sldId id="258"/>
            <p14:sldId id="259"/>
            <p14:sldId id="260"/>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79"/>
            <p14:sldId id="280"/>
            <p14:sldId id="281"/>
            <p14:sldId id="282"/>
            <p14:sldId id="284"/>
            <p14:sldId id="285"/>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0"/>
    <a:srgbClr val="92D050"/>
    <a:srgbClr val="5B9BD5"/>
    <a:srgbClr val="EE12C4"/>
    <a:srgbClr val="FFC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4" autoAdjust="0"/>
    <p:restoredTop sz="94660"/>
  </p:normalViewPr>
  <p:slideViewPr>
    <p:cSldViewPr snapToGrid="0">
      <p:cViewPr varScale="1">
        <p:scale>
          <a:sx n="110" d="100"/>
          <a:sy n="110" d="100"/>
        </p:scale>
        <p:origin x="3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6964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0967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481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195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2019/5/4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2548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92845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2160C1-7EC0-47F7-AD8A-DCC1B5F0EDED}" type="datetimeFigureOut">
              <a:rPr lang="zh-TW" altLang="en-US" smtClean="0"/>
              <a:t>2019/5/4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15992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2160C1-7EC0-47F7-AD8A-DCC1B5F0EDED}" type="datetimeFigureOut">
              <a:rPr lang="zh-TW" altLang="en-US" smtClean="0"/>
              <a:t>2019/5/4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3777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2160C1-7EC0-47F7-AD8A-DCC1B5F0EDED}" type="datetimeFigureOut">
              <a:rPr lang="zh-TW" altLang="en-US" smtClean="0"/>
              <a:t>2019/5/4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33641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04230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2019/5/4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936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68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60C1-7EC0-47F7-AD8A-DCC1B5F0EDED}" type="datetimeFigureOut">
              <a:rPr lang="zh-TW" altLang="en-US" smtClean="0"/>
              <a:t>2019/5/4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70057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JS_course_Intermediat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son.or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peakerdeck.com/mike1208/xian-dai-qian-duan-kai-fa-qian-hou-duan-fen-l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zvKadd9Cflc"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zh.wikipedia.org/wiki/HTTP%E7%8A%B6%E6%80%81%E7%A0%8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2311400"/>
            <a:ext cx="960891" cy="2663858"/>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1554162"/>
            <a:ext cx="5334000" cy="4562475"/>
          </a:xfrm>
          <a:prstGeom prst="rect">
            <a:avLst/>
          </a:prstGeom>
        </p:spPr>
      </p:pic>
    </p:spTree>
    <p:extLst>
      <p:ext uri="{BB962C8B-B14F-4D97-AF65-F5344CB8AC3E}">
        <p14:creationId xmlns:p14="http://schemas.microsoft.com/office/powerpoint/2010/main" val="251697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287298" y="2140924"/>
            <a:ext cx="4343400" cy="1569660"/>
          </a:xfrm>
          <a:prstGeom prst="rect">
            <a:avLst/>
          </a:prstGeom>
        </p:spPr>
        <p:txBody>
          <a:bodyPr wrap="square">
            <a:spAutoFit/>
          </a:bodyPr>
          <a:lstStyle/>
          <a:p>
            <a:r>
              <a:rPr lang="en-US" altLang="zh-TW" sz="3200" b="0" i="1" dirty="0">
                <a:solidFill>
                  <a:srgbClr val="66D9EF"/>
                </a:solidFill>
                <a:effectLst/>
                <a:latin typeface="Consolas" panose="020B0609020204030204" pitchFamily="49" charset="0"/>
              </a:rPr>
              <a:t>function</a:t>
            </a:r>
            <a:r>
              <a:rPr lang="en-US" altLang="zh-TW" sz="3200" b="0" dirty="0">
                <a:solidFill>
                  <a:srgbClr val="F8F8F2"/>
                </a:solidFill>
                <a:effectLst/>
                <a:latin typeface="Consolas" panose="020B0609020204030204" pitchFamily="49" charset="0"/>
              </a:rPr>
              <a:t> </a:t>
            </a:r>
            <a:r>
              <a:rPr lang="en-US" altLang="zh-TW" sz="3200" b="0" dirty="0">
                <a:solidFill>
                  <a:srgbClr val="A6E22E"/>
                </a:solidFill>
                <a:effectLst/>
                <a:latin typeface="Consolas" panose="020B0609020204030204" pitchFamily="49" charset="0"/>
              </a:rPr>
              <a:t>Test</a:t>
            </a:r>
            <a:r>
              <a:rPr lang="en-US" altLang="zh-TW" sz="3200" b="0" dirty="0">
                <a:solidFill>
                  <a:srgbClr val="F8F8F2"/>
                </a:solidFill>
                <a:effectLst/>
                <a:latin typeface="Consolas" panose="020B0609020204030204" pitchFamily="49" charset="0"/>
              </a:rPr>
              <a:t>(){</a:t>
            </a:r>
          </a:p>
          <a:p>
            <a:r>
              <a:rPr lang="en-US" altLang="zh-TW" sz="3200" b="0" dirty="0">
                <a:solidFill>
                  <a:srgbClr val="F92672"/>
                </a:solidFill>
                <a:effectLst/>
                <a:latin typeface="Consolas" panose="020B0609020204030204" pitchFamily="49" charset="0"/>
              </a:rPr>
              <a:t>	return</a:t>
            </a:r>
            <a:r>
              <a:rPr lang="en-US" altLang="zh-TW" sz="3200" b="0" dirty="0">
                <a:solidFill>
                  <a:srgbClr val="F8F8F2"/>
                </a:solidFill>
                <a:effectLst/>
                <a:latin typeface="Consolas" panose="020B0609020204030204" pitchFamily="49" charset="0"/>
              </a:rPr>
              <a:t> </a:t>
            </a:r>
            <a:r>
              <a:rPr lang="en-US" altLang="zh-TW" sz="3200" b="0" dirty="0">
                <a:solidFill>
                  <a:srgbClr val="FF80F4"/>
                </a:solidFill>
                <a:effectLst/>
                <a:latin typeface="Consolas" panose="020B0609020204030204" pitchFamily="49" charset="0"/>
              </a:rPr>
              <a:t>1</a:t>
            </a:r>
            <a:r>
              <a:rPr lang="en-US" altLang="zh-TW" sz="3200" b="0" dirty="0">
                <a:solidFill>
                  <a:srgbClr val="F8F8F2"/>
                </a:solidFill>
                <a:effectLst/>
                <a:latin typeface="Consolas" panose="020B0609020204030204" pitchFamily="49" charset="0"/>
              </a:rPr>
              <a:t>;</a:t>
            </a:r>
          </a:p>
          <a:p>
            <a:r>
              <a:rPr lang="en-US" altLang="zh-TW" sz="3200" b="0" dirty="0">
                <a:solidFill>
                  <a:srgbClr val="F8F8F2"/>
                </a:solidFill>
                <a:effectLst/>
                <a:latin typeface="Consolas" panose="020B0609020204030204" pitchFamily="49" charset="0"/>
              </a:rPr>
              <a:t>}</a:t>
            </a:r>
          </a:p>
        </p:txBody>
      </p:sp>
      <p:sp>
        <p:nvSpPr>
          <p:cNvPr id="3" name="矩形 2"/>
          <p:cNvSpPr/>
          <p:nvPr/>
        </p:nvSpPr>
        <p:spPr>
          <a:xfrm>
            <a:off x="1717073" y="4494974"/>
            <a:ext cx="5710218" cy="459485"/>
          </a:xfrm>
          <a:prstGeom prst="rect">
            <a:avLst/>
          </a:prstGeom>
        </p:spPr>
        <p:txBody>
          <a:bodyPr wrap="none">
            <a:spAutoFit/>
          </a:bodyPr>
          <a:lstStyle/>
          <a:p>
            <a:pPr>
              <a:lnSpc>
                <a:spcPct val="150000"/>
              </a:lnSpc>
            </a:pPr>
            <a:r>
              <a:rPr lang="zh-TW" altLang="en-US" dirty="0">
                <a:solidFill>
                  <a:schemeClr val="bg1"/>
                </a:solidFill>
                <a:latin typeface="Microsoft YaHei UI" panose="020B0503020204020204" pitchFamily="34" charset="-122"/>
                <a:ea typeface="Microsoft YaHei UI" panose="020B0503020204020204" pitchFamily="34" charset="-122"/>
              </a:rPr>
              <a:t>如果放在函式裡面再帶入參數，就會當做一個回傳值</a:t>
            </a:r>
            <a:r>
              <a:rPr lang="en-US" altLang="zh-TW" dirty="0">
                <a:solidFill>
                  <a:schemeClr val="bg1"/>
                </a:solidFill>
                <a:latin typeface="Microsoft YaHei UI" panose="020B0503020204020204" pitchFamily="34" charset="-122"/>
                <a:ea typeface="Microsoft YaHei UI" panose="020B0503020204020204" pitchFamily="34" charset="-122"/>
              </a:rPr>
              <a:t>!!!</a:t>
            </a:r>
            <a:endParaRPr lang="zh-TW"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825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群組 34"/>
          <p:cNvGrpSpPr/>
          <p:nvPr/>
        </p:nvGrpSpPr>
        <p:grpSpPr>
          <a:xfrm>
            <a:off x="5661508" y="1642708"/>
            <a:ext cx="3730144" cy="3982517"/>
            <a:chOff x="5666469" y="750609"/>
            <a:chExt cx="3730144" cy="3982517"/>
          </a:xfrm>
        </p:grpSpPr>
        <p:sp>
          <p:nvSpPr>
            <p:cNvPr id="13" name="標題 1"/>
            <p:cNvSpPr txBox="1">
              <a:spLocks/>
            </p:cNvSpPr>
            <p:nvPr/>
          </p:nvSpPr>
          <p:spPr>
            <a:xfrm>
              <a:off x="5666469" y="75060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但是希望可以這樣</a:t>
              </a:r>
            </a:p>
          </p:txBody>
        </p:sp>
        <p:sp>
          <p:nvSpPr>
            <p:cNvPr id="14" name="標題 1"/>
            <p:cNvSpPr txBox="1">
              <a:spLocks/>
            </p:cNvSpPr>
            <p:nvPr/>
          </p:nvSpPr>
          <p:spPr>
            <a:xfrm>
              <a:off x="5666469" y="152823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cxnSp>
          <p:nvCxnSpPr>
            <p:cNvPr id="15" name="直線單箭頭接點 14"/>
            <p:cNvCxnSpPr/>
            <p:nvPr/>
          </p:nvCxnSpPr>
          <p:spPr>
            <a:xfrm>
              <a:off x="6581002" y="2530616"/>
              <a:ext cx="0" cy="1081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6086772" y="3811300"/>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18" name="矩形 17"/>
            <p:cNvSpPr/>
            <p:nvPr/>
          </p:nvSpPr>
          <p:spPr>
            <a:xfrm>
              <a:off x="8238924" y="3802825"/>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0" name="直線單箭頭接點 19"/>
            <p:cNvCxnSpPr/>
            <p:nvPr/>
          </p:nvCxnSpPr>
          <p:spPr>
            <a:xfrm>
              <a:off x="7327232" y="4065215"/>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6772" y="4225295"/>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24" name="矩形 23"/>
            <p:cNvSpPr/>
            <p:nvPr/>
          </p:nvSpPr>
          <p:spPr>
            <a:xfrm>
              <a:off x="8238924" y="4216820"/>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5" name="直線單箭頭接點 24"/>
            <p:cNvCxnSpPr/>
            <p:nvPr/>
          </p:nvCxnSpPr>
          <p:spPr>
            <a:xfrm>
              <a:off x="7327232" y="4479210"/>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947303" y="1642708"/>
            <a:ext cx="3449063" cy="3527111"/>
            <a:chOff x="716715" y="1523439"/>
            <a:chExt cx="3449063" cy="3527111"/>
          </a:xfrm>
        </p:grpSpPr>
        <p:sp>
          <p:nvSpPr>
            <p:cNvPr id="4" name="標題 1"/>
            <p:cNvSpPr txBox="1">
              <a:spLocks/>
            </p:cNvSpPr>
            <p:nvPr/>
          </p:nvSpPr>
          <p:spPr>
            <a:xfrm>
              <a:off x="716715" y="4537569"/>
              <a:ext cx="1470143" cy="5129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操作資料</a:t>
              </a:r>
              <a:endParaRPr lang="en-US" altLang="zh-TW" sz="2000"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a:spLocks/>
            </p:cNvSpPr>
            <p:nvPr/>
          </p:nvSpPr>
          <p:spPr>
            <a:xfrm>
              <a:off x="1451787" y="228411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sp>
          <p:nvSpPr>
            <p:cNvPr id="12" name="標題 1"/>
            <p:cNvSpPr txBox="1">
              <a:spLocks/>
            </p:cNvSpPr>
            <p:nvPr/>
          </p:nvSpPr>
          <p:spPr>
            <a:xfrm>
              <a:off x="922847" y="152343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大部分都是這樣</a:t>
              </a:r>
            </a:p>
          </p:txBody>
        </p:sp>
        <p:sp>
          <p:nvSpPr>
            <p:cNvPr id="26" name="矩形 25"/>
            <p:cNvSpPr/>
            <p:nvPr/>
          </p:nvSpPr>
          <p:spPr>
            <a:xfrm>
              <a:off x="2900688" y="4537569"/>
              <a:ext cx="1265090" cy="500265"/>
            </a:xfrm>
            <a:prstGeom prst="rect">
              <a:avLst/>
            </a:prstGeom>
          </p:spPr>
          <p:txBody>
            <a:bodyPr wrap="none">
              <a:spAutoFit/>
            </a:body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a:t>
              </a:r>
              <a:r>
                <a:rPr lang="en-US" altLang="zh-TW" sz="2000" dirty="0" err="1">
                  <a:solidFill>
                    <a:srgbClr val="323230"/>
                  </a:solidFill>
                  <a:latin typeface="Microsoft YaHei UI" panose="020B0503020204020204" pitchFamily="34" charset="-122"/>
                  <a:ea typeface="Microsoft YaHei UI" panose="020B0503020204020204" pitchFamily="34" charset="-122"/>
                </a:rPr>
                <a:t>dom</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cxnSp>
          <p:nvCxnSpPr>
            <p:cNvPr id="28" name="直線單箭頭接點 27"/>
            <p:cNvCxnSpPr/>
            <p:nvPr/>
          </p:nvCxnSpPr>
          <p:spPr>
            <a:xfrm flipH="1">
              <a:off x="1742155" y="3311924"/>
              <a:ext cx="394599" cy="1151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622519" y="3351156"/>
              <a:ext cx="516835" cy="107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2153843" y="4717203"/>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2136754" y="4959944"/>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01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8856" y="3200873"/>
            <a:ext cx="7169427" cy="707886"/>
          </a:xfrm>
          <a:prstGeom prst="rect">
            <a:avLst/>
          </a:prstGeom>
        </p:spPr>
        <p:txBody>
          <a:bodyPr wrap="square">
            <a:spAutoFit/>
          </a:bodyPr>
          <a:lstStyle/>
          <a:p>
            <a:pPr algn="ctr"/>
            <a:r>
              <a:rPr lang="en-US" altLang="zh-TW" sz="4000" b="1" dirty="0">
                <a:solidFill>
                  <a:srgbClr val="333333"/>
                </a:solidFill>
                <a:latin typeface="x-locale-heading-primary"/>
              </a:rPr>
              <a:t>Object​.define​Property()</a:t>
            </a:r>
          </a:p>
        </p:txBody>
      </p:sp>
      <p:sp>
        <p:nvSpPr>
          <p:cNvPr id="6" name="矩形 5"/>
          <p:cNvSpPr/>
          <p:nvPr/>
        </p:nvSpPr>
        <p:spPr>
          <a:xfrm>
            <a:off x="4199572" y="4144429"/>
            <a:ext cx="3407993" cy="369332"/>
          </a:xfrm>
          <a:prstGeom prst="rect">
            <a:avLst/>
          </a:prstGeom>
        </p:spPr>
        <p:txBody>
          <a:bodyPr wrap="square">
            <a:spAutoFit/>
          </a:bodyPr>
          <a:lstStyle/>
          <a:p>
            <a:pPr algn="ctr"/>
            <a:r>
              <a:rPr lang="en-US" altLang="zh-TW" b="1" dirty="0">
                <a:solidFill>
                  <a:srgbClr val="333333"/>
                </a:solidFill>
                <a:latin typeface="Adobe 黑体 Std R" panose="020B0400000000000000" pitchFamily="34" charset="-128"/>
                <a:ea typeface="Adobe 黑体 Std R" panose="020B0400000000000000" pitchFamily="34" charset="-128"/>
              </a:rPr>
              <a:t>&lt;</a:t>
            </a:r>
            <a:r>
              <a:rPr lang="zh-TW" altLang="en-US" b="1" dirty="0">
                <a:solidFill>
                  <a:srgbClr val="333333"/>
                </a:solidFill>
                <a:latin typeface="Adobe 黑体 Std R" panose="020B0400000000000000" pitchFamily="34" charset="-128"/>
                <a:ea typeface="Adobe 黑体 Std R" panose="020B0400000000000000" pitchFamily="34" charset="-128"/>
              </a:rPr>
              <a:t> </a:t>
            </a:r>
            <a:r>
              <a:rPr lang="en-US" altLang="zh-TW" b="1" dirty="0">
                <a:solidFill>
                  <a:srgbClr val="333333"/>
                </a:solidFill>
                <a:latin typeface="Adobe 黑体 Std R" panose="020B0400000000000000" pitchFamily="34" charset="-128"/>
                <a:ea typeface="Adobe 黑体 Std R" panose="020B0400000000000000" pitchFamily="34" charset="-128"/>
              </a:rPr>
              <a:t>IE8</a:t>
            </a:r>
            <a:r>
              <a:rPr lang="zh-TW" altLang="en-US" b="1" dirty="0">
                <a:solidFill>
                  <a:srgbClr val="333333"/>
                </a:solidFill>
                <a:latin typeface="Adobe 黑体 Std R" panose="020B0400000000000000" pitchFamily="34" charset="-128"/>
                <a:ea typeface="Adobe 黑体 Std R" panose="020B0400000000000000" pitchFamily="34" charset="-128"/>
              </a:rPr>
              <a:t>不支援 </a:t>
            </a:r>
            <a:r>
              <a:rPr lang="en-US" altLang="zh-TW" b="1" dirty="0">
                <a:solidFill>
                  <a:srgbClr val="333333"/>
                </a:solidFill>
                <a:latin typeface="Adobe 黑体 Std R" panose="020B0400000000000000" pitchFamily="34" charset="-128"/>
                <a:ea typeface="Adobe 黑体 Std R" panose="020B0400000000000000" pitchFamily="34" charset="-128"/>
              </a:rPr>
              <a:t>&gt;</a:t>
            </a:r>
          </a:p>
        </p:txBody>
      </p:sp>
    </p:spTree>
    <p:extLst>
      <p:ext uri="{BB962C8B-B14F-4D97-AF65-F5344CB8AC3E}">
        <p14:creationId xmlns:p14="http://schemas.microsoft.com/office/powerpoint/2010/main" val="358978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813089" y="2664239"/>
            <a:ext cx="3324519" cy="2308324"/>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data</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name</a:t>
            </a:r>
            <a:r>
              <a:rPr lang="en-US" altLang="zh-TW" dirty="0">
                <a:solidFill>
                  <a:srgbClr val="FF80F4"/>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p>
          <a:p>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a:t>
            </a:r>
          </a:p>
          <a:p>
            <a:endParaRPr lang="en-US" altLang="zh-TW" b="0" dirty="0">
              <a:solidFill>
                <a:srgbClr val="F8F8F2"/>
              </a:solidFill>
              <a:effectLst/>
              <a:latin typeface="Consolas" panose="020B0609020204030204" pitchFamily="49" charset="0"/>
            </a:endParaRPr>
          </a:p>
        </p:txBody>
      </p:sp>
      <p:sp>
        <p:nvSpPr>
          <p:cNvPr id="5" name="標題 1"/>
          <p:cNvSpPr txBox="1">
            <a:spLocks/>
          </p:cNvSpPr>
          <p:nvPr/>
        </p:nvSpPr>
        <p:spPr>
          <a:xfrm>
            <a:off x="3361101" y="3678897"/>
            <a:ext cx="3247089"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GET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4407253" y="4211036"/>
            <a:ext cx="2389473"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SET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05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5" name="矩形 4"/>
          <p:cNvSpPr/>
          <p:nvPr/>
        </p:nvSpPr>
        <p:spPr>
          <a:xfrm>
            <a:off x="1202231" y="1024110"/>
            <a:ext cx="4307817" cy="3108543"/>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data</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p>
          <a:p>
            <a:r>
              <a:rPr lang="en-US" altLang="zh-TW" sz="1400" dirty="0">
                <a:solidFill>
                  <a:srgbClr val="FFEE99"/>
                </a:solidFill>
                <a:latin typeface="Consolas" panose="020B0609020204030204" pitchFamily="49" charset="0"/>
              </a:rPr>
              <a:t>     name</a:t>
            </a:r>
            <a:r>
              <a:rPr lang="en-US" altLang="zh-TW" sz="1400" dirty="0">
                <a:solidFill>
                  <a:srgbClr val="FF80F4"/>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br>
              <a:rPr lang="en-US" altLang="zh-TW" sz="1400" dirty="0">
                <a:solidFill>
                  <a:srgbClr val="F8F8F2"/>
                </a:solidFill>
                <a:latin typeface="Consolas" panose="020B0609020204030204" pitchFamily="49" charset="0"/>
              </a:rPr>
            </a:b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en-US" altLang="zh-TW" sz="1400" dirty="0">
                <a:solidFill>
                  <a:srgbClr val="F8F8F2"/>
                </a:solidFill>
                <a:latin typeface="Consolas" panose="020B0609020204030204" pitchFamily="49" charset="0"/>
              </a:rPr>
              <a:t>(data,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p>
          <a:p>
            <a:pPr lvl="1"/>
            <a:r>
              <a:rPr lang="en-US" altLang="zh-TW" sz="1400" dirty="0">
                <a:solidFill>
                  <a:srgbClr val="A6E22E"/>
                </a:solidFill>
                <a:latin typeface="Consolas" panose="020B0609020204030204" pitchFamily="49" charset="0"/>
              </a:rPr>
              <a:t>get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92672"/>
                </a:solidFill>
                <a:latin typeface="Consolas" panose="020B0609020204030204" pitchFamily="49" charset="0"/>
              </a:rPr>
              <a:t>	return</a:t>
            </a:r>
            <a:r>
              <a:rPr lang="en-US" altLang="zh-TW" sz="1400" dirty="0">
                <a:solidFill>
                  <a:srgbClr val="F8F8F2"/>
                </a:solidFill>
                <a:latin typeface="Consolas" panose="020B0609020204030204" pitchFamily="49" charset="0"/>
              </a:rPr>
              <a:t> name;</a:t>
            </a:r>
          </a:p>
          <a:p>
            <a:pPr lvl="1"/>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set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(value) {</a:t>
            </a:r>
          </a:p>
          <a:p>
            <a:pPr lvl="1"/>
            <a:r>
              <a:rPr lang="en-US" altLang="zh-TW" sz="1400" dirty="0">
                <a:solidFill>
                  <a:srgbClr val="F8F8F2"/>
                </a:solidFill>
                <a:latin typeface="Consolas" panose="020B0609020204030204" pitchFamily="49" charset="0"/>
              </a:rPr>
              <a:t>	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value;</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data</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"mike"</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30" name="標題 1"/>
          <p:cNvSpPr txBox="1">
            <a:spLocks/>
          </p:cNvSpPr>
          <p:nvPr/>
        </p:nvSpPr>
        <p:spPr>
          <a:xfrm>
            <a:off x="1202231" y="4602400"/>
            <a:ext cx="5745323" cy="1345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1400" dirty="0">
                <a:solidFill>
                  <a:schemeClr val="bg1"/>
                </a:solidFill>
                <a:latin typeface="Microsoft YaHei UI" panose="020B0503020204020204" pitchFamily="34" charset="-122"/>
                <a:ea typeface="Microsoft YaHei UI" panose="020B0503020204020204" pitchFamily="34" charset="-122"/>
              </a:rPr>
              <a:t>當你改變了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 </a:t>
            </a:r>
            <a:r>
              <a:rPr lang="en-US" altLang="zh-TW" sz="1400" dirty="0">
                <a:solidFill>
                  <a:schemeClr val="bg1"/>
                </a:solidFill>
                <a:latin typeface="Microsoft YaHei UI" panose="020B0503020204020204" pitchFamily="34" charset="-122"/>
                <a:ea typeface="Microsoft YaHei UI" panose="020B0503020204020204" pitchFamily="34" charset="-122"/>
              </a:rPr>
              <a:t>value</a:t>
            </a:r>
            <a:r>
              <a:rPr lang="zh-TW" altLang="en-US" sz="1400" dirty="0">
                <a:solidFill>
                  <a:schemeClr val="bg1"/>
                </a:solidFill>
                <a:latin typeface="Microsoft YaHei UI" panose="020B0503020204020204" pitchFamily="34" charset="-122"/>
                <a:ea typeface="Microsoft YaHei UI" panose="020B0503020204020204" pitchFamily="34" charset="-122"/>
              </a:rPr>
              <a:t> 時 </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會觸發 </a:t>
            </a:r>
            <a:r>
              <a:rPr lang="en-US" altLang="zh-TW" sz="1400" dirty="0">
                <a:solidFill>
                  <a:schemeClr val="bg1"/>
                </a:solidFill>
                <a:latin typeface="Microsoft YaHei UI" panose="020B0503020204020204" pitchFamily="34" charset="-122"/>
                <a:ea typeface="Microsoft YaHei UI" panose="020B0503020204020204" pitchFamily="34" charset="-122"/>
              </a:rPr>
              <a:t>set </a:t>
            </a:r>
            <a:r>
              <a:rPr lang="zh-TW" altLang="en-US" sz="1400" dirty="0">
                <a:solidFill>
                  <a:schemeClr val="bg1"/>
                </a:solidFill>
                <a:latin typeface="Microsoft YaHei UI" panose="020B0503020204020204" pitchFamily="34" charset="-122"/>
                <a:ea typeface="Microsoft YaHei UI" panose="020B0503020204020204" pitchFamily="34" charset="-122"/>
              </a:rPr>
              <a:t>的函式，從這邊可以知道我們可以透過</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監控你的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的改變</a:t>
            </a:r>
            <a:r>
              <a:rPr lang="en-US" altLang="zh-TW" sz="1400" dirty="0">
                <a:solidFill>
                  <a:schemeClr val="bg1"/>
                </a:solidFill>
                <a:latin typeface="Microsoft YaHei UI" panose="020B0503020204020204" pitchFamily="34" charset="-122"/>
                <a:ea typeface="Microsoft YaHei UI" panose="020B0503020204020204" pitchFamily="34" charset="-122"/>
              </a:rPr>
              <a:t>!</a:t>
            </a:r>
            <a:endParaRPr lang="zh-TW" altLang="en-US" sz="14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69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7854" y="2095307"/>
            <a:ext cx="75832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Consolas" panose="020B0609020204030204" pitchFamily="49" charset="0"/>
              </a:rPr>
              <a:t>forEach()</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Arial" panose="020B0604020202020204" pitchFamily="34" charset="0"/>
              </a:rPr>
              <a:t> 方法會將陣列內的每個元素，皆傳入並執行給定的函式一次。</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rPr>
              <a:t> </a:t>
            </a:r>
          </a:p>
        </p:txBody>
      </p:sp>
      <p:sp>
        <p:nvSpPr>
          <p:cNvPr id="5" name="矩形 4"/>
          <p:cNvSpPr/>
          <p:nvPr/>
        </p:nvSpPr>
        <p:spPr>
          <a:xfrm>
            <a:off x="1686908" y="2900882"/>
            <a:ext cx="7464973"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filter()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方法會搜尋符合條件的資料然後返回再構成的新陣列。</a:t>
            </a:r>
          </a:p>
        </p:txBody>
      </p:sp>
      <p:sp>
        <p:nvSpPr>
          <p:cNvPr id="6" name="矩形 5"/>
          <p:cNvSpPr/>
          <p:nvPr/>
        </p:nvSpPr>
        <p:spPr>
          <a:xfrm>
            <a:off x="1686907" y="3809660"/>
            <a:ext cx="8127127"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every()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方法會檢查所有的陣列是否符合條件，只會回傳一個值 </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true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或</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 false</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 。</a:t>
            </a:r>
          </a:p>
        </p:txBody>
      </p:sp>
      <p:sp>
        <p:nvSpPr>
          <p:cNvPr id="7" name="矩形 6"/>
          <p:cNvSpPr/>
          <p:nvPr/>
        </p:nvSpPr>
        <p:spPr>
          <a:xfrm>
            <a:off x="1686908" y="4718438"/>
            <a:ext cx="6096000" cy="338554"/>
          </a:xfrm>
          <a:prstGeom prst="rect">
            <a:avLst/>
          </a:prstGeom>
        </p:spPr>
        <p:txBody>
          <a:bodyPr>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map()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方法會透過函式內所回傳的值而組合成一個新陣列。</a:t>
            </a:r>
          </a:p>
        </p:txBody>
      </p:sp>
    </p:spTree>
    <p:extLst>
      <p:ext uri="{BB962C8B-B14F-4D97-AF65-F5344CB8AC3E}">
        <p14:creationId xmlns:p14="http://schemas.microsoft.com/office/powerpoint/2010/main" val="338681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3005858" y="1993456"/>
            <a:ext cx="3685088" cy="64633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name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name </a:t>
            </a:r>
            <a:r>
              <a:rPr lang="en-US" altLang="zh-TW" dirty="0">
                <a:solidFill>
                  <a:srgbClr val="8C8C8C"/>
                </a:solidFill>
                <a:latin typeface="Consolas" panose="020B0609020204030204" pitchFamily="49" charset="0"/>
              </a:rPr>
              <a:t>---&gt; false</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944312" y="3367427"/>
            <a:ext cx="3603872" cy="369332"/>
          </a:xfrm>
          <a:prstGeom prst="rect">
            <a:avLst/>
          </a:prstGeom>
        </p:spPr>
        <p:txBody>
          <a:bodyPr wrap="none">
            <a:spAutoFit/>
          </a:bodyPr>
          <a:lstStyle/>
          <a:p>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trim</a:t>
            </a:r>
            <a:r>
              <a:rPr lang="en-US" altLang="zh-TW" dirty="0">
                <a:solidFill>
                  <a:srgbClr val="F8F8F2"/>
                </a:solidFill>
                <a:latin typeface="Consolas" panose="020B0609020204030204" pitchFamily="49" charset="0"/>
              </a:rPr>
              <a:t>(); </a:t>
            </a:r>
            <a:r>
              <a:rPr lang="en-US" altLang="zh-TW" dirty="0">
                <a:solidFill>
                  <a:srgbClr val="8C8C8C"/>
                </a:solidFill>
                <a:latin typeface="Consolas" panose="020B0609020204030204" pitchFamily="49" charset="0"/>
              </a:rPr>
              <a:t>---&gt; mike</a:t>
            </a:r>
            <a:endParaRPr lang="en-US" altLang="zh-TW" b="0" dirty="0">
              <a:solidFill>
                <a:srgbClr val="F8F8F2"/>
              </a:solidFill>
              <a:effectLst/>
              <a:latin typeface="Consolas" panose="020B0609020204030204" pitchFamily="49" charset="0"/>
            </a:endParaRPr>
          </a:p>
        </p:txBody>
      </p:sp>
      <p:sp>
        <p:nvSpPr>
          <p:cNvPr id="9" name="矩形 8"/>
          <p:cNvSpPr/>
          <p:nvPr/>
        </p:nvSpPr>
        <p:spPr>
          <a:xfrm>
            <a:off x="1104634" y="4730234"/>
            <a:ext cx="7212888" cy="369332"/>
          </a:xfrm>
          <a:prstGeom prst="rect">
            <a:avLst/>
          </a:prstGeom>
        </p:spPr>
        <p:txBody>
          <a:bodyPr wrap="square">
            <a:spAutoFit/>
          </a:bodyPr>
          <a:lstStyle/>
          <a:p>
            <a:pPr algn="ctr"/>
            <a:r>
              <a:rPr lang="en-US" altLang="zh-TW" dirty="0">
                <a:solidFill>
                  <a:srgbClr val="A6E22E"/>
                </a:solidFill>
                <a:latin typeface="Consolas" panose="020B0609020204030204" pitchFamily="49" charset="0"/>
              </a:rPr>
              <a:t>trim </a:t>
            </a:r>
            <a:r>
              <a:rPr lang="zh-TW" altLang="en-US" dirty="0">
                <a:solidFill>
                  <a:schemeClr val="bg1"/>
                </a:solidFill>
                <a:latin typeface="Adobe 黑体 Std R" panose="020B0400000000000000" pitchFamily="34" charset="-128"/>
                <a:ea typeface="Adobe 黑体 Std R" panose="020B0400000000000000" pitchFamily="34" charset="-128"/>
              </a:rPr>
              <a:t>可以將頭尾的空格去除，常用再表單欄位幫助使用者防呆</a:t>
            </a:r>
            <a:r>
              <a:rPr lang="en-US" altLang="zh-TW" dirty="0">
                <a:solidFill>
                  <a:schemeClr val="bg1"/>
                </a:solidFill>
                <a:latin typeface="Adobe 黑体 Std R" panose="020B0400000000000000" pitchFamily="34" charset="-128"/>
                <a:ea typeface="Adobe 黑体 Std R" panose="020B0400000000000000" pitchFamily="34" charset="-128"/>
              </a:rPr>
              <a:t>!</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7776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635507" y="14507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86377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218357"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553891"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864075"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218659"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57324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80202"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200457"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555041"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88034" y="20583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121920" y="17108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20" name="矩形 19"/>
          <p:cNvSpPr/>
          <p:nvPr/>
        </p:nvSpPr>
        <p:spPr>
          <a:xfrm>
            <a:off x="652911" y="3882509"/>
            <a:ext cx="3243196"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3</a:t>
            </a:r>
            <a:r>
              <a:rPr lang="en-US" altLang="zh-TW" sz="2400" dirty="0">
                <a:solidFill>
                  <a:srgbClr val="F8F8F2"/>
                </a:solidFill>
                <a:latin typeface="Consolas" panose="020B0609020204030204" pitchFamily="49" charset="0"/>
              </a:rPr>
              <a:t>,</a:t>
            </a:r>
            <a:r>
              <a:rPr lang="zh-TW" altLang="en-US" sz="2400" dirty="0">
                <a:solidFill>
                  <a:srgbClr val="F8F8F2"/>
                </a:solidFill>
                <a:latin typeface="Consolas" panose="020B0609020204030204" pitchFamily="49" charset="0"/>
              </a:rPr>
              <a:t> </a:t>
            </a:r>
            <a:r>
              <a:rPr lang="en-US" altLang="zh-TW" sz="2400" dirty="0">
                <a:solidFill>
                  <a:srgbClr val="FF80F4"/>
                </a:solidFill>
                <a:latin typeface="Consolas" panose="020B0609020204030204" pitchFamily="49" charset="0"/>
              </a:rPr>
              <a:t>7</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22" name="直線單箭頭接點 21"/>
          <p:cNvCxnSpPr/>
          <p:nvPr/>
        </p:nvCxnSpPr>
        <p:spPr>
          <a:xfrm flipV="1">
            <a:off x="2863773" y="2397117"/>
            <a:ext cx="1098473" cy="14853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395649" y="2500268"/>
            <a:ext cx="1859341" cy="1414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70263" y="4759351"/>
            <a:ext cx="3142207"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email.</a:t>
            </a:r>
            <a:r>
              <a:rPr lang="en-US" altLang="zh-TW" sz="2800" dirty="0" err="1">
                <a:solidFill>
                  <a:srgbClr val="A6E22E"/>
                </a:solidFill>
                <a:latin typeface="Consolas" panose="020B0609020204030204" pitchFamily="49" charset="0"/>
              </a:rPr>
              <a:t>slice</a:t>
            </a:r>
            <a:r>
              <a:rPr lang="en-US" altLang="zh-TW" sz="2800" dirty="0">
                <a:solidFill>
                  <a:srgbClr val="F8F8F2"/>
                </a:solidFill>
                <a:latin typeface="Consolas" panose="020B0609020204030204" pitchFamily="49" charset="0"/>
              </a:rPr>
              <a:t>(</a:t>
            </a:r>
            <a:r>
              <a:rPr lang="en-US" altLang="zh-TW" sz="2800" dirty="0">
                <a:solidFill>
                  <a:srgbClr val="FF80F4"/>
                </a:solidFill>
                <a:latin typeface="Consolas" panose="020B0609020204030204" pitchFamily="49" charset="0"/>
              </a:rPr>
              <a:t>7</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cxnSp>
        <p:nvCxnSpPr>
          <p:cNvPr id="29" name="直線單箭頭接點 28"/>
          <p:cNvCxnSpPr/>
          <p:nvPr/>
        </p:nvCxnSpPr>
        <p:spPr>
          <a:xfrm flipV="1">
            <a:off x="5003501" y="2472366"/>
            <a:ext cx="326623" cy="219119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1368" y="1609725"/>
            <a:ext cx="1336382" cy="470416"/>
          </a:xfrm>
          <a:prstGeom prst="rect">
            <a:avLst/>
          </a:prstGeom>
          <a:noFill/>
          <a:ln w="38100">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矩形 30"/>
          <p:cNvSpPr/>
          <p:nvPr/>
        </p:nvSpPr>
        <p:spPr>
          <a:xfrm>
            <a:off x="5386659" y="1616872"/>
            <a:ext cx="3404915" cy="470416"/>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8046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559307" y="14126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78757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142157"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477691"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787875"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142459"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49704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04002"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124257"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478841"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11834" y="20202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045720" y="16727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32" name="矩形 31"/>
          <p:cNvSpPr/>
          <p:nvPr/>
        </p:nvSpPr>
        <p:spPr>
          <a:xfrm>
            <a:off x="891890" y="4221393"/>
            <a:ext cx="5791970"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0</a:t>
            </a:r>
            <a:r>
              <a:rPr lang="en-US" altLang="zh-TW" sz="2400" dirty="0">
                <a:solidFill>
                  <a:srgbClr val="F8F8F2"/>
                </a:solidFill>
                <a:latin typeface="Consolas" panose="020B0609020204030204" pitchFamily="49" charset="0"/>
              </a:rPr>
              <a:t>, </a:t>
            </a:r>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indexOf</a:t>
            </a:r>
            <a:r>
              <a:rPr lang="en-US" altLang="zh-TW" sz="2400" dirty="0">
                <a:solidFill>
                  <a:srgbClr val="F8F8F2"/>
                </a:solidFill>
                <a:latin typeface="Consolas" panose="020B0609020204030204" pitchFamily="49" charset="0"/>
              </a:rPr>
              <a:t>(</a:t>
            </a:r>
            <a:r>
              <a:rPr lang="en-US" altLang="zh-TW" sz="2400" dirty="0">
                <a:solidFill>
                  <a:srgbClr val="FFEE99"/>
                </a:solidFill>
                <a:latin typeface="Consolas" panose="020B0609020204030204" pitchFamily="49" charset="0"/>
              </a:rPr>
              <a:t>"@"</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35" name="直線單箭頭接點 34"/>
          <p:cNvCxnSpPr/>
          <p:nvPr/>
        </p:nvCxnSpPr>
        <p:spPr>
          <a:xfrm flipH="1" flipV="1">
            <a:off x="2964865" y="2434266"/>
            <a:ext cx="97412" cy="18120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5289694" y="2416169"/>
            <a:ext cx="758681" cy="18698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44769" y="1495425"/>
            <a:ext cx="2356781" cy="619124"/>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18681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85521" y="835997"/>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HelloMike</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95299" y="2518946"/>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14" name="直線單箭頭接點 13"/>
          <p:cNvCxnSpPr/>
          <p:nvPr/>
        </p:nvCxnSpPr>
        <p:spPr>
          <a:xfrm>
            <a:off x="3661928" y="1447800"/>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9098" y="4017229"/>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33" name="直線單箭頭接點 32"/>
          <p:cNvCxnSpPr/>
          <p:nvPr/>
        </p:nvCxnSpPr>
        <p:spPr>
          <a:xfrm>
            <a:off x="3637680" y="3061038"/>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85522" y="5631240"/>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ekiMolleH</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34" name="直線單箭頭接點 33"/>
          <p:cNvCxnSpPr/>
          <p:nvPr/>
        </p:nvCxnSpPr>
        <p:spPr>
          <a:xfrm>
            <a:off x="3637679" y="4594563"/>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80898" y="1585139"/>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split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p:txBody>
      </p:sp>
      <p:sp>
        <p:nvSpPr>
          <p:cNvPr id="26" name="矩形 25"/>
          <p:cNvSpPr/>
          <p:nvPr/>
        </p:nvSpPr>
        <p:spPr>
          <a:xfrm>
            <a:off x="3880898" y="3268087"/>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reverse</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28" name="矩形 27"/>
          <p:cNvSpPr/>
          <p:nvPr/>
        </p:nvSpPr>
        <p:spPr>
          <a:xfrm>
            <a:off x="3880898" y="4766370"/>
            <a:ext cx="1324402"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join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393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1849" y="3766235"/>
            <a:ext cx="10753726" cy="523220"/>
          </a:xfrm>
          <a:prstGeom prst="rect">
            <a:avLst/>
          </a:prstGeom>
        </p:spPr>
        <p:txBody>
          <a:bodyPr wrap="square">
            <a:spAutoFit/>
          </a:bodyPr>
          <a:lstStyle/>
          <a:p>
            <a:pPr algn="ctr"/>
            <a:r>
              <a:rPr lang="en-US" altLang="zh-TW" sz="2800" dirty="0">
                <a:hlinkClick r:id="rId2"/>
              </a:rPr>
              <a:t>https://github.com/MikeCheng1208/JS_course_Intermediate_example</a:t>
            </a:r>
            <a:endParaRPr lang="zh-TW" altLang="en-US" sz="2800" dirty="0"/>
          </a:p>
        </p:txBody>
      </p:sp>
      <p:sp>
        <p:nvSpPr>
          <p:cNvPr id="5" name="標題 1"/>
          <p:cNvSpPr>
            <a:spLocks noGrp="1"/>
          </p:cNvSpPr>
          <p:nvPr>
            <p:ph type="title"/>
          </p:nvPr>
        </p:nvSpPr>
        <p:spPr>
          <a:xfrm>
            <a:off x="1895584" y="2621647"/>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a:t>
            </a:r>
            <a:r>
              <a:rPr lang="zh-TW" altLang="en-US" b="1" u="sng" dirty="0">
                <a:solidFill>
                  <a:srgbClr val="323230"/>
                </a:solidFill>
                <a:latin typeface="Microsoft YaHei UI" panose="020B0503020204020204" pitchFamily="34" charset="-122"/>
                <a:ea typeface="Microsoft YaHei UI" panose="020B0503020204020204" pitchFamily="34" charset="-122"/>
              </a:rPr>
              <a:t> 範例下載</a:t>
            </a:r>
          </a:p>
        </p:txBody>
      </p:sp>
    </p:spTree>
    <p:extLst>
      <p:ext uri="{BB962C8B-B14F-4D97-AF65-F5344CB8AC3E}">
        <p14:creationId xmlns:p14="http://schemas.microsoft.com/office/powerpoint/2010/main" val="194968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6025" y="910973"/>
            <a:ext cx="4111733" cy="633083"/>
          </a:xfrm>
        </p:spPr>
        <p:txBody>
          <a:bodyPr>
            <a:noAutofit/>
          </a:bodyPr>
          <a:lstStyle/>
          <a:p>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TW" sz="3200" b="1" u="sng" dirty="0">
                <a:solidFill>
                  <a:srgbClr val="323230"/>
                </a:solidFill>
                <a:latin typeface="Microsoft YaHei UI" panose="020B0503020204020204" pitchFamily="34" charset="-122"/>
                <a:ea typeface="Microsoft YaHei UI" panose="020B0503020204020204" pitchFamily="34" charset="-122"/>
              </a:rPr>
              <a:t>JSON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8" name="矩形 7"/>
          <p:cNvSpPr/>
          <p:nvPr/>
        </p:nvSpPr>
        <p:spPr>
          <a:xfrm>
            <a:off x="1116025" y="1752532"/>
            <a:ext cx="6096000" cy="3938258"/>
          </a:xfrm>
          <a:prstGeom prst="rect">
            <a:avLst/>
          </a:prstGeom>
        </p:spPr>
        <p:txBody>
          <a:bodyPr>
            <a:spAutoFit/>
          </a:bodyPr>
          <a:lstStyle/>
          <a:p>
            <a:pPr>
              <a:lnSpc>
                <a:spcPct val="150000"/>
              </a:lnSpc>
            </a:pP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Object Notation (JSON)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為將結構化資料呈現為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物件的標準格式，常用於網站上的資料呈現。</a:t>
            </a:r>
          </a:p>
          <a:p>
            <a:pPr>
              <a:lnSpc>
                <a:spcPct val="150000"/>
              </a:lnSpc>
            </a:pPr>
            <a:endPar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是依照 JavaScript 物件語法的資料格式，雖然 JSON 是以 JavaScript 語法為基礎，但可獨立使用，且許多程式設計環境亦可讀取 (剖析) 並產生 JSON。</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可能是物件或字串。當你想從 JSON中讀取資料時，JSON可作為物件；當要跨網路傳送 JSON 時，就會是字串。這不是什麼大問題 —  JavaScript 提供全域 JSON 物件，其內的函式可進行切換。</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物件可儲存於其自有的檔案中，基本上就是副檔名為 .json 的文字檔案。</a:t>
            </a:r>
          </a:p>
        </p:txBody>
      </p:sp>
    </p:spTree>
    <p:extLst>
      <p:ext uri="{BB962C8B-B14F-4D97-AF65-F5344CB8AC3E}">
        <p14:creationId xmlns:p14="http://schemas.microsoft.com/office/powerpoint/2010/main" val="208219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45" y="789644"/>
            <a:ext cx="4076700" cy="4067175"/>
          </a:xfrm>
          <a:prstGeom prst="rect">
            <a:avLst/>
          </a:prstGeom>
        </p:spPr>
      </p:pic>
      <p:sp>
        <p:nvSpPr>
          <p:cNvPr id="7" name="標題 1"/>
          <p:cNvSpPr txBox="1">
            <a:spLocks/>
          </p:cNvSpPr>
          <p:nvPr/>
        </p:nvSpPr>
        <p:spPr>
          <a:xfrm>
            <a:off x="1419225" y="5172076"/>
            <a:ext cx="4781550" cy="4105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800" b="1" u="sng" dirty="0">
                <a:solidFill>
                  <a:srgbClr val="323230"/>
                </a:solidFill>
                <a:latin typeface="Microsoft YaHei UI" panose="020B0503020204020204" pitchFamily="34" charset="-122"/>
                <a:ea typeface="Microsoft YaHei UI" panose="020B0503020204020204" pitchFamily="34" charset="-122"/>
              </a:rPr>
              <a:t>JSON </a:t>
            </a:r>
            <a:r>
              <a:rPr lang="zh-TW" altLang="en-US" sz="1800" b="1" u="sng" dirty="0">
                <a:solidFill>
                  <a:srgbClr val="323230"/>
                </a:solidFill>
                <a:latin typeface="Microsoft YaHei UI" panose="020B0503020204020204" pitchFamily="34" charset="-122"/>
                <a:ea typeface="Microsoft YaHei UI" panose="020B0503020204020204" pitchFamily="34" charset="-122"/>
              </a:rPr>
              <a:t>應用在前端與後端的交互溝通</a:t>
            </a:r>
            <a:r>
              <a:rPr lang="en-US" altLang="zh-TW" sz="1800" b="1" u="sng" dirty="0">
                <a:solidFill>
                  <a:srgbClr val="323230"/>
                </a:solidFill>
                <a:latin typeface="Microsoft YaHei UI" panose="020B0503020204020204" pitchFamily="34" charset="-122"/>
                <a:ea typeface="Microsoft YaHei UI" panose="020B0503020204020204" pitchFamily="34" charset="-122"/>
              </a:rPr>
              <a:t>!!!</a:t>
            </a:r>
            <a:endParaRPr lang="zh-TW" altLang="en-US" sz="1800" b="1" u="sng" dirty="0">
              <a:solidFill>
                <a:srgbClr val="323230"/>
              </a:solidFill>
              <a:latin typeface="Microsoft YaHei UI" panose="020B0503020204020204" pitchFamily="34" charset="-122"/>
              <a:ea typeface="Microsoft YaHei UI" panose="020B0503020204020204" pitchFamily="34" charset="-122"/>
            </a:endParaRPr>
          </a:p>
        </p:txBody>
      </p:sp>
      <p:sp>
        <p:nvSpPr>
          <p:cNvPr id="11" name="矩形 10"/>
          <p:cNvSpPr/>
          <p:nvPr/>
        </p:nvSpPr>
        <p:spPr>
          <a:xfrm>
            <a:off x="2593811" y="5582582"/>
            <a:ext cx="2299027" cy="369332"/>
          </a:xfrm>
          <a:prstGeom prst="rect">
            <a:avLst/>
          </a:prstGeom>
        </p:spPr>
        <p:txBody>
          <a:bodyPr wrap="none">
            <a:spAutoFit/>
          </a:bodyPr>
          <a:lstStyle/>
          <a:p>
            <a:r>
              <a:rPr lang="en-US" altLang="zh-TW" dirty="0">
                <a:hlinkClick r:id="rId3"/>
              </a:rPr>
              <a:t>https://www.json.org/</a:t>
            </a:r>
            <a:endParaRPr lang="zh-TW" altLang="en-US" dirty="0"/>
          </a:p>
        </p:txBody>
      </p:sp>
    </p:spTree>
    <p:extLst>
      <p:ext uri="{BB962C8B-B14F-4D97-AF65-F5344CB8AC3E}">
        <p14:creationId xmlns:p14="http://schemas.microsoft.com/office/powerpoint/2010/main" val="81770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705083" y="2865548"/>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 </a:t>
            </a:r>
            <a:r>
              <a:rPr lang="zh-TW" altLang="en-US" b="1" u="sng" dirty="0">
                <a:solidFill>
                  <a:srgbClr val="323230"/>
                </a:solidFill>
                <a:latin typeface="Microsoft YaHei UI" panose="020B0503020204020204" pitchFamily="34" charset="-122"/>
                <a:ea typeface="Microsoft YaHei UI" panose="020B0503020204020204" pitchFamily="34" charset="-122"/>
              </a:rPr>
              <a:t>前後端分離</a:t>
            </a:r>
          </a:p>
        </p:txBody>
      </p:sp>
      <p:sp>
        <p:nvSpPr>
          <p:cNvPr id="5" name="標題 1"/>
          <p:cNvSpPr txBox="1">
            <a:spLocks/>
          </p:cNvSpPr>
          <p:nvPr/>
        </p:nvSpPr>
        <p:spPr>
          <a:xfrm>
            <a:off x="1828908" y="3883136"/>
            <a:ext cx="8215367" cy="363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400" b="1" u="sng" dirty="0">
                <a:solidFill>
                  <a:srgbClr val="323230"/>
                </a:solidFill>
                <a:latin typeface="Microsoft YaHei UI" panose="020B0503020204020204" pitchFamily="34" charset="-122"/>
                <a:ea typeface="Microsoft YaHei UI" panose="020B0503020204020204" pitchFamily="34" charset="-122"/>
                <a:hlinkClick r:id="rId2"/>
              </a:rPr>
              <a:t>https://speakerdeck.com/mike1208/xian-dai-qian-duan-kai-fa-qian-hou-duan-fen-li</a:t>
            </a:r>
            <a:endParaRPr lang="zh-TW" altLang="en-US" sz="1400" b="1" u="sng" dirty="0">
              <a:solidFill>
                <a:srgbClr val="32323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031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FCB4471C-65FC-5F49-8514-4E5F2DA0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93" y="1186720"/>
            <a:ext cx="6392471" cy="3582049"/>
          </a:xfrm>
          <a:prstGeom prst="rect">
            <a:avLst/>
          </a:prstGeom>
        </p:spPr>
      </p:pic>
      <p:sp>
        <p:nvSpPr>
          <p:cNvPr id="8" name="標題 1">
            <a:extLst>
              <a:ext uri="{FF2B5EF4-FFF2-40B4-BE49-F238E27FC236}">
                <a16:creationId xmlns:a16="http://schemas.microsoft.com/office/drawing/2014/main" id="{7312BAB0-ED4E-B441-973A-7DD55EFD13E6}"/>
              </a:ext>
            </a:extLst>
          </p:cNvPr>
          <p:cNvSpPr>
            <a:spLocks noGrp="1"/>
          </p:cNvSpPr>
          <p:nvPr>
            <p:ph type="title"/>
          </p:nvPr>
        </p:nvSpPr>
        <p:spPr>
          <a:xfrm>
            <a:off x="2837598" y="5104435"/>
            <a:ext cx="3646025" cy="682906"/>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Hant"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Hant" sz="3200" b="1" u="sng" dirty="0" err="1">
                <a:solidFill>
                  <a:srgbClr val="323230"/>
                </a:solidFill>
                <a:latin typeface="Microsoft YaHei UI" panose="020B0503020204020204" pitchFamily="34" charset="-122"/>
                <a:ea typeface="Microsoft YaHei UI" panose="020B0503020204020204" pitchFamily="34" charset="-122"/>
              </a:rPr>
              <a:t>api</a:t>
            </a:r>
            <a:r>
              <a:rPr lang="en-US" altLang="zh-Hant" sz="3200" b="1" u="sng" dirty="0">
                <a:solidFill>
                  <a:srgbClr val="323230"/>
                </a:solidFill>
                <a:latin typeface="Microsoft YaHei UI" panose="020B0503020204020204" pitchFamily="34" charset="-122"/>
                <a:ea typeface="Microsoft YaHei UI" panose="020B0503020204020204" pitchFamily="34" charset="-122"/>
              </a:rPr>
              <a:t>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10" name="矩形 9">
            <a:extLst>
              <a:ext uri="{FF2B5EF4-FFF2-40B4-BE49-F238E27FC236}">
                <a16:creationId xmlns:a16="http://schemas.microsoft.com/office/drawing/2014/main" id="{711EB9EB-24D0-9241-AD5B-CA5B1D79376A}"/>
              </a:ext>
            </a:extLst>
          </p:cNvPr>
          <p:cNvSpPr/>
          <p:nvPr/>
        </p:nvSpPr>
        <p:spPr>
          <a:xfrm>
            <a:off x="3179629" y="5770341"/>
            <a:ext cx="2961965" cy="369332"/>
          </a:xfrm>
          <a:prstGeom prst="rect">
            <a:avLst/>
          </a:prstGeom>
        </p:spPr>
        <p:txBody>
          <a:bodyPr wrap="none">
            <a:spAutoFit/>
          </a:bodyPr>
          <a:lstStyle/>
          <a:p>
            <a:r>
              <a:rPr lang="zh-TW" altLang="en-US" dirty="0">
                <a:hlinkClick r:id="rId3"/>
              </a:rPr>
              <a:t>https://youtu.be/zvKadd9Cflc</a:t>
            </a:r>
            <a:endParaRPr lang="zh-TW" altLang="en-US" dirty="0"/>
          </a:p>
        </p:txBody>
      </p:sp>
      <p:sp>
        <p:nvSpPr>
          <p:cNvPr id="11" name="矩形 10">
            <a:extLst>
              <a:ext uri="{FF2B5EF4-FFF2-40B4-BE49-F238E27FC236}">
                <a16:creationId xmlns:a16="http://schemas.microsoft.com/office/drawing/2014/main" id="{F703328C-F454-3342-B266-30FBD0602B3E}"/>
              </a:ext>
            </a:extLst>
          </p:cNvPr>
          <p:cNvSpPr/>
          <p:nvPr/>
        </p:nvSpPr>
        <p:spPr>
          <a:xfrm>
            <a:off x="2002482" y="1340960"/>
            <a:ext cx="5588389" cy="369332"/>
          </a:xfrm>
          <a:prstGeom prst="rect">
            <a:avLst/>
          </a:prstGeom>
        </p:spPr>
        <p:txBody>
          <a:bodyPr wrap="none">
            <a:spAutoFit/>
          </a:bodyPr>
          <a:lstStyle/>
          <a:p>
            <a:r>
              <a:rPr lang="zh-TW" altLang="en-US" b="1" dirty="0">
                <a:solidFill>
                  <a:schemeClr val="bg1"/>
                </a:solidFill>
                <a:latin typeface="Microsoft JhengHei" panose="020B0604030504040204" pitchFamily="34" charset="-120"/>
                <a:ea typeface="Microsoft JhengHei" panose="020B0604030504040204" pitchFamily="34" charset="-120"/>
              </a:rPr>
              <a:t>應用程式介面</a:t>
            </a:r>
            <a:r>
              <a:rPr lang="en-US" altLang="zh-TW" b="1" dirty="0">
                <a:solidFill>
                  <a:schemeClr val="bg1"/>
                </a:solidFill>
                <a:latin typeface="Microsoft JhengHei" panose="020B0604030504040204" pitchFamily="34" charset="-120"/>
                <a:ea typeface="Microsoft JhengHei" panose="020B0604030504040204" pitchFamily="34" charset="-120"/>
              </a:rPr>
              <a:t>  application programming interface</a:t>
            </a:r>
            <a:endParaRPr lang="zh-TW"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89270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56707A3-68A3-2F4A-8CDA-2F9B2532D0B3}"/>
              </a:ext>
            </a:extLst>
          </p:cNvPr>
          <p:cNvSpPr/>
          <p:nvPr/>
        </p:nvSpPr>
        <p:spPr>
          <a:xfrm>
            <a:off x="828616" y="628458"/>
            <a:ext cx="4076757"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zh-Hant" altLang="en-US" sz="3200" b="1" u="sng" dirty="0">
                <a:solidFill>
                  <a:srgbClr val="000000"/>
                </a:solidFill>
                <a:latin typeface="Microsoft JhengHei" panose="020B0604030504040204" pitchFamily="34" charset="-120"/>
                <a:ea typeface="Microsoft JhengHei" panose="020B0604030504040204" pitchFamily="34" charset="-120"/>
              </a:rPr>
              <a:t>常見的</a:t>
            </a:r>
            <a:r>
              <a:rPr lang="zh-TW" altLang="zh-TW" sz="3200" b="1" u="sng" dirty="0">
                <a:solidFill>
                  <a:srgbClr val="000000"/>
                </a:solidFill>
                <a:latin typeface="Microsoft JhengHei" panose="020B0604030504040204" pitchFamily="34" charset="-120"/>
                <a:ea typeface="Microsoft JhengHei" panose="020B0604030504040204" pitchFamily="34" charset="-120"/>
              </a:rPr>
              <a:t>HTTP狀態碼</a:t>
            </a:r>
            <a:endParaRPr lang="zh-TW" altLang="zh-TW" sz="3200" b="1" i="0" u="sng" dirty="0">
              <a:solidFill>
                <a:srgbClr val="000000"/>
              </a:solidFill>
              <a:effectLst/>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id="{FB465A35-CC98-3F40-8C26-B37236DA0162}"/>
              </a:ext>
            </a:extLst>
          </p:cNvPr>
          <p:cNvSpPr/>
          <p:nvPr/>
        </p:nvSpPr>
        <p:spPr>
          <a:xfrm>
            <a:off x="828615" y="1196573"/>
            <a:ext cx="6171425" cy="307777"/>
          </a:xfrm>
          <a:prstGeom prst="rect">
            <a:avLst/>
          </a:prstGeom>
        </p:spPr>
        <p:txBody>
          <a:bodyPr wrap="square">
            <a:spAutoFit/>
          </a:bodyPr>
          <a:lstStyle/>
          <a:p>
            <a:r>
              <a:rPr lang="en-US" altLang="zh-TW" sz="1400" dirty="0">
                <a:hlinkClick r:id="rId2"/>
              </a:rPr>
              <a:t>https://zh.wikipedia.org/wiki/HTTP%E7%8A%B6%E6%80%81%E7%A0%81</a:t>
            </a:r>
            <a:endParaRPr lang="zh-TW" altLang="en-US" sz="1400" dirty="0"/>
          </a:p>
        </p:txBody>
      </p:sp>
      <p:sp>
        <p:nvSpPr>
          <p:cNvPr id="7" name="矩形 6">
            <a:extLst>
              <a:ext uri="{FF2B5EF4-FFF2-40B4-BE49-F238E27FC236}">
                <a16:creationId xmlns:a16="http://schemas.microsoft.com/office/drawing/2014/main" id="{DD9E23DF-C692-2246-B23B-E8A7F74751A8}"/>
              </a:ext>
            </a:extLst>
          </p:cNvPr>
          <p:cNvSpPr/>
          <p:nvPr/>
        </p:nvSpPr>
        <p:spPr>
          <a:xfrm>
            <a:off x="828616" y="2346094"/>
            <a:ext cx="177163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2xx</a:t>
            </a:r>
            <a:r>
              <a:rPr lang="zh-TW" altLang="en-US" sz="2400" b="1" dirty="0">
                <a:solidFill>
                  <a:srgbClr val="000000"/>
                </a:solidFill>
                <a:latin typeface="Microsoft JhengHei" panose="020B0604030504040204" pitchFamily="34" charset="-120"/>
                <a:ea typeface="Microsoft JhengHei" panose="020B0604030504040204" pitchFamily="34" charset="-120"/>
              </a:rPr>
              <a:t>成功</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a16="http://schemas.microsoft.com/office/drawing/2014/main" id="{46C433FA-9CCB-9C41-8561-B25FB97C3997}"/>
              </a:ext>
            </a:extLst>
          </p:cNvPr>
          <p:cNvSpPr/>
          <p:nvPr/>
        </p:nvSpPr>
        <p:spPr>
          <a:xfrm>
            <a:off x="4305072" y="2307766"/>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4xx</a:t>
            </a:r>
            <a:r>
              <a:rPr lang="zh-TW" altLang="en-US" sz="2400" b="1" dirty="0">
                <a:solidFill>
                  <a:srgbClr val="000000"/>
                </a:solidFill>
                <a:latin typeface="Microsoft JhengHei" panose="020B0604030504040204" pitchFamily="34" charset="-120"/>
                <a:ea typeface="Microsoft JhengHei" panose="020B0604030504040204" pitchFamily="34" charset="-120"/>
              </a:rPr>
              <a:t>用戶端錯誤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a16="http://schemas.microsoft.com/office/drawing/2014/main" id="{C34E9026-3B18-AE45-AC95-5441221D9DF1}"/>
              </a:ext>
            </a:extLst>
          </p:cNvPr>
          <p:cNvSpPr/>
          <p:nvPr/>
        </p:nvSpPr>
        <p:spPr>
          <a:xfrm>
            <a:off x="828616" y="3860901"/>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5xx</a:t>
            </a:r>
            <a:r>
              <a:rPr lang="zh-TW" altLang="en-US" sz="2400" b="1" dirty="0">
                <a:solidFill>
                  <a:srgbClr val="000000"/>
                </a:solidFill>
                <a:latin typeface="Microsoft JhengHei" panose="020B0604030504040204" pitchFamily="34" charset="-120"/>
                <a:ea typeface="Microsoft JhengHei" panose="020B0604030504040204" pitchFamily="34" charset="-120"/>
              </a:rPr>
              <a:t>伺服器錯誤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25AFE21C-8976-EB41-9B39-4A8704E5273E}"/>
              </a:ext>
            </a:extLst>
          </p:cNvPr>
          <p:cNvSpPr/>
          <p:nvPr/>
        </p:nvSpPr>
        <p:spPr>
          <a:xfrm>
            <a:off x="1372835" y="2771130"/>
            <a:ext cx="1619354" cy="507831"/>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請求成功</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1" name="矩形 10">
            <a:extLst>
              <a:ext uri="{FF2B5EF4-FFF2-40B4-BE49-F238E27FC236}">
                <a16:creationId xmlns:a16="http://schemas.microsoft.com/office/drawing/2014/main" id="{22FA0140-3918-9144-8FB9-1D42FD66FCC6}"/>
              </a:ext>
            </a:extLst>
          </p:cNvPr>
          <p:cNvSpPr/>
          <p:nvPr/>
        </p:nvSpPr>
        <p:spPr>
          <a:xfrm>
            <a:off x="4814566" y="2754912"/>
            <a:ext cx="4445448" cy="923330"/>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a:t>
            </a:r>
            <a:r>
              <a:rPr lang="zh-Hant" altLang="en-US" dirty="0">
                <a:solidFill>
                  <a:srgbClr val="000000"/>
                </a:solidFill>
                <a:latin typeface="Microsoft JhengHei" panose="020B0604030504040204" pitchFamily="34" charset="-120"/>
                <a:ea typeface="Microsoft JhengHei" panose="020B0604030504040204" pitchFamily="34" charset="-120"/>
              </a:rPr>
              <a:t>失敗，常見的可能是</a:t>
            </a:r>
            <a:endParaRPr lang="en-US" altLang="zh-Hant" dirty="0">
              <a:solidFill>
                <a:srgbClr val="000000"/>
              </a:solidFill>
              <a:latin typeface="Microsoft JhengHei" panose="020B0604030504040204" pitchFamily="34" charset="-120"/>
              <a:ea typeface="Microsoft JhengHei" panose="020B0604030504040204" pitchFamily="34" charset="-120"/>
            </a:endParaRPr>
          </a:p>
          <a:p>
            <a:pPr>
              <a:lnSpc>
                <a:spcPct val="150000"/>
              </a:lnSpc>
            </a:pPr>
            <a:r>
              <a:rPr lang="en-US" altLang="zh-Hant" dirty="0">
                <a:solidFill>
                  <a:srgbClr val="000000"/>
                </a:solidFill>
                <a:latin typeface="Microsoft JhengHei" panose="020B0604030504040204" pitchFamily="34" charset="-120"/>
                <a:ea typeface="Microsoft JhengHei" panose="020B0604030504040204" pitchFamily="34" charset="-120"/>
              </a:rPr>
              <a:t>404</a:t>
            </a:r>
            <a:r>
              <a:rPr lang="zh-Hant" altLang="en-US" dirty="0">
                <a:solidFill>
                  <a:srgbClr val="000000"/>
                </a:solidFill>
                <a:latin typeface="Microsoft JhengHei" panose="020B0604030504040204" pitchFamily="34" charset="-120"/>
                <a:ea typeface="Microsoft JhengHei" panose="020B0604030504040204" pitchFamily="34" charset="-120"/>
              </a:rPr>
              <a:t>找不到資源，或是</a:t>
            </a:r>
            <a:r>
              <a:rPr lang="en-US" altLang="zh-Hant" dirty="0">
                <a:solidFill>
                  <a:srgbClr val="000000"/>
                </a:solidFill>
                <a:latin typeface="Microsoft JhengHei" panose="020B0604030504040204" pitchFamily="34" charset="-120"/>
                <a:ea typeface="Microsoft JhengHei" panose="020B0604030504040204" pitchFamily="34" charset="-120"/>
              </a:rPr>
              <a:t>403</a:t>
            </a:r>
            <a:r>
              <a:rPr lang="zh-Hant" altLang="en-US" dirty="0">
                <a:solidFill>
                  <a:srgbClr val="000000"/>
                </a:solidFill>
                <a:latin typeface="Microsoft JhengHei" panose="020B0604030504040204" pitchFamily="34" charset="-120"/>
                <a:ea typeface="Microsoft JhengHei" panose="020B0604030504040204" pitchFamily="34" charset="-120"/>
              </a:rPr>
              <a:t>請求不符合規範</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a16="http://schemas.microsoft.com/office/drawing/2014/main" id="{237AA689-99FD-CB47-839A-1BF31D73EC93}"/>
              </a:ext>
            </a:extLst>
          </p:cNvPr>
          <p:cNvSpPr/>
          <p:nvPr/>
        </p:nvSpPr>
        <p:spPr>
          <a:xfrm>
            <a:off x="1372835" y="4360971"/>
            <a:ext cx="4471044" cy="1338828"/>
          </a:xfrm>
          <a:prstGeom prst="rect">
            <a:avLst/>
          </a:prstGeom>
        </p:spPr>
        <p:txBody>
          <a:bodyPr wrap="square">
            <a:spAutoFit/>
          </a:bodyPr>
          <a:lstStyle/>
          <a:p>
            <a:pPr>
              <a:lnSpc>
                <a:spcPct val="150000"/>
              </a:lnSpc>
            </a:pPr>
            <a:r>
              <a:rPr lang="zh-TW" altLang="en-US" dirty="0">
                <a:solidFill>
                  <a:srgbClr val="252525"/>
                </a:solidFill>
                <a:latin typeface="Microsoft JhengHei" panose="020B0604030504040204" pitchFamily="34" charset="-120"/>
                <a:ea typeface="Microsoft JhengHei" panose="020B0604030504040204" pitchFamily="34" charset="-120"/>
              </a:rPr>
              <a:t>這類狀態碼</a:t>
            </a:r>
            <a:r>
              <a:rPr lang="en-US" altLang="zh-TW" dirty="0">
                <a:solidFill>
                  <a:srgbClr val="252525"/>
                </a:solidFill>
                <a:latin typeface="Microsoft JhengHei" panose="020B0604030504040204" pitchFamily="34" charset="-120"/>
                <a:ea typeface="Microsoft JhengHei" panose="020B0604030504040204" pitchFamily="34" charset="-120"/>
              </a:rPr>
              <a:t> 90% </a:t>
            </a:r>
            <a:r>
              <a:rPr lang="zh-TW" altLang="en-US" dirty="0">
                <a:solidFill>
                  <a:srgbClr val="252525"/>
                </a:solidFill>
                <a:latin typeface="Microsoft JhengHei" panose="020B0604030504040204" pitchFamily="34" charset="-120"/>
                <a:ea typeface="Microsoft JhengHei" panose="020B0604030504040204" pitchFamily="34" charset="-120"/>
              </a:rPr>
              <a:t>代表了伺服器在處理請求的過程中有錯誤或者異常狀態發生</a:t>
            </a:r>
            <a:r>
              <a:rPr lang="zh-Hant" altLang="en-US" dirty="0">
                <a:solidFill>
                  <a:srgbClr val="252525"/>
                </a:solidFill>
                <a:latin typeface="Microsoft JhengHei" panose="020B0604030504040204" pitchFamily="34" charset="-120"/>
                <a:ea typeface="Microsoft JhengHei" panose="020B0604030504040204" pitchFamily="34" charset="-120"/>
              </a:rPr>
              <a:t>，你就可以先去找後端，不是你的</a:t>
            </a:r>
            <a:r>
              <a:rPr lang="en-US" altLang="zh-Hant" dirty="0">
                <a:solidFill>
                  <a:srgbClr val="252525"/>
                </a:solidFill>
                <a:latin typeface="Microsoft JhengHei" panose="020B0604030504040204" pitchFamily="34" charset="-120"/>
                <a:ea typeface="Microsoft JhengHei" panose="020B0604030504040204" pitchFamily="34" charset="-120"/>
              </a:rPr>
              <a:t>code</a:t>
            </a:r>
            <a:r>
              <a:rPr lang="zh-Hant" altLang="en-US" dirty="0">
                <a:solidFill>
                  <a:srgbClr val="252525"/>
                </a:solidFill>
                <a:latin typeface="Microsoft JhengHei" panose="020B0604030504040204" pitchFamily="34" charset="-120"/>
                <a:ea typeface="Microsoft JhengHei" panose="020B0604030504040204" pitchFamily="34" charset="-120"/>
              </a:rPr>
              <a:t>寫錯！</a:t>
            </a: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486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圓角矩形 20">
            <a:extLst>
              <a:ext uri="{FF2B5EF4-FFF2-40B4-BE49-F238E27FC236}">
                <a16:creationId xmlns:a16="http://schemas.microsoft.com/office/drawing/2014/main" id="{D3E17314-681B-E744-AA6E-06B60ED1D494}"/>
              </a:ext>
            </a:extLst>
          </p:cNvPr>
          <p:cNvSpPr/>
          <p:nvPr/>
        </p:nvSpPr>
        <p:spPr>
          <a:xfrm>
            <a:off x="5509549" y="1192192"/>
            <a:ext cx="4710896" cy="4606724"/>
          </a:xfrm>
          <a:prstGeom prst="roundRect">
            <a:avLst>
              <a:gd name="adj" fmla="val 8124"/>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TW" altLang="en-US"/>
          </a:p>
        </p:txBody>
      </p:sp>
      <p:sp>
        <p:nvSpPr>
          <p:cNvPr id="2" name="矩形 1">
            <a:extLst>
              <a:ext uri="{FF2B5EF4-FFF2-40B4-BE49-F238E27FC236}">
                <a16:creationId xmlns:a16="http://schemas.microsoft.com/office/drawing/2014/main" id="{1F91C1BF-2B69-564F-92C4-36851A2C2662}"/>
              </a:ext>
            </a:extLst>
          </p:cNvPr>
          <p:cNvSpPr/>
          <p:nvPr/>
        </p:nvSpPr>
        <p:spPr>
          <a:xfrm>
            <a:off x="787076" y="2650602"/>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header.html</a:t>
            </a:r>
            <a:endParaRPr kumimoji="1" lang="zh-TW" altLang="en-US" dirty="0"/>
          </a:p>
        </p:txBody>
      </p:sp>
      <p:sp>
        <p:nvSpPr>
          <p:cNvPr id="3" name="矩形 2">
            <a:extLst>
              <a:ext uri="{FF2B5EF4-FFF2-40B4-BE49-F238E27FC236}">
                <a16:creationId xmlns:a16="http://schemas.microsoft.com/office/drawing/2014/main" id="{283C0B0F-C3B5-BD4F-883C-09F49FF67D1F}"/>
              </a:ext>
            </a:extLst>
          </p:cNvPr>
          <p:cNvSpPr/>
          <p:nvPr/>
        </p:nvSpPr>
        <p:spPr>
          <a:xfrm>
            <a:off x="787077" y="3948896"/>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footer.html</a:t>
            </a:r>
            <a:endParaRPr kumimoji="1" lang="en-US" altLang="zh-TW" dirty="0"/>
          </a:p>
        </p:txBody>
      </p:sp>
      <p:sp>
        <p:nvSpPr>
          <p:cNvPr id="4" name="橢圓 3">
            <a:extLst>
              <a:ext uri="{FF2B5EF4-FFF2-40B4-BE49-F238E27FC236}">
                <a16:creationId xmlns:a16="http://schemas.microsoft.com/office/drawing/2014/main" id="{472F9B87-6FC9-B44F-A02E-9296A0720770}"/>
              </a:ext>
            </a:extLst>
          </p:cNvPr>
          <p:cNvSpPr/>
          <p:nvPr/>
        </p:nvSpPr>
        <p:spPr>
          <a:xfrm>
            <a:off x="2997842" y="2892322"/>
            <a:ext cx="1458410" cy="14584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800" dirty="0" err="1"/>
              <a:t>axios</a:t>
            </a:r>
            <a:endParaRPr kumimoji="1" lang="zh-TW" altLang="en-US" sz="2800" dirty="0"/>
          </a:p>
        </p:txBody>
      </p:sp>
      <p:cxnSp>
        <p:nvCxnSpPr>
          <p:cNvPr id="6" name="直線箭頭接點 5">
            <a:extLst>
              <a:ext uri="{FF2B5EF4-FFF2-40B4-BE49-F238E27FC236}">
                <a16:creationId xmlns:a16="http://schemas.microsoft.com/office/drawing/2014/main" id="{D38E5745-832A-E345-8A9F-5FF2C3D2EE19}"/>
              </a:ext>
            </a:extLst>
          </p:cNvPr>
          <p:cNvCxnSpPr/>
          <p:nvPr/>
        </p:nvCxnSpPr>
        <p:spPr>
          <a:xfrm>
            <a:off x="2271531" y="298241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a16="http://schemas.microsoft.com/office/drawing/2014/main" id="{E9C3D736-A46A-1F45-BA83-98B2129B78D8}"/>
              </a:ext>
            </a:extLst>
          </p:cNvPr>
          <p:cNvCxnSpPr>
            <a:cxnSpLocks/>
          </p:cNvCxnSpPr>
          <p:nvPr/>
        </p:nvCxnSpPr>
        <p:spPr>
          <a:xfrm flipV="1">
            <a:off x="2271531" y="396240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27524826-70DB-0441-8303-37FC66D1FC5B}"/>
              </a:ext>
            </a:extLst>
          </p:cNvPr>
          <p:cNvSpPr/>
          <p:nvPr/>
        </p:nvSpPr>
        <p:spPr>
          <a:xfrm>
            <a:off x="5856792"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a16="http://schemas.microsoft.com/office/drawing/2014/main" id="{D5A40EA3-8607-7447-B5C5-1BA336DC4B1A}"/>
              </a:ext>
            </a:extLst>
          </p:cNvPr>
          <p:cNvSpPr/>
          <p:nvPr/>
        </p:nvSpPr>
        <p:spPr>
          <a:xfrm>
            <a:off x="6128796"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1" name="矩形 10">
            <a:extLst>
              <a:ext uri="{FF2B5EF4-FFF2-40B4-BE49-F238E27FC236}">
                <a16:creationId xmlns:a16="http://schemas.microsoft.com/office/drawing/2014/main" id="{D158EACD-7BFE-1141-B47B-73A9D59EB9ED}"/>
              </a:ext>
            </a:extLst>
          </p:cNvPr>
          <p:cNvSpPr/>
          <p:nvPr/>
        </p:nvSpPr>
        <p:spPr>
          <a:xfrm>
            <a:off x="6128796"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2" name="矩形 11">
            <a:extLst>
              <a:ext uri="{FF2B5EF4-FFF2-40B4-BE49-F238E27FC236}">
                <a16:creationId xmlns:a16="http://schemas.microsoft.com/office/drawing/2014/main" id="{74E49627-882D-544A-8BCB-3B4BF797F6E9}"/>
              </a:ext>
            </a:extLst>
          </p:cNvPr>
          <p:cNvSpPr/>
          <p:nvPr/>
        </p:nvSpPr>
        <p:spPr>
          <a:xfrm>
            <a:off x="7934446"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id="{20BC78A6-DC64-3947-9BB3-F887948FCEF2}"/>
              </a:ext>
            </a:extLst>
          </p:cNvPr>
          <p:cNvSpPr/>
          <p:nvPr/>
        </p:nvSpPr>
        <p:spPr>
          <a:xfrm>
            <a:off x="8206450"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4" name="矩形 13">
            <a:extLst>
              <a:ext uri="{FF2B5EF4-FFF2-40B4-BE49-F238E27FC236}">
                <a16:creationId xmlns:a16="http://schemas.microsoft.com/office/drawing/2014/main" id="{F0EF030A-79DE-B64D-A509-6ECC7BE738DE}"/>
              </a:ext>
            </a:extLst>
          </p:cNvPr>
          <p:cNvSpPr/>
          <p:nvPr/>
        </p:nvSpPr>
        <p:spPr>
          <a:xfrm>
            <a:off x="8206450"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5" name="矩形 14">
            <a:extLst>
              <a:ext uri="{FF2B5EF4-FFF2-40B4-BE49-F238E27FC236}">
                <a16:creationId xmlns:a16="http://schemas.microsoft.com/office/drawing/2014/main" id="{F3E5F92F-E9C2-7C45-8671-F16256EE76D3}"/>
              </a:ext>
            </a:extLst>
          </p:cNvPr>
          <p:cNvSpPr/>
          <p:nvPr/>
        </p:nvSpPr>
        <p:spPr>
          <a:xfrm>
            <a:off x="5856792"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a16="http://schemas.microsoft.com/office/drawing/2014/main" id="{741F1151-B732-A149-A3A0-9570C9EF8329}"/>
              </a:ext>
            </a:extLst>
          </p:cNvPr>
          <p:cNvSpPr/>
          <p:nvPr/>
        </p:nvSpPr>
        <p:spPr>
          <a:xfrm>
            <a:off x="6128796"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7" name="矩形 16">
            <a:extLst>
              <a:ext uri="{FF2B5EF4-FFF2-40B4-BE49-F238E27FC236}">
                <a16:creationId xmlns:a16="http://schemas.microsoft.com/office/drawing/2014/main" id="{F7FF4DA2-F64B-A74D-BCB8-5A8395B98315}"/>
              </a:ext>
            </a:extLst>
          </p:cNvPr>
          <p:cNvSpPr/>
          <p:nvPr/>
        </p:nvSpPr>
        <p:spPr>
          <a:xfrm>
            <a:off x="6128796"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8" name="矩形 17">
            <a:extLst>
              <a:ext uri="{FF2B5EF4-FFF2-40B4-BE49-F238E27FC236}">
                <a16:creationId xmlns:a16="http://schemas.microsoft.com/office/drawing/2014/main" id="{09E29AD8-5509-5B44-9539-95248F49BF82}"/>
              </a:ext>
            </a:extLst>
          </p:cNvPr>
          <p:cNvSpPr/>
          <p:nvPr/>
        </p:nvSpPr>
        <p:spPr>
          <a:xfrm>
            <a:off x="7934446"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a16="http://schemas.microsoft.com/office/drawing/2014/main" id="{6523B377-33A0-0F49-A5BF-5338157BBE09}"/>
              </a:ext>
            </a:extLst>
          </p:cNvPr>
          <p:cNvSpPr/>
          <p:nvPr/>
        </p:nvSpPr>
        <p:spPr>
          <a:xfrm>
            <a:off x="8206450"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20" name="矩形 19">
            <a:extLst>
              <a:ext uri="{FF2B5EF4-FFF2-40B4-BE49-F238E27FC236}">
                <a16:creationId xmlns:a16="http://schemas.microsoft.com/office/drawing/2014/main" id="{A77D0982-3F32-0E41-A364-B5E24518129C}"/>
              </a:ext>
            </a:extLst>
          </p:cNvPr>
          <p:cNvSpPr/>
          <p:nvPr/>
        </p:nvSpPr>
        <p:spPr>
          <a:xfrm>
            <a:off x="8206450"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cxnSp>
        <p:nvCxnSpPr>
          <p:cNvPr id="23" name="直線箭頭接點 22">
            <a:extLst>
              <a:ext uri="{FF2B5EF4-FFF2-40B4-BE49-F238E27FC236}">
                <a16:creationId xmlns:a16="http://schemas.microsoft.com/office/drawing/2014/main" id="{4B310916-6054-5644-AEDE-5A0A5FB5884A}"/>
              </a:ext>
            </a:extLst>
          </p:cNvPr>
          <p:cNvCxnSpPr>
            <a:cxnSpLocks/>
          </p:cNvCxnSpPr>
          <p:nvPr/>
        </p:nvCxnSpPr>
        <p:spPr>
          <a:xfrm>
            <a:off x="4456252" y="3646030"/>
            <a:ext cx="118062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550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33882F-B381-5A41-9CA5-D1541ADC4406}"/>
              </a:ext>
            </a:extLst>
          </p:cNvPr>
          <p:cNvSpPr/>
          <p:nvPr/>
        </p:nvSpPr>
        <p:spPr>
          <a:xfrm>
            <a:off x="814086" y="3088636"/>
            <a:ext cx="7739606" cy="2677656"/>
          </a:xfrm>
          <a:prstGeom prst="rect">
            <a:avLst/>
          </a:prstGeom>
        </p:spPr>
        <p:txBody>
          <a:bodyPr wrap="square">
            <a:spAutoFit/>
          </a:bodyPr>
          <a:lstStyle/>
          <a:p>
            <a:br>
              <a:rPr lang="en-US" altLang="zh-TW" sz="1400" dirty="0">
                <a:solidFill>
                  <a:srgbClr val="F8F8F2"/>
                </a:solidFill>
                <a:latin typeface="Menlo" panose="020B0609030804020204" pitchFamily="49" charset="0"/>
              </a:rPr>
            </a:b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/api1.json"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(res1) {</a:t>
            </a:r>
          </a:p>
          <a:p>
            <a:pPr lvl="1"/>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/api2.json"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(res2) {</a:t>
            </a:r>
          </a:p>
          <a:p>
            <a:pPr lvl="2"/>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/api3.json"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(res3) {</a:t>
            </a:r>
          </a:p>
          <a:p>
            <a:pPr lvl="3"/>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/api4.json"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(res4) {</a:t>
            </a:r>
          </a:p>
          <a:p>
            <a:pPr lvl="4"/>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/api5.json"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(res5) {</a:t>
            </a:r>
          </a:p>
          <a:p>
            <a:pPr lvl="4"/>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(res1, res2, res3, res4, res5);</a:t>
            </a:r>
          </a:p>
          <a:p>
            <a:pPr lvl="4"/>
            <a:r>
              <a:rPr lang="en-US" altLang="zh-TW" sz="1400" dirty="0">
                <a:solidFill>
                  <a:srgbClr val="F8F8F2"/>
                </a:solidFill>
                <a:latin typeface="Menlo" panose="020B0609030804020204" pitchFamily="49" charset="0"/>
              </a:rPr>
              <a:t>})</a:t>
            </a:r>
          </a:p>
          <a:p>
            <a:pPr lvl="3"/>
            <a:r>
              <a:rPr lang="en-US" altLang="zh-TW" sz="1400" dirty="0">
                <a:solidFill>
                  <a:srgbClr val="F8F8F2"/>
                </a:solidFill>
                <a:latin typeface="Menlo" panose="020B0609030804020204" pitchFamily="49" charset="0"/>
              </a:rPr>
              <a:t>})</a:t>
            </a:r>
          </a:p>
          <a:p>
            <a:pPr lvl="2"/>
            <a:r>
              <a:rPr lang="en-US" altLang="zh-TW" sz="1400" dirty="0">
                <a:solidFill>
                  <a:srgbClr val="F8F8F2"/>
                </a:solidFill>
                <a:latin typeface="Menlo" panose="020B0609030804020204" pitchFamily="49" charset="0"/>
              </a:rPr>
              <a:t>})</a:t>
            </a:r>
          </a:p>
          <a:p>
            <a:pPr lvl="1"/>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3" name="標題 1">
            <a:extLst>
              <a:ext uri="{FF2B5EF4-FFF2-40B4-BE49-F238E27FC236}">
                <a16:creationId xmlns:a16="http://schemas.microsoft.com/office/drawing/2014/main" id="{207F22D1-A870-E444-BDAC-5CF5E258B61B}"/>
              </a:ext>
            </a:extLst>
          </p:cNvPr>
          <p:cNvSpPr>
            <a:spLocks noGrp="1"/>
          </p:cNvSpPr>
          <p:nvPr>
            <p:ph type="title"/>
          </p:nvPr>
        </p:nvSpPr>
        <p:spPr>
          <a:xfrm>
            <a:off x="814086" y="1025172"/>
            <a:ext cx="6616861" cy="1949522"/>
          </a:xfrm>
        </p:spPr>
        <p:txBody>
          <a:bodyPr>
            <a:noAutofit/>
          </a:bodyPr>
          <a:lstStyle/>
          <a:p>
            <a:pPr>
              <a:lnSpc>
                <a:spcPct val="150000"/>
              </a:lnSpc>
            </a:pPr>
            <a:r>
              <a:rPr lang="zh-Hant" altLang="en-US" sz="1800" dirty="0">
                <a:solidFill>
                  <a:schemeClr val="bg1"/>
                </a:solidFill>
                <a:latin typeface="Microsoft YaHei UI" panose="020B0503020204020204" pitchFamily="34" charset="-122"/>
                <a:ea typeface="Microsoft YaHei UI" panose="020B0503020204020204" pitchFamily="34" charset="-122"/>
              </a:rPr>
              <a:t>如果要等所有的非同步處理完成後再執行，一般來說可以等</a:t>
            </a:r>
            <a:r>
              <a:rPr lang="en-US" altLang="zh-Hant" sz="1800" dirty="0">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完成後再執行下一個非同步處理，可是如果太多就會變成這種波動拳式的寫法，之後會不好維護，且</a:t>
            </a:r>
            <a:r>
              <a:rPr lang="en-US" altLang="zh-Hant" sz="1800" dirty="0">
                <a:solidFill>
                  <a:schemeClr val="bg1"/>
                </a:solidFill>
                <a:latin typeface="Microsoft YaHei UI" panose="020B0503020204020204" pitchFamily="34" charset="-122"/>
                <a:ea typeface="Microsoft YaHei UI" panose="020B0503020204020204" pitchFamily="34" charset="-122"/>
              </a:rPr>
              <a:t>code</a:t>
            </a:r>
            <a:r>
              <a:rPr lang="zh-Hant" altLang="en-US" sz="1800" dirty="0">
                <a:solidFill>
                  <a:schemeClr val="bg1"/>
                </a:solidFill>
                <a:latin typeface="Microsoft YaHei UI" panose="020B0503020204020204" pitchFamily="34" charset="-122"/>
                <a:ea typeface="Microsoft YaHei UI" panose="020B0503020204020204" pitchFamily="34" charset="-122"/>
              </a:rPr>
              <a:t>很醜！</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8621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C5F1B-4111-B34F-847E-75DCA5C284FD}"/>
              </a:ext>
            </a:extLst>
          </p:cNvPr>
          <p:cNvSpPr>
            <a:spLocks noGrp="1"/>
          </p:cNvSpPr>
          <p:nvPr>
            <p:ph type="title"/>
          </p:nvPr>
        </p:nvSpPr>
        <p:spPr>
          <a:xfrm>
            <a:off x="802511" y="613457"/>
            <a:ext cx="4938531" cy="1412111"/>
          </a:xfrm>
        </p:spPr>
        <p:txBody>
          <a:bodyPr>
            <a:noAutofit/>
          </a:bodyPr>
          <a:lstStyle/>
          <a:p>
            <a:pPr>
              <a:lnSpc>
                <a:spcPct val="150000"/>
              </a:lnSpc>
            </a:pPr>
            <a:r>
              <a:rPr lang="en-US" altLang="zh-TW" sz="1800" dirty="0" err="1">
                <a:solidFill>
                  <a:schemeClr val="bg1"/>
                </a:solidFill>
                <a:latin typeface="Microsoft YaHei UI" panose="020B0503020204020204" pitchFamily="34" charset="-122"/>
                <a:ea typeface="Microsoft YaHei UI" panose="020B0503020204020204" pitchFamily="34" charset="-122"/>
              </a:rPr>
              <a:t>axios</a:t>
            </a:r>
            <a:r>
              <a:rPr lang="en-US" altLang="zh-TW" sz="1800" dirty="0">
                <a:solidFill>
                  <a:schemeClr val="bg1"/>
                </a:solidFill>
                <a:latin typeface="Microsoft YaHei UI" panose="020B0503020204020204" pitchFamily="34" charset="-122"/>
                <a:ea typeface="Microsoft YaHei UI" panose="020B0503020204020204" pitchFamily="34" charset="-122"/>
              </a:rPr>
              <a:t> </a:t>
            </a:r>
            <a:r>
              <a:rPr lang="zh-Hant" altLang="en-US" sz="1800" dirty="0">
                <a:solidFill>
                  <a:schemeClr val="bg1"/>
                </a:solidFill>
                <a:latin typeface="Microsoft YaHei UI" panose="020B0503020204020204" pitchFamily="34" charset="-122"/>
                <a:ea typeface="Microsoft YaHei UI" panose="020B0503020204020204" pitchFamily="34" charset="-122"/>
              </a:rPr>
              <a:t>有提供一個</a:t>
            </a:r>
            <a:r>
              <a:rPr lang="en-US" altLang="zh-Hant" sz="1800" dirty="0">
                <a:solidFill>
                  <a:schemeClr val="bg1"/>
                </a:solidFill>
                <a:latin typeface="Microsoft YaHei UI" panose="020B0503020204020204" pitchFamily="34" charset="-122"/>
                <a:ea typeface="Microsoft YaHei UI" panose="020B0503020204020204" pitchFamily="34" charset="-122"/>
              </a:rPr>
              <a:t> all</a:t>
            </a:r>
            <a:r>
              <a:rPr lang="zh-Hant" altLang="en-US" sz="1800" dirty="0">
                <a:solidFill>
                  <a:schemeClr val="bg1"/>
                </a:solidFill>
                <a:latin typeface="Microsoft YaHei UI" panose="020B0503020204020204" pitchFamily="34" charset="-122"/>
                <a:ea typeface="Microsoft YaHei UI" panose="020B0503020204020204" pitchFamily="34" charset="-122"/>
              </a:rPr>
              <a:t> 的方法可以把所有的非同步處理都處理完成後再執行</a:t>
            </a:r>
            <a:r>
              <a:rPr lang="en-US" altLang="zh-Hant" sz="1800" dirty="0" err="1">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
        <p:nvSpPr>
          <p:cNvPr id="3" name="矩形 2">
            <a:extLst>
              <a:ext uri="{FF2B5EF4-FFF2-40B4-BE49-F238E27FC236}">
                <a16:creationId xmlns:a16="http://schemas.microsoft.com/office/drawing/2014/main" id="{C1DC05E2-98B3-1B4A-A78F-CF4B51BFDFBB}"/>
              </a:ext>
            </a:extLst>
          </p:cNvPr>
          <p:cNvSpPr/>
          <p:nvPr/>
        </p:nvSpPr>
        <p:spPr>
          <a:xfrm>
            <a:off x="802510" y="2170666"/>
            <a:ext cx="6952527" cy="1384995"/>
          </a:xfrm>
          <a:prstGeom prst="rect">
            <a:avLst/>
          </a:prstGeom>
        </p:spPr>
        <p:txBody>
          <a:bodyPr wrap="square">
            <a:spAutoFit/>
          </a:bodyPr>
          <a:lstStyle/>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‘./api1'</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p>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‘./api2'</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5" name="矩形 4">
            <a:extLst>
              <a:ext uri="{FF2B5EF4-FFF2-40B4-BE49-F238E27FC236}">
                <a16:creationId xmlns:a16="http://schemas.microsoft.com/office/drawing/2014/main" id="{6635FDE9-2CF8-AE4A-A10A-2FAF84E02666}"/>
              </a:ext>
            </a:extLst>
          </p:cNvPr>
          <p:cNvSpPr/>
          <p:nvPr/>
        </p:nvSpPr>
        <p:spPr>
          <a:xfrm>
            <a:off x="802510" y="4577406"/>
            <a:ext cx="10309186" cy="1169551"/>
          </a:xfrm>
          <a:prstGeom prst="rect">
            <a:avLst/>
          </a:prstGeom>
        </p:spPr>
        <p:txBody>
          <a:bodyPr wrap="square">
            <a:spAutoFit/>
          </a:bodyPr>
          <a:lstStyle/>
          <a:p>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all</a:t>
            </a:r>
            <a:r>
              <a:rPr lang="en-US" altLang="zh-TW" sz="1400" dirty="0">
                <a:solidFill>
                  <a:srgbClr val="F8F8F2"/>
                </a:solidFill>
                <a:latin typeface="Menlo" panose="020B0609030804020204" pitchFamily="49" charset="0"/>
              </a:rPr>
              <a:t>([</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spread</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(api1, api2) {</a:t>
            </a:r>
          </a:p>
          <a:p>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(api1, api2);</a:t>
            </a:r>
          </a:p>
          <a:p>
            <a:br>
              <a:rPr lang="en-US" altLang="zh-TW" sz="1400" dirty="0">
                <a:solidFill>
                  <a:srgbClr val="F8F8F2"/>
                </a:solidFill>
                <a:latin typeface="Menlo" panose="020B0609030804020204" pitchFamily="49" charset="0"/>
              </a:rPr>
            </a:br>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cxnSp>
        <p:nvCxnSpPr>
          <p:cNvPr id="9" name="直線接點 8">
            <a:extLst>
              <a:ext uri="{FF2B5EF4-FFF2-40B4-BE49-F238E27FC236}">
                <a16:creationId xmlns:a16="http://schemas.microsoft.com/office/drawing/2014/main" id="{663E15BC-D355-DD49-ACAF-CD4696C742F0}"/>
              </a:ext>
            </a:extLst>
          </p:cNvPr>
          <p:cNvCxnSpPr/>
          <p:nvPr/>
        </p:nvCxnSpPr>
        <p:spPr>
          <a:xfrm flipV="1">
            <a:off x="2476982" y="4143737"/>
            <a:ext cx="0" cy="4336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26E1520E-4942-514E-ABF2-B5D783EA90BB}"/>
              </a:ext>
            </a:extLst>
          </p:cNvPr>
          <p:cNvCxnSpPr>
            <a:cxnSpLocks/>
          </p:cNvCxnSpPr>
          <p:nvPr/>
        </p:nvCxnSpPr>
        <p:spPr>
          <a:xfrm>
            <a:off x="2453832" y="4143737"/>
            <a:ext cx="51854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a16="http://schemas.microsoft.com/office/drawing/2014/main" id="{F4F14853-2EE5-C449-8BB5-0057F3418639}"/>
              </a:ext>
            </a:extLst>
          </p:cNvPr>
          <p:cNvCxnSpPr/>
          <p:nvPr/>
        </p:nvCxnSpPr>
        <p:spPr>
          <a:xfrm>
            <a:off x="7639291" y="4120587"/>
            <a:ext cx="0" cy="433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84CF1E2F-9A79-314C-8B15-D40532D9DB4B}"/>
              </a:ext>
            </a:extLst>
          </p:cNvPr>
          <p:cNvCxnSpPr>
            <a:cxnSpLocks/>
          </p:cNvCxnSpPr>
          <p:nvPr/>
        </p:nvCxnSpPr>
        <p:spPr>
          <a:xfrm flipV="1">
            <a:off x="3740551" y="3865944"/>
            <a:ext cx="0" cy="74503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A526251F-213A-7C4D-8230-FD109843D69A}"/>
              </a:ext>
            </a:extLst>
          </p:cNvPr>
          <p:cNvCxnSpPr>
            <a:cxnSpLocks/>
          </p:cNvCxnSpPr>
          <p:nvPr/>
        </p:nvCxnSpPr>
        <p:spPr>
          <a:xfrm>
            <a:off x="3717401" y="3865944"/>
            <a:ext cx="4581647"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id="{B3AD4B63-8EC0-894D-8FF2-753983E11F3B}"/>
              </a:ext>
            </a:extLst>
          </p:cNvPr>
          <p:cNvCxnSpPr>
            <a:cxnSpLocks/>
          </p:cNvCxnSpPr>
          <p:nvPr/>
        </p:nvCxnSpPr>
        <p:spPr>
          <a:xfrm>
            <a:off x="8310623" y="3842794"/>
            <a:ext cx="0" cy="68831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12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582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58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807378" y="1196045"/>
            <a:ext cx="4111733" cy="633083"/>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zh-TW" sz="3200" b="1" u="sng" dirty="0" err="1">
                <a:solidFill>
                  <a:srgbClr val="323230"/>
                </a:solidFill>
                <a:latin typeface="Microsoft YaHei UI" panose="020B0503020204020204" pitchFamily="34" charset="-122"/>
                <a:ea typeface="Microsoft YaHei UI" panose="020B0503020204020204" pitchFamily="34" charset="-122"/>
              </a:rPr>
              <a:t>VScode</a:t>
            </a: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就是讚</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8211" y="1064068"/>
            <a:ext cx="900789" cy="897036"/>
          </a:xfrm>
          <a:prstGeom prst="rect">
            <a:avLst/>
          </a:prstGeom>
        </p:spPr>
      </p:pic>
      <p:sp>
        <p:nvSpPr>
          <p:cNvPr id="6" name="矩形 5"/>
          <p:cNvSpPr/>
          <p:nvPr/>
        </p:nvSpPr>
        <p:spPr>
          <a:xfrm>
            <a:off x="1667678" y="2211086"/>
            <a:ext cx="5891889" cy="3831818"/>
          </a:xfrm>
          <a:prstGeom prst="rect">
            <a:avLst/>
          </a:prstGeom>
        </p:spPr>
        <p:txBody>
          <a:bodyPr wrap="square">
            <a:spAutoFit/>
          </a:bodyPr>
          <a:lstStyle/>
          <a:p>
            <a:pPr>
              <a:lnSpc>
                <a:spcPct val="150000"/>
              </a:lnSpc>
            </a:pPr>
            <a:r>
              <a:rPr lang="zh-TW" altLang="en-US" b="1" dirty="0">
                <a:solidFill>
                  <a:schemeClr val="tx1">
                    <a:lumMod val="75000"/>
                    <a:lumOff val="25000"/>
                  </a:schemeClr>
                </a:solidFill>
              </a:rPr>
              <a:t>中文翻譯套件                      </a:t>
            </a:r>
            <a:r>
              <a:rPr lang="en-US" altLang="zh-TW" b="1" dirty="0">
                <a:solidFill>
                  <a:schemeClr val="tx1">
                    <a:lumMod val="75000"/>
                    <a:lumOff val="25000"/>
                  </a:schemeClr>
                </a:solidFill>
              </a:rPr>
              <a:t>Chinese </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顏色樣式主題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Monokai</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 Dark Soda</a:t>
            </a: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簡易</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localhost</a:t>
            </a: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伺服器  </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Live Server</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路徑選擇套件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AutoFileName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文件圖示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vscode</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-icons</a:t>
            </a:r>
          </a:p>
          <a:p>
            <a:pPr>
              <a:lnSpc>
                <a:spcPct val="150000"/>
              </a:lnSpc>
            </a:pPr>
            <a:r>
              <a:rPr lang="zh-TW" altLang="en-US" b="1" dirty="0">
                <a:solidFill>
                  <a:schemeClr val="tx1">
                    <a:lumMod val="75000"/>
                    <a:lumOff val="25000"/>
                  </a:schemeClr>
                </a:solidFill>
                <a:latin typeface="Consolas" panose="020B0609020204030204" pitchFamily="49" charset="0"/>
                <a:cs typeface="Consolas" panose="020B0609020204030204" pitchFamily="49" charset="0"/>
              </a:rPr>
              <a:t>復製擋案名           </a:t>
            </a:r>
            <a:r>
              <a:rPr lang="en-US" altLang="zh-TW" b="1" dirty="0">
                <a:solidFill>
                  <a:schemeClr val="tx1">
                    <a:lumMod val="75000"/>
                    <a:lumOff val="25000"/>
                  </a:schemeClr>
                </a:solidFill>
                <a:latin typeface="Consolas" panose="020B0609020204030204" pitchFamily="49" charset="0"/>
                <a:cs typeface="Consolas" panose="020B0609020204030204" pitchFamily="49" charset="0"/>
              </a:rPr>
              <a:t>Copy filename</a:t>
            </a:r>
          </a:p>
          <a:p>
            <a:pPr>
              <a:lnSpc>
                <a:spcPct val="150000"/>
              </a:lnSpc>
            </a:pPr>
            <a:r>
              <a:rPr lang="zh-TW" altLang="en-US" b="1" dirty="0">
                <a:solidFill>
                  <a:schemeClr val="tx1">
                    <a:lumMod val="75000"/>
                    <a:lumOff val="25000"/>
                  </a:schemeClr>
                </a:solidFill>
              </a:rPr>
              <a:t>括號顏色高亮                      </a:t>
            </a:r>
            <a:r>
              <a:rPr lang="en-US" altLang="zh-TW" b="1" dirty="0">
                <a:solidFill>
                  <a:schemeClr val="tx1">
                    <a:lumMod val="75000"/>
                    <a:lumOff val="25000"/>
                  </a:schemeClr>
                </a:solidFill>
              </a:rPr>
              <a:t>Bracket Pair Colorizer</a:t>
            </a:r>
          </a:p>
          <a:p>
            <a:pPr>
              <a:lnSpc>
                <a:spcPct val="150000"/>
              </a:lnSpc>
            </a:pPr>
            <a:r>
              <a:rPr lang="zh-TW" altLang="en-US" b="1" dirty="0">
                <a:solidFill>
                  <a:schemeClr val="tx1">
                    <a:lumMod val="75000"/>
                    <a:lumOff val="25000"/>
                  </a:schemeClr>
                </a:solidFill>
              </a:rPr>
              <a:t>色碼高亮                               </a:t>
            </a:r>
            <a:r>
              <a:rPr lang="en-US" altLang="zh-TW" b="1" dirty="0">
                <a:solidFill>
                  <a:schemeClr val="tx1">
                    <a:lumMod val="75000"/>
                    <a:lumOff val="25000"/>
                  </a:schemeClr>
                </a:solidFill>
              </a:rPr>
              <a:t>Color Highlight</a:t>
            </a:r>
          </a:p>
          <a:p>
            <a:pPr>
              <a:lnSpc>
                <a:spcPct val="150000"/>
              </a:lnSpc>
            </a:pPr>
            <a:r>
              <a:rPr lang="zh-TW" altLang="en-US" b="1" dirty="0">
                <a:solidFill>
                  <a:schemeClr val="tx1">
                    <a:lumMod val="75000"/>
                    <a:lumOff val="25000"/>
                  </a:schemeClr>
                </a:solidFill>
              </a:rPr>
              <a:t>高版本 </a:t>
            </a:r>
            <a:r>
              <a:rPr lang="en-US" altLang="zh-TW" b="1" dirty="0" err="1">
                <a:solidFill>
                  <a:schemeClr val="tx1">
                    <a:lumMod val="75000"/>
                    <a:lumOff val="25000"/>
                  </a:schemeClr>
                </a:solidFill>
              </a:rPr>
              <a:t>Js</a:t>
            </a:r>
            <a:r>
              <a:rPr lang="zh-TW" altLang="en-US" b="1" dirty="0">
                <a:solidFill>
                  <a:schemeClr val="tx1">
                    <a:lumMod val="75000"/>
                    <a:lumOff val="25000"/>
                  </a:schemeClr>
                </a:solidFill>
              </a:rPr>
              <a:t> 提示                     </a:t>
            </a:r>
            <a:r>
              <a:rPr lang="en-US" altLang="zh-TW" b="1" dirty="0">
                <a:solidFill>
                  <a:schemeClr val="tx1">
                    <a:lumMod val="75000"/>
                    <a:lumOff val="25000"/>
                  </a:schemeClr>
                </a:solidFill>
              </a:rPr>
              <a:t>Babel ES6/ES7</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p:txBody>
      </p:sp>
    </p:spTree>
    <p:extLst>
      <p:ext uri="{BB962C8B-B14F-4D97-AF65-F5344CB8AC3E}">
        <p14:creationId xmlns:p14="http://schemas.microsoft.com/office/powerpoint/2010/main" val="5086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6363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777984" y="2754312"/>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rgbClr val="323230"/>
                </a:solidFill>
                <a:latin typeface="Microsoft YaHei UI" panose="020B0503020204020204" pitchFamily="34" charset="-122"/>
                <a:ea typeface="Microsoft YaHei UI" panose="020B0503020204020204" pitchFamily="34" charset="-122"/>
              </a:rPr>
              <a:t>#</a:t>
            </a:r>
            <a:r>
              <a:rPr lang="zh-TW" altLang="en-US" b="1" dirty="0">
                <a:solidFill>
                  <a:srgbClr val="323230"/>
                </a:solidFill>
                <a:latin typeface="Microsoft YaHei UI" panose="020B0503020204020204" pitchFamily="34" charset="-122"/>
                <a:ea typeface="Microsoft YaHei UI" panose="020B0503020204020204" pitchFamily="34" charset="-122"/>
              </a:rPr>
              <a:t> 什麼是物件</a:t>
            </a:r>
            <a:r>
              <a:rPr lang="en-US" altLang="zh-TW" b="1" dirty="0">
                <a:solidFill>
                  <a:srgbClr val="323230"/>
                </a:solidFill>
                <a:latin typeface="Microsoft YaHei UI" panose="020B0503020204020204" pitchFamily="34" charset="-122"/>
                <a:ea typeface="Microsoft YaHei UI" panose="020B0503020204020204" pitchFamily="34" charset="-122"/>
              </a:rPr>
              <a:t>?</a:t>
            </a:r>
            <a:endParaRPr lang="zh-TW" altLang="en-US" b="1" dirty="0">
              <a:solidFill>
                <a:srgbClr val="323230"/>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917684" y="3771900"/>
            <a:ext cx="8215367" cy="749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800" dirty="0">
                <a:solidFill>
                  <a:srgbClr val="323230"/>
                </a:solidFill>
                <a:latin typeface="Microsoft YaHei UI" panose="020B0503020204020204" pitchFamily="34" charset="-122"/>
                <a:ea typeface="Microsoft YaHei UI" panose="020B0503020204020204" pitchFamily="34" charset="-122"/>
              </a:rPr>
              <a:t>網頁中任何一個元素都是物件，哪怕是一個 </a:t>
            </a:r>
            <a:r>
              <a:rPr lang="en-US" altLang="zh-TW" sz="1800" dirty="0">
                <a:solidFill>
                  <a:srgbClr val="323230"/>
                </a:solidFill>
                <a:latin typeface="Microsoft YaHei UI" panose="020B0503020204020204" pitchFamily="34" charset="-122"/>
                <a:ea typeface="Microsoft YaHei UI" panose="020B0503020204020204" pitchFamily="34" charset="-122"/>
              </a:rPr>
              <a:t>p</a:t>
            </a:r>
            <a:r>
              <a:rPr lang="zh-TW" altLang="en-US" sz="1800" dirty="0">
                <a:solidFill>
                  <a:srgbClr val="323230"/>
                </a:solidFill>
                <a:latin typeface="Microsoft YaHei UI" panose="020B0503020204020204" pitchFamily="34" charset="-122"/>
                <a:ea typeface="Microsoft YaHei UI" panose="020B0503020204020204" pitchFamily="34" charset="-122"/>
              </a:rPr>
              <a:t>標籤都是物件</a:t>
            </a:r>
          </a:p>
        </p:txBody>
      </p:sp>
    </p:spTree>
    <p:extLst>
      <p:ext uri="{BB962C8B-B14F-4D97-AF65-F5344CB8AC3E}">
        <p14:creationId xmlns:p14="http://schemas.microsoft.com/office/powerpoint/2010/main" val="27481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標題 1"/>
          <p:cNvSpPr txBox="1">
            <a:spLocks/>
          </p:cNvSpPr>
          <p:nvPr/>
        </p:nvSpPr>
        <p:spPr>
          <a:xfrm>
            <a:off x="473184" y="605003"/>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dirty="0">
                <a:solidFill>
                  <a:schemeClr val="bg1"/>
                </a:solidFill>
                <a:latin typeface="Microsoft YaHei UI" panose="020B0503020204020204" pitchFamily="34" charset="-122"/>
                <a:ea typeface="Microsoft YaHei UI" panose="020B0503020204020204" pitchFamily="34" charset="-122"/>
              </a:rPr>
              <a:t>物件基本格式</a:t>
            </a:r>
          </a:p>
        </p:txBody>
      </p:sp>
      <p:sp>
        <p:nvSpPr>
          <p:cNvPr id="7" name="矩形 6"/>
          <p:cNvSpPr/>
          <p:nvPr/>
        </p:nvSpPr>
        <p:spPr>
          <a:xfrm>
            <a:off x="3537319" y="3658775"/>
            <a:ext cx="1762021" cy="523220"/>
          </a:xfrm>
          <a:prstGeom prst="rect">
            <a:avLst/>
          </a:prstGeom>
        </p:spPr>
        <p:txBody>
          <a:bodyPr wrap="none">
            <a:spAutoFit/>
          </a:bodyPr>
          <a:lstStyle/>
          <a:p>
            <a:r>
              <a:rPr lang="en-US" altLang="zh-TW" sz="2800" b="0" dirty="0">
                <a:solidFill>
                  <a:srgbClr val="F8F8F2"/>
                </a:solidFill>
                <a:effectLst/>
                <a:latin typeface="Consolas" panose="020B0609020204030204" pitchFamily="49" charset="0"/>
              </a:rPr>
              <a:t>obj.name</a:t>
            </a:r>
          </a:p>
        </p:txBody>
      </p:sp>
      <p:grpSp>
        <p:nvGrpSpPr>
          <p:cNvPr id="23" name="群組 22"/>
          <p:cNvGrpSpPr/>
          <p:nvPr/>
        </p:nvGrpSpPr>
        <p:grpSpPr>
          <a:xfrm>
            <a:off x="1617826" y="1586570"/>
            <a:ext cx="6415362" cy="1617820"/>
            <a:chOff x="3065626" y="1640840"/>
            <a:chExt cx="6415362" cy="1617820"/>
          </a:xfrm>
        </p:grpSpPr>
        <p:sp>
          <p:nvSpPr>
            <p:cNvPr id="5" name="矩形 4"/>
            <p:cNvSpPr/>
            <p:nvPr/>
          </p:nvSpPr>
          <p:spPr>
            <a:xfrm>
              <a:off x="4622800" y="2027872"/>
              <a:ext cx="2946400" cy="1200329"/>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en-US" altLang="zh-TW"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obj</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 {</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name: </a:t>
              </a:r>
              <a:r>
                <a:rPr lang="en-US" altLang="zh-TW" b="0" dirty="0">
                  <a:solidFill>
                    <a:srgbClr val="FFEE99"/>
                  </a:solidFill>
                  <a:effectLst/>
                  <a:latin typeface="Consolas" panose="020B0609020204030204" pitchFamily="49" charset="0"/>
                </a:rPr>
                <a:t>"mike"</a:t>
              </a:r>
              <a:r>
                <a:rPr lang="en-US" altLang="zh-TW" b="0" dirty="0">
                  <a:solidFill>
                    <a:srgbClr val="F8F8F2"/>
                  </a:solidFill>
                  <a:effectLst/>
                  <a:latin typeface="Consolas" panose="020B0609020204030204" pitchFamily="49" charset="0"/>
                </a:rPr>
                <a:t>,</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salary: </a:t>
              </a:r>
              <a:r>
                <a:rPr lang="en-US" altLang="zh-TW" b="0" dirty="0">
                  <a:solidFill>
                    <a:srgbClr val="FFEE99"/>
                  </a:solidFill>
                  <a:effectLst/>
                  <a:latin typeface="Consolas" panose="020B0609020204030204" pitchFamily="49" charset="0"/>
                </a:rPr>
                <a:t>"22000"</a:t>
              </a:r>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10" name="標題 1"/>
            <p:cNvSpPr txBox="1">
              <a:spLocks/>
            </p:cNvSpPr>
            <p:nvPr/>
          </p:nvSpPr>
          <p:spPr>
            <a:xfrm>
              <a:off x="3065626" y="2689700"/>
              <a:ext cx="874549"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key</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3" name="直線單箭頭接點 12"/>
            <p:cNvCxnSpPr/>
            <p:nvPr/>
          </p:nvCxnSpPr>
          <p:spPr>
            <a:xfrm flipH="1">
              <a:off x="6781800" y="2027872"/>
              <a:ext cx="1562100" cy="3152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標題 1"/>
            <p:cNvSpPr txBox="1">
              <a:spLocks/>
            </p:cNvSpPr>
            <p:nvPr/>
          </p:nvSpPr>
          <p:spPr>
            <a:xfrm>
              <a:off x="8326164" y="1640840"/>
              <a:ext cx="1154824"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8" name="直線單箭頭接點 17"/>
            <p:cNvCxnSpPr/>
            <p:nvPr/>
          </p:nvCxnSpPr>
          <p:spPr>
            <a:xfrm flipV="1">
              <a:off x="3860665" y="2559077"/>
              <a:ext cx="1247775" cy="4095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標題 1"/>
          <p:cNvSpPr txBox="1">
            <a:spLocks/>
          </p:cNvSpPr>
          <p:nvPr/>
        </p:nvSpPr>
        <p:spPr>
          <a:xfrm>
            <a:off x="1930400" y="4062356"/>
            <a:ext cx="51943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透過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  可以直接取得物件裡面對應的</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跟</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3246917" y="5084868"/>
            <a:ext cx="2353529" cy="523220"/>
          </a:xfrm>
          <a:prstGeom prst="rect">
            <a:avLst/>
          </a:prstGeom>
        </p:spPr>
        <p:txBody>
          <a:bodyPr wrap="none">
            <a:spAutoFit/>
          </a:bodyPr>
          <a:lstStyle/>
          <a:p>
            <a:r>
              <a:rPr lang="en-US" altLang="zh-TW" sz="2800" b="0" dirty="0" err="1">
                <a:solidFill>
                  <a:srgbClr val="F8F8F2"/>
                </a:solidFill>
                <a:effectLst/>
                <a:latin typeface="Consolas" panose="020B0609020204030204" pitchFamily="49" charset="0"/>
              </a:rPr>
              <a:t>obj</a:t>
            </a:r>
            <a:r>
              <a:rPr lang="en-US" altLang="zh-TW" sz="2800" b="0" dirty="0">
                <a:solidFill>
                  <a:srgbClr val="F8F8F2"/>
                </a:solidFill>
                <a:effectLst/>
                <a:latin typeface="Consolas" panose="020B0609020204030204" pitchFamily="49" charset="0"/>
              </a:rPr>
              <a:t>[</a:t>
            </a:r>
            <a:r>
              <a:rPr lang="en-US" altLang="zh-TW" sz="2800" b="0" dirty="0">
                <a:solidFill>
                  <a:srgbClr val="FFEE99"/>
                </a:solidFill>
                <a:effectLst/>
                <a:latin typeface="Consolas" panose="020B0609020204030204" pitchFamily="49" charset="0"/>
              </a:rPr>
              <a:t>"name"</a:t>
            </a:r>
            <a:r>
              <a:rPr lang="en-US" altLang="zh-TW" sz="2800" b="0" dirty="0">
                <a:solidFill>
                  <a:srgbClr val="F8F8F2"/>
                </a:solidFill>
                <a:effectLst/>
                <a:latin typeface="Consolas" panose="020B0609020204030204" pitchFamily="49" charset="0"/>
              </a:rPr>
              <a:t>]</a:t>
            </a:r>
          </a:p>
        </p:txBody>
      </p:sp>
      <p:sp>
        <p:nvSpPr>
          <p:cNvPr id="22" name="標題 1"/>
          <p:cNvSpPr txBox="1">
            <a:spLocks/>
          </p:cNvSpPr>
          <p:nvPr/>
        </p:nvSpPr>
        <p:spPr>
          <a:xfrm>
            <a:off x="2055100" y="5522419"/>
            <a:ext cx="51816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也可以使用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來指定查找的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來取得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507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矩形 5"/>
          <p:cNvSpPr/>
          <p:nvPr/>
        </p:nvSpPr>
        <p:spPr>
          <a:xfrm>
            <a:off x="1308100" y="1084640"/>
            <a:ext cx="3467100" cy="4832092"/>
          </a:xfrm>
          <a:prstGeom prst="rect">
            <a:avLst/>
          </a:prstGeom>
        </p:spPr>
        <p:txBody>
          <a:bodyPr wrap="square">
            <a:spAutoFit/>
          </a:bodyPr>
          <a:lstStyle/>
          <a:p>
            <a:r>
              <a:rPr lang="en-US" altLang="zh-TW" sz="2800" b="0" dirty="0">
                <a:solidFill>
                  <a:srgbClr val="FFC000"/>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p>
          <a:p>
            <a:r>
              <a:rPr lang="en-US" altLang="zh-TW" sz="2800" b="0" dirty="0">
                <a:solidFill>
                  <a:srgbClr val="FFC000"/>
                </a:solidFill>
                <a:effectLst/>
                <a:latin typeface="Consolas" panose="020B0609020204030204" pitchFamily="49" charset="0"/>
              </a:rPr>
              <a:t>]</a:t>
            </a:r>
          </a:p>
        </p:txBody>
      </p:sp>
      <p:sp>
        <p:nvSpPr>
          <p:cNvPr id="7" name="標題 1"/>
          <p:cNvSpPr txBox="1">
            <a:spLocks/>
          </p:cNvSpPr>
          <p:nvPr/>
        </p:nvSpPr>
        <p:spPr>
          <a:xfrm>
            <a:off x="4959351" y="871703"/>
            <a:ext cx="4749800"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陣列包物件</a:t>
            </a:r>
          </a:p>
        </p:txBody>
      </p:sp>
      <p:sp>
        <p:nvSpPr>
          <p:cNvPr id="8" name="標題 1"/>
          <p:cNvSpPr txBox="1">
            <a:spLocks/>
          </p:cNvSpPr>
          <p:nvPr/>
        </p:nvSpPr>
        <p:spPr>
          <a:xfrm>
            <a:off x="5048251" y="1828800"/>
            <a:ext cx="5194300" cy="20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當你有多筆資料每份資料裡面又有許多屬性的時候，最好資料包裝方式就是陣列包物件，這也是目前最普遍的使用方法，在日常生活中也很常使用這樣的方式來使用</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454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901700" y="795503"/>
            <a:ext cx="4483100" cy="4524315"/>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zh-TW" altLang="en-US"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seachData</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a:t>
            </a:r>
          </a:p>
          <a:p>
            <a:r>
              <a:rPr lang="en-US" altLang="zh-TW" dirty="0">
                <a:solidFill>
                  <a:srgbClr val="FFEE99"/>
                </a:solidFill>
                <a:latin typeface="Consolas" panose="020B0609020204030204" pitchFamily="49" charset="0"/>
              </a:rPr>
              <a:t>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線上課程</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職人之路｜入門篇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職人之路｜中階實戰篇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職人必修的 </a:t>
            </a:r>
            <a:r>
              <a:rPr lang="en-US" altLang="zh-TW" b="0" dirty="0">
                <a:solidFill>
                  <a:srgbClr val="FFEE99"/>
                </a:solidFill>
                <a:effectLst/>
                <a:latin typeface="Consolas" panose="020B0609020204030204" pitchFamily="49" charset="0"/>
              </a:rPr>
              <a:t>RWD </a:t>
            </a:r>
            <a:r>
              <a:rPr lang="zh-TW" altLang="en-US" b="0" dirty="0">
                <a:solidFill>
                  <a:srgbClr val="FFEE99"/>
                </a:solidFill>
                <a:effectLst/>
                <a:latin typeface="Consolas" panose="020B0609020204030204" pitchFamily="49" charset="0"/>
              </a:rPr>
              <a:t>網頁入門班</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1"/>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6242051" y="541503"/>
            <a:ext cx="4108449"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物件包陣列</a:t>
            </a:r>
          </a:p>
        </p:txBody>
      </p:sp>
      <p:sp>
        <p:nvSpPr>
          <p:cNvPr id="6" name="標題 1"/>
          <p:cNvSpPr txBox="1">
            <a:spLocks/>
          </p:cNvSpPr>
          <p:nvPr/>
        </p:nvSpPr>
        <p:spPr>
          <a:xfrm>
            <a:off x="6242051" y="1371600"/>
            <a:ext cx="4286249" cy="2324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因應你的需求也會有這種物件裡面是陣列的複合式使用方式，</a:t>
            </a:r>
            <a:r>
              <a:rPr lang="en-US" altLang="zh-TW" sz="2000" dirty="0">
                <a:solidFill>
                  <a:schemeClr val="bg1"/>
                </a:solidFill>
                <a:latin typeface="Microsoft YaHei UI" panose="020B0503020204020204" pitchFamily="34" charset="-122"/>
                <a:ea typeface="Microsoft YaHei UI" panose="020B0503020204020204" pitchFamily="34" charset="-122"/>
              </a:rPr>
              <a:t>key</a:t>
            </a:r>
            <a:r>
              <a:rPr lang="zh-TW" altLang="en-US" sz="2000" dirty="0">
                <a:solidFill>
                  <a:schemeClr val="bg1"/>
                </a:solidFill>
                <a:latin typeface="Microsoft YaHei UI" panose="020B0503020204020204" pitchFamily="34" charset="-122"/>
                <a:ea typeface="Microsoft YaHei UI" panose="020B0503020204020204" pitchFamily="34" charset="-122"/>
              </a:rPr>
              <a:t>支援中文，不過要用 </a:t>
            </a:r>
            <a:r>
              <a:rPr lang="en-US" altLang="zh-TW" sz="2000" dirty="0">
                <a:solidFill>
                  <a:schemeClr val="bg1"/>
                </a:solidFill>
                <a:latin typeface="Microsoft YaHei UI" panose="020B0503020204020204" pitchFamily="34" charset="-122"/>
                <a:ea typeface="Microsoft YaHei UI" panose="020B0503020204020204" pitchFamily="34" charset="-122"/>
              </a:rPr>
              <a:t>””</a:t>
            </a:r>
            <a:r>
              <a:rPr lang="zh-TW" altLang="en-US" sz="2000" dirty="0">
                <a:solidFill>
                  <a:schemeClr val="bg1"/>
                </a:solidFill>
                <a:latin typeface="Microsoft YaHei UI" panose="020B0503020204020204" pitchFamily="34" charset="-122"/>
                <a:ea typeface="Microsoft YaHei UI" panose="020B0503020204020204" pitchFamily="34" charset="-122"/>
              </a:rPr>
              <a:t> 給包起來，這種做法也是很常見</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011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638300" y="1711236"/>
            <a:ext cx="10058400" cy="923330"/>
          </a:xfrm>
          <a:prstGeom prst="rect">
            <a:avLst/>
          </a:prstGeom>
        </p:spPr>
        <p:txBody>
          <a:bodyPr wrap="square">
            <a:spAutoFit/>
          </a:bodyPr>
          <a:lstStyle/>
          <a:p>
            <a:r>
              <a:rPr lang="en-US" altLang="zh-TW" b="0" dirty="0" err="1">
                <a:solidFill>
                  <a:srgbClr val="F8F8F2"/>
                </a:solidFill>
                <a:effectLst/>
                <a:latin typeface="Consolas" panose="020B0609020204030204" pitchFamily="49" charset="0"/>
              </a:rPr>
              <a:t>document.</a:t>
            </a:r>
            <a:r>
              <a:rPr lang="en-US" altLang="zh-TW" b="0" dirty="0" err="1">
                <a:solidFill>
                  <a:srgbClr val="A6E22E"/>
                </a:solidFill>
                <a:effectLst/>
                <a:latin typeface="Consolas" panose="020B0609020204030204" pitchFamily="49" charset="0"/>
              </a:rPr>
              <a:t>getElementById</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a:t>
            </a:r>
            <a:r>
              <a:rPr lang="en-US" altLang="zh-TW" b="0" dirty="0" err="1">
                <a:solidFill>
                  <a:srgbClr val="FFEE99"/>
                </a:solidFill>
                <a:effectLst/>
                <a:latin typeface="Consolas" panose="020B0609020204030204" pitchFamily="49" charset="0"/>
              </a:rPr>
              <a:t>btn</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r>
              <a:rPr lang="en-US" altLang="zh-TW" b="0" dirty="0" err="1">
                <a:solidFill>
                  <a:srgbClr val="A6E22E"/>
                </a:solidFill>
                <a:effectLst/>
                <a:latin typeface="Consolas" panose="020B0609020204030204" pitchFamily="49" charset="0"/>
              </a:rPr>
              <a:t>addEventListener</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"click"</a:t>
            </a:r>
            <a:r>
              <a:rPr lang="en-US" altLang="zh-TW" b="0" dirty="0">
                <a:solidFill>
                  <a:srgbClr val="F8F8F2"/>
                </a:solidFill>
                <a:effectLst/>
                <a:latin typeface="Consolas" panose="020B0609020204030204" pitchFamily="49" charset="0"/>
              </a:rPr>
              <a:t>, </a:t>
            </a:r>
            <a:r>
              <a:rPr lang="en-US" altLang="zh-TW" b="0" i="1" dirty="0">
                <a:solidFill>
                  <a:srgbClr val="66D9EF"/>
                </a:solidFill>
                <a:effectLst/>
                <a:latin typeface="Consolas" panose="020B0609020204030204" pitchFamily="49" charset="0"/>
              </a:rPr>
              <a:t>function</a:t>
            </a:r>
            <a:r>
              <a:rPr lang="en-US" altLang="zh-TW" b="0" dirty="0">
                <a:solidFill>
                  <a:srgbClr val="F8F8F2"/>
                </a:solidFill>
                <a:effectLst/>
                <a:latin typeface="Consolas" panose="020B0609020204030204" pitchFamily="49" charset="0"/>
              </a:rPr>
              <a:t>(</a:t>
            </a:r>
            <a:r>
              <a:rPr lang="en-US" altLang="zh-TW" b="0" i="1" dirty="0">
                <a:solidFill>
                  <a:srgbClr val="FD971F"/>
                </a:solidFill>
                <a:effectLst/>
                <a:latin typeface="Consolas" panose="020B0609020204030204" pitchFamily="49" charset="0"/>
              </a:rPr>
              <a:t>e</a:t>
            </a:r>
            <a:r>
              <a:rPr lang="en-US" altLang="zh-TW" b="0" dirty="0">
                <a:solidFill>
                  <a:srgbClr val="F8F8F2"/>
                </a:solidFill>
                <a:effectLst/>
                <a:latin typeface="Consolas" panose="020B0609020204030204" pitchFamily="49" charset="0"/>
              </a:rPr>
              <a:t>){</a:t>
            </a:r>
          </a:p>
          <a:p>
            <a:r>
              <a:rPr lang="en-US" altLang="zh-TW" b="0" i="1" dirty="0">
                <a:solidFill>
                  <a:srgbClr val="66D9EF"/>
                </a:solidFill>
                <a:effectLst/>
                <a:latin typeface="Consolas" panose="020B0609020204030204" pitchFamily="49" charset="0"/>
              </a:rPr>
              <a:t>	console</a:t>
            </a:r>
            <a:r>
              <a:rPr lang="en-US" altLang="zh-TW" b="0" dirty="0">
                <a:solidFill>
                  <a:srgbClr val="F8F8F2"/>
                </a:solidFill>
                <a:effectLst/>
                <a:latin typeface="Consolas" panose="020B0609020204030204" pitchFamily="49" charset="0"/>
              </a:rPr>
              <a:t>.</a:t>
            </a:r>
            <a:r>
              <a:rPr lang="en-US" altLang="zh-TW" b="0" dirty="0">
                <a:solidFill>
                  <a:srgbClr val="66D9EF"/>
                </a:solidFill>
                <a:effectLst/>
                <a:latin typeface="Consolas" panose="020B0609020204030204" pitchFamily="49" charset="0"/>
              </a:rPr>
              <a:t>log</a:t>
            </a:r>
            <a:r>
              <a:rPr lang="en-US" altLang="zh-TW" b="0" dirty="0">
                <a:solidFill>
                  <a:srgbClr val="F8F8F2"/>
                </a:solidFill>
                <a:effectLst/>
                <a:latin typeface="Consolas" panose="020B0609020204030204" pitchFamily="49" charset="0"/>
              </a:rPr>
              <a:t>(e);</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1485900" y="3721100"/>
            <a:ext cx="5181600" cy="217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這個 </a:t>
            </a:r>
            <a:r>
              <a:rPr lang="en-US" altLang="zh-TW" sz="2000" dirty="0">
                <a:solidFill>
                  <a:schemeClr val="bg1"/>
                </a:solidFill>
                <a:latin typeface="Microsoft YaHei UI" panose="020B0503020204020204" pitchFamily="34" charset="-122"/>
                <a:ea typeface="Microsoft YaHei UI" panose="020B0503020204020204" pitchFamily="34" charset="-122"/>
              </a:rPr>
              <a:t>function </a:t>
            </a:r>
            <a:r>
              <a:rPr lang="zh-TW" altLang="en-US" sz="2000" dirty="0">
                <a:solidFill>
                  <a:schemeClr val="bg1"/>
                </a:solidFill>
                <a:latin typeface="Microsoft YaHei UI" panose="020B0503020204020204" pitchFamily="34" charset="-122"/>
                <a:ea typeface="Microsoft YaHei UI" panose="020B0503020204020204" pitchFamily="34" charset="-122"/>
              </a:rPr>
              <a:t>裡面的內容是當事件執行時，會把這個事件的細節給透過這個參數給回傳回來，所以你可以透過此參數來獲取事件執行的所有資訊與綁定的物件內容</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cxnSp>
        <p:nvCxnSpPr>
          <p:cNvPr id="7" name="直線單箭頭接點 6"/>
          <p:cNvCxnSpPr/>
          <p:nvPr/>
        </p:nvCxnSpPr>
        <p:spPr>
          <a:xfrm flipV="1">
            <a:off x="4851400" y="2084001"/>
            <a:ext cx="5080000" cy="1447800"/>
          </a:xfrm>
          <a:prstGeom prst="straightConnector1">
            <a:avLst/>
          </a:prstGeom>
          <a:ln w="825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78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299" y="2376730"/>
            <a:ext cx="2214068" cy="830997"/>
          </a:xfrm>
          <a:prstGeom prst="rect">
            <a:avLst/>
          </a:prstGeom>
        </p:spPr>
        <p:txBody>
          <a:bodyPr wrap="none">
            <a:spAutoFit/>
          </a:bodyPr>
          <a:lstStyle/>
          <a:p>
            <a:r>
              <a:rPr lang="en-US" altLang="zh-TW" sz="4800" b="1" dirty="0">
                <a:solidFill>
                  <a:srgbClr val="F92672"/>
                </a:solidFill>
                <a:effectLst/>
                <a:latin typeface="Consolas" panose="020B0609020204030204" pitchFamily="49" charset="0"/>
              </a:rPr>
              <a:t>return</a:t>
            </a:r>
            <a:endParaRPr lang="en-US" altLang="zh-TW" sz="4800" b="1" dirty="0">
              <a:solidFill>
                <a:srgbClr val="F8F8F2"/>
              </a:solidFill>
              <a:effectLst/>
              <a:latin typeface="Consolas" panose="020B0609020204030204" pitchFamily="49" charset="0"/>
            </a:endParaRPr>
          </a:p>
        </p:txBody>
      </p:sp>
      <p:sp>
        <p:nvSpPr>
          <p:cNvPr id="5" name="標題 1"/>
          <p:cNvSpPr txBox="1">
            <a:spLocks/>
          </p:cNvSpPr>
          <p:nvPr/>
        </p:nvSpPr>
        <p:spPr>
          <a:xfrm>
            <a:off x="1978283" y="3449027"/>
            <a:ext cx="4102100" cy="1411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當程式執行的時候就會</a:t>
            </a:r>
            <a:r>
              <a:rPr lang="zh-TW" altLang="en-US" sz="2400" b="1" dirty="0">
                <a:solidFill>
                  <a:srgbClr val="323230"/>
                </a:solidFill>
                <a:latin typeface="Microsoft YaHei UI" panose="020B0503020204020204" pitchFamily="34" charset="-122"/>
                <a:ea typeface="Microsoft YaHei UI" panose="020B0503020204020204" pitchFamily="34" charset="-122"/>
              </a:rPr>
              <a:t>返回停止</a:t>
            </a:r>
            <a:r>
              <a:rPr lang="zh-TW" altLang="en-US" sz="2000" dirty="0">
                <a:solidFill>
                  <a:srgbClr val="323230"/>
                </a:solidFill>
                <a:latin typeface="Microsoft YaHei UI" panose="020B0503020204020204" pitchFamily="34" charset="-122"/>
                <a:ea typeface="Microsoft YaHei UI" panose="020B0503020204020204" pitchFamily="34" charset="-122"/>
              </a:rPr>
              <a:t>，不會再繼續執行了</a:t>
            </a:r>
          </a:p>
        </p:txBody>
      </p:sp>
    </p:spTree>
    <p:extLst>
      <p:ext uri="{BB962C8B-B14F-4D97-AF65-F5344CB8AC3E}">
        <p14:creationId xmlns:p14="http://schemas.microsoft.com/office/powerpoint/2010/main" val="11491849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1110</Words>
  <Application>Microsoft Macintosh PowerPoint</Application>
  <PresentationFormat>寬螢幕</PresentationFormat>
  <Paragraphs>196</Paragraphs>
  <Slides>30</Slides>
  <Notes>0</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30</vt:i4>
      </vt:variant>
    </vt:vector>
  </HeadingPairs>
  <TitlesOfParts>
    <vt:vector size="43" baseType="lpstr">
      <vt:lpstr>Microsoft JhengHei</vt:lpstr>
      <vt:lpstr>Microsoft JhengHei</vt:lpstr>
      <vt:lpstr>新細明體</vt:lpstr>
      <vt:lpstr>Adobe 黑体 Std R</vt:lpstr>
      <vt:lpstr>Microsoft YaHei UI</vt:lpstr>
      <vt:lpstr>x-locale-heading-primary</vt:lpstr>
      <vt:lpstr>Arial</vt:lpstr>
      <vt:lpstr>Calibri</vt:lpstr>
      <vt:lpstr>Calibri Light</vt:lpstr>
      <vt:lpstr>Consolas</vt:lpstr>
      <vt:lpstr>Menlo</vt:lpstr>
      <vt:lpstr>Wingdings</vt:lpstr>
      <vt:lpstr>Office 佈景主題</vt:lpstr>
      <vt:lpstr>PowerPoint 簡報</vt:lpstr>
      <vt:lpstr># 範例下載</vt:lpstr>
      <vt:lpstr># VScode 就是讚</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 什麼是JSON ?</vt:lpstr>
      <vt:lpstr>PowerPoint 簡報</vt:lpstr>
      <vt:lpstr># 前後端分離</vt:lpstr>
      <vt:lpstr># 什麼是api ?</vt:lpstr>
      <vt:lpstr>PowerPoint 簡報</vt:lpstr>
      <vt:lpstr>PowerPoint 簡報</vt:lpstr>
      <vt:lpstr>如果要等所有的非同步處理完成後再執行，一般來說可以等callback完成後再執行下一個非同步處理，可是如果太多就會變成這種波動拳式的寫法，之後會不好維護，且code很醜！</vt:lpstr>
      <vt:lpstr>axios 有提供一個 all 的方法可以把所有的非同步處理都處理完成後再執行callBack。</vt:lpstr>
      <vt:lpstr>PowerPoint 簡報</vt:lpstr>
      <vt:lpstr>PowerPoint 簡報</vt:lpstr>
      <vt:lpstr>PowerPoint 簡報</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成智遠</cp:lastModifiedBy>
  <cp:revision>191</cp:revision>
  <dcterms:created xsi:type="dcterms:W3CDTF">2019-04-29T12:20:03Z</dcterms:created>
  <dcterms:modified xsi:type="dcterms:W3CDTF">2019-05-04T08:41:12Z</dcterms:modified>
</cp:coreProperties>
</file>