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3" r:id="rId31"/>
    <p:sldId id="286" r:id="rId32"/>
    <p:sldId id="287" r:id="rId33"/>
    <p:sldId id="288" r:id="rId34"/>
    <p:sldId id="298" r:id="rId35"/>
    <p:sldId id="289" r:id="rId36"/>
    <p:sldId id="290" r:id="rId37"/>
    <p:sldId id="291" r:id="rId38"/>
    <p:sldId id="292" r:id="rId39"/>
    <p:sldId id="293" r:id="rId40"/>
    <p:sldId id="294" r:id="rId41"/>
    <p:sldId id="297" r:id="rId42"/>
    <p:sldId id="295" r:id="rId43"/>
    <p:sldId id="296" r:id="rId4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8091AD03-37B9-4CE6-B8D8-1C6D73128A62}">
          <p14:sldIdLst>
            <p14:sldId id="256"/>
            <p14:sldId id="257"/>
            <p14:sldId id="258"/>
            <p14:sldId id="259"/>
            <p14:sldId id="260"/>
            <p14:sldId id="261"/>
            <p14:sldId id="262"/>
            <p14:sldId id="263"/>
            <p14:sldId id="264"/>
            <p14:sldId id="265"/>
            <p14:sldId id="266"/>
            <p14:sldId id="267"/>
            <p14:sldId id="269"/>
            <p14:sldId id="268"/>
            <p14:sldId id="270"/>
            <p14:sldId id="271"/>
            <p14:sldId id="272"/>
            <p14:sldId id="273"/>
            <p14:sldId id="274"/>
            <p14:sldId id="275"/>
            <p14:sldId id="276"/>
            <p14:sldId id="277"/>
            <p14:sldId id="278"/>
            <p14:sldId id="279"/>
            <p14:sldId id="280"/>
            <p14:sldId id="281"/>
            <p14:sldId id="282"/>
          </p14:sldIdLst>
        </p14:section>
        <p14:section name="未命名的章節" id="{BE3F8DFF-6BBA-42B8-9164-2B09C881F0BA}">
          <p14:sldIdLst>
            <p14:sldId id="284"/>
            <p14:sldId id="285"/>
            <p14:sldId id="283"/>
            <p14:sldId id="286"/>
            <p14:sldId id="287"/>
            <p14:sldId id="288"/>
            <p14:sldId id="298"/>
            <p14:sldId id="289"/>
            <p14:sldId id="290"/>
            <p14:sldId id="291"/>
            <p14:sldId id="292"/>
            <p14:sldId id="293"/>
            <p14:sldId id="294"/>
            <p14:sldId id="297"/>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230"/>
    <a:srgbClr val="92D050"/>
    <a:srgbClr val="5B9BD5"/>
    <a:srgbClr val="EE12C4"/>
    <a:srgbClr val="FFC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84" autoAdjust="0"/>
    <p:restoredTop sz="94660"/>
  </p:normalViewPr>
  <p:slideViewPr>
    <p:cSldViewPr snapToGrid="0">
      <p:cViewPr>
        <p:scale>
          <a:sx n="100" d="100"/>
          <a:sy n="100" d="100"/>
        </p:scale>
        <p:origin x="468"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69642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409670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48185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195436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25488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92845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52160C1-7EC0-47F7-AD8A-DCC1B5F0EDED}" type="datetimeFigureOut">
              <a:rPr lang="zh-TW" altLang="en-US" smtClean="0"/>
              <a:t>2019/5/6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15992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52160C1-7EC0-47F7-AD8A-DCC1B5F0EDED}" type="datetimeFigureOut">
              <a:rPr lang="zh-TW" altLang="en-US" smtClean="0"/>
              <a:t>2019/5/6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43777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2160C1-7EC0-47F7-AD8A-DCC1B5F0EDED}" type="datetimeFigureOut">
              <a:rPr lang="zh-TW" altLang="en-US" smtClean="0"/>
              <a:t>2019/5/6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33641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04230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9367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687"/>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160C1-7EC0-47F7-AD8A-DCC1B5F0EDED}" type="datetimeFigureOut">
              <a:rPr lang="zh-TW" altLang="en-US" smtClean="0"/>
              <a:t>2019/5/6</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700577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keCheng1208/JS_course_Intermediate_examp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json.org/"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speakerdeck.com/mike1208/xian-dai-qian-duan-kai-fa-qian-hou-duan-fen-l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youtu.be/zvKadd9Cflc"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zh.wikipedia.org/wiki/HTTP%E7%8A%B6%E6%80%81%E7%A0%8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regexper.com/"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regex101.com/"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5" y="2311400"/>
            <a:ext cx="960891" cy="2663858"/>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400" y="1554162"/>
            <a:ext cx="5334000" cy="4562475"/>
          </a:xfrm>
          <a:prstGeom prst="rect">
            <a:avLst/>
          </a:prstGeom>
        </p:spPr>
      </p:pic>
    </p:spTree>
    <p:extLst>
      <p:ext uri="{BB962C8B-B14F-4D97-AF65-F5344CB8AC3E}">
        <p14:creationId xmlns:p14="http://schemas.microsoft.com/office/powerpoint/2010/main" val="2516971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287298" y="2140924"/>
            <a:ext cx="4343400" cy="1569660"/>
          </a:xfrm>
          <a:prstGeom prst="rect">
            <a:avLst/>
          </a:prstGeom>
        </p:spPr>
        <p:txBody>
          <a:bodyPr wrap="square">
            <a:spAutoFit/>
          </a:bodyPr>
          <a:lstStyle/>
          <a:p>
            <a:r>
              <a:rPr lang="en-US" altLang="zh-TW" sz="3200" b="0" i="1" dirty="0">
                <a:solidFill>
                  <a:srgbClr val="66D9EF"/>
                </a:solidFill>
                <a:effectLst/>
                <a:latin typeface="Consolas" panose="020B0609020204030204" pitchFamily="49" charset="0"/>
              </a:rPr>
              <a:t>function</a:t>
            </a:r>
            <a:r>
              <a:rPr lang="en-US" altLang="zh-TW" sz="3200" b="0" dirty="0">
                <a:solidFill>
                  <a:srgbClr val="F8F8F2"/>
                </a:solidFill>
                <a:effectLst/>
                <a:latin typeface="Consolas" panose="020B0609020204030204" pitchFamily="49" charset="0"/>
              </a:rPr>
              <a:t> </a:t>
            </a:r>
            <a:r>
              <a:rPr lang="en-US" altLang="zh-TW" sz="3200" b="0" dirty="0">
                <a:solidFill>
                  <a:srgbClr val="A6E22E"/>
                </a:solidFill>
                <a:effectLst/>
                <a:latin typeface="Consolas" panose="020B0609020204030204" pitchFamily="49" charset="0"/>
              </a:rPr>
              <a:t>Test</a:t>
            </a:r>
            <a:r>
              <a:rPr lang="en-US" altLang="zh-TW" sz="3200" b="0" dirty="0">
                <a:solidFill>
                  <a:srgbClr val="F8F8F2"/>
                </a:solidFill>
                <a:effectLst/>
                <a:latin typeface="Consolas" panose="020B0609020204030204" pitchFamily="49" charset="0"/>
              </a:rPr>
              <a:t>(){</a:t>
            </a:r>
          </a:p>
          <a:p>
            <a:r>
              <a:rPr lang="en-US" altLang="zh-TW" sz="3200" b="0" dirty="0">
                <a:solidFill>
                  <a:srgbClr val="F92672"/>
                </a:solidFill>
                <a:effectLst/>
                <a:latin typeface="Consolas" panose="020B0609020204030204" pitchFamily="49" charset="0"/>
              </a:rPr>
              <a:t>	return</a:t>
            </a:r>
            <a:r>
              <a:rPr lang="en-US" altLang="zh-TW" sz="3200" b="0" dirty="0">
                <a:solidFill>
                  <a:srgbClr val="F8F8F2"/>
                </a:solidFill>
                <a:effectLst/>
                <a:latin typeface="Consolas" panose="020B0609020204030204" pitchFamily="49" charset="0"/>
              </a:rPr>
              <a:t> </a:t>
            </a:r>
            <a:r>
              <a:rPr lang="en-US" altLang="zh-TW" sz="3200" b="0" dirty="0">
                <a:solidFill>
                  <a:srgbClr val="FF80F4"/>
                </a:solidFill>
                <a:effectLst/>
                <a:latin typeface="Consolas" panose="020B0609020204030204" pitchFamily="49" charset="0"/>
              </a:rPr>
              <a:t>1</a:t>
            </a:r>
            <a:r>
              <a:rPr lang="en-US" altLang="zh-TW" sz="3200" b="0" dirty="0">
                <a:solidFill>
                  <a:srgbClr val="F8F8F2"/>
                </a:solidFill>
                <a:effectLst/>
                <a:latin typeface="Consolas" panose="020B0609020204030204" pitchFamily="49" charset="0"/>
              </a:rPr>
              <a:t>;</a:t>
            </a:r>
          </a:p>
          <a:p>
            <a:r>
              <a:rPr lang="en-US" altLang="zh-TW" sz="3200" b="0" dirty="0">
                <a:solidFill>
                  <a:srgbClr val="F8F8F2"/>
                </a:solidFill>
                <a:effectLst/>
                <a:latin typeface="Consolas" panose="020B0609020204030204" pitchFamily="49" charset="0"/>
              </a:rPr>
              <a:t>}</a:t>
            </a:r>
          </a:p>
        </p:txBody>
      </p:sp>
      <p:sp>
        <p:nvSpPr>
          <p:cNvPr id="3" name="矩形 2"/>
          <p:cNvSpPr/>
          <p:nvPr/>
        </p:nvSpPr>
        <p:spPr>
          <a:xfrm>
            <a:off x="1717073" y="4494974"/>
            <a:ext cx="5710218" cy="459485"/>
          </a:xfrm>
          <a:prstGeom prst="rect">
            <a:avLst/>
          </a:prstGeom>
        </p:spPr>
        <p:txBody>
          <a:bodyPr wrap="none">
            <a:spAutoFit/>
          </a:bodyPr>
          <a:lstStyle/>
          <a:p>
            <a:pPr>
              <a:lnSpc>
                <a:spcPct val="150000"/>
              </a:lnSpc>
            </a:pPr>
            <a:r>
              <a:rPr lang="zh-TW" altLang="en-US" dirty="0">
                <a:solidFill>
                  <a:schemeClr val="bg1"/>
                </a:solidFill>
                <a:latin typeface="Microsoft YaHei UI" panose="020B0503020204020204" pitchFamily="34" charset="-122"/>
                <a:ea typeface="Microsoft YaHei UI" panose="020B0503020204020204" pitchFamily="34" charset="-122"/>
              </a:rPr>
              <a:t>如果放在函式裡面再帶入參數，就會當做一個回傳值</a:t>
            </a:r>
            <a:r>
              <a:rPr lang="en-US" altLang="zh-TW" dirty="0">
                <a:solidFill>
                  <a:schemeClr val="bg1"/>
                </a:solidFill>
                <a:latin typeface="Microsoft YaHei UI" panose="020B0503020204020204" pitchFamily="34" charset="-122"/>
                <a:ea typeface="Microsoft YaHei UI" panose="020B0503020204020204" pitchFamily="34" charset="-122"/>
              </a:rPr>
              <a:t>!!!</a:t>
            </a:r>
            <a:endParaRPr lang="zh-TW" altLang="en-US"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825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群組 34"/>
          <p:cNvGrpSpPr/>
          <p:nvPr/>
        </p:nvGrpSpPr>
        <p:grpSpPr>
          <a:xfrm>
            <a:off x="5661508" y="1642708"/>
            <a:ext cx="3730144" cy="3982517"/>
            <a:chOff x="5666469" y="750609"/>
            <a:chExt cx="3730144" cy="3982517"/>
          </a:xfrm>
        </p:grpSpPr>
        <p:sp>
          <p:nvSpPr>
            <p:cNvPr id="13" name="標題 1"/>
            <p:cNvSpPr txBox="1">
              <a:spLocks/>
            </p:cNvSpPr>
            <p:nvPr/>
          </p:nvSpPr>
          <p:spPr>
            <a:xfrm>
              <a:off x="5666469" y="75060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但是希望可以這樣</a:t>
              </a:r>
            </a:p>
          </p:txBody>
        </p:sp>
        <p:sp>
          <p:nvSpPr>
            <p:cNvPr id="14" name="標題 1"/>
            <p:cNvSpPr txBox="1">
              <a:spLocks/>
            </p:cNvSpPr>
            <p:nvPr/>
          </p:nvSpPr>
          <p:spPr>
            <a:xfrm>
              <a:off x="5666469" y="152823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p>
          </p:txBody>
        </p:sp>
        <p:cxnSp>
          <p:nvCxnSpPr>
            <p:cNvPr id="15" name="直線單箭頭接點 14"/>
            <p:cNvCxnSpPr/>
            <p:nvPr/>
          </p:nvCxnSpPr>
          <p:spPr>
            <a:xfrm>
              <a:off x="6581002" y="2530616"/>
              <a:ext cx="0" cy="108137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6" name="矩形 15"/>
            <p:cNvSpPr/>
            <p:nvPr/>
          </p:nvSpPr>
          <p:spPr>
            <a:xfrm>
              <a:off x="6086772" y="3811300"/>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18" name="矩形 17"/>
            <p:cNvSpPr/>
            <p:nvPr/>
          </p:nvSpPr>
          <p:spPr>
            <a:xfrm>
              <a:off x="8238924" y="3802825"/>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0" name="直線單箭頭接點 19"/>
            <p:cNvCxnSpPr/>
            <p:nvPr/>
          </p:nvCxnSpPr>
          <p:spPr>
            <a:xfrm>
              <a:off x="7327232" y="4065215"/>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086772" y="4225295"/>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24" name="矩形 23"/>
            <p:cNvSpPr/>
            <p:nvPr/>
          </p:nvSpPr>
          <p:spPr>
            <a:xfrm>
              <a:off x="8238924" y="4216820"/>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5" name="直線單箭頭接點 24"/>
            <p:cNvCxnSpPr/>
            <p:nvPr/>
          </p:nvCxnSpPr>
          <p:spPr>
            <a:xfrm>
              <a:off x="7327232" y="4479210"/>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36" name="群組 35"/>
          <p:cNvGrpSpPr/>
          <p:nvPr/>
        </p:nvGrpSpPr>
        <p:grpSpPr>
          <a:xfrm>
            <a:off x="947303" y="1642708"/>
            <a:ext cx="3449063" cy="3527111"/>
            <a:chOff x="716715" y="1523439"/>
            <a:chExt cx="3449063" cy="3527111"/>
          </a:xfrm>
        </p:grpSpPr>
        <p:sp>
          <p:nvSpPr>
            <p:cNvPr id="4" name="標題 1"/>
            <p:cNvSpPr txBox="1">
              <a:spLocks/>
            </p:cNvSpPr>
            <p:nvPr/>
          </p:nvSpPr>
          <p:spPr>
            <a:xfrm>
              <a:off x="716715" y="4537569"/>
              <a:ext cx="1470143" cy="5129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操作資料</a:t>
              </a:r>
              <a:endParaRPr lang="en-US" altLang="zh-TW" sz="2000" dirty="0">
                <a:solidFill>
                  <a:srgbClr val="323230"/>
                </a:solidFill>
                <a:latin typeface="Microsoft YaHei UI" panose="020B0503020204020204" pitchFamily="34" charset="-122"/>
                <a:ea typeface="Microsoft YaHei UI" panose="020B0503020204020204" pitchFamily="34" charset="-122"/>
              </a:endParaRPr>
            </a:p>
          </p:txBody>
        </p:sp>
        <p:sp>
          <p:nvSpPr>
            <p:cNvPr id="5" name="標題 1"/>
            <p:cNvSpPr txBox="1">
              <a:spLocks/>
            </p:cNvSpPr>
            <p:nvPr/>
          </p:nvSpPr>
          <p:spPr>
            <a:xfrm>
              <a:off x="1451787" y="228411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p>
          </p:txBody>
        </p:sp>
        <p:sp>
          <p:nvSpPr>
            <p:cNvPr id="12" name="標題 1"/>
            <p:cNvSpPr txBox="1">
              <a:spLocks/>
            </p:cNvSpPr>
            <p:nvPr/>
          </p:nvSpPr>
          <p:spPr>
            <a:xfrm>
              <a:off x="922847" y="152343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大部分都是這樣</a:t>
              </a:r>
            </a:p>
          </p:txBody>
        </p:sp>
        <p:sp>
          <p:nvSpPr>
            <p:cNvPr id="26" name="矩形 25"/>
            <p:cNvSpPr/>
            <p:nvPr/>
          </p:nvSpPr>
          <p:spPr>
            <a:xfrm>
              <a:off x="2900688" y="4537569"/>
              <a:ext cx="1265090" cy="500265"/>
            </a:xfrm>
            <a:prstGeom prst="rect">
              <a:avLst/>
            </a:prstGeom>
          </p:spPr>
          <p:txBody>
            <a:bodyPr wrap="none">
              <a:spAutoFit/>
            </a:body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a:t>
              </a:r>
              <a:r>
                <a:rPr lang="en-US" altLang="zh-TW" sz="2000" dirty="0" err="1">
                  <a:solidFill>
                    <a:srgbClr val="323230"/>
                  </a:solidFill>
                  <a:latin typeface="Microsoft YaHei UI" panose="020B0503020204020204" pitchFamily="34" charset="-122"/>
                  <a:ea typeface="Microsoft YaHei UI" panose="020B0503020204020204" pitchFamily="34" charset="-122"/>
                </a:rPr>
                <a:t>dom</a:t>
              </a:r>
              <a:endParaRPr lang="zh-TW" altLang="en-US" sz="2000" dirty="0">
                <a:solidFill>
                  <a:srgbClr val="323230"/>
                </a:solidFill>
                <a:latin typeface="Microsoft YaHei UI" panose="020B0503020204020204" pitchFamily="34" charset="-122"/>
                <a:ea typeface="Microsoft YaHei UI" panose="020B0503020204020204" pitchFamily="34" charset="-122"/>
              </a:endParaRPr>
            </a:p>
          </p:txBody>
        </p:sp>
        <p:cxnSp>
          <p:nvCxnSpPr>
            <p:cNvPr id="28" name="直線單箭頭接點 27"/>
            <p:cNvCxnSpPr/>
            <p:nvPr/>
          </p:nvCxnSpPr>
          <p:spPr>
            <a:xfrm flipH="1">
              <a:off x="1742155" y="3311924"/>
              <a:ext cx="394599" cy="11513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2622519" y="3351156"/>
              <a:ext cx="516835" cy="10728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2153843" y="4717203"/>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a:off x="2136754" y="4959944"/>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301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18856" y="3200873"/>
            <a:ext cx="7169427" cy="707886"/>
          </a:xfrm>
          <a:prstGeom prst="rect">
            <a:avLst/>
          </a:prstGeom>
        </p:spPr>
        <p:txBody>
          <a:bodyPr wrap="square">
            <a:spAutoFit/>
          </a:bodyPr>
          <a:lstStyle/>
          <a:p>
            <a:pPr algn="ctr"/>
            <a:r>
              <a:rPr lang="en-US" altLang="zh-TW" sz="4000" b="1" dirty="0">
                <a:solidFill>
                  <a:srgbClr val="333333"/>
                </a:solidFill>
                <a:latin typeface="x-locale-heading-primary"/>
              </a:rPr>
              <a:t>Object​.define​Property()</a:t>
            </a:r>
          </a:p>
        </p:txBody>
      </p:sp>
      <p:sp>
        <p:nvSpPr>
          <p:cNvPr id="6" name="矩形 5"/>
          <p:cNvSpPr/>
          <p:nvPr/>
        </p:nvSpPr>
        <p:spPr>
          <a:xfrm>
            <a:off x="4199572" y="4144429"/>
            <a:ext cx="3407993" cy="369332"/>
          </a:xfrm>
          <a:prstGeom prst="rect">
            <a:avLst/>
          </a:prstGeom>
        </p:spPr>
        <p:txBody>
          <a:bodyPr wrap="square">
            <a:spAutoFit/>
          </a:bodyPr>
          <a:lstStyle/>
          <a:p>
            <a:pPr algn="ctr"/>
            <a:r>
              <a:rPr lang="en-US" altLang="zh-TW" b="1" dirty="0">
                <a:solidFill>
                  <a:srgbClr val="333333"/>
                </a:solidFill>
                <a:latin typeface="Adobe 黑体 Std R" panose="020B0400000000000000" pitchFamily="34" charset="-128"/>
                <a:ea typeface="Adobe 黑体 Std R" panose="020B0400000000000000" pitchFamily="34" charset="-128"/>
              </a:rPr>
              <a:t>&lt;</a:t>
            </a:r>
            <a:r>
              <a:rPr lang="zh-TW" altLang="en-US" b="1" dirty="0">
                <a:solidFill>
                  <a:srgbClr val="333333"/>
                </a:solidFill>
                <a:latin typeface="Adobe 黑体 Std R" panose="020B0400000000000000" pitchFamily="34" charset="-128"/>
                <a:ea typeface="Adobe 黑体 Std R" panose="020B0400000000000000" pitchFamily="34" charset="-128"/>
              </a:rPr>
              <a:t> </a:t>
            </a:r>
            <a:r>
              <a:rPr lang="en-US" altLang="zh-TW" b="1" dirty="0">
                <a:solidFill>
                  <a:srgbClr val="333333"/>
                </a:solidFill>
                <a:latin typeface="Adobe 黑体 Std R" panose="020B0400000000000000" pitchFamily="34" charset="-128"/>
                <a:ea typeface="Adobe 黑体 Std R" panose="020B0400000000000000" pitchFamily="34" charset="-128"/>
              </a:rPr>
              <a:t>IE8</a:t>
            </a:r>
            <a:r>
              <a:rPr lang="zh-TW" altLang="en-US" b="1" dirty="0">
                <a:solidFill>
                  <a:srgbClr val="333333"/>
                </a:solidFill>
                <a:latin typeface="Adobe 黑体 Std R" panose="020B0400000000000000" pitchFamily="34" charset="-128"/>
                <a:ea typeface="Adobe 黑体 Std R" panose="020B0400000000000000" pitchFamily="34" charset="-128"/>
              </a:rPr>
              <a:t>不支援 </a:t>
            </a:r>
            <a:r>
              <a:rPr lang="en-US" altLang="zh-TW" b="1" dirty="0">
                <a:solidFill>
                  <a:srgbClr val="333333"/>
                </a:solidFill>
                <a:latin typeface="Adobe 黑体 Std R" panose="020B0400000000000000" pitchFamily="34" charset="-128"/>
                <a:ea typeface="Adobe 黑体 Std R" panose="020B0400000000000000" pitchFamily="34" charset="-128"/>
              </a:rPr>
              <a:t>&gt;</a:t>
            </a:r>
          </a:p>
        </p:txBody>
      </p:sp>
    </p:spTree>
    <p:extLst>
      <p:ext uri="{BB962C8B-B14F-4D97-AF65-F5344CB8AC3E}">
        <p14:creationId xmlns:p14="http://schemas.microsoft.com/office/powerpoint/2010/main" val="358978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813089" y="2664239"/>
            <a:ext cx="3324519" cy="2308324"/>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data</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p>
          <a:p>
            <a:r>
              <a:rPr lang="en-US" altLang="zh-TW" dirty="0">
                <a:solidFill>
                  <a:srgbClr val="FFEE99"/>
                </a:solidFill>
                <a:latin typeface="Consolas" panose="020B0609020204030204" pitchFamily="49" charset="0"/>
              </a:rPr>
              <a:t>     name</a:t>
            </a:r>
            <a:r>
              <a:rPr lang="en-US" altLang="zh-TW" dirty="0">
                <a:solidFill>
                  <a:srgbClr val="FF80F4"/>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a:t>
            </a:r>
          </a:p>
          <a:p>
            <a:endParaRPr lang="en-US" altLang="zh-TW" b="0" dirty="0">
              <a:solidFill>
                <a:srgbClr val="F8F8F2"/>
              </a:solidFill>
              <a:effectLst/>
              <a:latin typeface="Consolas" panose="020B0609020204030204" pitchFamily="49" charset="0"/>
            </a:endParaRPr>
          </a:p>
        </p:txBody>
      </p:sp>
      <p:sp>
        <p:nvSpPr>
          <p:cNvPr id="5" name="標題 1"/>
          <p:cNvSpPr txBox="1">
            <a:spLocks/>
          </p:cNvSpPr>
          <p:nvPr/>
        </p:nvSpPr>
        <p:spPr>
          <a:xfrm>
            <a:off x="3361101" y="3678897"/>
            <a:ext cx="3247089"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GET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
        <p:nvSpPr>
          <p:cNvPr id="6" name="標題 1"/>
          <p:cNvSpPr txBox="1">
            <a:spLocks/>
          </p:cNvSpPr>
          <p:nvPr/>
        </p:nvSpPr>
        <p:spPr>
          <a:xfrm>
            <a:off x="4407253" y="4211036"/>
            <a:ext cx="2389473"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SET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20559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5" name="矩形 4"/>
          <p:cNvSpPr/>
          <p:nvPr/>
        </p:nvSpPr>
        <p:spPr>
          <a:xfrm>
            <a:off x="1202231" y="1024110"/>
            <a:ext cx="4307817" cy="3108543"/>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data</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p>
          <a:p>
            <a:r>
              <a:rPr lang="en-US" altLang="zh-TW" sz="1400" dirty="0">
                <a:solidFill>
                  <a:srgbClr val="FFEE99"/>
                </a:solidFill>
                <a:latin typeface="Consolas" panose="020B0609020204030204" pitchFamily="49" charset="0"/>
              </a:rPr>
              <a:t>     name</a:t>
            </a:r>
            <a:r>
              <a:rPr lang="en-US" altLang="zh-TW" sz="1400" dirty="0">
                <a:solidFill>
                  <a:srgbClr val="FF80F4"/>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r>
            <a:br>
              <a:rPr lang="en-US" altLang="zh-TW" sz="1400" dirty="0">
                <a:solidFill>
                  <a:srgbClr val="F8F8F2"/>
                </a:solidFill>
                <a:latin typeface="Consolas" panose="020B0609020204030204" pitchFamily="49" charset="0"/>
              </a:rPr>
            </a:b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en-US" altLang="zh-TW" sz="1400" dirty="0">
                <a:solidFill>
                  <a:srgbClr val="F8F8F2"/>
                </a:solidFill>
                <a:latin typeface="Consolas" panose="020B0609020204030204" pitchFamily="49" charset="0"/>
              </a:rPr>
              <a:t>(data, </a:t>
            </a:r>
            <a:r>
              <a:rPr lang="en-US" altLang="zh-TW" sz="1400" dirty="0">
                <a:solidFill>
                  <a:srgbClr val="FFEE99"/>
                </a:solidFill>
                <a:latin typeface="Consolas" panose="020B0609020204030204" pitchFamily="49" charset="0"/>
              </a:rPr>
              <a:t>'name'</a:t>
            </a:r>
            <a:r>
              <a:rPr lang="en-US" altLang="zh-TW" sz="1400" dirty="0">
                <a:solidFill>
                  <a:srgbClr val="F8F8F2"/>
                </a:solidFill>
                <a:latin typeface="Consolas" panose="020B0609020204030204" pitchFamily="49" charset="0"/>
              </a:rPr>
              <a:t>, {</a:t>
            </a:r>
          </a:p>
          <a:p>
            <a:pPr lvl="1"/>
            <a:r>
              <a:rPr lang="en-US" altLang="zh-TW" sz="1400" dirty="0">
                <a:solidFill>
                  <a:srgbClr val="A6E22E"/>
                </a:solidFill>
                <a:latin typeface="Consolas" panose="020B0609020204030204" pitchFamily="49" charset="0"/>
              </a:rPr>
              <a:t>get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 {</a:t>
            </a:r>
          </a:p>
          <a:p>
            <a:pPr lvl="1"/>
            <a:r>
              <a:rPr lang="en-US" altLang="zh-TW" sz="1400" dirty="0">
                <a:solidFill>
                  <a:srgbClr val="F92672"/>
                </a:solidFill>
                <a:latin typeface="Consolas" panose="020B0609020204030204" pitchFamily="49" charset="0"/>
              </a:rPr>
              <a:t>	return</a:t>
            </a:r>
            <a:r>
              <a:rPr lang="en-US" altLang="zh-TW" sz="1400" dirty="0">
                <a:solidFill>
                  <a:srgbClr val="F8F8F2"/>
                </a:solidFill>
                <a:latin typeface="Consolas" panose="020B0609020204030204" pitchFamily="49" charset="0"/>
              </a:rPr>
              <a:t> name;</a:t>
            </a:r>
          </a:p>
          <a:p>
            <a:pPr lvl="1"/>
            <a:r>
              <a:rPr lang="en-US" altLang="zh-TW" sz="1400" dirty="0">
                <a:solidFill>
                  <a:srgbClr val="F8F8F2"/>
                </a:solidFill>
                <a:latin typeface="Consolas" panose="020B0609020204030204" pitchFamily="49" charset="0"/>
              </a:rPr>
              <a:t>},</a:t>
            </a:r>
          </a:p>
          <a:p>
            <a:pPr lvl="1"/>
            <a:r>
              <a:rPr lang="en-US" altLang="zh-TW" sz="1400" dirty="0">
                <a:solidFill>
                  <a:srgbClr val="A6E22E"/>
                </a:solidFill>
                <a:latin typeface="Consolas" panose="020B0609020204030204" pitchFamily="49" charset="0"/>
              </a:rPr>
              <a:t>set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(value) {</a:t>
            </a:r>
          </a:p>
          <a:p>
            <a:pPr lvl="1"/>
            <a:r>
              <a:rPr lang="en-US" altLang="zh-TW" sz="1400" dirty="0">
                <a:solidFill>
                  <a:srgbClr val="F8F8F2"/>
                </a:solidFill>
                <a:latin typeface="Consolas" panose="020B0609020204030204" pitchFamily="49" charset="0"/>
              </a:rPr>
              <a:t>	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value;</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data</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"mike"</a:t>
            </a:r>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30" name="標題 1"/>
          <p:cNvSpPr txBox="1">
            <a:spLocks/>
          </p:cNvSpPr>
          <p:nvPr/>
        </p:nvSpPr>
        <p:spPr>
          <a:xfrm>
            <a:off x="1202231" y="4602400"/>
            <a:ext cx="5745323" cy="1345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1400" dirty="0">
                <a:solidFill>
                  <a:schemeClr val="bg1"/>
                </a:solidFill>
                <a:latin typeface="Microsoft YaHei UI" panose="020B0503020204020204" pitchFamily="34" charset="-122"/>
                <a:ea typeface="Microsoft YaHei UI" panose="020B0503020204020204" pitchFamily="34" charset="-122"/>
              </a:rPr>
              <a:t>當你改變了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 </a:t>
            </a:r>
            <a:r>
              <a:rPr lang="en-US" altLang="zh-TW" sz="1400" dirty="0">
                <a:solidFill>
                  <a:schemeClr val="bg1"/>
                </a:solidFill>
                <a:latin typeface="Microsoft YaHei UI" panose="020B0503020204020204" pitchFamily="34" charset="-122"/>
                <a:ea typeface="Microsoft YaHei UI" panose="020B0503020204020204" pitchFamily="34" charset="-122"/>
              </a:rPr>
              <a:t>value</a:t>
            </a:r>
            <a:r>
              <a:rPr lang="zh-TW" altLang="en-US" sz="1400" dirty="0">
                <a:solidFill>
                  <a:schemeClr val="bg1"/>
                </a:solidFill>
                <a:latin typeface="Microsoft YaHei UI" panose="020B0503020204020204" pitchFamily="34" charset="-122"/>
                <a:ea typeface="Microsoft YaHei UI" panose="020B0503020204020204" pitchFamily="34" charset="-122"/>
              </a:rPr>
              <a:t> 時 </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會觸發 </a:t>
            </a:r>
            <a:r>
              <a:rPr lang="en-US" altLang="zh-TW" sz="1400" dirty="0">
                <a:solidFill>
                  <a:schemeClr val="bg1"/>
                </a:solidFill>
                <a:latin typeface="Microsoft YaHei UI" panose="020B0503020204020204" pitchFamily="34" charset="-122"/>
                <a:ea typeface="Microsoft YaHei UI" panose="020B0503020204020204" pitchFamily="34" charset="-122"/>
              </a:rPr>
              <a:t>set </a:t>
            </a:r>
            <a:r>
              <a:rPr lang="zh-TW" altLang="en-US" sz="1400" dirty="0">
                <a:solidFill>
                  <a:schemeClr val="bg1"/>
                </a:solidFill>
                <a:latin typeface="Microsoft YaHei UI" panose="020B0503020204020204" pitchFamily="34" charset="-122"/>
                <a:ea typeface="Microsoft YaHei UI" panose="020B0503020204020204" pitchFamily="34" charset="-122"/>
              </a:rPr>
              <a:t>的函式，從這邊可以知道我們可以透過</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監控你的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的改變</a:t>
            </a:r>
            <a:r>
              <a:rPr lang="en-US" altLang="zh-TW" sz="1400" dirty="0">
                <a:solidFill>
                  <a:schemeClr val="bg1"/>
                </a:solidFill>
                <a:latin typeface="Microsoft YaHei UI" panose="020B0503020204020204" pitchFamily="34" charset="-122"/>
                <a:ea typeface="Microsoft YaHei UI" panose="020B0503020204020204" pitchFamily="34" charset="-122"/>
              </a:rPr>
              <a:t>!</a:t>
            </a:r>
            <a:endParaRPr lang="zh-TW" altLang="en-US" sz="14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1696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57854" y="2095307"/>
            <a:ext cx="75832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Consolas" panose="020B0609020204030204" pitchFamily="49" charset="0"/>
              </a:rPr>
              <a:t>forEach()</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Arial" panose="020B0604020202020204" pitchFamily="34" charset="0"/>
              </a:rPr>
              <a:t> 方法會將陣列內的每個元素，皆傳入並執行給定的函式一次。</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rPr>
              <a:t> </a:t>
            </a:r>
          </a:p>
        </p:txBody>
      </p:sp>
      <p:sp>
        <p:nvSpPr>
          <p:cNvPr id="5" name="矩形 4"/>
          <p:cNvSpPr/>
          <p:nvPr/>
        </p:nvSpPr>
        <p:spPr>
          <a:xfrm>
            <a:off x="1686908" y="2900882"/>
            <a:ext cx="7464973"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filter()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方法會搜尋符合條件的資料然後返回再構成的新陣列。</a:t>
            </a:r>
          </a:p>
        </p:txBody>
      </p:sp>
      <p:sp>
        <p:nvSpPr>
          <p:cNvPr id="6" name="矩形 5"/>
          <p:cNvSpPr/>
          <p:nvPr/>
        </p:nvSpPr>
        <p:spPr>
          <a:xfrm>
            <a:off x="1686907" y="3809660"/>
            <a:ext cx="8127127"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every()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方法會檢查所有的陣列是否符合條件，只會回傳一個值 </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true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或</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 false</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 。</a:t>
            </a:r>
          </a:p>
        </p:txBody>
      </p:sp>
      <p:sp>
        <p:nvSpPr>
          <p:cNvPr id="7" name="矩形 6"/>
          <p:cNvSpPr/>
          <p:nvPr/>
        </p:nvSpPr>
        <p:spPr>
          <a:xfrm>
            <a:off x="1686908" y="4718438"/>
            <a:ext cx="6096000" cy="338554"/>
          </a:xfrm>
          <a:prstGeom prst="rect">
            <a:avLst/>
          </a:prstGeom>
        </p:spPr>
        <p:txBody>
          <a:bodyPr>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map()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方法會透過函式內所回傳的值而組合成一個新陣列。</a:t>
            </a:r>
          </a:p>
        </p:txBody>
      </p:sp>
    </p:spTree>
    <p:extLst>
      <p:ext uri="{BB962C8B-B14F-4D97-AF65-F5344CB8AC3E}">
        <p14:creationId xmlns:p14="http://schemas.microsoft.com/office/powerpoint/2010/main" val="3386813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3005858" y="1993456"/>
            <a:ext cx="3685088" cy="646331"/>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name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name </a:t>
            </a:r>
            <a:r>
              <a:rPr lang="en-US" altLang="zh-TW" dirty="0">
                <a:solidFill>
                  <a:srgbClr val="8C8C8C"/>
                </a:solidFill>
                <a:latin typeface="Consolas" panose="020B0609020204030204" pitchFamily="49" charset="0"/>
              </a:rPr>
              <a:t>---&gt; false</a:t>
            </a:r>
            <a:endParaRPr lang="en-US" altLang="zh-TW" b="0" dirty="0">
              <a:solidFill>
                <a:srgbClr val="F8F8F2"/>
              </a:solidFill>
              <a:effectLst/>
              <a:latin typeface="Consolas" panose="020B0609020204030204" pitchFamily="49" charset="0"/>
            </a:endParaRPr>
          </a:p>
        </p:txBody>
      </p:sp>
      <p:sp>
        <p:nvSpPr>
          <p:cNvPr id="3" name="矩形 2"/>
          <p:cNvSpPr/>
          <p:nvPr/>
        </p:nvSpPr>
        <p:spPr>
          <a:xfrm>
            <a:off x="2944312" y="3367427"/>
            <a:ext cx="3603872" cy="369332"/>
          </a:xfrm>
          <a:prstGeom prst="rect">
            <a:avLst/>
          </a:prstGeom>
        </p:spPr>
        <p:txBody>
          <a:bodyPr wrap="none">
            <a:spAutoFit/>
          </a:bodyPr>
          <a:lstStyle/>
          <a:p>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trim</a:t>
            </a:r>
            <a:r>
              <a:rPr lang="en-US" altLang="zh-TW" dirty="0">
                <a:solidFill>
                  <a:srgbClr val="F8F8F2"/>
                </a:solidFill>
                <a:latin typeface="Consolas" panose="020B0609020204030204" pitchFamily="49" charset="0"/>
              </a:rPr>
              <a:t>(); </a:t>
            </a:r>
            <a:r>
              <a:rPr lang="en-US" altLang="zh-TW" dirty="0">
                <a:solidFill>
                  <a:srgbClr val="8C8C8C"/>
                </a:solidFill>
                <a:latin typeface="Consolas" panose="020B0609020204030204" pitchFamily="49" charset="0"/>
              </a:rPr>
              <a:t>---&gt; mike</a:t>
            </a:r>
            <a:endParaRPr lang="en-US" altLang="zh-TW" b="0" dirty="0">
              <a:solidFill>
                <a:srgbClr val="F8F8F2"/>
              </a:solidFill>
              <a:effectLst/>
              <a:latin typeface="Consolas" panose="020B0609020204030204" pitchFamily="49" charset="0"/>
            </a:endParaRPr>
          </a:p>
        </p:txBody>
      </p:sp>
      <p:sp>
        <p:nvSpPr>
          <p:cNvPr id="9" name="矩形 8"/>
          <p:cNvSpPr/>
          <p:nvPr/>
        </p:nvSpPr>
        <p:spPr>
          <a:xfrm>
            <a:off x="1104634" y="4730234"/>
            <a:ext cx="7212888" cy="369332"/>
          </a:xfrm>
          <a:prstGeom prst="rect">
            <a:avLst/>
          </a:prstGeom>
        </p:spPr>
        <p:txBody>
          <a:bodyPr wrap="square">
            <a:spAutoFit/>
          </a:bodyPr>
          <a:lstStyle/>
          <a:p>
            <a:pPr algn="ctr"/>
            <a:r>
              <a:rPr lang="en-US" altLang="zh-TW" dirty="0">
                <a:solidFill>
                  <a:srgbClr val="A6E22E"/>
                </a:solidFill>
                <a:latin typeface="Consolas" panose="020B0609020204030204" pitchFamily="49" charset="0"/>
              </a:rPr>
              <a:t>trim </a:t>
            </a:r>
            <a:r>
              <a:rPr lang="zh-TW" altLang="en-US" dirty="0">
                <a:solidFill>
                  <a:schemeClr val="bg1"/>
                </a:solidFill>
                <a:latin typeface="Adobe 黑体 Std R" panose="020B0400000000000000" pitchFamily="34" charset="-128"/>
                <a:ea typeface="Adobe 黑体 Std R" panose="020B0400000000000000" pitchFamily="34" charset="-128"/>
              </a:rPr>
              <a:t>可以將頭尾的空格去除，常用再表單欄位幫助使用者防呆</a:t>
            </a:r>
            <a:r>
              <a:rPr lang="en-US" altLang="zh-TW" dirty="0">
                <a:solidFill>
                  <a:schemeClr val="bg1"/>
                </a:solidFill>
                <a:latin typeface="Adobe 黑体 Std R" panose="020B0400000000000000" pitchFamily="34" charset="-128"/>
                <a:ea typeface="Adobe 黑体 Std R" panose="020B0400000000000000" pitchFamily="34" charset="-128"/>
              </a:rPr>
              <a:t>!</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77766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635507" y="14507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86377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218357"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553891"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864075"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218659"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57324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80202"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200457"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555041"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88034" y="20583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121920" y="17108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20" name="矩形 19"/>
          <p:cNvSpPr/>
          <p:nvPr/>
        </p:nvSpPr>
        <p:spPr>
          <a:xfrm>
            <a:off x="652911" y="3882509"/>
            <a:ext cx="3243196" cy="461665"/>
          </a:xfrm>
          <a:prstGeom prst="rect">
            <a:avLst/>
          </a:prstGeom>
        </p:spPr>
        <p:txBody>
          <a:bodyPr wrap="none">
            <a:spAutoFit/>
          </a:bodyPr>
          <a:lstStyle/>
          <a:p>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slice</a:t>
            </a:r>
            <a:r>
              <a:rPr lang="en-US" altLang="zh-TW" sz="2400" dirty="0">
                <a:solidFill>
                  <a:srgbClr val="F8F8F2"/>
                </a:solidFill>
                <a:latin typeface="Consolas" panose="020B0609020204030204" pitchFamily="49" charset="0"/>
              </a:rPr>
              <a:t>(</a:t>
            </a:r>
            <a:r>
              <a:rPr lang="en-US" altLang="zh-TW" sz="2400" dirty="0">
                <a:solidFill>
                  <a:srgbClr val="FF80F4"/>
                </a:solidFill>
                <a:latin typeface="Consolas" panose="020B0609020204030204" pitchFamily="49" charset="0"/>
              </a:rPr>
              <a:t>3</a:t>
            </a:r>
            <a:r>
              <a:rPr lang="en-US" altLang="zh-TW" sz="2400" dirty="0">
                <a:solidFill>
                  <a:srgbClr val="F8F8F2"/>
                </a:solidFill>
                <a:latin typeface="Consolas" panose="020B0609020204030204" pitchFamily="49" charset="0"/>
              </a:rPr>
              <a:t>,</a:t>
            </a:r>
            <a:r>
              <a:rPr lang="zh-TW" altLang="en-US" sz="2400" dirty="0">
                <a:solidFill>
                  <a:srgbClr val="F8F8F2"/>
                </a:solidFill>
                <a:latin typeface="Consolas" panose="020B0609020204030204" pitchFamily="49" charset="0"/>
              </a:rPr>
              <a:t> </a:t>
            </a:r>
            <a:r>
              <a:rPr lang="en-US" altLang="zh-TW" sz="2400" dirty="0">
                <a:solidFill>
                  <a:srgbClr val="FF80F4"/>
                </a:solidFill>
                <a:latin typeface="Consolas" panose="020B0609020204030204" pitchFamily="49" charset="0"/>
              </a:rPr>
              <a:t>7</a:t>
            </a:r>
            <a:r>
              <a:rPr lang="en-US" altLang="zh-TW" sz="2400" dirty="0">
                <a:solidFill>
                  <a:srgbClr val="F8F8F2"/>
                </a:solidFill>
                <a:latin typeface="Consolas" panose="020B0609020204030204" pitchFamily="49" charset="0"/>
              </a:rPr>
              <a:t>);</a:t>
            </a:r>
            <a:endParaRPr lang="en-US" altLang="zh-TW" sz="2400" b="0" dirty="0">
              <a:solidFill>
                <a:srgbClr val="F8F8F2"/>
              </a:solidFill>
              <a:effectLst/>
              <a:latin typeface="Consolas" panose="020B0609020204030204" pitchFamily="49" charset="0"/>
            </a:endParaRPr>
          </a:p>
        </p:txBody>
      </p:sp>
      <p:cxnSp>
        <p:nvCxnSpPr>
          <p:cNvPr id="22" name="直線單箭頭接點 21"/>
          <p:cNvCxnSpPr/>
          <p:nvPr/>
        </p:nvCxnSpPr>
        <p:spPr>
          <a:xfrm flipV="1">
            <a:off x="2863773" y="2397117"/>
            <a:ext cx="1098473" cy="14853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3395649" y="2500268"/>
            <a:ext cx="1859341" cy="14142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470263" y="4759351"/>
            <a:ext cx="3142207" cy="523220"/>
          </a:xfrm>
          <a:prstGeom prst="rect">
            <a:avLst/>
          </a:prstGeom>
        </p:spPr>
        <p:txBody>
          <a:bodyPr wrap="none">
            <a:spAutoFit/>
          </a:bodyPr>
          <a:lstStyle/>
          <a:p>
            <a:r>
              <a:rPr lang="en-US" altLang="zh-TW" sz="2800" dirty="0" err="1">
                <a:solidFill>
                  <a:srgbClr val="F8F8F2"/>
                </a:solidFill>
                <a:latin typeface="Consolas" panose="020B0609020204030204" pitchFamily="49" charset="0"/>
              </a:rPr>
              <a:t>email.</a:t>
            </a:r>
            <a:r>
              <a:rPr lang="en-US" altLang="zh-TW" sz="2800" dirty="0" err="1">
                <a:solidFill>
                  <a:srgbClr val="A6E22E"/>
                </a:solidFill>
                <a:latin typeface="Consolas" panose="020B0609020204030204" pitchFamily="49" charset="0"/>
              </a:rPr>
              <a:t>slice</a:t>
            </a:r>
            <a:r>
              <a:rPr lang="en-US" altLang="zh-TW" sz="2800" dirty="0">
                <a:solidFill>
                  <a:srgbClr val="F8F8F2"/>
                </a:solidFill>
                <a:latin typeface="Consolas" panose="020B0609020204030204" pitchFamily="49" charset="0"/>
              </a:rPr>
              <a:t>(</a:t>
            </a:r>
            <a:r>
              <a:rPr lang="en-US" altLang="zh-TW" sz="2800" dirty="0">
                <a:solidFill>
                  <a:srgbClr val="FF80F4"/>
                </a:solidFill>
                <a:latin typeface="Consolas" panose="020B0609020204030204" pitchFamily="49" charset="0"/>
              </a:rPr>
              <a:t>7</a:t>
            </a:r>
            <a:r>
              <a:rPr lang="en-US" altLang="zh-TW" sz="2800" dirty="0">
                <a:solidFill>
                  <a:srgbClr val="F8F8F2"/>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cxnSp>
        <p:nvCxnSpPr>
          <p:cNvPr id="29" name="直線單箭頭接點 28"/>
          <p:cNvCxnSpPr/>
          <p:nvPr/>
        </p:nvCxnSpPr>
        <p:spPr>
          <a:xfrm flipV="1">
            <a:off x="5003501" y="2472366"/>
            <a:ext cx="326623" cy="219119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041368" y="1609725"/>
            <a:ext cx="1336382" cy="470416"/>
          </a:xfrm>
          <a:prstGeom prst="rect">
            <a:avLst/>
          </a:prstGeom>
          <a:noFill/>
          <a:ln w="38100">
            <a:solidFill>
              <a:srgbClr val="5B9B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31" name="矩形 30"/>
          <p:cNvSpPr/>
          <p:nvPr/>
        </p:nvSpPr>
        <p:spPr>
          <a:xfrm>
            <a:off x="5386659" y="1616872"/>
            <a:ext cx="3404915" cy="470416"/>
          </a:xfrm>
          <a:prstGeom prst="rect">
            <a:avLst/>
          </a:prstGeom>
          <a:noFill/>
          <a:ln w="38100">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580467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559307" y="14126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78757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142157"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477691"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787875"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142459"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49704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04002"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124257"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478841"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11834" y="20202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045720" y="16727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32" name="矩形 31"/>
          <p:cNvSpPr/>
          <p:nvPr/>
        </p:nvSpPr>
        <p:spPr>
          <a:xfrm>
            <a:off x="891890" y="4221393"/>
            <a:ext cx="5791970" cy="461665"/>
          </a:xfrm>
          <a:prstGeom prst="rect">
            <a:avLst/>
          </a:prstGeom>
        </p:spPr>
        <p:txBody>
          <a:bodyPr wrap="none">
            <a:spAutoFit/>
          </a:bodyPr>
          <a:lstStyle/>
          <a:p>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slice</a:t>
            </a:r>
            <a:r>
              <a:rPr lang="en-US" altLang="zh-TW" sz="2400" dirty="0">
                <a:solidFill>
                  <a:srgbClr val="F8F8F2"/>
                </a:solidFill>
                <a:latin typeface="Consolas" panose="020B0609020204030204" pitchFamily="49" charset="0"/>
              </a:rPr>
              <a:t>(</a:t>
            </a:r>
            <a:r>
              <a:rPr lang="en-US" altLang="zh-TW" sz="2400" dirty="0">
                <a:solidFill>
                  <a:srgbClr val="FF80F4"/>
                </a:solidFill>
                <a:latin typeface="Consolas" panose="020B0609020204030204" pitchFamily="49" charset="0"/>
              </a:rPr>
              <a:t>0</a:t>
            </a:r>
            <a:r>
              <a:rPr lang="en-US" altLang="zh-TW" sz="2400" dirty="0">
                <a:solidFill>
                  <a:srgbClr val="F8F8F2"/>
                </a:solidFill>
                <a:latin typeface="Consolas" panose="020B0609020204030204" pitchFamily="49" charset="0"/>
              </a:rPr>
              <a:t>, </a:t>
            </a:r>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indexOf</a:t>
            </a:r>
            <a:r>
              <a:rPr lang="en-US" altLang="zh-TW" sz="2400" dirty="0">
                <a:solidFill>
                  <a:srgbClr val="F8F8F2"/>
                </a:solidFill>
                <a:latin typeface="Consolas" panose="020B0609020204030204" pitchFamily="49" charset="0"/>
              </a:rPr>
              <a:t>(</a:t>
            </a:r>
            <a:r>
              <a:rPr lang="en-US" altLang="zh-TW" sz="2400" dirty="0">
                <a:solidFill>
                  <a:srgbClr val="FFEE99"/>
                </a:solidFill>
                <a:latin typeface="Consolas" panose="020B0609020204030204" pitchFamily="49" charset="0"/>
              </a:rPr>
              <a:t>"@"</a:t>
            </a:r>
            <a:r>
              <a:rPr lang="en-US" altLang="zh-TW" sz="2400" dirty="0">
                <a:solidFill>
                  <a:srgbClr val="F8F8F2"/>
                </a:solidFill>
                <a:latin typeface="Consolas" panose="020B0609020204030204" pitchFamily="49" charset="0"/>
              </a:rPr>
              <a:t>)</a:t>
            </a:r>
            <a:endParaRPr lang="en-US" altLang="zh-TW" sz="2400" b="0" dirty="0">
              <a:solidFill>
                <a:srgbClr val="F8F8F2"/>
              </a:solidFill>
              <a:effectLst/>
              <a:latin typeface="Consolas" panose="020B0609020204030204" pitchFamily="49" charset="0"/>
            </a:endParaRPr>
          </a:p>
        </p:txBody>
      </p:sp>
      <p:cxnSp>
        <p:nvCxnSpPr>
          <p:cNvPr id="35" name="直線單箭頭接點 34"/>
          <p:cNvCxnSpPr/>
          <p:nvPr/>
        </p:nvCxnSpPr>
        <p:spPr>
          <a:xfrm flipH="1" flipV="1">
            <a:off x="2964865" y="2434266"/>
            <a:ext cx="97412" cy="18120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flipV="1">
            <a:off x="5289694" y="2416169"/>
            <a:ext cx="758681" cy="186983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944769" y="1495425"/>
            <a:ext cx="2356781" cy="619124"/>
          </a:xfrm>
          <a:prstGeom prst="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186815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785521" y="835997"/>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HelloMike</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95299" y="2518946"/>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14" name="直線單箭頭接點 13"/>
          <p:cNvCxnSpPr/>
          <p:nvPr/>
        </p:nvCxnSpPr>
        <p:spPr>
          <a:xfrm>
            <a:off x="3661928" y="1447800"/>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19098" y="4017229"/>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33" name="直線單箭頭接點 32"/>
          <p:cNvCxnSpPr/>
          <p:nvPr/>
        </p:nvCxnSpPr>
        <p:spPr>
          <a:xfrm>
            <a:off x="3637680" y="3061038"/>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785522" y="5631240"/>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ekiMolleH</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34" name="直線單箭頭接點 33"/>
          <p:cNvCxnSpPr/>
          <p:nvPr/>
        </p:nvCxnSpPr>
        <p:spPr>
          <a:xfrm>
            <a:off x="3637679" y="4594563"/>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880898" y="1585139"/>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split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p:txBody>
      </p:sp>
      <p:sp>
        <p:nvSpPr>
          <p:cNvPr id="26" name="矩形 25"/>
          <p:cNvSpPr/>
          <p:nvPr/>
        </p:nvSpPr>
        <p:spPr>
          <a:xfrm>
            <a:off x="3880898" y="3268087"/>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reverse</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28" name="矩形 27"/>
          <p:cNvSpPr/>
          <p:nvPr/>
        </p:nvSpPr>
        <p:spPr>
          <a:xfrm>
            <a:off x="3880898" y="4766370"/>
            <a:ext cx="1324402"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join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39382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1849" y="3766235"/>
            <a:ext cx="10753726" cy="523220"/>
          </a:xfrm>
          <a:prstGeom prst="rect">
            <a:avLst/>
          </a:prstGeom>
        </p:spPr>
        <p:txBody>
          <a:bodyPr wrap="square">
            <a:spAutoFit/>
          </a:bodyPr>
          <a:lstStyle/>
          <a:p>
            <a:pPr algn="ctr"/>
            <a:r>
              <a:rPr lang="en-US" altLang="zh-TW" sz="2800" dirty="0">
                <a:hlinkClick r:id="rId2"/>
              </a:rPr>
              <a:t>https://github.com/MikeCheng1208/JS_course_Intermediate_example</a:t>
            </a:r>
            <a:endParaRPr lang="zh-TW" altLang="en-US" sz="2800" dirty="0"/>
          </a:p>
        </p:txBody>
      </p:sp>
      <p:sp>
        <p:nvSpPr>
          <p:cNvPr id="5" name="標題 1"/>
          <p:cNvSpPr>
            <a:spLocks noGrp="1"/>
          </p:cNvSpPr>
          <p:nvPr>
            <p:ph type="title"/>
          </p:nvPr>
        </p:nvSpPr>
        <p:spPr>
          <a:xfrm>
            <a:off x="1895584" y="2621647"/>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a:t>
            </a:r>
            <a:r>
              <a:rPr lang="zh-TW" altLang="en-US" b="1" u="sng" dirty="0">
                <a:solidFill>
                  <a:srgbClr val="323230"/>
                </a:solidFill>
                <a:latin typeface="Microsoft YaHei UI" panose="020B0503020204020204" pitchFamily="34" charset="-122"/>
                <a:ea typeface="Microsoft YaHei UI" panose="020B0503020204020204" pitchFamily="34" charset="-122"/>
              </a:rPr>
              <a:t> 範例下載</a:t>
            </a:r>
          </a:p>
        </p:txBody>
      </p:sp>
    </p:spTree>
    <p:extLst>
      <p:ext uri="{BB962C8B-B14F-4D97-AF65-F5344CB8AC3E}">
        <p14:creationId xmlns:p14="http://schemas.microsoft.com/office/powerpoint/2010/main" val="1949680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116025" y="910973"/>
            <a:ext cx="4111733" cy="633083"/>
          </a:xfrm>
        </p:spPr>
        <p:txBody>
          <a:bodyPr>
            <a:noAutofit/>
          </a:bodyPr>
          <a:lstStyle/>
          <a:p>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TW" sz="3200" b="1" u="sng" dirty="0">
                <a:solidFill>
                  <a:srgbClr val="323230"/>
                </a:solidFill>
                <a:latin typeface="Microsoft YaHei UI" panose="020B0503020204020204" pitchFamily="34" charset="-122"/>
                <a:ea typeface="Microsoft YaHei UI" panose="020B0503020204020204" pitchFamily="34" charset="-122"/>
              </a:rPr>
              <a:t>JSON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8" name="矩形 7"/>
          <p:cNvSpPr/>
          <p:nvPr/>
        </p:nvSpPr>
        <p:spPr>
          <a:xfrm>
            <a:off x="1116025" y="1752532"/>
            <a:ext cx="6096000" cy="3938258"/>
          </a:xfrm>
          <a:prstGeom prst="rect">
            <a:avLst/>
          </a:prstGeom>
        </p:spPr>
        <p:txBody>
          <a:bodyPr>
            <a:spAutoFit/>
          </a:bodyPr>
          <a:lstStyle/>
          <a:p>
            <a:pPr>
              <a:lnSpc>
                <a:spcPct val="150000"/>
              </a:lnSpc>
            </a:pP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Object Notation (JSON)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為將結構化資料呈現為 </a:t>
            </a: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物件的標準格式，常用於網站上的資料呈現。</a:t>
            </a:r>
          </a:p>
          <a:p>
            <a:pPr>
              <a:lnSpc>
                <a:spcPct val="150000"/>
              </a:lnSpc>
            </a:pPr>
            <a:endPar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是依照 JavaScript 物件語法的資料格式，雖然 JSON 是以 JavaScript 語法為基礎，但可獨立使用，且許多程式設計環境亦可讀取 (剖析) 並產生 JSON。</a:t>
            </a: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可能是物件或字串。當你想從 JSON中讀取資料時，JSON可作為物件；當要跨網路傳送 JSON 時，就會是字串。這不是什麼大問題 —  JavaScript 提供全域 JSON 物件，其內的函式可進行切換。</a:t>
            </a: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物件可儲存於其自有的檔案中，基本上就是副檔名為 .json 的文字檔案。</a:t>
            </a:r>
          </a:p>
        </p:txBody>
      </p:sp>
    </p:spTree>
    <p:extLst>
      <p:ext uri="{BB962C8B-B14F-4D97-AF65-F5344CB8AC3E}">
        <p14:creationId xmlns:p14="http://schemas.microsoft.com/office/powerpoint/2010/main" val="2082197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145" y="789644"/>
            <a:ext cx="4076700" cy="4067175"/>
          </a:xfrm>
          <a:prstGeom prst="rect">
            <a:avLst/>
          </a:prstGeom>
        </p:spPr>
      </p:pic>
      <p:sp>
        <p:nvSpPr>
          <p:cNvPr id="7" name="標題 1"/>
          <p:cNvSpPr txBox="1">
            <a:spLocks/>
          </p:cNvSpPr>
          <p:nvPr/>
        </p:nvSpPr>
        <p:spPr>
          <a:xfrm>
            <a:off x="1419225" y="5172076"/>
            <a:ext cx="4781550" cy="4105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800" b="1" u="sng" dirty="0">
                <a:solidFill>
                  <a:srgbClr val="323230"/>
                </a:solidFill>
                <a:latin typeface="Microsoft YaHei UI" panose="020B0503020204020204" pitchFamily="34" charset="-122"/>
                <a:ea typeface="Microsoft YaHei UI" panose="020B0503020204020204" pitchFamily="34" charset="-122"/>
              </a:rPr>
              <a:t>JSON </a:t>
            </a:r>
            <a:r>
              <a:rPr lang="zh-TW" altLang="en-US" sz="1800" b="1" u="sng" dirty="0">
                <a:solidFill>
                  <a:srgbClr val="323230"/>
                </a:solidFill>
                <a:latin typeface="Microsoft YaHei UI" panose="020B0503020204020204" pitchFamily="34" charset="-122"/>
                <a:ea typeface="Microsoft YaHei UI" panose="020B0503020204020204" pitchFamily="34" charset="-122"/>
              </a:rPr>
              <a:t>應用在前端與後端的交互溝通</a:t>
            </a:r>
            <a:r>
              <a:rPr lang="en-US" altLang="zh-TW" sz="1800" b="1" u="sng" dirty="0">
                <a:solidFill>
                  <a:srgbClr val="323230"/>
                </a:solidFill>
                <a:latin typeface="Microsoft YaHei UI" panose="020B0503020204020204" pitchFamily="34" charset="-122"/>
                <a:ea typeface="Microsoft YaHei UI" panose="020B0503020204020204" pitchFamily="34" charset="-122"/>
              </a:rPr>
              <a:t>!!!</a:t>
            </a:r>
            <a:endParaRPr lang="zh-TW" altLang="en-US" sz="1800" b="1" u="sng" dirty="0">
              <a:solidFill>
                <a:srgbClr val="323230"/>
              </a:solidFill>
              <a:latin typeface="Microsoft YaHei UI" panose="020B0503020204020204" pitchFamily="34" charset="-122"/>
              <a:ea typeface="Microsoft YaHei UI" panose="020B0503020204020204" pitchFamily="34" charset="-122"/>
            </a:endParaRPr>
          </a:p>
        </p:txBody>
      </p:sp>
      <p:sp>
        <p:nvSpPr>
          <p:cNvPr id="11" name="矩形 10"/>
          <p:cNvSpPr/>
          <p:nvPr/>
        </p:nvSpPr>
        <p:spPr>
          <a:xfrm>
            <a:off x="2593811" y="5582582"/>
            <a:ext cx="2299027" cy="369332"/>
          </a:xfrm>
          <a:prstGeom prst="rect">
            <a:avLst/>
          </a:prstGeom>
        </p:spPr>
        <p:txBody>
          <a:bodyPr wrap="none">
            <a:spAutoFit/>
          </a:bodyPr>
          <a:lstStyle/>
          <a:p>
            <a:r>
              <a:rPr lang="en-US" altLang="zh-TW" dirty="0">
                <a:hlinkClick r:id="rId3"/>
              </a:rPr>
              <a:t>https://www.json.org/</a:t>
            </a:r>
            <a:endParaRPr lang="zh-TW" altLang="en-US" dirty="0"/>
          </a:p>
        </p:txBody>
      </p:sp>
    </p:spTree>
    <p:extLst>
      <p:ext uri="{BB962C8B-B14F-4D97-AF65-F5344CB8AC3E}">
        <p14:creationId xmlns:p14="http://schemas.microsoft.com/office/powerpoint/2010/main" val="817703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705083" y="2865548"/>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 </a:t>
            </a:r>
            <a:r>
              <a:rPr lang="zh-TW" altLang="en-US" b="1" u="sng" dirty="0">
                <a:solidFill>
                  <a:srgbClr val="323230"/>
                </a:solidFill>
                <a:latin typeface="Microsoft YaHei UI" panose="020B0503020204020204" pitchFamily="34" charset="-122"/>
                <a:ea typeface="Microsoft YaHei UI" panose="020B0503020204020204" pitchFamily="34" charset="-122"/>
              </a:rPr>
              <a:t>前後端分離</a:t>
            </a:r>
          </a:p>
        </p:txBody>
      </p:sp>
      <p:sp>
        <p:nvSpPr>
          <p:cNvPr id="5" name="標題 1"/>
          <p:cNvSpPr txBox="1">
            <a:spLocks/>
          </p:cNvSpPr>
          <p:nvPr/>
        </p:nvSpPr>
        <p:spPr>
          <a:xfrm>
            <a:off x="1828908" y="3883136"/>
            <a:ext cx="8215367" cy="3634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400" b="1" u="sng" dirty="0">
                <a:solidFill>
                  <a:srgbClr val="323230"/>
                </a:solidFill>
                <a:latin typeface="Microsoft YaHei UI" panose="020B0503020204020204" pitchFamily="34" charset="-122"/>
                <a:ea typeface="Microsoft YaHei UI" panose="020B0503020204020204" pitchFamily="34" charset="-122"/>
                <a:hlinkClick r:id="rId2"/>
              </a:rPr>
              <a:t>https://speakerdeck.com/mike1208/xian-dai-qian-duan-kai-fa-qian-hou-duan-fen-li</a:t>
            </a:r>
            <a:endParaRPr lang="zh-TW" altLang="en-US" sz="1400" b="1" u="sng" dirty="0">
              <a:solidFill>
                <a:srgbClr val="32323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9031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 xmlns:a16="http://schemas.microsoft.com/office/drawing/2014/main" id="{FCB4471C-65FC-5F49-8514-4E5F2DA03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993" y="1186720"/>
            <a:ext cx="6392471" cy="3582049"/>
          </a:xfrm>
          <a:prstGeom prst="rect">
            <a:avLst/>
          </a:prstGeom>
        </p:spPr>
      </p:pic>
      <p:sp>
        <p:nvSpPr>
          <p:cNvPr id="8" name="標題 1">
            <a:extLst>
              <a:ext uri="{FF2B5EF4-FFF2-40B4-BE49-F238E27FC236}">
                <a16:creationId xmlns="" xmlns:a16="http://schemas.microsoft.com/office/drawing/2014/main" id="{7312BAB0-ED4E-B441-973A-7DD55EFD13E6}"/>
              </a:ext>
            </a:extLst>
          </p:cNvPr>
          <p:cNvSpPr>
            <a:spLocks noGrp="1"/>
          </p:cNvSpPr>
          <p:nvPr>
            <p:ph type="title"/>
          </p:nvPr>
        </p:nvSpPr>
        <p:spPr>
          <a:xfrm>
            <a:off x="2837598" y="5104435"/>
            <a:ext cx="3646025" cy="682906"/>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Hant"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Hant" sz="3200" b="1" u="sng" dirty="0" err="1">
                <a:solidFill>
                  <a:srgbClr val="323230"/>
                </a:solidFill>
                <a:latin typeface="Microsoft YaHei UI" panose="020B0503020204020204" pitchFamily="34" charset="-122"/>
                <a:ea typeface="Microsoft YaHei UI" panose="020B0503020204020204" pitchFamily="34" charset="-122"/>
              </a:rPr>
              <a:t>api</a:t>
            </a:r>
            <a:r>
              <a:rPr lang="en-US" altLang="zh-Hant" sz="3200" b="1" u="sng" dirty="0">
                <a:solidFill>
                  <a:srgbClr val="323230"/>
                </a:solidFill>
                <a:latin typeface="Microsoft YaHei UI" panose="020B0503020204020204" pitchFamily="34" charset="-122"/>
                <a:ea typeface="Microsoft YaHei UI" panose="020B0503020204020204" pitchFamily="34" charset="-122"/>
              </a:rPr>
              <a:t>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10" name="矩形 9">
            <a:extLst>
              <a:ext uri="{FF2B5EF4-FFF2-40B4-BE49-F238E27FC236}">
                <a16:creationId xmlns="" xmlns:a16="http://schemas.microsoft.com/office/drawing/2014/main" id="{711EB9EB-24D0-9241-AD5B-CA5B1D79376A}"/>
              </a:ext>
            </a:extLst>
          </p:cNvPr>
          <p:cNvSpPr/>
          <p:nvPr/>
        </p:nvSpPr>
        <p:spPr>
          <a:xfrm>
            <a:off x="3179629" y="5770341"/>
            <a:ext cx="2961965" cy="369332"/>
          </a:xfrm>
          <a:prstGeom prst="rect">
            <a:avLst/>
          </a:prstGeom>
        </p:spPr>
        <p:txBody>
          <a:bodyPr wrap="none">
            <a:spAutoFit/>
          </a:bodyPr>
          <a:lstStyle/>
          <a:p>
            <a:r>
              <a:rPr lang="zh-TW" altLang="en-US" dirty="0">
                <a:hlinkClick r:id="rId3"/>
              </a:rPr>
              <a:t>https://youtu.be/zvKadd9Cflc</a:t>
            </a:r>
            <a:endParaRPr lang="zh-TW" altLang="en-US" dirty="0"/>
          </a:p>
        </p:txBody>
      </p:sp>
      <p:sp>
        <p:nvSpPr>
          <p:cNvPr id="11" name="矩形 10">
            <a:extLst>
              <a:ext uri="{FF2B5EF4-FFF2-40B4-BE49-F238E27FC236}">
                <a16:creationId xmlns="" xmlns:a16="http://schemas.microsoft.com/office/drawing/2014/main" id="{F703328C-F454-3342-B266-30FBD0602B3E}"/>
              </a:ext>
            </a:extLst>
          </p:cNvPr>
          <p:cNvSpPr/>
          <p:nvPr/>
        </p:nvSpPr>
        <p:spPr>
          <a:xfrm>
            <a:off x="2002482" y="1340960"/>
            <a:ext cx="5588389" cy="369332"/>
          </a:xfrm>
          <a:prstGeom prst="rect">
            <a:avLst/>
          </a:prstGeom>
        </p:spPr>
        <p:txBody>
          <a:bodyPr wrap="none">
            <a:spAutoFit/>
          </a:bodyPr>
          <a:lstStyle/>
          <a:p>
            <a:r>
              <a:rPr lang="zh-TW" altLang="en-US" b="1" dirty="0">
                <a:solidFill>
                  <a:schemeClr val="bg1"/>
                </a:solidFill>
                <a:latin typeface="Microsoft JhengHei" panose="020B0604030504040204" pitchFamily="34" charset="-120"/>
                <a:ea typeface="Microsoft JhengHei" panose="020B0604030504040204" pitchFamily="34" charset="-120"/>
              </a:rPr>
              <a:t>應用程式介面</a:t>
            </a:r>
            <a:r>
              <a:rPr lang="en-US" altLang="zh-TW" b="1" dirty="0">
                <a:solidFill>
                  <a:schemeClr val="bg1"/>
                </a:solidFill>
                <a:latin typeface="Microsoft JhengHei" panose="020B0604030504040204" pitchFamily="34" charset="-120"/>
                <a:ea typeface="Microsoft JhengHei" panose="020B0604030504040204" pitchFamily="34" charset="-120"/>
              </a:rPr>
              <a:t>  application programming interface</a:t>
            </a:r>
            <a:endParaRPr lang="zh-TW" altLang="en-US" b="1"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989270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156707A3-68A3-2F4A-8CDA-2F9B2532D0B3}"/>
              </a:ext>
            </a:extLst>
          </p:cNvPr>
          <p:cNvSpPr/>
          <p:nvPr/>
        </p:nvSpPr>
        <p:spPr>
          <a:xfrm>
            <a:off x="828616" y="628458"/>
            <a:ext cx="4076757" cy="584775"/>
          </a:xfrm>
          <a:prstGeom prst="rect">
            <a:avLst/>
          </a:prstGeom>
        </p:spPr>
        <p:txBody>
          <a:bodyPr wrap="none">
            <a:spAutoFit/>
          </a:bodyPr>
          <a:lstStyle/>
          <a:p>
            <a:r>
              <a:rPr lang="en-US" altLang="zh-TW" sz="3200" b="1" u="sng" dirty="0">
                <a:solidFill>
                  <a:srgbClr val="000000"/>
                </a:solidFill>
                <a:latin typeface="Microsoft JhengHei" panose="020B0604030504040204" pitchFamily="34" charset="-120"/>
                <a:ea typeface="Microsoft JhengHei" panose="020B0604030504040204" pitchFamily="34" charset="-120"/>
              </a:rPr>
              <a:t># </a:t>
            </a:r>
            <a:r>
              <a:rPr lang="zh-Hant" altLang="en-US" sz="3200" b="1" u="sng" dirty="0">
                <a:solidFill>
                  <a:srgbClr val="000000"/>
                </a:solidFill>
                <a:latin typeface="Microsoft JhengHei" panose="020B0604030504040204" pitchFamily="34" charset="-120"/>
                <a:ea typeface="Microsoft JhengHei" panose="020B0604030504040204" pitchFamily="34" charset="-120"/>
              </a:rPr>
              <a:t>常見的</a:t>
            </a:r>
            <a:r>
              <a:rPr lang="zh-TW" altLang="zh-TW" sz="3200" b="1" u="sng" dirty="0">
                <a:solidFill>
                  <a:srgbClr val="000000"/>
                </a:solidFill>
                <a:latin typeface="Microsoft JhengHei" panose="020B0604030504040204" pitchFamily="34" charset="-120"/>
                <a:ea typeface="Microsoft JhengHei" panose="020B0604030504040204" pitchFamily="34" charset="-120"/>
              </a:rPr>
              <a:t>HTTP狀態碼</a:t>
            </a:r>
            <a:endParaRPr lang="zh-TW" altLang="zh-TW" sz="3200" b="1" i="0" u="sng" dirty="0">
              <a:solidFill>
                <a:srgbClr val="000000"/>
              </a:solidFill>
              <a:effectLst/>
              <a:latin typeface="Microsoft JhengHei" panose="020B0604030504040204" pitchFamily="34" charset="-120"/>
              <a:ea typeface="Microsoft JhengHei" panose="020B0604030504040204" pitchFamily="34" charset="-120"/>
            </a:endParaRPr>
          </a:p>
        </p:txBody>
      </p:sp>
      <p:sp>
        <p:nvSpPr>
          <p:cNvPr id="6" name="矩形 5">
            <a:extLst>
              <a:ext uri="{FF2B5EF4-FFF2-40B4-BE49-F238E27FC236}">
                <a16:creationId xmlns="" xmlns:a16="http://schemas.microsoft.com/office/drawing/2014/main" id="{FB465A35-CC98-3F40-8C26-B37236DA0162}"/>
              </a:ext>
            </a:extLst>
          </p:cNvPr>
          <p:cNvSpPr/>
          <p:nvPr/>
        </p:nvSpPr>
        <p:spPr>
          <a:xfrm>
            <a:off x="828615" y="1196573"/>
            <a:ext cx="6171425" cy="307777"/>
          </a:xfrm>
          <a:prstGeom prst="rect">
            <a:avLst/>
          </a:prstGeom>
        </p:spPr>
        <p:txBody>
          <a:bodyPr wrap="square">
            <a:spAutoFit/>
          </a:bodyPr>
          <a:lstStyle/>
          <a:p>
            <a:r>
              <a:rPr lang="en-US" altLang="zh-TW" sz="1400" dirty="0">
                <a:hlinkClick r:id="rId2"/>
              </a:rPr>
              <a:t>https://zh.wikipedia.org/wiki/HTTP%E7%8A%B6%E6%80%81%E7%A0%81</a:t>
            </a:r>
            <a:endParaRPr lang="zh-TW" altLang="en-US" sz="1400" dirty="0"/>
          </a:p>
        </p:txBody>
      </p:sp>
      <p:sp>
        <p:nvSpPr>
          <p:cNvPr id="7" name="矩形 6">
            <a:extLst>
              <a:ext uri="{FF2B5EF4-FFF2-40B4-BE49-F238E27FC236}">
                <a16:creationId xmlns="" xmlns:a16="http://schemas.microsoft.com/office/drawing/2014/main" id="{DD9E23DF-C692-2246-B23B-E8A7F74751A8}"/>
              </a:ext>
            </a:extLst>
          </p:cNvPr>
          <p:cNvSpPr/>
          <p:nvPr/>
        </p:nvSpPr>
        <p:spPr>
          <a:xfrm>
            <a:off x="828616" y="2346094"/>
            <a:ext cx="177163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2xx</a:t>
            </a:r>
            <a:r>
              <a:rPr lang="zh-TW" altLang="en-US" sz="2400" b="1" dirty="0">
                <a:solidFill>
                  <a:srgbClr val="000000"/>
                </a:solidFill>
                <a:latin typeface="Microsoft JhengHei" panose="020B0604030504040204" pitchFamily="34" charset="-120"/>
                <a:ea typeface="Microsoft JhengHei" panose="020B0604030504040204" pitchFamily="34" charset="-120"/>
              </a:rPr>
              <a:t>成功</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8" name="矩形 7">
            <a:extLst>
              <a:ext uri="{FF2B5EF4-FFF2-40B4-BE49-F238E27FC236}">
                <a16:creationId xmlns="" xmlns:a16="http://schemas.microsoft.com/office/drawing/2014/main" id="{46C433FA-9CCB-9C41-8561-B25FB97C3997}"/>
              </a:ext>
            </a:extLst>
          </p:cNvPr>
          <p:cNvSpPr/>
          <p:nvPr/>
        </p:nvSpPr>
        <p:spPr>
          <a:xfrm>
            <a:off x="4305072" y="2307766"/>
            <a:ext cx="269496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4xx</a:t>
            </a:r>
            <a:r>
              <a:rPr lang="zh-TW" altLang="en-US" sz="2400" b="1" dirty="0">
                <a:solidFill>
                  <a:srgbClr val="000000"/>
                </a:solidFill>
                <a:latin typeface="Microsoft JhengHei" panose="020B0604030504040204" pitchFamily="34" charset="-120"/>
                <a:ea typeface="Microsoft JhengHei" panose="020B0604030504040204" pitchFamily="34" charset="-120"/>
              </a:rPr>
              <a:t>用戶端錯誤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9" name="矩形 8">
            <a:extLst>
              <a:ext uri="{FF2B5EF4-FFF2-40B4-BE49-F238E27FC236}">
                <a16:creationId xmlns="" xmlns:a16="http://schemas.microsoft.com/office/drawing/2014/main" id="{C34E9026-3B18-AE45-AC95-5441221D9DF1}"/>
              </a:ext>
            </a:extLst>
          </p:cNvPr>
          <p:cNvSpPr/>
          <p:nvPr/>
        </p:nvSpPr>
        <p:spPr>
          <a:xfrm>
            <a:off x="828616" y="3860901"/>
            <a:ext cx="269496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5xx</a:t>
            </a:r>
            <a:r>
              <a:rPr lang="zh-TW" altLang="en-US" sz="2400" b="1" dirty="0">
                <a:solidFill>
                  <a:srgbClr val="000000"/>
                </a:solidFill>
                <a:latin typeface="Microsoft JhengHei" panose="020B0604030504040204" pitchFamily="34" charset="-120"/>
                <a:ea typeface="Microsoft JhengHei" panose="020B0604030504040204" pitchFamily="34" charset="-120"/>
              </a:rPr>
              <a:t>伺服器錯誤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 xmlns:a16="http://schemas.microsoft.com/office/drawing/2014/main" id="{25AFE21C-8976-EB41-9B39-4A8704E5273E}"/>
              </a:ext>
            </a:extLst>
          </p:cNvPr>
          <p:cNvSpPr/>
          <p:nvPr/>
        </p:nvSpPr>
        <p:spPr>
          <a:xfrm>
            <a:off x="1372835" y="2771130"/>
            <a:ext cx="1619354" cy="507831"/>
          </a:xfrm>
          <a:prstGeom prst="rect">
            <a:avLst/>
          </a:prstGeom>
        </p:spPr>
        <p:txBody>
          <a:bodyPr wrap="none">
            <a:spAutoFit/>
          </a:bodyPr>
          <a:lstStyle/>
          <a:p>
            <a:pPr>
              <a:lnSpc>
                <a:spcPct val="150000"/>
              </a:lnSpc>
            </a:pPr>
            <a:r>
              <a:rPr lang="en-US" altLang="zh-Hant" b="0" i="0" dirty="0">
                <a:solidFill>
                  <a:srgbClr val="000000"/>
                </a:solidFill>
                <a:effectLst/>
                <a:latin typeface="Microsoft JhengHei" panose="020B0604030504040204" pitchFamily="34" charset="-120"/>
                <a:ea typeface="Microsoft JhengHei" panose="020B0604030504040204" pitchFamily="34" charset="-120"/>
              </a:rPr>
              <a:t>http </a:t>
            </a:r>
            <a:r>
              <a:rPr lang="zh-Hant" altLang="en-US" b="0" i="0" dirty="0">
                <a:solidFill>
                  <a:srgbClr val="000000"/>
                </a:solidFill>
                <a:effectLst/>
                <a:latin typeface="Microsoft JhengHei" panose="020B0604030504040204" pitchFamily="34" charset="-120"/>
                <a:ea typeface="Microsoft JhengHei" panose="020B0604030504040204" pitchFamily="34" charset="-120"/>
              </a:rPr>
              <a:t>請求成功</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1" name="矩形 10">
            <a:extLst>
              <a:ext uri="{FF2B5EF4-FFF2-40B4-BE49-F238E27FC236}">
                <a16:creationId xmlns="" xmlns:a16="http://schemas.microsoft.com/office/drawing/2014/main" id="{22FA0140-3918-9144-8FB9-1D42FD66FCC6}"/>
              </a:ext>
            </a:extLst>
          </p:cNvPr>
          <p:cNvSpPr/>
          <p:nvPr/>
        </p:nvSpPr>
        <p:spPr>
          <a:xfrm>
            <a:off x="4814566" y="2754912"/>
            <a:ext cx="4445448" cy="923330"/>
          </a:xfrm>
          <a:prstGeom prst="rect">
            <a:avLst/>
          </a:prstGeom>
        </p:spPr>
        <p:txBody>
          <a:bodyPr wrap="none">
            <a:spAutoFit/>
          </a:bodyPr>
          <a:lstStyle/>
          <a:p>
            <a:pPr>
              <a:lnSpc>
                <a:spcPct val="150000"/>
              </a:lnSpc>
            </a:pPr>
            <a:r>
              <a:rPr lang="en-US" altLang="zh-Hant" b="0" i="0" dirty="0">
                <a:solidFill>
                  <a:srgbClr val="000000"/>
                </a:solidFill>
                <a:effectLst/>
                <a:latin typeface="Microsoft JhengHei" panose="020B0604030504040204" pitchFamily="34" charset="-120"/>
                <a:ea typeface="Microsoft JhengHei" panose="020B0604030504040204" pitchFamily="34" charset="-120"/>
              </a:rPr>
              <a:t>http </a:t>
            </a:r>
            <a:r>
              <a:rPr lang="zh-Hant" altLang="en-US" b="0" i="0" dirty="0">
                <a:solidFill>
                  <a:srgbClr val="000000"/>
                </a:solidFill>
                <a:effectLst/>
                <a:latin typeface="Microsoft JhengHei" panose="020B0604030504040204" pitchFamily="34" charset="-120"/>
                <a:ea typeface="Microsoft JhengHei" panose="020B0604030504040204" pitchFamily="34" charset="-120"/>
              </a:rPr>
              <a:t>請求</a:t>
            </a:r>
            <a:r>
              <a:rPr lang="zh-Hant" altLang="en-US" dirty="0">
                <a:solidFill>
                  <a:srgbClr val="000000"/>
                </a:solidFill>
                <a:latin typeface="Microsoft JhengHei" panose="020B0604030504040204" pitchFamily="34" charset="-120"/>
                <a:ea typeface="Microsoft JhengHei" panose="020B0604030504040204" pitchFamily="34" charset="-120"/>
              </a:rPr>
              <a:t>失敗，常見的可能是</a:t>
            </a:r>
            <a:endParaRPr lang="en-US" altLang="zh-Hant" dirty="0">
              <a:solidFill>
                <a:srgbClr val="000000"/>
              </a:solidFill>
              <a:latin typeface="Microsoft JhengHei" panose="020B0604030504040204" pitchFamily="34" charset="-120"/>
              <a:ea typeface="Microsoft JhengHei" panose="020B0604030504040204" pitchFamily="34" charset="-120"/>
            </a:endParaRPr>
          </a:p>
          <a:p>
            <a:pPr>
              <a:lnSpc>
                <a:spcPct val="150000"/>
              </a:lnSpc>
            </a:pPr>
            <a:r>
              <a:rPr lang="en-US" altLang="zh-Hant" dirty="0">
                <a:solidFill>
                  <a:srgbClr val="000000"/>
                </a:solidFill>
                <a:latin typeface="Microsoft JhengHei" panose="020B0604030504040204" pitchFamily="34" charset="-120"/>
                <a:ea typeface="Microsoft JhengHei" panose="020B0604030504040204" pitchFamily="34" charset="-120"/>
              </a:rPr>
              <a:t>404</a:t>
            </a:r>
            <a:r>
              <a:rPr lang="zh-Hant" altLang="en-US" dirty="0">
                <a:solidFill>
                  <a:srgbClr val="000000"/>
                </a:solidFill>
                <a:latin typeface="Microsoft JhengHei" panose="020B0604030504040204" pitchFamily="34" charset="-120"/>
                <a:ea typeface="Microsoft JhengHei" panose="020B0604030504040204" pitchFamily="34" charset="-120"/>
              </a:rPr>
              <a:t>找不到資源，或是</a:t>
            </a:r>
            <a:r>
              <a:rPr lang="en-US" altLang="zh-Hant" dirty="0">
                <a:solidFill>
                  <a:srgbClr val="000000"/>
                </a:solidFill>
                <a:latin typeface="Microsoft JhengHei" panose="020B0604030504040204" pitchFamily="34" charset="-120"/>
                <a:ea typeface="Microsoft JhengHei" panose="020B0604030504040204" pitchFamily="34" charset="-120"/>
              </a:rPr>
              <a:t>403</a:t>
            </a:r>
            <a:r>
              <a:rPr lang="zh-Hant" altLang="en-US" dirty="0">
                <a:solidFill>
                  <a:srgbClr val="000000"/>
                </a:solidFill>
                <a:latin typeface="Microsoft JhengHei" panose="020B0604030504040204" pitchFamily="34" charset="-120"/>
                <a:ea typeface="Microsoft JhengHei" panose="020B0604030504040204" pitchFamily="34" charset="-120"/>
              </a:rPr>
              <a:t>請求不符合規範</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2" name="矩形 11">
            <a:extLst>
              <a:ext uri="{FF2B5EF4-FFF2-40B4-BE49-F238E27FC236}">
                <a16:creationId xmlns="" xmlns:a16="http://schemas.microsoft.com/office/drawing/2014/main" id="{237AA689-99FD-CB47-839A-1BF31D73EC93}"/>
              </a:ext>
            </a:extLst>
          </p:cNvPr>
          <p:cNvSpPr/>
          <p:nvPr/>
        </p:nvSpPr>
        <p:spPr>
          <a:xfrm>
            <a:off x="1372835" y="4360971"/>
            <a:ext cx="4471044" cy="1338828"/>
          </a:xfrm>
          <a:prstGeom prst="rect">
            <a:avLst/>
          </a:prstGeom>
        </p:spPr>
        <p:txBody>
          <a:bodyPr wrap="square">
            <a:spAutoFit/>
          </a:bodyPr>
          <a:lstStyle/>
          <a:p>
            <a:pPr>
              <a:lnSpc>
                <a:spcPct val="150000"/>
              </a:lnSpc>
            </a:pPr>
            <a:r>
              <a:rPr lang="zh-TW" altLang="en-US" dirty="0">
                <a:solidFill>
                  <a:srgbClr val="252525"/>
                </a:solidFill>
                <a:latin typeface="Microsoft JhengHei" panose="020B0604030504040204" pitchFamily="34" charset="-120"/>
                <a:ea typeface="Microsoft JhengHei" panose="020B0604030504040204" pitchFamily="34" charset="-120"/>
              </a:rPr>
              <a:t>這類狀態碼</a:t>
            </a:r>
            <a:r>
              <a:rPr lang="en-US" altLang="zh-TW" dirty="0">
                <a:solidFill>
                  <a:srgbClr val="252525"/>
                </a:solidFill>
                <a:latin typeface="Microsoft JhengHei" panose="020B0604030504040204" pitchFamily="34" charset="-120"/>
                <a:ea typeface="Microsoft JhengHei" panose="020B0604030504040204" pitchFamily="34" charset="-120"/>
              </a:rPr>
              <a:t> 90% </a:t>
            </a:r>
            <a:r>
              <a:rPr lang="zh-TW" altLang="en-US" dirty="0">
                <a:solidFill>
                  <a:srgbClr val="252525"/>
                </a:solidFill>
                <a:latin typeface="Microsoft JhengHei" panose="020B0604030504040204" pitchFamily="34" charset="-120"/>
                <a:ea typeface="Microsoft JhengHei" panose="020B0604030504040204" pitchFamily="34" charset="-120"/>
              </a:rPr>
              <a:t>代表了伺服器在處理請求的過程中有錯誤或者異常狀態發生</a:t>
            </a:r>
            <a:r>
              <a:rPr lang="zh-Hant" altLang="en-US" dirty="0">
                <a:solidFill>
                  <a:srgbClr val="252525"/>
                </a:solidFill>
                <a:latin typeface="Microsoft JhengHei" panose="020B0604030504040204" pitchFamily="34" charset="-120"/>
                <a:ea typeface="Microsoft JhengHei" panose="020B0604030504040204" pitchFamily="34" charset="-120"/>
              </a:rPr>
              <a:t>，你就可以先去找後端，不是你的</a:t>
            </a:r>
            <a:r>
              <a:rPr lang="en-US" altLang="zh-Hant" dirty="0">
                <a:solidFill>
                  <a:srgbClr val="252525"/>
                </a:solidFill>
                <a:latin typeface="Microsoft JhengHei" panose="020B0604030504040204" pitchFamily="34" charset="-120"/>
                <a:ea typeface="Microsoft JhengHei" panose="020B0604030504040204" pitchFamily="34" charset="-120"/>
              </a:rPr>
              <a:t>code</a:t>
            </a:r>
            <a:r>
              <a:rPr lang="zh-Hant" altLang="en-US" dirty="0">
                <a:solidFill>
                  <a:srgbClr val="252525"/>
                </a:solidFill>
                <a:latin typeface="Microsoft JhengHei" panose="020B0604030504040204" pitchFamily="34" charset="-120"/>
                <a:ea typeface="Microsoft JhengHei" panose="020B0604030504040204" pitchFamily="34" charset="-120"/>
              </a:rPr>
              <a:t>寫錯！</a:t>
            </a:r>
            <a:endParaRPr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844861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圓角矩形 20">
            <a:extLst>
              <a:ext uri="{FF2B5EF4-FFF2-40B4-BE49-F238E27FC236}">
                <a16:creationId xmlns="" xmlns:a16="http://schemas.microsoft.com/office/drawing/2014/main" id="{D3E17314-681B-E744-AA6E-06B60ED1D494}"/>
              </a:ext>
            </a:extLst>
          </p:cNvPr>
          <p:cNvSpPr/>
          <p:nvPr/>
        </p:nvSpPr>
        <p:spPr>
          <a:xfrm>
            <a:off x="5509549" y="1192192"/>
            <a:ext cx="4710896" cy="4606724"/>
          </a:xfrm>
          <a:prstGeom prst="roundRect">
            <a:avLst>
              <a:gd name="adj" fmla="val 8124"/>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TW" altLang="en-US"/>
          </a:p>
        </p:txBody>
      </p:sp>
      <p:sp>
        <p:nvSpPr>
          <p:cNvPr id="2" name="矩形 1">
            <a:extLst>
              <a:ext uri="{FF2B5EF4-FFF2-40B4-BE49-F238E27FC236}">
                <a16:creationId xmlns="" xmlns:a16="http://schemas.microsoft.com/office/drawing/2014/main" id="{1F91C1BF-2B69-564F-92C4-36851A2C2662}"/>
              </a:ext>
            </a:extLst>
          </p:cNvPr>
          <p:cNvSpPr/>
          <p:nvPr/>
        </p:nvSpPr>
        <p:spPr>
          <a:xfrm>
            <a:off x="787076" y="2650602"/>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header.html</a:t>
            </a:r>
            <a:endParaRPr kumimoji="1" lang="zh-TW" altLang="en-US" dirty="0"/>
          </a:p>
        </p:txBody>
      </p:sp>
      <p:sp>
        <p:nvSpPr>
          <p:cNvPr id="3" name="矩形 2">
            <a:extLst>
              <a:ext uri="{FF2B5EF4-FFF2-40B4-BE49-F238E27FC236}">
                <a16:creationId xmlns="" xmlns:a16="http://schemas.microsoft.com/office/drawing/2014/main" id="{283C0B0F-C3B5-BD4F-883C-09F49FF67D1F}"/>
              </a:ext>
            </a:extLst>
          </p:cNvPr>
          <p:cNvSpPr/>
          <p:nvPr/>
        </p:nvSpPr>
        <p:spPr>
          <a:xfrm>
            <a:off x="787077" y="3948896"/>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footer.html</a:t>
            </a:r>
            <a:endParaRPr kumimoji="1" lang="en-US" altLang="zh-TW" dirty="0"/>
          </a:p>
        </p:txBody>
      </p:sp>
      <p:sp>
        <p:nvSpPr>
          <p:cNvPr id="4" name="橢圓 3">
            <a:extLst>
              <a:ext uri="{FF2B5EF4-FFF2-40B4-BE49-F238E27FC236}">
                <a16:creationId xmlns="" xmlns:a16="http://schemas.microsoft.com/office/drawing/2014/main" id="{472F9B87-6FC9-B44F-A02E-9296A0720770}"/>
              </a:ext>
            </a:extLst>
          </p:cNvPr>
          <p:cNvSpPr/>
          <p:nvPr/>
        </p:nvSpPr>
        <p:spPr>
          <a:xfrm>
            <a:off x="2997842" y="2892322"/>
            <a:ext cx="1458410" cy="14584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sz="2800" dirty="0" err="1"/>
              <a:t>axios</a:t>
            </a:r>
            <a:endParaRPr kumimoji="1" lang="zh-TW" altLang="en-US" sz="2800" dirty="0"/>
          </a:p>
        </p:txBody>
      </p:sp>
      <p:cxnSp>
        <p:nvCxnSpPr>
          <p:cNvPr id="6" name="直線箭頭接點 5">
            <a:extLst>
              <a:ext uri="{FF2B5EF4-FFF2-40B4-BE49-F238E27FC236}">
                <a16:creationId xmlns="" xmlns:a16="http://schemas.microsoft.com/office/drawing/2014/main" id="{D38E5745-832A-E345-8A9F-5FF2C3D2EE19}"/>
              </a:ext>
            </a:extLst>
          </p:cNvPr>
          <p:cNvCxnSpPr/>
          <p:nvPr/>
        </p:nvCxnSpPr>
        <p:spPr>
          <a:xfrm>
            <a:off x="2271531" y="298241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箭頭接點 6">
            <a:extLst>
              <a:ext uri="{FF2B5EF4-FFF2-40B4-BE49-F238E27FC236}">
                <a16:creationId xmlns="" xmlns:a16="http://schemas.microsoft.com/office/drawing/2014/main" id="{E9C3D736-A46A-1F45-BA83-98B2129B78D8}"/>
              </a:ext>
            </a:extLst>
          </p:cNvPr>
          <p:cNvCxnSpPr>
            <a:cxnSpLocks/>
          </p:cNvCxnSpPr>
          <p:nvPr/>
        </p:nvCxnSpPr>
        <p:spPr>
          <a:xfrm flipV="1">
            <a:off x="2271531" y="396240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 xmlns:a16="http://schemas.microsoft.com/office/drawing/2014/main" id="{27524826-70DB-0441-8303-37FC66D1FC5B}"/>
              </a:ext>
            </a:extLst>
          </p:cNvPr>
          <p:cNvSpPr/>
          <p:nvPr/>
        </p:nvSpPr>
        <p:spPr>
          <a:xfrm>
            <a:off x="5856792"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矩形 9">
            <a:extLst>
              <a:ext uri="{FF2B5EF4-FFF2-40B4-BE49-F238E27FC236}">
                <a16:creationId xmlns="" xmlns:a16="http://schemas.microsoft.com/office/drawing/2014/main" id="{D5A40EA3-8607-7447-B5C5-1BA336DC4B1A}"/>
              </a:ext>
            </a:extLst>
          </p:cNvPr>
          <p:cNvSpPr/>
          <p:nvPr/>
        </p:nvSpPr>
        <p:spPr>
          <a:xfrm>
            <a:off x="6128796"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1" name="矩形 10">
            <a:extLst>
              <a:ext uri="{FF2B5EF4-FFF2-40B4-BE49-F238E27FC236}">
                <a16:creationId xmlns="" xmlns:a16="http://schemas.microsoft.com/office/drawing/2014/main" id="{D158EACD-7BFE-1141-B47B-73A9D59EB9ED}"/>
              </a:ext>
            </a:extLst>
          </p:cNvPr>
          <p:cNvSpPr/>
          <p:nvPr/>
        </p:nvSpPr>
        <p:spPr>
          <a:xfrm>
            <a:off x="6128796"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2" name="矩形 11">
            <a:extLst>
              <a:ext uri="{FF2B5EF4-FFF2-40B4-BE49-F238E27FC236}">
                <a16:creationId xmlns="" xmlns:a16="http://schemas.microsoft.com/office/drawing/2014/main" id="{74E49627-882D-544A-8BCB-3B4BF797F6E9}"/>
              </a:ext>
            </a:extLst>
          </p:cNvPr>
          <p:cNvSpPr/>
          <p:nvPr/>
        </p:nvSpPr>
        <p:spPr>
          <a:xfrm>
            <a:off x="7934446"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矩形 12">
            <a:extLst>
              <a:ext uri="{FF2B5EF4-FFF2-40B4-BE49-F238E27FC236}">
                <a16:creationId xmlns="" xmlns:a16="http://schemas.microsoft.com/office/drawing/2014/main" id="{20BC78A6-DC64-3947-9BB3-F887948FCEF2}"/>
              </a:ext>
            </a:extLst>
          </p:cNvPr>
          <p:cNvSpPr/>
          <p:nvPr/>
        </p:nvSpPr>
        <p:spPr>
          <a:xfrm>
            <a:off x="8206450"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4" name="矩形 13">
            <a:extLst>
              <a:ext uri="{FF2B5EF4-FFF2-40B4-BE49-F238E27FC236}">
                <a16:creationId xmlns="" xmlns:a16="http://schemas.microsoft.com/office/drawing/2014/main" id="{F0EF030A-79DE-B64D-A509-6ECC7BE738DE}"/>
              </a:ext>
            </a:extLst>
          </p:cNvPr>
          <p:cNvSpPr/>
          <p:nvPr/>
        </p:nvSpPr>
        <p:spPr>
          <a:xfrm>
            <a:off x="8206450"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5" name="矩形 14">
            <a:extLst>
              <a:ext uri="{FF2B5EF4-FFF2-40B4-BE49-F238E27FC236}">
                <a16:creationId xmlns="" xmlns:a16="http://schemas.microsoft.com/office/drawing/2014/main" id="{F3E5F92F-E9C2-7C45-8671-F16256EE76D3}"/>
              </a:ext>
            </a:extLst>
          </p:cNvPr>
          <p:cNvSpPr/>
          <p:nvPr/>
        </p:nvSpPr>
        <p:spPr>
          <a:xfrm>
            <a:off x="5856792"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矩形 15">
            <a:extLst>
              <a:ext uri="{FF2B5EF4-FFF2-40B4-BE49-F238E27FC236}">
                <a16:creationId xmlns="" xmlns:a16="http://schemas.microsoft.com/office/drawing/2014/main" id="{741F1151-B732-A149-A3A0-9570C9EF8329}"/>
              </a:ext>
            </a:extLst>
          </p:cNvPr>
          <p:cNvSpPr/>
          <p:nvPr/>
        </p:nvSpPr>
        <p:spPr>
          <a:xfrm>
            <a:off x="6128796"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7" name="矩形 16">
            <a:extLst>
              <a:ext uri="{FF2B5EF4-FFF2-40B4-BE49-F238E27FC236}">
                <a16:creationId xmlns="" xmlns:a16="http://schemas.microsoft.com/office/drawing/2014/main" id="{F7FF4DA2-F64B-A74D-BCB8-5A8395B98315}"/>
              </a:ext>
            </a:extLst>
          </p:cNvPr>
          <p:cNvSpPr/>
          <p:nvPr/>
        </p:nvSpPr>
        <p:spPr>
          <a:xfrm>
            <a:off x="6128796"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8" name="矩形 17">
            <a:extLst>
              <a:ext uri="{FF2B5EF4-FFF2-40B4-BE49-F238E27FC236}">
                <a16:creationId xmlns="" xmlns:a16="http://schemas.microsoft.com/office/drawing/2014/main" id="{09E29AD8-5509-5B44-9539-95248F49BF82}"/>
              </a:ext>
            </a:extLst>
          </p:cNvPr>
          <p:cNvSpPr/>
          <p:nvPr/>
        </p:nvSpPr>
        <p:spPr>
          <a:xfrm>
            <a:off x="7934446"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矩形 18">
            <a:extLst>
              <a:ext uri="{FF2B5EF4-FFF2-40B4-BE49-F238E27FC236}">
                <a16:creationId xmlns="" xmlns:a16="http://schemas.microsoft.com/office/drawing/2014/main" id="{6523B377-33A0-0F49-A5BF-5338157BBE09}"/>
              </a:ext>
            </a:extLst>
          </p:cNvPr>
          <p:cNvSpPr/>
          <p:nvPr/>
        </p:nvSpPr>
        <p:spPr>
          <a:xfrm>
            <a:off x="8206450"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20" name="矩形 19">
            <a:extLst>
              <a:ext uri="{FF2B5EF4-FFF2-40B4-BE49-F238E27FC236}">
                <a16:creationId xmlns="" xmlns:a16="http://schemas.microsoft.com/office/drawing/2014/main" id="{A77D0982-3F32-0E41-A364-B5E24518129C}"/>
              </a:ext>
            </a:extLst>
          </p:cNvPr>
          <p:cNvSpPr/>
          <p:nvPr/>
        </p:nvSpPr>
        <p:spPr>
          <a:xfrm>
            <a:off x="8206450"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cxnSp>
        <p:nvCxnSpPr>
          <p:cNvPr id="23" name="直線箭頭接點 22">
            <a:extLst>
              <a:ext uri="{FF2B5EF4-FFF2-40B4-BE49-F238E27FC236}">
                <a16:creationId xmlns="" xmlns:a16="http://schemas.microsoft.com/office/drawing/2014/main" id="{4B310916-6054-5644-AEDE-5A0A5FB5884A}"/>
              </a:ext>
            </a:extLst>
          </p:cNvPr>
          <p:cNvCxnSpPr>
            <a:cxnSpLocks/>
          </p:cNvCxnSpPr>
          <p:nvPr/>
        </p:nvCxnSpPr>
        <p:spPr>
          <a:xfrm>
            <a:off x="4456252" y="3646030"/>
            <a:ext cx="118062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30550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3333882F-B381-5A41-9CA5-D1541ADC4406}"/>
              </a:ext>
            </a:extLst>
          </p:cNvPr>
          <p:cNvSpPr/>
          <p:nvPr/>
        </p:nvSpPr>
        <p:spPr>
          <a:xfrm>
            <a:off x="814086" y="3088636"/>
            <a:ext cx="7739606" cy="2677656"/>
          </a:xfrm>
          <a:prstGeom prst="rect">
            <a:avLst/>
          </a:prstGeom>
        </p:spPr>
        <p:txBody>
          <a:bodyPr wrap="square">
            <a:spAutoFit/>
          </a:bodyPr>
          <a:lstStyle/>
          <a:p>
            <a:r>
              <a:rPr lang="en-US" altLang="zh-TW" sz="1400" dirty="0">
                <a:solidFill>
                  <a:srgbClr val="F8F8F2"/>
                </a:solidFill>
                <a:latin typeface="Menlo" panose="020B0609030804020204" pitchFamily="49" charset="0"/>
              </a:rPr>
              <a:t/>
            </a:r>
            <a:br>
              <a:rPr lang="en-US" altLang="zh-TW" sz="1400" dirty="0">
                <a:solidFill>
                  <a:srgbClr val="F8F8F2"/>
                </a:solidFill>
                <a:latin typeface="Menlo" panose="020B0609030804020204" pitchFamily="49" charset="0"/>
              </a:rPr>
            </a:b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/api1.json"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(res1) {</a:t>
            </a:r>
          </a:p>
          <a:p>
            <a:pPr lvl="1"/>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/api2.json"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(res2) {</a:t>
            </a:r>
          </a:p>
          <a:p>
            <a:pPr lvl="2"/>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/api3.json"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(res3) {</a:t>
            </a:r>
          </a:p>
          <a:p>
            <a:pPr lvl="3"/>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/api4.json"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(res4) {</a:t>
            </a:r>
          </a:p>
          <a:p>
            <a:pPr lvl="4"/>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/api5.json"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(res5) {</a:t>
            </a:r>
          </a:p>
          <a:p>
            <a:pPr lvl="4"/>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(res1, res2, res3, res4, res5);</a:t>
            </a:r>
          </a:p>
          <a:p>
            <a:pPr lvl="4"/>
            <a:r>
              <a:rPr lang="en-US" altLang="zh-TW" sz="1400" dirty="0">
                <a:solidFill>
                  <a:srgbClr val="F8F8F2"/>
                </a:solidFill>
                <a:latin typeface="Menlo" panose="020B0609030804020204" pitchFamily="49" charset="0"/>
              </a:rPr>
              <a:t>})</a:t>
            </a:r>
          </a:p>
          <a:p>
            <a:pPr lvl="3"/>
            <a:r>
              <a:rPr lang="en-US" altLang="zh-TW" sz="1400" dirty="0">
                <a:solidFill>
                  <a:srgbClr val="F8F8F2"/>
                </a:solidFill>
                <a:latin typeface="Menlo" panose="020B0609030804020204" pitchFamily="49" charset="0"/>
              </a:rPr>
              <a:t>})</a:t>
            </a:r>
          </a:p>
          <a:p>
            <a:pPr lvl="2"/>
            <a:r>
              <a:rPr lang="en-US" altLang="zh-TW" sz="1400" dirty="0">
                <a:solidFill>
                  <a:srgbClr val="F8F8F2"/>
                </a:solidFill>
                <a:latin typeface="Menlo" panose="020B0609030804020204" pitchFamily="49" charset="0"/>
              </a:rPr>
              <a:t>})</a:t>
            </a:r>
          </a:p>
          <a:p>
            <a:pPr lvl="1"/>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3" name="標題 1">
            <a:extLst>
              <a:ext uri="{FF2B5EF4-FFF2-40B4-BE49-F238E27FC236}">
                <a16:creationId xmlns="" xmlns:a16="http://schemas.microsoft.com/office/drawing/2014/main" id="{207F22D1-A870-E444-BDAC-5CF5E258B61B}"/>
              </a:ext>
            </a:extLst>
          </p:cNvPr>
          <p:cNvSpPr>
            <a:spLocks noGrp="1"/>
          </p:cNvSpPr>
          <p:nvPr>
            <p:ph type="title"/>
          </p:nvPr>
        </p:nvSpPr>
        <p:spPr>
          <a:xfrm>
            <a:off x="814086" y="1025172"/>
            <a:ext cx="6616861" cy="1949522"/>
          </a:xfrm>
        </p:spPr>
        <p:txBody>
          <a:bodyPr>
            <a:noAutofit/>
          </a:bodyPr>
          <a:lstStyle/>
          <a:p>
            <a:pPr>
              <a:lnSpc>
                <a:spcPct val="150000"/>
              </a:lnSpc>
            </a:pPr>
            <a:r>
              <a:rPr lang="zh-Hant" altLang="en-US" sz="1800" dirty="0">
                <a:solidFill>
                  <a:schemeClr val="bg1"/>
                </a:solidFill>
                <a:latin typeface="Microsoft YaHei UI" panose="020B0503020204020204" pitchFamily="34" charset="-122"/>
                <a:ea typeface="Microsoft YaHei UI" panose="020B0503020204020204" pitchFamily="34" charset="-122"/>
              </a:rPr>
              <a:t>如果要等所有的非同步處理完成後再執行，一般來說可以等</a:t>
            </a:r>
            <a:r>
              <a:rPr lang="en-US" altLang="zh-Hant" sz="1800" dirty="0">
                <a:solidFill>
                  <a:schemeClr val="bg1"/>
                </a:solidFill>
                <a:latin typeface="Microsoft YaHei UI" panose="020B0503020204020204" pitchFamily="34" charset="-122"/>
                <a:ea typeface="Microsoft YaHei UI" panose="020B0503020204020204" pitchFamily="34" charset="-122"/>
              </a:rPr>
              <a:t>callback</a:t>
            </a:r>
            <a:r>
              <a:rPr lang="zh-Hant" altLang="en-US" sz="1800" dirty="0">
                <a:solidFill>
                  <a:schemeClr val="bg1"/>
                </a:solidFill>
                <a:latin typeface="Microsoft YaHei UI" panose="020B0503020204020204" pitchFamily="34" charset="-122"/>
                <a:ea typeface="Microsoft YaHei UI" panose="020B0503020204020204" pitchFamily="34" charset="-122"/>
              </a:rPr>
              <a:t>完成後再執行下一個非同步處理，可是如果太多就會變成這種波動拳式的寫法，之後會不好維護，且</a:t>
            </a:r>
            <a:r>
              <a:rPr lang="en-US" altLang="zh-Hant" sz="1800" dirty="0">
                <a:solidFill>
                  <a:schemeClr val="bg1"/>
                </a:solidFill>
                <a:latin typeface="Microsoft YaHei UI" panose="020B0503020204020204" pitchFamily="34" charset="-122"/>
                <a:ea typeface="Microsoft YaHei UI" panose="020B0503020204020204" pitchFamily="34" charset="-122"/>
              </a:rPr>
              <a:t>code</a:t>
            </a:r>
            <a:r>
              <a:rPr lang="zh-Hant" altLang="en-US" sz="1800" dirty="0">
                <a:solidFill>
                  <a:schemeClr val="bg1"/>
                </a:solidFill>
                <a:latin typeface="Microsoft YaHei UI" panose="020B0503020204020204" pitchFamily="34" charset="-122"/>
                <a:ea typeface="Microsoft YaHei UI" panose="020B0503020204020204" pitchFamily="34" charset="-122"/>
              </a:rPr>
              <a:t>很醜！</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28621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E79C5F1B-4111-B34F-847E-75DCA5C284FD}"/>
              </a:ext>
            </a:extLst>
          </p:cNvPr>
          <p:cNvSpPr>
            <a:spLocks noGrp="1"/>
          </p:cNvSpPr>
          <p:nvPr>
            <p:ph type="title"/>
          </p:nvPr>
        </p:nvSpPr>
        <p:spPr>
          <a:xfrm>
            <a:off x="802511" y="613457"/>
            <a:ext cx="4938531" cy="1412111"/>
          </a:xfrm>
        </p:spPr>
        <p:txBody>
          <a:bodyPr>
            <a:noAutofit/>
          </a:bodyPr>
          <a:lstStyle/>
          <a:p>
            <a:pPr>
              <a:lnSpc>
                <a:spcPct val="150000"/>
              </a:lnSpc>
            </a:pPr>
            <a:r>
              <a:rPr lang="en-US" altLang="zh-TW" sz="1800" dirty="0" err="1">
                <a:solidFill>
                  <a:schemeClr val="bg1"/>
                </a:solidFill>
                <a:latin typeface="Microsoft YaHei UI" panose="020B0503020204020204" pitchFamily="34" charset="-122"/>
                <a:ea typeface="Microsoft YaHei UI" panose="020B0503020204020204" pitchFamily="34" charset="-122"/>
              </a:rPr>
              <a:t>axios</a:t>
            </a:r>
            <a:r>
              <a:rPr lang="en-US" altLang="zh-TW" sz="1800" dirty="0">
                <a:solidFill>
                  <a:schemeClr val="bg1"/>
                </a:solidFill>
                <a:latin typeface="Microsoft YaHei UI" panose="020B0503020204020204" pitchFamily="34" charset="-122"/>
                <a:ea typeface="Microsoft YaHei UI" panose="020B0503020204020204" pitchFamily="34" charset="-122"/>
              </a:rPr>
              <a:t> </a:t>
            </a:r>
            <a:r>
              <a:rPr lang="zh-Hant" altLang="en-US" sz="1800" dirty="0">
                <a:solidFill>
                  <a:schemeClr val="bg1"/>
                </a:solidFill>
                <a:latin typeface="Microsoft YaHei UI" panose="020B0503020204020204" pitchFamily="34" charset="-122"/>
                <a:ea typeface="Microsoft YaHei UI" panose="020B0503020204020204" pitchFamily="34" charset="-122"/>
              </a:rPr>
              <a:t>有提供一個</a:t>
            </a:r>
            <a:r>
              <a:rPr lang="en-US" altLang="zh-Hant" sz="1800" dirty="0">
                <a:solidFill>
                  <a:schemeClr val="bg1"/>
                </a:solidFill>
                <a:latin typeface="Microsoft YaHei UI" panose="020B0503020204020204" pitchFamily="34" charset="-122"/>
                <a:ea typeface="Microsoft YaHei UI" panose="020B0503020204020204" pitchFamily="34" charset="-122"/>
              </a:rPr>
              <a:t> all</a:t>
            </a:r>
            <a:r>
              <a:rPr lang="zh-Hant" altLang="en-US" sz="1800" dirty="0">
                <a:solidFill>
                  <a:schemeClr val="bg1"/>
                </a:solidFill>
                <a:latin typeface="Microsoft YaHei UI" panose="020B0503020204020204" pitchFamily="34" charset="-122"/>
                <a:ea typeface="Microsoft YaHei UI" panose="020B0503020204020204" pitchFamily="34" charset="-122"/>
              </a:rPr>
              <a:t> 的方法可以把所有的非同步處理都處理完成後再執行</a:t>
            </a:r>
            <a:r>
              <a:rPr lang="en-US" altLang="zh-Hant" sz="1800" dirty="0" err="1">
                <a:solidFill>
                  <a:schemeClr val="bg1"/>
                </a:solidFill>
                <a:latin typeface="Microsoft YaHei UI" panose="020B0503020204020204" pitchFamily="34" charset="-122"/>
                <a:ea typeface="Microsoft YaHei UI" panose="020B0503020204020204" pitchFamily="34" charset="-122"/>
              </a:rPr>
              <a:t>callBack</a:t>
            </a:r>
            <a:r>
              <a:rPr lang="zh-Hant" altLang="en-US" sz="1800" dirty="0">
                <a:solidFill>
                  <a:schemeClr val="bg1"/>
                </a:solidFill>
                <a:latin typeface="Microsoft YaHei UI" panose="020B0503020204020204" pitchFamily="34" charset="-122"/>
                <a:ea typeface="Microsoft YaHei UI" panose="020B0503020204020204" pitchFamily="34" charset="-122"/>
              </a:rPr>
              <a:t>。</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
        <p:nvSpPr>
          <p:cNvPr id="3" name="矩形 2">
            <a:extLst>
              <a:ext uri="{FF2B5EF4-FFF2-40B4-BE49-F238E27FC236}">
                <a16:creationId xmlns="" xmlns:a16="http://schemas.microsoft.com/office/drawing/2014/main" id="{C1DC05E2-98B3-1B4A-A78F-CF4B51BFDFBB}"/>
              </a:ext>
            </a:extLst>
          </p:cNvPr>
          <p:cNvSpPr/>
          <p:nvPr/>
        </p:nvSpPr>
        <p:spPr>
          <a:xfrm>
            <a:off x="802510" y="2170666"/>
            <a:ext cx="6952527" cy="1384995"/>
          </a:xfrm>
          <a:prstGeom prst="rect">
            <a:avLst/>
          </a:prstGeom>
        </p:spPr>
        <p:txBody>
          <a:bodyPr wrap="square">
            <a:spAutoFit/>
          </a:bodyPr>
          <a:lstStyle/>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‘./api1'</a:t>
            </a:r>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p>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 {</a:t>
            </a: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‘./api2'</a:t>
            </a:r>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5" name="矩形 4">
            <a:extLst>
              <a:ext uri="{FF2B5EF4-FFF2-40B4-BE49-F238E27FC236}">
                <a16:creationId xmlns="" xmlns:a16="http://schemas.microsoft.com/office/drawing/2014/main" id="{6635FDE9-2CF8-AE4A-A10A-2FAF84E02666}"/>
              </a:ext>
            </a:extLst>
          </p:cNvPr>
          <p:cNvSpPr/>
          <p:nvPr/>
        </p:nvSpPr>
        <p:spPr>
          <a:xfrm>
            <a:off x="802510" y="4577406"/>
            <a:ext cx="10309186" cy="1169551"/>
          </a:xfrm>
          <a:prstGeom prst="rect">
            <a:avLst/>
          </a:prstGeom>
        </p:spPr>
        <p:txBody>
          <a:bodyPr wrap="square">
            <a:spAutoFit/>
          </a:bodyPr>
          <a:lstStyle/>
          <a:p>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all</a:t>
            </a:r>
            <a:r>
              <a:rPr lang="en-US" altLang="zh-TW" sz="1400" dirty="0">
                <a:solidFill>
                  <a:srgbClr val="F8F8F2"/>
                </a:solidFill>
                <a:latin typeface="Menlo" panose="020B0609030804020204" pitchFamily="49" charset="0"/>
              </a:rPr>
              <a:t>([</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spread</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(api1, api2) {</a:t>
            </a:r>
          </a:p>
          <a:p>
            <a:endParaRPr lang="en-US" altLang="zh-TW" sz="1400" dirty="0">
              <a:solidFill>
                <a:srgbClr val="F8F8F2"/>
              </a:solidFill>
              <a:latin typeface="Menlo" panose="020B0609030804020204" pitchFamily="49" charset="0"/>
            </a:endParaRPr>
          </a:p>
          <a:p>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(api1, api2);</a:t>
            </a:r>
          </a:p>
          <a:p>
            <a:r>
              <a:rPr lang="en-US" altLang="zh-TW" sz="1400" dirty="0">
                <a:solidFill>
                  <a:srgbClr val="F8F8F2"/>
                </a:solidFill>
                <a:latin typeface="Menlo" panose="020B0609030804020204" pitchFamily="49" charset="0"/>
              </a:rPr>
              <a:t/>
            </a:r>
            <a:br>
              <a:rPr lang="en-US" altLang="zh-TW" sz="1400" dirty="0">
                <a:solidFill>
                  <a:srgbClr val="F8F8F2"/>
                </a:solidFill>
                <a:latin typeface="Menlo" panose="020B0609030804020204" pitchFamily="49" charset="0"/>
              </a:rPr>
            </a:br>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cxnSp>
        <p:nvCxnSpPr>
          <p:cNvPr id="9" name="直線接點 8">
            <a:extLst>
              <a:ext uri="{FF2B5EF4-FFF2-40B4-BE49-F238E27FC236}">
                <a16:creationId xmlns="" xmlns:a16="http://schemas.microsoft.com/office/drawing/2014/main" id="{663E15BC-D355-DD49-ACAF-CD4696C742F0}"/>
              </a:ext>
            </a:extLst>
          </p:cNvPr>
          <p:cNvCxnSpPr/>
          <p:nvPr/>
        </p:nvCxnSpPr>
        <p:spPr>
          <a:xfrm flipV="1">
            <a:off x="2476982" y="4143737"/>
            <a:ext cx="0" cy="4336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 xmlns:a16="http://schemas.microsoft.com/office/drawing/2014/main" id="{26E1520E-4942-514E-ABF2-B5D783EA90BB}"/>
              </a:ext>
            </a:extLst>
          </p:cNvPr>
          <p:cNvCxnSpPr>
            <a:cxnSpLocks/>
          </p:cNvCxnSpPr>
          <p:nvPr/>
        </p:nvCxnSpPr>
        <p:spPr>
          <a:xfrm>
            <a:off x="2453832" y="4143737"/>
            <a:ext cx="518545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直線箭頭接點 14">
            <a:extLst>
              <a:ext uri="{FF2B5EF4-FFF2-40B4-BE49-F238E27FC236}">
                <a16:creationId xmlns="" xmlns:a16="http://schemas.microsoft.com/office/drawing/2014/main" id="{F4F14853-2EE5-C449-8BB5-0057F3418639}"/>
              </a:ext>
            </a:extLst>
          </p:cNvPr>
          <p:cNvCxnSpPr/>
          <p:nvPr/>
        </p:nvCxnSpPr>
        <p:spPr>
          <a:xfrm>
            <a:off x="7639291" y="4120587"/>
            <a:ext cx="0" cy="4336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 xmlns:a16="http://schemas.microsoft.com/office/drawing/2014/main" id="{84CF1E2F-9A79-314C-8B15-D40532D9DB4B}"/>
              </a:ext>
            </a:extLst>
          </p:cNvPr>
          <p:cNvCxnSpPr>
            <a:cxnSpLocks/>
          </p:cNvCxnSpPr>
          <p:nvPr/>
        </p:nvCxnSpPr>
        <p:spPr>
          <a:xfrm flipV="1">
            <a:off x="3740551" y="3865944"/>
            <a:ext cx="0" cy="745031"/>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 xmlns:a16="http://schemas.microsoft.com/office/drawing/2014/main" id="{A526251F-213A-7C4D-8230-FD109843D69A}"/>
              </a:ext>
            </a:extLst>
          </p:cNvPr>
          <p:cNvCxnSpPr>
            <a:cxnSpLocks/>
          </p:cNvCxnSpPr>
          <p:nvPr/>
        </p:nvCxnSpPr>
        <p:spPr>
          <a:xfrm>
            <a:off x="3717401" y="3865944"/>
            <a:ext cx="4581647"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箭頭接點 19">
            <a:extLst>
              <a:ext uri="{FF2B5EF4-FFF2-40B4-BE49-F238E27FC236}">
                <a16:creationId xmlns="" xmlns:a16="http://schemas.microsoft.com/office/drawing/2014/main" id="{B3AD4B63-8EC0-894D-8FF2-753983E11F3B}"/>
              </a:ext>
            </a:extLst>
          </p:cNvPr>
          <p:cNvCxnSpPr>
            <a:cxnSpLocks/>
          </p:cNvCxnSpPr>
          <p:nvPr/>
        </p:nvCxnSpPr>
        <p:spPr>
          <a:xfrm>
            <a:off x="8310623" y="3842794"/>
            <a:ext cx="0" cy="688311"/>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612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76792" y="2877207"/>
            <a:ext cx="8016551" cy="869433"/>
          </a:xfrm>
        </p:spPr>
        <p:txBody>
          <a:bodyPr/>
          <a:lstStyle/>
          <a:p>
            <a:pPr algn="ctr"/>
            <a:r>
              <a:rPr lang="en-US" altLang="zh-TW" sz="3200" dirty="0">
                <a:solidFill>
                  <a:srgbClr val="323230"/>
                </a:solidFill>
                <a:latin typeface="Consolas" panose="020B0609020204030204" pitchFamily="49" charset="0"/>
                <a:cs typeface="Consolas" panose="020B0609020204030204" pitchFamily="49" charset="0"/>
              </a:rPr>
              <a:t>Regular </a:t>
            </a:r>
            <a:r>
              <a:rPr lang="en-US" altLang="zh-TW" sz="3200" dirty="0" smtClean="0">
                <a:solidFill>
                  <a:srgbClr val="323230"/>
                </a:solidFill>
                <a:latin typeface="Consolas" panose="020B0609020204030204" pitchFamily="49" charset="0"/>
                <a:cs typeface="Consolas" panose="020B0609020204030204" pitchFamily="49" charset="0"/>
              </a:rPr>
              <a:t>Expression</a:t>
            </a:r>
            <a:endParaRPr lang="zh-TW" altLang="en-US" sz="3200" dirty="0">
              <a:solidFill>
                <a:srgbClr val="323230"/>
              </a:solidFill>
              <a:latin typeface="Consolas" panose="020B0609020204030204" pitchFamily="49" charset="0"/>
              <a:cs typeface="Consolas" panose="020B0609020204030204" pitchFamily="49" charset="0"/>
            </a:endParaRPr>
          </a:p>
        </p:txBody>
      </p:sp>
      <p:sp>
        <p:nvSpPr>
          <p:cNvPr id="3" name="標題 1"/>
          <p:cNvSpPr txBox="1">
            <a:spLocks/>
          </p:cNvSpPr>
          <p:nvPr/>
        </p:nvSpPr>
        <p:spPr>
          <a:xfrm>
            <a:off x="1654947" y="3746640"/>
            <a:ext cx="8460239"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a:solidFill>
                  <a:srgbClr val="323230"/>
                </a:solidFill>
                <a:latin typeface="Adobe 繁黑體 Std B" panose="020B0700000000000000" pitchFamily="34" charset="-120"/>
                <a:ea typeface="Adobe 繁黑體 Std B" panose="020B0700000000000000" pitchFamily="34" charset="-120"/>
              </a:rPr>
              <a:t>正規表示</a:t>
            </a:r>
            <a:r>
              <a:rPr lang="zh-TW" altLang="en-US" sz="1400" b="1" dirty="0" smtClean="0">
                <a:solidFill>
                  <a:srgbClr val="323230"/>
                </a:solidFill>
                <a:latin typeface="Adobe 繁黑體 Std B" panose="020B0700000000000000" pitchFamily="34" charset="-120"/>
                <a:ea typeface="Adobe 繁黑體 Std B" panose="020B0700000000000000" pitchFamily="34" charset="-120"/>
              </a:rPr>
              <a:t>式、正</a:t>
            </a:r>
            <a:r>
              <a:rPr lang="zh-TW" altLang="en-US" sz="1400" b="1" dirty="0">
                <a:solidFill>
                  <a:srgbClr val="323230"/>
                </a:solidFill>
                <a:latin typeface="Adobe 繁黑體 Std B" panose="020B0700000000000000" pitchFamily="34" charset="-120"/>
                <a:ea typeface="Adobe 繁黑體 Std B" panose="020B0700000000000000" pitchFamily="34" charset="-120"/>
              </a:rPr>
              <a:t>則表達式</a:t>
            </a:r>
            <a:r>
              <a:rPr lang="zh-TW" altLang="en-US" sz="1400" dirty="0">
                <a:solidFill>
                  <a:srgbClr val="323230"/>
                </a:solidFill>
                <a:latin typeface="Adobe 繁黑體 Std B" panose="020B0700000000000000" pitchFamily="34" charset="-120"/>
                <a:ea typeface="Adobe 繁黑體 Std B" panose="020B0700000000000000" pitchFamily="34" charset="-120"/>
              </a:rPr>
              <a:t>、</a:t>
            </a:r>
            <a:r>
              <a:rPr lang="zh-TW" altLang="en-US" sz="1400" b="1" dirty="0">
                <a:solidFill>
                  <a:srgbClr val="323230"/>
                </a:solidFill>
                <a:latin typeface="Adobe 繁黑體 Std B" panose="020B0700000000000000" pitchFamily="34" charset="-120"/>
                <a:ea typeface="Adobe 繁黑體 Std B" panose="020B0700000000000000" pitchFamily="34" charset="-120"/>
              </a:rPr>
              <a:t>正規表示法、正規運算式、規則運算式、常規表示法</a:t>
            </a:r>
            <a:endParaRPr lang="zh-TW" altLang="en-US" sz="14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4" name="標題 1"/>
          <p:cNvSpPr txBox="1">
            <a:spLocks/>
          </p:cNvSpPr>
          <p:nvPr/>
        </p:nvSpPr>
        <p:spPr>
          <a:xfrm>
            <a:off x="2762878" y="4061074"/>
            <a:ext cx="6444184" cy="3043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000" b="1" dirty="0" smtClean="0">
                <a:solidFill>
                  <a:schemeClr val="accent2">
                    <a:lumMod val="75000"/>
                  </a:schemeClr>
                </a:solidFill>
                <a:latin typeface="Adobe 繁黑體 Std B" panose="020B0700000000000000" pitchFamily="34" charset="-120"/>
                <a:ea typeface="Adobe 繁黑體 Std B" panose="020B0700000000000000" pitchFamily="34" charset="-120"/>
              </a:rPr>
              <a:t>正規表示</a:t>
            </a:r>
            <a:r>
              <a:rPr lang="zh-TW" altLang="en-US" sz="1000" b="1" dirty="0">
                <a:solidFill>
                  <a:schemeClr val="accent2">
                    <a:lumMod val="75000"/>
                  </a:schemeClr>
                </a:solidFill>
                <a:latin typeface="Adobe 繁黑體 Std B" panose="020B0700000000000000" pitchFamily="34" charset="-120"/>
                <a:ea typeface="Adobe 繁黑體 Std B" panose="020B0700000000000000" pitchFamily="34" charset="-120"/>
              </a:rPr>
              <a:t>式是電腦科學的一個</a:t>
            </a:r>
            <a:r>
              <a:rPr lang="zh-TW" altLang="en-US" sz="1000" b="1" dirty="0" smtClean="0">
                <a:solidFill>
                  <a:schemeClr val="accent2">
                    <a:lumMod val="75000"/>
                  </a:schemeClr>
                </a:solidFill>
                <a:latin typeface="Adobe 繁黑體 Std B" panose="020B0700000000000000" pitchFamily="34" charset="-120"/>
                <a:ea typeface="Adobe 繁黑體 Std B" panose="020B0700000000000000" pitchFamily="34" charset="-120"/>
              </a:rPr>
              <a:t>概念，使用單個字串來描述、符合一系列符合某個句法規則的字串。</a:t>
            </a:r>
            <a:endParaRPr lang="zh-TW" altLang="en-US" sz="1000" dirty="0">
              <a:solidFill>
                <a:schemeClr val="accent2">
                  <a:lumMod val="75000"/>
                </a:schemeClr>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Tree>
    <p:extLst>
      <p:ext uri="{BB962C8B-B14F-4D97-AF65-F5344CB8AC3E}">
        <p14:creationId xmlns:p14="http://schemas.microsoft.com/office/powerpoint/2010/main" val="2304582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943" y="1137750"/>
            <a:ext cx="9856436" cy="4553923"/>
          </a:xfrm>
          <a:prstGeom prst="rect">
            <a:avLst/>
          </a:prstGeom>
        </p:spPr>
      </p:pic>
      <p:sp>
        <p:nvSpPr>
          <p:cNvPr id="3" name="矩形 2"/>
          <p:cNvSpPr/>
          <p:nvPr/>
        </p:nvSpPr>
        <p:spPr>
          <a:xfrm>
            <a:off x="1357216" y="5057191"/>
            <a:ext cx="4863832" cy="400110"/>
          </a:xfrm>
          <a:prstGeom prst="rect">
            <a:avLst/>
          </a:prstGeom>
        </p:spPr>
        <p:txBody>
          <a:bodyPr wrap="none">
            <a:spAutoFit/>
          </a:bodyPr>
          <a:lstStyle/>
          <a:p>
            <a:r>
              <a:rPr lang="zh-TW" altLang="en-US"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線上測試工具 </a:t>
            </a:r>
            <a:r>
              <a:rPr lang="en-US" altLang="zh-TW"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a:t>
            </a:r>
            <a:r>
              <a:rPr lang="zh-TW" altLang="en-US"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2000" dirty="0" smtClean="0">
                <a:solidFill>
                  <a:schemeClr val="bg1"/>
                </a:solidFill>
                <a:latin typeface="Consolas" panose="020B0609020204030204" pitchFamily="49" charset="0"/>
                <a:cs typeface="Consolas" panose="020B0609020204030204" pitchFamily="49" charset="0"/>
                <a:hlinkClick r:id="rId3"/>
              </a:rPr>
              <a:t>https://regexper.com/</a:t>
            </a:r>
            <a:endParaRPr lang="zh-TW" altLang="en-US" sz="20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3589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807378" y="1196045"/>
            <a:ext cx="4111733" cy="633083"/>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en-US" altLang="zh-TW" sz="3200" b="1" u="sng" dirty="0" err="1">
                <a:solidFill>
                  <a:srgbClr val="323230"/>
                </a:solidFill>
                <a:latin typeface="Microsoft YaHei UI" panose="020B0503020204020204" pitchFamily="34" charset="-122"/>
                <a:ea typeface="Microsoft YaHei UI" panose="020B0503020204020204" pitchFamily="34" charset="-122"/>
              </a:rPr>
              <a:t>VScode</a:t>
            </a: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就是讚</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8211" y="1064068"/>
            <a:ext cx="900789" cy="897036"/>
          </a:xfrm>
          <a:prstGeom prst="rect">
            <a:avLst/>
          </a:prstGeom>
        </p:spPr>
      </p:pic>
      <p:sp>
        <p:nvSpPr>
          <p:cNvPr id="6" name="矩形 5"/>
          <p:cNvSpPr/>
          <p:nvPr/>
        </p:nvSpPr>
        <p:spPr>
          <a:xfrm>
            <a:off x="1667678" y="2211086"/>
            <a:ext cx="5891889" cy="3831818"/>
          </a:xfrm>
          <a:prstGeom prst="rect">
            <a:avLst/>
          </a:prstGeom>
        </p:spPr>
        <p:txBody>
          <a:bodyPr wrap="square">
            <a:spAutoFit/>
          </a:bodyPr>
          <a:lstStyle/>
          <a:p>
            <a:pPr>
              <a:lnSpc>
                <a:spcPct val="150000"/>
              </a:lnSpc>
            </a:pPr>
            <a:r>
              <a:rPr lang="zh-TW" altLang="en-US" b="1" dirty="0">
                <a:solidFill>
                  <a:schemeClr val="tx1">
                    <a:lumMod val="75000"/>
                    <a:lumOff val="25000"/>
                  </a:schemeClr>
                </a:solidFill>
              </a:rPr>
              <a:t>中文翻譯套件                      </a:t>
            </a:r>
            <a:r>
              <a:rPr lang="en-US" altLang="zh-TW" b="1" dirty="0">
                <a:solidFill>
                  <a:schemeClr val="tx1">
                    <a:lumMod val="75000"/>
                    <a:lumOff val="25000"/>
                  </a:schemeClr>
                </a:solidFill>
              </a:rPr>
              <a:t>Chinese </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顏色樣式主題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Monokai</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 Dark Soda</a:t>
            </a:r>
          </a:p>
          <a:p>
            <a:pPr>
              <a:lnSpc>
                <a:spcPct val="150000"/>
              </a:lnSpc>
            </a:pP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簡易</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localhost</a:t>
            </a: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伺服器  </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Live Server</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路徑選擇套件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AutoFileName</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文件圖示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vscode</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-icons</a:t>
            </a:r>
          </a:p>
          <a:p>
            <a:pPr>
              <a:lnSpc>
                <a:spcPct val="150000"/>
              </a:lnSpc>
            </a:pPr>
            <a:r>
              <a:rPr lang="zh-TW" altLang="en-US" b="1" dirty="0">
                <a:solidFill>
                  <a:schemeClr val="tx1">
                    <a:lumMod val="75000"/>
                    <a:lumOff val="25000"/>
                  </a:schemeClr>
                </a:solidFill>
                <a:latin typeface="Consolas" panose="020B0609020204030204" pitchFamily="49" charset="0"/>
                <a:cs typeface="Consolas" panose="020B0609020204030204" pitchFamily="49" charset="0"/>
              </a:rPr>
              <a:t>復製擋案名           </a:t>
            </a:r>
            <a:r>
              <a:rPr lang="en-US" altLang="zh-TW" b="1" dirty="0">
                <a:solidFill>
                  <a:schemeClr val="tx1">
                    <a:lumMod val="75000"/>
                    <a:lumOff val="25000"/>
                  </a:schemeClr>
                </a:solidFill>
                <a:latin typeface="Consolas" panose="020B0609020204030204" pitchFamily="49" charset="0"/>
                <a:cs typeface="Consolas" panose="020B0609020204030204" pitchFamily="49" charset="0"/>
              </a:rPr>
              <a:t>Copy filename</a:t>
            </a:r>
          </a:p>
          <a:p>
            <a:pPr>
              <a:lnSpc>
                <a:spcPct val="150000"/>
              </a:lnSpc>
            </a:pPr>
            <a:r>
              <a:rPr lang="zh-TW" altLang="en-US" b="1" dirty="0">
                <a:solidFill>
                  <a:schemeClr val="tx1">
                    <a:lumMod val="75000"/>
                    <a:lumOff val="25000"/>
                  </a:schemeClr>
                </a:solidFill>
              </a:rPr>
              <a:t>括號顏色高亮                      </a:t>
            </a:r>
            <a:r>
              <a:rPr lang="en-US" altLang="zh-TW" b="1" dirty="0">
                <a:solidFill>
                  <a:schemeClr val="tx1">
                    <a:lumMod val="75000"/>
                    <a:lumOff val="25000"/>
                  </a:schemeClr>
                </a:solidFill>
              </a:rPr>
              <a:t>Bracket Pair Colorizer</a:t>
            </a:r>
          </a:p>
          <a:p>
            <a:pPr>
              <a:lnSpc>
                <a:spcPct val="150000"/>
              </a:lnSpc>
            </a:pPr>
            <a:r>
              <a:rPr lang="zh-TW" altLang="en-US" b="1" dirty="0">
                <a:solidFill>
                  <a:schemeClr val="tx1">
                    <a:lumMod val="75000"/>
                    <a:lumOff val="25000"/>
                  </a:schemeClr>
                </a:solidFill>
              </a:rPr>
              <a:t>色碼高亮                               </a:t>
            </a:r>
            <a:r>
              <a:rPr lang="en-US" altLang="zh-TW" b="1" dirty="0">
                <a:solidFill>
                  <a:schemeClr val="tx1">
                    <a:lumMod val="75000"/>
                    <a:lumOff val="25000"/>
                  </a:schemeClr>
                </a:solidFill>
              </a:rPr>
              <a:t>Color Highlight</a:t>
            </a:r>
          </a:p>
          <a:p>
            <a:pPr>
              <a:lnSpc>
                <a:spcPct val="150000"/>
              </a:lnSpc>
            </a:pPr>
            <a:r>
              <a:rPr lang="zh-TW" altLang="en-US" b="1" dirty="0">
                <a:solidFill>
                  <a:schemeClr val="tx1">
                    <a:lumMod val="75000"/>
                    <a:lumOff val="25000"/>
                  </a:schemeClr>
                </a:solidFill>
              </a:rPr>
              <a:t>高版本 </a:t>
            </a:r>
            <a:r>
              <a:rPr lang="en-US" altLang="zh-TW" b="1" dirty="0" err="1">
                <a:solidFill>
                  <a:schemeClr val="tx1">
                    <a:lumMod val="75000"/>
                    <a:lumOff val="25000"/>
                  </a:schemeClr>
                </a:solidFill>
              </a:rPr>
              <a:t>Js</a:t>
            </a:r>
            <a:r>
              <a:rPr lang="zh-TW" altLang="en-US" b="1" dirty="0">
                <a:solidFill>
                  <a:schemeClr val="tx1">
                    <a:lumMod val="75000"/>
                    <a:lumOff val="25000"/>
                  </a:schemeClr>
                </a:solidFill>
              </a:rPr>
              <a:t> 提示                     </a:t>
            </a:r>
            <a:r>
              <a:rPr lang="en-US" altLang="zh-TW" b="1" dirty="0">
                <a:solidFill>
                  <a:schemeClr val="tx1">
                    <a:lumMod val="75000"/>
                    <a:lumOff val="25000"/>
                  </a:schemeClr>
                </a:solidFill>
              </a:rPr>
              <a:t>Babel ES6/ES7</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p:txBody>
      </p:sp>
    </p:spTree>
    <p:extLst>
      <p:ext uri="{BB962C8B-B14F-4D97-AF65-F5344CB8AC3E}">
        <p14:creationId xmlns:p14="http://schemas.microsoft.com/office/powerpoint/2010/main" val="508653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14217" y="2580435"/>
            <a:ext cx="6403910" cy="1938992"/>
          </a:xfrm>
          <a:prstGeom prst="rect">
            <a:avLst/>
          </a:prstGeom>
        </p:spPr>
        <p:txBody>
          <a:bodyPr wrap="square">
            <a:spAutoFit/>
          </a:bodyPr>
          <a:lstStyle/>
          <a:p>
            <a:r>
              <a:rPr lang="en-US" altLang="zh-TW" sz="2400" b="0" i="0" dirty="0" smtClean="0">
                <a:solidFill>
                  <a:srgbClr val="323230"/>
                </a:solidFill>
                <a:effectLst/>
                <a:latin typeface="Consolas" panose="020B0609020204030204" pitchFamily="49" charset="0"/>
                <a:cs typeface="Consolas" panose="020B0609020204030204" pitchFamily="49" charset="0"/>
              </a:rPr>
              <a:t>/^(([^&lt;&gt;()[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.,;:\s@</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[^&lt;&gt;()[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.,;:\s@</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a:t>
            </a:r>
            <a:r>
              <a:rPr lang="en-US" altLang="zh-TW" sz="2400" b="0" i="0" dirty="0" err="1" smtClean="0">
                <a:solidFill>
                  <a:srgbClr val="323230"/>
                </a:solidFill>
                <a:effectLst/>
                <a:latin typeface="Consolas" panose="020B0609020204030204" pitchFamily="49" charset="0"/>
                <a:cs typeface="Consolas" panose="020B0609020204030204" pitchFamily="49" charset="0"/>
              </a:rPr>
              <a:t>zA</a:t>
            </a:r>
            <a:r>
              <a:rPr lang="en-US" altLang="zh-TW" sz="2400" b="0" i="0" dirty="0" smtClean="0">
                <a:solidFill>
                  <a:srgbClr val="323230"/>
                </a:solidFill>
                <a:effectLst/>
                <a:latin typeface="Consolas" panose="020B0609020204030204" pitchFamily="49" charset="0"/>
                <a:cs typeface="Consolas" panose="020B0609020204030204" pitchFamily="49" charset="0"/>
              </a:rPr>
              <a:t>-Z\-0-9]+</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a:t>
            </a:r>
            <a:r>
              <a:rPr lang="en-US" altLang="zh-TW" sz="2400" b="0" i="0" dirty="0" err="1" smtClean="0">
                <a:solidFill>
                  <a:srgbClr val="323230"/>
                </a:solidFill>
                <a:effectLst/>
                <a:latin typeface="Consolas" panose="020B0609020204030204" pitchFamily="49" charset="0"/>
                <a:cs typeface="Consolas" panose="020B0609020204030204" pitchFamily="49" charset="0"/>
              </a:rPr>
              <a:t>zA</a:t>
            </a:r>
            <a:r>
              <a:rPr lang="en-US" altLang="zh-TW" sz="2400" b="0" i="0" dirty="0" smtClean="0">
                <a:solidFill>
                  <a:srgbClr val="323230"/>
                </a:solidFill>
                <a:effectLst/>
                <a:latin typeface="Consolas" panose="020B0609020204030204" pitchFamily="49" charset="0"/>
                <a:cs typeface="Consolas" panose="020B0609020204030204" pitchFamily="49" charset="0"/>
              </a:rPr>
              <a:t>-Z]{2,}))$/</a:t>
            </a:r>
            <a:endParaRPr lang="zh-TW" altLang="en-US" sz="2400" dirty="0">
              <a:solidFill>
                <a:srgbClr val="32323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86363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23" y="907446"/>
            <a:ext cx="11220450" cy="4959143"/>
          </a:xfrm>
          <a:prstGeom prst="rect">
            <a:avLst/>
          </a:prstGeom>
        </p:spPr>
      </p:pic>
    </p:spTree>
    <p:extLst>
      <p:ext uri="{BB962C8B-B14F-4D97-AF65-F5344CB8AC3E}">
        <p14:creationId xmlns:p14="http://schemas.microsoft.com/office/powerpoint/2010/main" val="2873188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1894959" y="1087449"/>
            <a:ext cx="8460239"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如果今天我們要找到字串裡面的某個單自然後全部取代成另外一個單字的話該如何使用正規表示法</a:t>
            </a:r>
            <a:endParaRPr lang="zh-TW" altLang="en-US" sz="14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5" name="矩形 4"/>
          <p:cNvSpPr/>
          <p:nvPr/>
        </p:nvSpPr>
        <p:spPr>
          <a:xfrm>
            <a:off x="3181581" y="2746524"/>
            <a:ext cx="6096000" cy="3046988"/>
          </a:xfrm>
          <a:prstGeom prst="rect">
            <a:avLst/>
          </a:prstGeom>
        </p:spPr>
        <p:txBody>
          <a:bodyPr>
            <a:spAutoFit/>
          </a:bodyPr>
          <a:lstStyle/>
          <a:p>
            <a:r>
              <a:rPr lang="en-US" altLang="zh-TW" sz="1600" i="1" dirty="0" err="1">
                <a:solidFill>
                  <a:srgbClr val="66D9EF"/>
                </a:solidFill>
                <a:latin typeface="Consolas" panose="020B0609020204030204" pitchFamily="49" charset="0"/>
              </a:rPr>
              <a:t>var</a:t>
            </a:r>
            <a:r>
              <a:rPr lang="en-US" altLang="zh-TW" sz="1600" dirty="0">
                <a:solidFill>
                  <a:srgbClr val="F8F8F2"/>
                </a:solidFill>
                <a:latin typeface="Consolas" panose="020B0609020204030204" pitchFamily="49" charset="0"/>
              </a:rPr>
              <a:t> </a:t>
            </a:r>
            <a:r>
              <a:rPr lang="en-US" altLang="zh-TW" sz="1600" dirty="0" err="1">
                <a:solidFill>
                  <a:srgbClr val="F8F8F2"/>
                </a:solidFill>
                <a:latin typeface="Consolas" panose="020B0609020204030204" pitchFamily="49" charset="0"/>
              </a:rPr>
              <a:t>str</a:t>
            </a:r>
            <a:r>
              <a:rPr lang="en-US" altLang="zh-TW" sz="1600" dirty="0">
                <a:solidFill>
                  <a:srgbClr val="F8F8F2"/>
                </a:solidFill>
                <a:latin typeface="Consolas" panose="020B0609020204030204" pitchFamily="49" charset="0"/>
              </a:rPr>
              <a:t> </a:t>
            </a:r>
            <a:r>
              <a:rPr lang="en-US" altLang="zh-TW" sz="1600" dirty="0">
                <a:solidFill>
                  <a:srgbClr val="F92672"/>
                </a:solidFill>
                <a:latin typeface="Consolas" panose="020B0609020204030204" pitchFamily="49" charset="0"/>
              </a:rPr>
              <a:t>=</a:t>
            </a:r>
            <a:r>
              <a:rPr lang="en-US" altLang="zh-TW" sz="1600" dirty="0">
                <a:solidFill>
                  <a:srgbClr val="F8F8F2"/>
                </a:solidFill>
                <a:latin typeface="Consolas" panose="020B0609020204030204" pitchFamily="49" charset="0"/>
              </a:rPr>
              <a:t> </a:t>
            </a:r>
            <a:r>
              <a:rPr lang="en-US" altLang="zh-TW" sz="1600" dirty="0">
                <a:solidFill>
                  <a:srgbClr val="FFEE99"/>
                </a:solidFill>
                <a:latin typeface="Consolas" panose="020B0609020204030204" pitchFamily="49" charset="0"/>
              </a:rPr>
              <a:t>'ECMAScript is a scripting-language specification standardized by </a:t>
            </a:r>
            <a:r>
              <a:rPr lang="en-US" altLang="zh-TW" sz="1600" dirty="0" err="1">
                <a:solidFill>
                  <a:srgbClr val="FFEE99"/>
                </a:solidFill>
                <a:latin typeface="Consolas" panose="020B0609020204030204" pitchFamily="49" charset="0"/>
              </a:rPr>
              <a:t>Ecma</a:t>
            </a:r>
            <a:r>
              <a:rPr lang="en-US" altLang="zh-TW" sz="1600" dirty="0">
                <a:solidFill>
                  <a:srgbClr val="FFEE99"/>
                </a:solidFill>
                <a:latin typeface="Consolas" panose="020B0609020204030204" pitchFamily="49" charset="0"/>
              </a:rPr>
              <a:t> International in ECMA-262 and ISO/IEC 16262. It was created to standardize JavaScript, so as to foster multiple independent implementations. JavaScript has remained the best-known implementation of ECMAScript since the standard was first published, with other well-known implementations including JScript and </a:t>
            </a:r>
            <a:r>
              <a:rPr lang="en-US" altLang="zh-TW" sz="1600" dirty="0" err="1">
                <a:solidFill>
                  <a:srgbClr val="FFEE99"/>
                </a:solidFill>
                <a:latin typeface="Consolas" panose="020B0609020204030204" pitchFamily="49" charset="0"/>
              </a:rPr>
              <a:t>ActionScript.ECMAScript</a:t>
            </a:r>
            <a:r>
              <a:rPr lang="en-US" altLang="zh-TW" sz="1600" dirty="0">
                <a:solidFill>
                  <a:srgbClr val="FFEE99"/>
                </a:solidFill>
                <a:latin typeface="Consolas" panose="020B0609020204030204" pitchFamily="49" charset="0"/>
              </a:rPr>
              <a:t> is commonly used for client-side scripting on the World Wide Web, and it is increasingly being used for writing server applications and services using Node.js.'</a:t>
            </a:r>
            <a:endParaRPr lang="en-US" altLang="zh-TW" sz="1600" b="0" dirty="0">
              <a:solidFill>
                <a:srgbClr val="F8F8F2"/>
              </a:solidFill>
              <a:effectLst/>
              <a:latin typeface="Consolas" panose="020B0609020204030204" pitchFamily="49" charset="0"/>
            </a:endParaRPr>
          </a:p>
        </p:txBody>
      </p:sp>
      <p:sp>
        <p:nvSpPr>
          <p:cNvPr id="6" name="矩形 5"/>
          <p:cNvSpPr/>
          <p:nvPr/>
        </p:nvSpPr>
        <p:spPr>
          <a:xfrm>
            <a:off x="1807873" y="1496476"/>
            <a:ext cx="5681497" cy="400110"/>
          </a:xfrm>
          <a:prstGeom prst="rect">
            <a:avLst/>
          </a:prstGeom>
        </p:spPr>
        <p:txBody>
          <a:bodyPr wrap="square">
            <a:spAutoFit/>
          </a:bodyPr>
          <a:lstStyle/>
          <a:p>
            <a:pPr algn="ctr"/>
            <a:r>
              <a:rPr lang="zh-TW" altLang="en-US" sz="2000" dirty="0" smtClean="0">
                <a:solidFill>
                  <a:schemeClr val="bg1"/>
                </a:solidFill>
                <a:latin typeface="Adobe 繁黑體 Std B" panose="020B0700000000000000" pitchFamily="34" charset="-120"/>
                <a:ea typeface="Adobe 繁黑體 Std B" panose="020B0700000000000000" pitchFamily="34" charset="-120"/>
              </a:rPr>
              <a:t>要把全部 </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ECMAScript</a:t>
            </a:r>
            <a:r>
              <a:rPr lang="zh-TW" altLang="en-US" sz="2000" dirty="0" smtClean="0">
                <a:solidFill>
                  <a:schemeClr val="bg1"/>
                </a:solidFill>
                <a:latin typeface="Adobe 繁黑體 Std B" panose="020B0700000000000000" pitchFamily="34" charset="-120"/>
                <a:ea typeface="Adobe 繁黑體 Std B" panose="020B0700000000000000" pitchFamily="34" charset="-120"/>
              </a:rPr>
              <a:t> 的單字全部替換掉</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a:t>
            </a:r>
            <a:endParaRPr lang="en-US" altLang="zh-TW" sz="2000" b="0" dirty="0">
              <a:solidFill>
                <a:schemeClr val="bg1"/>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911202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a:spLocks noGrp="1"/>
          </p:cNvSpPr>
          <p:nvPr>
            <p:ph type="title"/>
          </p:nvPr>
        </p:nvSpPr>
        <p:spPr>
          <a:xfrm>
            <a:off x="1410786" y="806729"/>
            <a:ext cx="4335035" cy="1207101"/>
          </a:xfrm>
        </p:spPr>
        <p:txBody>
          <a:bodyPr>
            <a:normAutofit/>
          </a:bodyPr>
          <a:lstStyle/>
          <a:p>
            <a:pPr algn="ctr">
              <a:lnSpc>
                <a:spcPct val="150000"/>
              </a:lnSpc>
            </a:pPr>
            <a:r>
              <a:rPr lang="en-US" altLang="zh-TW" sz="1800" dirty="0" smtClean="0">
                <a:solidFill>
                  <a:schemeClr val="bg1"/>
                </a:solidFill>
                <a:latin typeface="Adobe 繁黑體 Std B" panose="020B0700000000000000" pitchFamily="34" charset="-120"/>
                <a:ea typeface="Adobe 繁黑體 Std B" panose="020B0700000000000000" pitchFamily="34" charset="-120"/>
              </a:rPr>
              <a:t>String. replace(</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1800" dirty="0" err="1">
                <a:solidFill>
                  <a:schemeClr val="bg1"/>
                </a:solidFill>
                <a:latin typeface="Adobe 繁黑體 Std B" panose="020B0700000000000000" pitchFamily="34" charset="-120"/>
                <a:ea typeface="Adobe 繁黑體 Std B" panose="020B0700000000000000" pitchFamily="34" charset="-120"/>
              </a:rPr>
              <a:t>s</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a:solidFill>
                  <a:schemeClr val="bg1"/>
                </a:solidFill>
                <a:latin typeface="Adobe 繁黑體 Std B" panose="020B0700000000000000" pitchFamily="34" charset="-120"/>
                <a:ea typeface="Adobe 繁黑體 Std B" panose="020B0700000000000000" pitchFamily="34" charset="-120"/>
              </a:rPr>
              <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替換與正則表達式匹配的子串</a:t>
            </a:r>
          </a:p>
        </p:txBody>
      </p:sp>
      <p:sp>
        <p:nvSpPr>
          <p:cNvPr id="5" name="矩形 4"/>
          <p:cNvSpPr/>
          <p:nvPr/>
        </p:nvSpPr>
        <p:spPr>
          <a:xfrm>
            <a:off x="1161646" y="3596822"/>
            <a:ext cx="3122971" cy="584775"/>
          </a:xfrm>
          <a:prstGeom prst="rect">
            <a:avLst/>
          </a:prstGeom>
        </p:spPr>
        <p:txBody>
          <a:bodyPr wrap="none">
            <a:spAutoFit/>
          </a:bodyPr>
          <a:lstStyle/>
          <a:p>
            <a:r>
              <a:rPr lang="en-US" altLang="zh-TW" sz="3200" dirty="0">
                <a:solidFill>
                  <a:srgbClr val="FFEE99"/>
                </a:solidFill>
                <a:latin typeface="Consolas" panose="020B0609020204030204" pitchFamily="49" charset="0"/>
              </a:rPr>
              <a:t>/ECMAScript/</a:t>
            </a:r>
            <a:r>
              <a:rPr lang="en-US" altLang="zh-TW" sz="3200" dirty="0">
                <a:solidFill>
                  <a:srgbClr val="F92672"/>
                </a:solidFill>
                <a:latin typeface="Consolas" panose="020B0609020204030204" pitchFamily="49" charset="0"/>
              </a:rPr>
              <a:t>g</a:t>
            </a:r>
            <a:endParaRPr lang="en-US" altLang="zh-TW" sz="3200" b="0" dirty="0">
              <a:solidFill>
                <a:srgbClr val="F8F8F2"/>
              </a:solidFill>
              <a:effectLst/>
              <a:latin typeface="Consolas" panose="020B0609020204030204" pitchFamily="49" charset="0"/>
            </a:endParaRPr>
          </a:p>
        </p:txBody>
      </p:sp>
      <p:sp>
        <p:nvSpPr>
          <p:cNvPr id="6" name="矩形 5"/>
          <p:cNvSpPr/>
          <p:nvPr/>
        </p:nvSpPr>
        <p:spPr>
          <a:xfrm>
            <a:off x="1334057" y="2013830"/>
            <a:ext cx="4490332" cy="369332"/>
          </a:xfrm>
          <a:prstGeom prst="rect">
            <a:avLst/>
          </a:prstGeom>
        </p:spPr>
        <p:txBody>
          <a:bodyPr wrap="none">
            <a:spAutoFit/>
          </a:bodyPr>
          <a:lstStyle/>
          <a:p>
            <a:r>
              <a:rPr lang="en-US" altLang="zh-TW" dirty="0" err="1">
                <a:solidFill>
                  <a:srgbClr val="F8F8F2"/>
                </a:solidFill>
                <a:latin typeface="Consolas" panose="020B0609020204030204" pitchFamily="49" charset="0"/>
              </a:rPr>
              <a:t>str.</a:t>
            </a:r>
            <a:r>
              <a:rPr lang="en-US" altLang="zh-TW" dirty="0" err="1">
                <a:solidFill>
                  <a:srgbClr val="A6E22E"/>
                </a:solidFill>
                <a:latin typeface="Consolas" panose="020B0609020204030204" pitchFamily="49" charset="0"/>
              </a:rPr>
              <a:t>replace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/ECMAScript/</a:t>
            </a:r>
            <a:r>
              <a:rPr lang="en-US" altLang="zh-TW" dirty="0">
                <a:solidFill>
                  <a:srgbClr val="F92672"/>
                </a:solidFill>
                <a:latin typeface="Consolas" panose="020B0609020204030204" pitchFamily="49" charset="0"/>
              </a:rPr>
              <a:t>g</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'@JS@'</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8" name="直線單箭頭接點 7"/>
          <p:cNvCxnSpPr/>
          <p:nvPr/>
        </p:nvCxnSpPr>
        <p:spPr>
          <a:xfrm flipV="1">
            <a:off x="2211977" y="4181598"/>
            <a:ext cx="148045" cy="11219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66798" y="5553797"/>
            <a:ext cx="2786744" cy="523220"/>
          </a:xfrm>
          <a:prstGeom prst="rect">
            <a:avLst/>
          </a:prstGeom>
        </p:spPr>
        <p:txBody>
          <a:bodyPr wrap="squar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用兩個</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t>
            </a:r>
            <a:r>
              <a:rPr lang="zh-TW" altLang="en-US" sz="1400" dirty="0">
                <a:solidFill>
                  <a:schemeClr val="bg1"/>
                </a:solidFill>
                <a:latin typeface="Adobe 繁黑體 Std B" panose="020B0700000000000000" pitchFamily="34" charset="-120"/>
                <a:ea typeface="Adobe 繁黑體 Std B" panose="020B0700000000000000" pitchFamily="34" charset="-120"/>
              </a:rPr>
              <a:t>來</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比對完全符合 </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ECMAScript</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 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1" name="直線單箭頭接點 10"/>
          <p:cNvCxnSpPr>
            <a:endCxn id="5" idx="3"/>
          </p:cNvCxnSpPr>
          <p:nvPr/>
        </p:nvCxnSpPr>
        <p:spPr>
          <a:xfrm flipH="1">
            <a:off x="4284617" y="3753576"/>
            <a:ext cx="862148" cy="1356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308822" y="3318874"/>
            <a:ext cx="2786743" cy="738664"/>
          </a:xfrm>
          <a:prstGeom prst="rect">
            <a:avLst/>
          </a:prstGeom>
        </p:spPr>
        <p:txBody>
          <a:bodyPr wrap="squar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最後面不加</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g</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的話</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replace</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只會比對第一個字串一樣就停止了，</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g </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是全域的意思 </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t>
            </a:r>
          </a:p>
        </p:txBody>
      </p:sp>
    </p:spTree>
    <p:extLst>
      <p:ext uri="{BB962C8B-B14F-4D97-AF65-F5344CB8AC3E}">
        <p14:creationId xmlns:p14="http://schemas.microsoft.com/office/powerpoint/2010/main" val="1504262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499" y="1336954"/>
            <a:ext cx="6467475" cy="3588186"/>
          </a:xfrm>
          <a:prstGeom prst="rect">
            <a:avLst/>
          </a:prstGeom>
        </p:spPr>
      </p:pic>
      <p:sp>
        <p:nvSpPr>
          <p:cNvPr id="3" name="矩形 2"/>
          <p:cNvSpPr/>
          <p:nvPr/>
        </p:nvSpPr>
        <p:spPr>
          <a:xfrm>
            <a:off x="3545833" y="5500329"/>
            <a:ext cx="2077172" cy="338554"/>
          </a:xfrm>
          <a:prstGeom prst="rect">
            <a:avLst/>
          </a:prstGeom>
        </p:spPr>
        <p:txBody>
          <a:bodyPr wrap="none">
            <a:spAutoFit/>
          </a:bodyPr>
          <a:lstStyle/>
          <a:p>
            <a:r>
              <a:rPr lang="en-US" altLang="zh-TW" sz="1600" dirty="0">
                <a:hlinkClick r:id="rId3"/>
              </a:rPr>
              <a:t>https://regex101.com/</a:t>
            </a:r>
            <a:endParaRPr lang="zh-TW" altLang="en-US" sz="1600" dirty="0"/>
          </a:p>
        </p:txBody>
      </p:sp>
      <p:sp>
        <p:nvSpPr>
          <p:cNvPr id="6" name="矩形 5"/>
          <p:cNvSpPr/>
          <p:nvPr/>
        </p:nvSpPr>
        <p:spPr>
          <a:xfrm>
            <a:off x="3864857" y="5161775"/>
            <a:ext cx="1415772" cy="338554"/>
          </a:xfrm>
          <a:prstGeom prst="rect">
            <a:avLst/>
          </a:prstGeom>
        </p:spPr>
        <p:txBody>
          <a:bodyPr wrap="none">
            <a:spAutoFit/>
          </a:bodyPr>
          <a:lstStyle/>
          <a:p>
            <a:r>
              <a:rPr lang="zh-TW" altLang="en-US" sz="1600" dirty="0" smtClean="0">
                <a:solidFill>
                  <a:srgbClr val="323230"/>
                </a:solidFill>
                <a:latin typeface="Adobe 繁黑體 Std B" panose="020B0700000000000000" pitchFamily="34" charset="-120"/>
                <a:ea typeface="Adobe 繁黑體 Std B" panose="020B0700000000000000" pitchFamily="34" charset="-120"/>
              </a:rPr>
              <a:t>線上預覽工具</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994247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2590799" y="853084"/>
            <a:ext cx="5812971" cy="80014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String.match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在字串方法內使用正則表達式來找到一個或是多個匹配的</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結果</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783545" y="2582483"/>
            <a:ext cx="3339376"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/E(</a:t>
            </a:r>
            <a:r>
              <a:rPr lang="en-US" altLang="zh-TW" sz="2800" dirty="0">
                <a:solidFill>
                  <a:srgbClr val="FF80F4"/>
                </a:solidFill>
                <a:latin typeface="Consolas" panose="020B0609020204030204" pitchFamily="49" charset="0"/>
              </a:rPr>
              <a:t>[a-</a:t>
            </a:r>
            <a:r>
              <a:rPr lang="en-US" altLang="zh-TW" sz="2800" dirty="0" err="1">
                <a:solidFill>
                  <a:srgbClr val="FF80F4"/>
                </a:solidFill>
                <a:latin typeface="Consolas" panose="020B0609020204030204" pitchFamily="49" charset="0"/>
              </a:rPr>
              <a:t>zA</a:t>
            </a:r>
            <a:r>
              <a:rPr lang="en-US" altLang="zh-TW" sz="2800" dirty="0">
                <a:solidFill>
                  <a:srgbClr val="FF80F4"/>
                </a:solidFill>
                <a:latin typeface="Consolas" panose="020B0609020204030204" pitchFamily="49" charset="0"/>
              </a:rPr>
              <a:t>-Z]</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)t/</a:t>
            </a:r>
            <a:r>
              <a:rPr lang="en-US" altLang="zh-TW" sz="2800" dirty="0">
                <a:solidFill>
                  <a:srgbClr val="F92672"/>
                </a:solidFill>
                <a:latin typeface="Consolas" panose="020B0609020204030204" pitchFamily="49" charset="0"/>
              </a:rPr>
              <a:t>g</a:t>
            </a:r>
            <a:endParaRPr lang="en-US" altLang="zh-TW" sz="2800" b="0" dirty="0">
              <a:solidFill>
                <a:srgbClr val="F8F8F2"/>
              </a:solidFill>
              <a:effectLst/>
              <a:latin typeface="Consolas" panose="020B0609020204030204" pitchFamily="49" charset="0"/>
            </a:endParaRPr>
          </a:p>
        </p:txBody>
      </p:sp>
      <p:cxnSp>
        <p:nvCxnSpPr>
          <p:cNvPr id="6" name="直線單箭頭接點 5"/>
          <p:cNvCxnSpPr/>
          <p:nvPr/>
        </p:nvCxnSpPr>
        <p:spPr>
          <a:xfrm flipH="1" flipV="1">
            <a:off x="5198508" y="3105703"/>
            <a:ext cx="156755" cy="100477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44617" y="4259508"/>
            <a:ext cx="1417231" cy="523220"/>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所有的英文字母包括大小寫</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1641682" y="3839056"/>
            <a:ext cx="1457012"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括號中的表示式匹配到的內容可以被單獨得到</a:t>
            </a:r>
          </a:p>
        </p:txBody>
      </p:sp>
      <p:cxnSp>
        <p:nvCxnSpPr>
          <p:cNvPr id="11" name="直線單箭頭接點 10"/>
          <p:cNvCxnSpPr/>
          <p:nvPr/>
        </p:nvCxnSpPr>
        <p:spPr>
          <a:xfrm flipV="1">
            <a:off x="2999000" y="3048613"/>
            <a:ext cx="1350695" cy="6609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593355" y="3781234"/>
            <a:ext cx="1620957"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匹配前一</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字元多次</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5" name="直線單箭頭接點 14"/>
          <p:cNvCxnSpPr/>
          <p:nvPr/>
        </p:nvCxnSpPr>
        <p:spPr>
          <a:xfrm flipH="1" flipV="1">
            <a:off x="6133276" y="2995830"/>
            <a:ext cx="920158" cy="72421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標題 1"/>
          <p:cNvSpPr txBox="1">
            <a:spLocks/>
          </p:cNvSpPr>
          <p:nvPr/>
        </p:nvSpPr>
        <p:spPr>
          <a:xfrm>
            <a:off x="3550814" y="1757091"/>
            <a:ext cx="4015358"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如果想找頭尾一樣但是中間不一樣的內容</a:t>
            </a:r>
            <a:endParaRPr lang="zh-TW" altLang="en-US" sz="14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18" name="矩形 17"/>
          <p:cNvSpPr/>
          <p:nvPr/>
        </p:nvSpPr>
        <p:spPr>
          <a:xfrm>
            <a:off x="3202386" y="4501090"/>
            <a:ext cx="1348642" cy="523220"/>
          </a:xfrm>
          <a:prstGeom prst="rect">
            <a:avLst/>
          </a:prstGeom>
        </p:spPr>
        <p:txBody>
          <a:bodyPr wrap="square">
            <a:spAutoFit/>
          </a:bodyPr>
          <a:lstStyle/>
          <a:p>
            <a:r>
              <a:rPr lang="zh-TW" altLang="en-US" sz="1400" b="1" dirty="0">
                <a:solidFill>
                  <a:schemeClr val="bg1"/>
                </a:solidFill>
                <a:latin typeface="Adobe 繁黑體 Std B" panose="020B0700000000000000" pitchFamily="34" charset="-120"/>
                <a:ea typeface="Adobe 繁黑體 Std B" panose="020B0700000000000000" pitchFamily="34" charset="-120"/>
              </a:rPr>
              <a:t>用於查</a:t>
            </a: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找範圍</a:t>
            </a:r>
            <a:r>
              <a:rPr lang="zh-TW" altLang="en-US" sz="1400" b="1" dirty="0">
                <a:solidFill>
                  <a:schemeClr val="bg1"/>
                </a:solidFill>
                <a:latin typeface="Adobe 繁黑體 Std B" panose="020B0700000000000000" pitchFamily="34" charset="-120"/>
                <a:ea typeface="Adobe 繁黑體 Std B" panose="020B0700000000000000" pitchFamily="34" charset="-120"/>
              </a:rPr>
              <a:t>內的</a:t>
            </a: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字串</a:t>
            </a:r>
            <a:endParaRPr lang="en-US" altLang="zh-TW" sz="1400" b="1" dirty="0">
              <a:solidFill>
                <a:schemeClr val="bg1"/>
              </a:solidFill>
              <a:latin typeface="Adobe 繁黑體 Std B" panose="020B0700000000000000" pitchFamily="34" charset="-120"/>
              <a:ea typeface="Adobe 繁黑體 Std B" panose="020B0700000000000000" pitchFamily="34" charset="-120"/>
            </a:endParaRPr>
          </a:p>
        </p:txBody>
      </p:sp>
      <p:cxnSp>
        <p:nvCxnSpPr>
          <p:cNvPr id="19" name="直線單箭頭接點 18"/>
          <p:cNvCxnSpPr/>
          <p:nvPr/>
        </p:nvCxnSpPr>
        <p:spPr>
          <a:xfrm flipV="1">
            <a:off x="3876707" y="3048613"/>
            <a:ext cx="686076" cy="13492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H="1" flipV="1">
            <a:off x="6991509" y="3033563"/>
            <a:ext cx="654729" cy="18153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73109" y="3124330"/>
            <a:ext cx="1441420" cy="307777"/>
          </a:xfrm>
          <a:prstGeom prst="rect">
            <a:avLst/>
          </a:prstGeom>
        </p:spPr>
        <p:txBody>
          <a:bodyPr wrap="non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全部的內容比對</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458481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471748" y="3124928"/>
            <a:ext cx="8447315" cy="738664"/>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regex </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 /ECMAScript/</a:t>
            </a:r>
            <a:r>
              <a:rPr lang="en-US" altLang="zh-TW" sz="1400" dirty="0" err="1">
                <a:solidFill>
                  <a:srgbClr val="F92672"/>
                </a:solidFill>
                <a:latin typeface="Consolas" panose="020B0609020204030204" pitchFamily="49" charset="0"/>
              </a:rPr>
              <a:t>gi</a:t>
            </a:r>
            <a:r>
              <a:rPr lang="en-US" altLang="zh-TW" sz="1400" dirty="0">
                <a:solidFill>
                  <a:srgbClr val="F8F8F2"/>
                </a:solidFill>
                <a:latin typeface="Consolas" panose="020B0609020204030204" pitchFamily="49" charset="0"/>
              </a:rPr>
              <a:t>;</a:t>
            </a: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str</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'ECMAScript </a:t>
            </a:r>
            <a:r>
              <a:rPr lang="en-US" altLang="zh-TW" sz="1400" dirty="0" err="1">
                <a:solidFill>
                  <a:srgbClr val="FFEE99"/>
                </a:solidFill>
                <a:latin typeface="Consolas" panose="020B0609020204030204" pitchFamily="49" charset="0"/>
              </a:rPr>
              <a:t>Javscript</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EggCat</a:t>
            </a:r>
            <a:r>
              <a:rPr lang="en-US" altLang="zh-TW" sz="1400" dirty="0">
                <a:solidFill>
                  <a:srgbClr val="FFEE99"/>
                </a:solidFill>
                <a:latin typeface="Consolas" panose="020B0609020204030204" pitchFamily="49" charset="0"/>
              </a:rPr>
              <a:t> E123456789t </a:t>
            </a:r>
            <a:r>
              <a:rPr lang="en-US" altLang="zh-TW" sz="1400" dirty="0" err="1">
                <a:solidFill>
                  <a:srgbClr val="FFEE99"/>
                </a:solidFill>
                <a:latin typeface="Consolas" panose="020B0609020204030204" pitchFamily="49" charset="0"/>
              </a:rPr>
              <a:t>Eabcdefg</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ecmascripT</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Ecmascript</a:t>
            </a:r>
            <a:r>
              <a:rPr lang="en-US" altLang="zh-TW" sz="1400" dirty="0">
                <a:solidFill>
                  <a:srgbClr val="FFEE99"/>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txt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str.</a:t>
            </a:r>
            <a:r>
              <a:rPr lang="en-US" altLang="zh-TW" sz="1400" dirty="0" err="1">
                <a:solidFill>
                  <a:srgbClr val="A6E22E"/>
                </a:solidFill>
                <a:latin typeface="Consolas" panose="020B0609020204030204" pitchFamily="49" charset="0"/>
              </a:rPr>
              <a:t>match</a:t>
            </a:r>
            <a:r>
              <a:rPr lang="en-US" altLang="zh-TW" sz="1400" dirty="0">
                <a:solidFill>
                  <a:srgbClr val="F8F8F2"/>
                </a:solidFill>
                <a:latin typeface="Consolas" panose="020B0609020204030204" pitchFamily="49" charset="0"/>
              </a:rPr>
              <a:t>(regex);</a:t>
            </a:r>
            <a:endParaRPr lang="en-US" altLang="zh-TW" sz="1400" b="0" dirty="0">
              <a:solidFill>
                <a:srgbClr val="F8F8F2"/>
              </a:solidFill>
              <a:effectLst/>
              <a:latin typeface="Consolas" panose="020B0609020204030204" pitchFamily="49" charset="0"/>
            </a:endParaRPr>
          </a:p>
        </p:txBody>
      </p:sp>
      <p:sp>
        <p:nvSpPr>
          <p:cNvPr id="6" name="矩形 5"/>
          <p:cNvSpPr/>
          <p:nvPr/>
        </p:nvSpPr>
        <p:spPr>
          <a:xfrm>
            <a:off x="1123081" y="4463533"/>
            <a:ext cx="6218573" cy="369332"/>
          </a:xfrm>
          <a:prstGeom prst="rect">
            <a:avLst/>
          </a:prstGeom>
        </p:spPr>
        <p:txBody>
          <a:bodyPr wrap="square">
            <a:spAutoFit/>
          </a:bodyPr>
          <a:lstStyle/>
          <a:p>
            <a:pPr algn="ctr"/>
            <a:r>
              <a:rPr lang="zh-TW" altLang="en-US" dirty="0">
                <a:solidFill>
                  <a:schemeClr val="bg1">
                    <a:lumMod val="75000"/>
                  </a:schemeClr>
                </a:solidFill>
                <a:latin typeface="Adobe 繁黑體 Std B" panose="020B0700000000000000" pitchFamily="34" charset="-120"/>
                <a:ea typeface="Adobe 繁黑體 Std B" panose="020B0700000000000000" pitchFamily="34" charset="-120"/>
              </a:rPr>
              <a:t> </a:t>
            </a:r>
            <a:r>
              <a:rPr lang="en-US" altLang="zh-TW" dirty="0" smtClean="0">
                <a:solidFill>
                  <a:schemeClr val="bg1">
                    <a:lumMod val="75000"/>
                  </a:schemeClr>
                </a:solidFill>
                <a:latin typeface="Adobe 繁黑體 Std B" panose="020B0700000000000000" pitchFamily="34" charset="-120"/>
                <a:ea typeface="Adobe 繁黑體 Std B" panose="020B0700000000000000" pitchFamily="34" charset="-120"/>
              </a:rPr>
              <a:t>---------&gt; </a:t>
            </a:r>
            <a:r>
              <a:rPr lang="en-US" altLang="zh-TW" dirty="0" smtClean="0">
                <a:solidFill>
                  <a:schemeClr val="bg1">
                    <a:lumMod val="75000"/>
                  </a:schemeClr>
                </a:solidFill>
                <a:latin typeface="Adobe 繁黑體 Std B" panose="020B0700000000000000" pitchFamily="34" charset="-120"/>
                <a:ea typeface="Adobe 繁黑體 Std B" panose="020B0700000000000000" pitchFamily="34" charset="-120"/>
                <a:sym typeface="Wingdings" panose="05000000000000000000" pitchFamily="2" charset="2"/>
              </a:rPr>
              <a:t> </a:t>
            </a:r>
            <a:r>
              <a:rPr lang="zh-TW" altLang="en-US" dirty="0" smtClean="0">
                <a:solidFill>
                  <a:schemeClr val="bg1">
                    <a:lumMod val="75000"/>
                  </a:schemeClr>
                </a:solidFill>
                <a:latin typeface="Adobe 繁黑體 Std B" panose="020B0700000000000000" pitchFamily="34" charset="-120"/>
                <a:ea typeface="Adobe 繁黑體 Std B" panose="020B0700000000000000" pitchFamily="34" charset="-120"/>
              </a:rPr>
              <a:t>["</a:t>
            </a:r>
            <a:r>
              <a:rPr lang="zh-TW" altLang="en-US" dirty="0">
                <a:solidFill>
                  <a:schemeClr val="bg1">
                    <a:lumMod val="75000"/>
                  </a:schemeClr>
                </a:solidFill>
                <a:latin typeface="Adobe 繁黑體 Std B" panose="020B0700000000000000" pitchFamily="34" charset="-120"/>
                <a:ea typeface="Adobe 繁黑體 Std B" panose="020B0700000000000000" pitchFamily="34" charset="-120"/>
              </a:rPr>
              <a:t>ECMAScript", "ecmascripT", "Ecmascript"]</a:t>
            </a:r>
          </a:p>
        </p:txBody>
      </p:sp>
      <p:sp>
        <p:nvSpPr>
          <p:cNvPr id="7" name="矩形 6"/>
          <p:cNvSpPr/>
          <p:nvPr/>
        </p:nvSpPr>
        <p:spPr>
          <a:xfrm>
            <a:off x="4321471" y="1676440"/>
            <a:ext cx="2747868" cy="338554"/>
          </a:xfrm>
          <a:prstGeom prst="rect">
            <a:avLst/>
          </a:prstGeom>
        </p:spPr>
        <p:txBody>
          <a:bodyPr wrap="none">
            <a:spAutoFit/>
          </a:bodyPr>
          <a:lstStyle/>
          <a:p>
            <a:r>
              <a:rPr lang="en-US" altLang="zh-TW" sz="1600" dirty="0" err="1"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i</a:t>
            </a:r>
            <a:r>
              <a:rPr lang="en-US" altLang="zh-TW" sz="16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a:t>
            </a:r>
            <a:r>
              <a:rPr lang="zh-TW" altLang="en-US" sz="16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可以比對的時候不管大小寫</a:t>
            </a:r>
            <a:endParaRPr lang="zh-TW" altLang="en-US" sz="1600" dirty="0">
              <a:solidFill>
                <a:schemeClr val="accent2">
                  <a:lumMod val="60000"/>
                  <a:lumOff val="40000"/>
                </a:schemeClr>
              </a:solidFill>
              <a:latin typeface="Adobe 繁黑體 Std B" panose="020B0700000000000000" pitchFamily="34" charset="-120"/>
              <a:ea typeface="Adobe 繁黑體 Std B" panose="020B0700000000000000" pitchFamily="34" charset="-120"/>
            </a:endParaRPr>
          </a:p>
        </p:txBody>
      </p:sp>
      <p:cxnSp>
        <p:nvCxnSpPr>
          <p:cNvPr id="8" name="直線單箭頭接點 7"/>
          <p:cNvCxnSpPr/>
          <p:nvPr/>
        </p:nvCxnSpPr>
        <p:spPr>
          <a:xfrm flipH="1">
            <a:off x="4127865" y="2081348"/>
            <a:ext cx="1384662" cy="10972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288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469767" y="1119441"/>
            <a:ext cx="944489"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air/</a:t>
            </a:r>
            <a:endParaRPr lang="en-US" altLang="zh-TW" b="0" dirty="0">
              <a:solidFill>
                <a:srgbClr val="F8F8F2"/>
              </a:solidFill>
              <a:effectLst/>
              <a:latin typeface="Consolas" panose="020B0609020204030204" pitchFamily="49" charset="0"/>
            </a:endParaRPr>
          </a:p>
        </p:txBody>
      </p:sp>
      <p:sp>
        <p:nvSpPr>
          <p:cNvPr id="5" name="矩形 4"/>
          <p:cNvSpPr/>
          <p:nvPr/>
        </p:nvSpPr>
        <p:spPr>
          <a:xfrm>
            <a:off x="1393747" y="1576780"/>
            <a:ext cx="81785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er</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6" name="矩形 5"/>
          <p:cNvSpPr/>
          <p:nvPr/>
        </p:nvSpPr>
        <p:spPr>
          <a:xfrm>
            <a:off x="1942011" y="2881817"/>
            <a:ext cx="2210862" cy="646331"/>
          </a:xfrm>
          <a:prstGeom prst="rect">
            <a:avLst/>
          </a:prstGeom>
        </p:spPr>
        <p:txBody>
          <a:bodyPr wrap="none">
            <a:spAutoFit/>
          </a:bodyPr>
          <a:lstStyle/>
          <a:p>
            <a:r>
              <a:rPr lang="en-US" altLang="zh-TW" sz="3600" dirty="0">
                <a:solidFill>
                  <a:srgbClr val="FFEE99"/>
                </a:solidFill>
                <a:latin typeface="Consolas" panose="020B0609020204030204" pitchFamily="49" charset="0"/>
              </a:rPr>
              <a:t>/</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a</a:t>
            </a:r>
            <a:r>
              <a:rPr lang="en-US" altLang="zh-TW" sz="3600" dirty="0">
                <a:solidFill>
                  <a:srgbClr val="FF80F4"/>
                </a:solidFill>
                <a:latin typeface="Consolas" panose="020B0609020204030204" pitchFamily="49" charset="0"/>
              </a:rPr>
              <a:t>.</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e</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a:t>
            </a:r>
            <a:endParaRPr lang="en-US" altLang="zh-TW" sz="3600" b="0" dirty="0">
              <a:solidFill>
                <a:srgbClr val="F8F8F2"/>
              </a:solidFill>
              <a:effectLst/>
              <a:latin typeface="Consolas" panose="020B0609020204030204" pitchFamily="49" charset="0"/>
            </a:endParaRPr>
          </a:p>
        </p:txBody>
      </p:sp>
      <p:sp>
        <p:nvSpPr>
          <p:cNvPr id="7" name="矩形 6"/>
          <p:cNvSpPr/>
          <p:nvPr/>
        </p:nvSpPr>
        <p:spPr>
          <a:xfrm>
            <a:off x="2522452" y="1180996"/>
            <a:ext cx="2409634"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匹配任何開頭</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為</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air </a:t>
            </a:r>
            <a:r>
              <a:rPr lang="zh-TW" altLang="en-US" sz="1400" dirty="0">
                <a:solidFill>
                  <a:schemeClr val="bg1"/>
                </a:solidFill>
                <a:latin typeface="Adobe 繁黑體 Std B" panose="020B0700000000000000" pitchFamily="34" charset="-120"/>
                <a:ea typeface="Adobe 繁黑體 Std B" panose="020B0700000000000000" pitchFamily="34" charset="-120"/>
              </a:rPr>
              <a:t>的</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8" name="矩形 7"/>
          <p:cNvSpPr/>
          <p:nvPr/>
        </p:nvSpPr>
        <p:spPr>
          <a:xfrm>
            <a:off x="2522451" y="1638335"/>
            <a:ext cx="2363147"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任何結</a:t>
            </a:r>
            <a:r>
              <a:rPr lang="zh-TW" altLang="en-US" sz="1400" dirty="0">
                <a:solidFill>
                  <a:schemeClr val="bg1"/>
                </a:solidFill>
                <a:latin typeface="Adobe 繁黑體 Std B" panose="020B0700000000000000" pitchFamily="34" charset="-120"/>
                <a:ea typeface="Adobe 繁黑體 Std B" panose="020B0700000000000000" pitchFamily="34" charset="-120"/>
              </a:rPr>
              <a:t>尾</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為</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er</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 </a:t>
            </a:r>
            <a:r>
              <a:rPr lang="zh-TW" altLang="en-US" sz="1400" dirty="0">
                <a:solidFill>
                  <a:schemeClr val="bg1"/>
                </a:solidFill>
                <a:latin typeface="Adobe 繁黑體 Std B" panose="020B0700000000000000" pitchFamily="34" charset="-120"/>
                <a:ea typeface="Adobe 繁黑體 Std B" panose="020B0700000000000000" pitchFamily="34" charset="-120"/>
              </a:rPr>
              <a:t>的</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3038414" y="4363136"/>
            <a:ext cx="1666196" cy="523220"/>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匹配任何包含零個或多個</a:t>
            </a:r>
            <a:r>
              <a:rPr lang="en-US" altLang="zh-TW" sz="1400" dirty="0">
                <a:solidFill>
                  <a:schemeClr val="bg1"/>
                </a:solidFill>
                <a:latin typeface="Adobe 繁黑體 Std B" panose="020B0700000000000000" pitchFamily="34" charset="-120"/>
                <a:ea typeface="Adobe 繁黑體 Std B" panose="020B0700000000000000" pitchFamily="34" charset="-120"/>
              </a:rPr>
              <a:t>n </a:t>
            </a:r>
            <a:r>
              <a:rPr lang="zh-TW" altLang="en-US" sz="1400" dirty="0">
                <a:solidFill>
                  <a:schemeClr val="bg1"/>
                </a:solidFill>
                <a:latin typeface="Adobe 繁黑體 Std B" panose="020B0700000000000000" pitchFamily="34" charset="-120"/>
                <a:ea typeface="Adobe 繁黑體 Std B" panose="020B0700000000000000" pitchFamily="34" charset="-120"/>
              </a:rPr>
              <a:t>的字符串。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1469390" y="4470857"/>
            <a:ext cx="1278705" cy="307777"/>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查找單個字</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符</a:t>
            </a:r>
            <a:endParaRPr lang="zh-TW" altLang="en-US" sz="1400" dirty="0">
              <a:solidFill>
                <a:schemeClr val="bg1"/>
              </a:solidFill>
            </a:endParaRPr>
          </a:p>
        </p:txBody>
      </p:sp>
      <p:cxnSp>
        <p:nvCxnSpPr>
          <p:cNvPr id="12" name="直線單箭頭接點 11"/>
          <p:cNvCxnSpPr/>
          <p:nvPr/>
        </p:nvCxnSpPr>
        <p:spPr>
          <a:xfrm flipH="1" flipV="1">
            <a:off x="3186962" y="3258672"/>
            <a:ext cx="540307" cy="11044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2168057" y="3373992"/>
            <a:ext cx="688354" cy="9891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378919" y="2889340"/>
            <a:ext cx="2404376"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任何開頭是</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結尾是</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e</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然後中間不管是英文或是數字的字串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956078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941508178"/>
              </p:ext>
            </p:extLst>
          </p:nvPr>
        </p:nvGraphicFramePr>
        <p:xfrm>
          <a:off x="3445328" y="1656806"/>
          <a:ext cx="5435600" cy="3339715"/>
        </p:xfrm>
        <a:graphic>
          <a:graphicData uri="http://schemas.openxmlformats.org/drawingml/2006/table">
            <a:tbl>
              <a:tblPr firstRow="1" bandRow="1">
                <a:tableStyleId>{5C22544A-7EE6-4342-B048-85BDC9FD1C3A}</a:tableStyleId>
              </a:tblPr>
              <a:tblGrid>
                <a:gridCol w="941287"/>
                <a:gridCol w="4494313"/>
              </a:tblGrid>
              <a:tr h="316219">
                <a:tc>
                  <a:txBody>
                    <a:bodyPr/>
                    <a:lstStyle/>
                    <a:p>
                      <a:r>
                        <a:rPr lang="zh-TW" altLang="en-US" sz="1500" b="1" i="0" kern="1200" dirty="0" smtClean="0">
                          <a:solidFill>
                            <a:schemeClr val="lt1"/>
                          </a:solidFill>
                          <a:effectLst/>
                          <a:latin typeface="Adobe 繁黑體 Std B" panose="020B0700000000000000" pitchFamily="34" charset="-120"/>
                          <a:ea typeface="Adobe 繁黑體 Std B" panose="020B0700000000000000" pitchFamily="34" charset="-120"/>
                          <a:cs typeface="+mn-cs"/>
                        </a:rPr>
                        <a:t>正規</a:t>
                      </a:r>
                      <a:endParaRPr lang="zh-TW" altLang="en-US" sz="150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500" dirty="0" smtClean="0">
                          <a:latin typeface="Adobe 繁黑體 Std B" panose="020B0700000000000000" pitchFamily="34" charset="-120"/>
                          <a:ea typeface="Adobe 繁黑體 Std B" panose="020B0700000000000000" pitchFamily="34" charset="-120"/>
                        </a:rPr>
                        <a:t>描述</a:t>
                      </a: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匹配任何包含至少一個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匹配任何包含零個或多個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匹配任何包含零個或一個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n{X}</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匹配包含 </a:t>
                      </a:r>
                      <a:r>
                        <a:rPr lang="en-US" altLang="zh-TW" sz="1600" b="0" dirty="0" smtClean="0">
                          <a:latin typeface="Adobe 繁黑體 Std B" panose="020B0700000000000000" pitchFamily="34" charset="-120"/>
                          <a:ea typeface="Adobe 繁黑體 Std B" panose="020B0700000000000000" pitchFamily="34" charset="-120"/>
                        </a:rPr>
                        <a:t>X</a:t>
                      </a:r>
                      <a:r>
                        <a:rPr lang="zh-TW" altLang="en-US" sz="1600" b="0" dirty="0" smtClean="0">
                          <a:latin typeface="Adobe 繁黑體 Std B" panose="020B0700000000000000" pitchFamily="34" charset="-120"/>
                          <a:ea typeface="Adobe 繁黑體 Std B" panose="020B0700000000000000" pitchFamily="34" charset="-120"/>
                        </a:rPr>
                        <a:t>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的序列的字符串。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r>
                        <a:rPr lang="zh-TW" altLang="en-US" sz="1600" dirty="0" smtClean="0">
                          <a:latin typeface="Adobe 繁黑體 Std B" panose="020B0700000000000000" pitchFamily="34" charset="-120"/>
                          <a:ea typeface="Adobe 繁黑體 Std B" panose="020B0700000000000000" pitchFamily="34" charset="-120"/>
                        </a:rPr>
                        <a:t>查找單個字符，除了換行和行結束符。</a:t>
                      </a:r>
                      <a:endParaRPr lang="zh-TW" altLang="en-US" sz="160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匹配任何結尾為 </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匹配任何開頭為</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bl>
          </a:graphicData>
        </a:graphic>
      </p:graphicFrame>
    </p:spTree>
    <p:extLst>
      <p:ext uri="{BB962C8B-B14F-4D97-AF65-F5344CB8AC3E}">
        <p14:creationId xmlns:p14="http://schemas.microsoft.com/office/powerpoint/2010/main" val="2209416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966651" y="2003658"/>
            <a:ext cx="3892732" cy="2031325"/>
          </a:xfrm>
          <a:prstGeom prst="rect">
            <a:avLst/>
          </a:prstGeom>
        </p:spPr>
        <p:txBody>
          <a:bodyPr wrap="square">
            <a:spAutoFit/>
          </a:bodyPr>
          <a:lstStyle/>
          <a:p>
            <a:r>
              <a:rPr lang="en-US" altLang="zh-TW" dirty="0">
                <a:solidFill>
                  <a:srgbClr val="FFEE99"/>
                </a:solidFill>
                <a:latin typeface="Consolas" panose="020B0609020204030204" pitchFamily="49" charset="0"/>
              </a:rPr>
              <a:t>'a123@gmail.com'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'tesst@hotmail.com'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'n789@gmail.com'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'abcdef@yahoo.com'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'55555@gmail.com'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'1245@hotmail.com'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'abc123@hotmail.com'</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5972280" y="1929340"/>
            <a:ext cx="3536546"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a:t>
            </a:r>
            <a:r>
              <a:rPr lang="en-US" altLang="zh-TW" sz="2800" dirty="0">
                <a:solidFill>
                  <a:srgbClr val="F92672"/>
                </a:solidFill>
                <a:latin typeface="Consolas" panose="020B0609020204030204" pitchFamily="49" charset="0"/>
              </a:rPr>
              <a:t>^</a:t>
            </a:r>
            <a:r>
              <a:rPr lang="en-US" altLang="zh-TW" sz="2800" dirty="0">
                <a:solidFill>
                  <a:srgbClr val="FF80F4"/>
                </a:solidFill>
                <a:latin typeface="Consolas" panose="020B0609020204030204" pitchFamily="49" charset="0"/>
              </a:rPr>
              <a:t>.</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a:t>
            </a:r>
            <a:r>
              <a:rPr lang="en-US" altLang="zh-TW" sz="2800" dirty="0" err="1">
                <a:solidFill>
                  <a:srgbClr val="FFEE99"/>
                </a:solidFill>
                <a:latin typeface="Consolas" panose="020B0609020204030204" pitchFamily="49" charset="0"/>
              </a:rPr>
              <a:t>gmail</a:t>
            </a:r>
            <a:r>
              <a:rPr lang="en-US" altLang="zh-TW" sz="2800" dirty="0">
                <a:solidFill>
                  <a:srgbClr val="FF80F4"/>
                </a:solidFill>
                <a:latin typeface="Consolas" panose="020B0609020204030204" pitchFamily="49" charset="0"/>
              </a:rPr>
              <a:t>\.</a:t>
            </a:r>
            <a:r>
              <a:rPr lang="en-US" altLang="zh-TW" sz="2800" dirty="0">
                <a:solidFill>
                  <a:srgbClr val="FFEE99"/>
                </a:solidFill>
                <a:latin typeface="Consolas" panose="020B0609020204030204" pitchFamily="49" charset="0"/>
              </a:rPr>
              <a:t>com</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sp>
        <p:nvSpPr>
          <p:cNvPr id="4" name="矩形 3"/>
          <p:cNvSpPr/>
          <p:nvPr/>
        </p:nvSpPr>
        <p:spPr>
          <a:xfrm>
            <a:off x="5650370" y="2637225"/>
            <a:ext cx="4320944" cy="307777"/>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我可以透過這個正規把所有的</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gmail</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的信箱給撈出來</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5650370" y="3019321"/>
            <a:ext cx="4320944" cy="523220"/>
          </a:xfrm>
          <a:prstGeom prst="rect">
            <a:avLst/>
          </a:prstGeom>
        </p:spPr>
        <p:txBody>
          <a:bodyPr wrap="square">
            <a:spAutoFit/>
          </a:bodyPr>
          <a:lstStyle/>
          <a:p>
            <a:pPr algn="ct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因為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再正規表示法有其他意思，所以如果要把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或是其他符號當成字串來比對的話，需要前面加個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endParaRPr lang="zh-TW" altLang="en-US"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69805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777984" y="2754312"/>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rgbClr val="323230"/>
                </a:solidFill>
                <a:latin typeface="Microsoft YaHei UI" panose="020B0503020204020204" pitchFamily="34" charset="-122"/>
                <a:ea typeface="Microsoft YaHei UI" panose="020B0503020204020204" pitchFamily="34" charset="-122"/>
              </a:rPr>
              <a:t>#</a:t>
            </a:r>
            <a:r>
              <a:rPr lang="zh-TW" altLang="en-US" b="1" dirty="0">
                <a:solidFill>
                  <a:srgbClr val="323230"/>
                </a:solidFill>
                <a:latin typeface="Microsoft YaHei UI" panose="020B0503020204020204" pitchFamily="34" charset="-122"/>
                <a:ea typeface="Microsoft YaHei UI" panose="020B0503020204020204" pitchFamily="34" charset="-122"/>
              </a:rPr>
              <a:t> 什麼是物件</a:t>
            </a:r>
            <a:r>
              <a:rPr lang="en-US" altLang="zh-TW" b="1" dirty="0">
                <a:solidFill>
                  <a:srgbClr val="323230"/>
                </a:solidFill>
                <a:latin typeface="Microsoft YaHei UI" panose="020B0503020204020204" pitchFamily="34" charset="-122"/>
                <a:ea typeface="Microsoft YaHei UI" panose="020B0503020204020204" pitchFamily="34" charset="-122"/>
              </a:rPr>
              <a:t>?</a:t>
            </a:r>
            <a:endParaRPr lang="zh-TW" altLang="en-US" b="1" dirty="0">
              <a:solidFill>
                <a:srgbClr val="323230"/>
              </a:solidFill>
              <a:latin typeface="Microsoft YaHei UI" panose="020B0503020204020204" pitchFamily="34" charset="-122"/>
              <a:ea typeface="Microsoft YaHei UI" panose="020B0503020204020204" pitchFamily="34" charset="-122"/>
            </a:endParaRPr>
          </a:p>
        </p:txBody>
      </p:sp>
      <p:sp>
        <p:nvSpPr>
          <p:cNvPr id="6" name="標題 1"/>
          <p:cNvSpPr txBox="1">
            <a:spLocks/>
          </p:cNvSpPr>
          <p:nvPr/>
        </p:nvSpPr>
        <p:spPr>
          <a:xfrm>
            <a:off x="917684" y="3771900"/>
            <a:ext cx="8215367" cy="7492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800" dirty="0">
                <a:solidFill>
                  <a:srgbClr val="323230"/>
                </a:solidFill>
                <a:latin typeface="Microsoft YaHei UI" panose="020B0503020204020204" pitchFamily="34" charset="-122"/>
                <a:ea typeface="Microsoft YaHei UI" panose="020B0503020204020204" pitchFamily="34" charset="-122"/>
              </a:rPr>
              <a:t>網頁中任何一個元素都是物件，哪怕是一個 </a:t>
            </a:r>
            <a:r>
              <a:rPr lang="en-US" altLang="zh-TW" sz="1800" dirty="0">
                <a:solidFill>
                  <a:srgbClr val="323230"/>
                </a:solidFill>
                <a:latin typeface="Microsoft YaHei UI" panose="020B0503020204020204" pitchFamily="34" charset="-122"/>
                <a:ea typeface="Microsoft YaHei UI" panose="020B0503020204020204" pitchFamily="34" charset="-122"/>
              </a:rPr>
              <a:t>p</a:t>
            </a:r>
            <a:r>
              <a:rPr lang="zh-TW" altLang="en-US" sz="1800" dirty="0">
                <a:solidFill>
                  <a:srgbClr val="323230"/>
                </a:solidFill>
                <a:latin typeface="Microsoft YaHei UI" panose="020B0503020204020204" pitchFamily="34" charset="-122"/>
                <a:ea typeface="Microsoft YaHei UI" panose="020B0503020204020204" pitchFamily="34" charset="-122"/>
              </a:rPr>
              <a:t>標籤都是物件</a:t>
            </a:r>
          </a:p>
        </p:txBody>
      </p:sp>
    </p:spTree>
    <p:extLst>
      <p:ext uri="{BB962C8B-B14F-4D97-AF65-F5344CB8AC3E}">
        <p14:creationId xmlns:p14="http://schemas.microsoft.com/office/powerpoint/2010/main" val="2748138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1288869" y="1690527"/>
            <a:ext cx="2865120" cy="2031325"/>
          </a:xfrm>
          <a:prstGeom prst="rect">
            <a:avLst/>
          </a:prstGeom>
        </p:spPr>
        <p:txBody>
          <a:bodyPr wrap="square">
            <a:spAutoFit/>
          </a:bodyPr>
          <a:lstStyle/>
          <a:p>
            <a:r>
              <a:rPr lang="en-US" altLang="zh-TW" dirty="0">
                <a:solidFill>
                  <a:srgbClr val="FFEE99"/>
                </a:solidFill>
                <a:latin typeface="Consolas" panose="020B0609020204030204" pitchFamily="49" charset="0"/>
              </a:rPr>
              <a:t>"2006/02/03"</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"test/07/</a:t>
            </a:r>
            <a:r>
              <a:rPr lang="en-US" altLang="zh-TW" dirty="0" err="1">
                <a:solidFill>
                  <a:srgbClr val="FFEE99"/>
                </a:solidFill>
                <a:latin typeface="Consolas" panose="020B0609020204030204" pitchFamily="49" charset="0"/>
              </a:rPr>
              <a:t>sd</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"2016/05/10"</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"1998/03/07"</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"12345/23/45678"</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"1234/23/45678"</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"12345/23/45"</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642588" y="1690527"/>
            <a:ext cx="5545108" cy="400110"/>
          </a:xfrm>
          <a:prstGeom prst="rect">
            <a:avLst/>
          </a:prstGeom>
        </p:spPr>
        <p:txBody>
          <a:bodyPr wrap="none">
            <a:spAutoFit/>
          </a:bodyPr>
          <a:lstStyle/>
          <a:p>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{4}</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{2}</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{2}</a:t>
            </a:r>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endParaRPr lang="zh-TW" altLang="en-US" sz="2000" b="0" dirty="0">
              <a:solidFill>
                <a:srgbClr val="F8F8F2"/>
              </a:solidFill>
              <a:effectLst/>
              <a:latin typeface="Consolas" panose="020B0609020204030204" pitchFamily="49" charset="0"/>
            </a:endParaRPr>
          </a:p>
        </p:txBody>
      </p:sp>
      <p:sp>
        <p:nvSpPr>
          <p:cNvPr id="4" name="矩形 3"/>
          <p:cNvSpPr/>
          <p:nvPr/>
        </p:nvSpPr>
        <p:spPr>
          <a:xfrm>
            <a:off x="4718551" y="1196629"/>
            <a:ext cx="5183093" cy="307777"/>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可以透過這個正規把所有正確的日期格式給篩選出來</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4478861" y="3301352"/>
            <a:ext cx="1990334" cy="276999"/>
          </a:xfrm>
          <a:prstGeom prst="rect">
            <a:avLst/>
          </a:prstGeom>
        </p:spPr>
        <p:txBody>
          <a:bodyPr wrap="square">
            <a:spAutoFit/>
          </a:bodyPr>
          <a:lstStyle/>
          <a:p>
            <a:pPr algn="ctr"/>
            <a:r>
              <a:rPr lang="zh-TW" altLang="en-US" sz="1200" dirty="0" smtClean="0">
                <a:solidFill>
                  <a:schemeClr val="bg1"/>
                </a:solidFill>
                <a:latin typeface="Adobe 繁黑體 Std B" panose="020B0700000000000000" pitchFamily="34" charset="-120"/>
                <a:ea typeface="Adobe 繁黑體 Std B" panose="020B0700000000000000" pitchFamily="34" charset="-120"/>
              </a:rPr>
              <a:t>要找匹配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4</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cxnSp>
        <p:nvCxnSpPr>
          <p:cNvPr id="6" name="直線單箭頭接點 5"/>
          <p:cNvCxnSpPr/>
          <p:nvPr/>
        </p:nvCxnSpPr>
        <p:spPr>
          <a:xfrm flipV="1">
            <a:off x="5625737" y="2090638"/>
            <a:ext cx="436150" cy="101832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H="1" flipV="1">
            <a:off x="7758180" y="2031581"/>
            <a:ext cx="23573" cy="15517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794068" y="3684924"/>
            <a:ext cx="2136080"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匹配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2</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9315200" y="3301353"/>
            <a:ext cx="2136080"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要找匹配</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2</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1" name="直線單箭頭接點 10"/>
          <p:cNvCxnSpPr/>
          <p:nvPr/>
        </p:nvCxnSpPr>
        <p:spPr>
          <a:xfrm flipH="1" flipV="1">
            <a:off x="9454474" y="2054245"/>
            <a:ext cx="733222" cy="115050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30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2481238" y="2160527"/>
            <a:ext cx="6800682"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RegExp.test</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br>
              <a:rPr lang="en-US" altLang="zh-TW" sz="1800" dirty="0" smtClean="0">
                <a:solidFill>
                  <a:schemeClr val="bg1"/>
                </a:solidFill>
                <a:latin typeface="Adobe 繁黑體 Std B" panose="020B0700000000000000" pitchFamily="34" charset="-120"/>
                <a:ea typeface="Adobe 繁黑體 Std B" panose="020B0700000000000000" pitchFamily="34" charset="-120"/>
              </a:rPr>
            </a:b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字串是否符合正則表達式規則，如果符合回傳</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true </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沒符合</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false</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5" name="標題 1"/>
          <p:cNvSpPr txBox="1">
            <a:spLocks/>
          </p:cNvSpPr>
          <p:nvPr/>
        </p:nvSpPr>
        <p:spPr>
          <a:xfrm>
            <a:off x="1857476" y="3375708"/>
            <a:ext cx="8048206"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RegExp.exec</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a:t>
            </a:r>
            <a:r>
              <a:rPr lang="en-US" altLang="zh-TW" sz="1800" dirty="0">
                <a:solidFill>
                  <a:schemeClr val="bg1"/>
                </a:solidFill>
                <a:latin typeface="Adobe 繁黑體 Std B" panose="020B0700000000000000" pitchFamily="34" charset="-120"/>
                <a:ea typeface="Adobe 繁黑體 Std B" panose="020B0700000000000000" pitchFamily="34" charset="-120"/>
              </a:rPr>
              <a:t>);</a:t>
            </a:r>
            <a:endParaRPr lang="zh-TW" altLang="en-US" sz="1800" dirty="0">
              <a:solidFill>
                <a:schemeClr val="bg1"/>
              </a:solidFill>
              <a:latin typeface="Adobe 繁黑體 Std B" panose="020B0700000000000000" pitchFamily="34" charset="-120"/>
              <a:ea typeface="Adobe 繁黑體 Std B" panose="020B0700000000000000" pitchFamily="34" charset="-120"/>
            </a:endParaRP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字串是否符合正則表達式規則，如果符合回傳匹配結果，沒符合回傳</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null</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858406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82953" y="1098974"/>
            <a:ext cx="4335035" cy="1207101"/>
          </a:xfrm>
        </p:spPr>
        <p:txBody>
          <a:bodyPr>
            <a:normAutofit/>
          </a:bodyPr>
          <a:lstStyle/>
          <a:p>
            <a:pPr algn="ctr">
              <a:lnSpc>
                <a:spcPct val="150000"/>
              </a:lnSpc>
            </a:pPr>
            <a:r>
              <a:rPr lang="en-US" altLang="zh-TW" sz="1800" dirty="0" smtClean="0">
                <a:solidFill>
                  <a:schemeClr val="bg1"/>
                </a:solidFill>
                <a:latin typeface="Adobe 繁黑體 Std B" panose="020B0700000000000000" pitchFamily="34" charset="-120"/>
                <a:ea typeface="Adobe 繁黑體 Std B" panose="020B0700000000000000" pitchFamily="34" charset="-120"/>
              </a:rPr>
              <a:t>String. replace(</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1800" dirty="0" err="1">
                <a:solidFill>
                  <a:schemeClr val="bg1"/>
                </a:solidFill>
                <a:latin typeface="Adobe 繁黑體 Std B" panose="020B0700000000000000" pitchFamily="34" charset="-120"/>
                <a:ea typeface="Adobe 繁黑體 Std B" panose="020B0700000000000000" pitchFamily="34" charset="-120"/>
              </a:rPr>
              <a:t>s</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a:solidFill>
                  <a:schemeClr val="bg1"/>
                </a:solidFill>
                <a:latin typeface="Adobe 繁黑體 Std B" panose="020B0700000000000000" pitchFamily="34" charset="-120"/>
                <a:ea typeface="Adobe 繁黑體 Std B" panose="020B0700000000000000" pitchFamily="34" charset="-120"/>
              </a:rPr>
              <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替換與正則表達式匹配的子串</a:t>
            </a:r>
          </a:p>
        </p:txBody>
      </p:sp>
      <p:sp>
        <p:nvSpPr>
          <p:cNvPr id="3" name="標題 1"/>
          <p:cNvSpPr txBox="1">
            <a:spLocks/>
          </p:cNvSpPr>
          <p:nvPr/>
        </p:nvSpPr>
        <p:spPr>
          <a:xfrm>
            <a:off x="343986" y="2889248"/>
            <a:ext cx="5812971" cy="80014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String.match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在字串方法內使用正則表達式來找到一個或是多個匹配的</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結果</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7" name="標題 1"/>
          <p:cNvSpPr txBox="1">
            <a:spLocks/>
          </p:cNvSpPr>
          <p:nvPr/>
        </p:nvSpPr>
        <p:spPr>
          <a:xfrm>
            <a:off x="687257" y="4272563"/>
            <a:ext cx="4845587"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String.split</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我們經常使用</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split</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把字串分割成</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陣列，複雜</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的分割也可以使用正則表達式來解決</a:t>
            </a:r>
          </a:p>
        </p:txBody>
      </p:sp>
      <p:sp>
        <p:nvSpPr>
          <p:cNvPr id="8" name="標題 1"/>
          <p:cNvSpPr txBox="1">
            <a:spLocks/>
          </p:cNvSpPr>
          <p:nvPr/>
        </p:nvSpPr>
        <p:spPr>
          <a:xfrm>
            <a:off x="5705751" y="1045228"/>
            <a:ext cx="5519053" cy="1552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String.search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br>
              <a:rPr lang="en-US" altLang="zh-TW" sz="1800" dirty="0" smtClean="0">
                <a:solidFill>
                  <a:schemeClr val="bg1"/>
                </a:solidFill>
                <a:latin typeface="Adobe 繁黑體 Std B" panose="020B0700000000000000" pitchFamily="34" charset="-120"/>
                <a:ea typeface="Adobe 繁黑體 Std B" panose="020B0700000000000000" pitchFamily="34" charset="-120"/>
              </a:rPr>
            </a:b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在字串方法內使用正則表達式來匹配字串，不符合回傳</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-1</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，符合回傳第一個索引，不支援</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g</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，不支援全局使用</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281054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533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標題 1"/>
          <p:cNvSpPr txBox="1">
            <a:spLocks/>
          </p:cNvSpPr>
          <p:nvPr/>
        </p:nvSpPr>
        <p:spPr>
          <a:xfrm>
            <a:off x="473184" y="605003"/>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b="1" dirty="0">
                <a:solidFill>
                  <a:schemeClr val="bg1"/>
                </a:solidFill>
                <a:latin typeface="Microsoft YaHei UI" panose="020B0503020204020204" pitchFamily="34" charset="-122"/>
                <a:ea typeface="Microsoft YaHei UI" panose="020B0503020204020204" pitchFamily="34" charset="-122"/>
              </a:rPr>
              <a:t>物件基本格式</a:t>
            </a:r>
          </a:p>
        </p:txBody>
      </p:sp>
      <p:sp>
        <p:nvSpPr>
          <p:cNvPr id="7" name="矩形 6"/>
          <p:cNvSpPr/>
          <p:nvPr/>
        </p:nvSpPr>
        <p:spPr>
          <a:xfrm>
            <a:off x="3537319" y="3658775"/>
            <a:ext cx="1762021" cy="523220"/>
          </a:xfrm>
          <a:prstGeom prst="rect">
            <a:avLst/>
          </a:prstGeom>
        </p:spPr>
        <p:txBody>
          <a:bodyPr wrap="none">
            <a:spAutoFit/>
          </a:bodyPr>
          <a:lstStyle/>
          <a:p>
            <a:r>
              <a:rPr lang="en-US" altLang="zh-TW" sz="2800" b="0" dirty="0">
                <a:solidFill>
                  <a:srgbClr val="F8F8F2"/>
                </a:solidFill>
                <a:effectLst/>
                <a:latin typeface="Consolas" panose="020B0609020204030204" pitchFamily="49" charset="0"/>
              </a:rPr>
              <a:t>obj.name</a:t>
            </a:r>
          </a:p>
        </p:txBody>
      </p:sp>
      <p:grpSp>
        <p:nvGrpSpPr>
          <p:cNvPr id="23" name="群組 22"/>
          <p:cNvGrpSpPr/>
          <p:nvPr/>
        </p:nvGrpSpPr>
        <p:grpSpPr>
          <a:xfrm>
            <a:off x="1617826" y="1586570"/>
            <a:ext cx="6415362" cy="1617820"/>
            <a:chOff x="3065626" y="1640840"/>
            <a:chExt cx="6415362" cy="1617820"/>
          </a:xfrm>
        </p:grpSpPr>
        <p:sp>
          <p:nvSpPr>
            <p:cNvPr id="5" name="矩形 4"/>
            <p:cNvSpPr/>
            <p:nvPr/>
          </p:nvSpPr>
          <p:spPr>
            <a:xfrm>
              <a:off x="4622800" y="2027872"/>
              <a:ext cx="2946400" cy="1200329"/>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en-US" altLang="zh-TW"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obj</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 {</a:t>
              </a: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name: </a:t>
              </a:r>
              <a:r>
                <a:rPr lang="en-US" altLang="zh-TW" b="0" dirty="0">
                  <a:solidFill>
                    <a:srgbClr val="FFEE99"/>
                  </a:solidFill>
                  <a:effectLst/>
                  <a:latin typeface="Consolas" panose="020B0609020204030204" pitchFamily="49" charset="0"/>
                </a:rPr>
                <a:t>"mike"</a:t>
              </a:r>
              <a:r>
                <a:rPr lang="en-US" altLang="zh-TW" b="0" dirty="0">
                  <a:solidFill>
                    <a:srgbClr val="F8F8F2"/>
                  </a:solidFill>
                  <a:effectLst/>
                  <a:latin typeface="Consolas" panose="020B0609020204030204" pitchFamily="49" charset="0"/>
                </a:rPr>
                <a:t>,</a:t>
              </a: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salary: </a:t>
              </a:r>
              <a:r>
                <a:rPr lang="en-US" altLang="zh-TW" b="0" dirty="0">
                  <a:solidFill>
                    <a:srgbClr val="FFEE99"/>
                  </a:solidFill>
                  <a:effectLst/>
                  <a:latin typeface="Consolas" panose="020B0609020204030204" pitchFamily="49" charset="0"/>
                </a:rPr>
                <a:t>"22000"</a:t>
              </a:r>
              <a:r>
                <a:rPr lang="en-US" altLang="zh-TW" b="0" dirty="0">
                  <a:solidFill>
                    <a:srgbClr val="F8F8F2"/>
                  </a:solidFill>
                  <a:effectLst/>
                  <a:latin typeface="Consolas" panose="020B0609020204030204" pitchFamily="49" charset="0"/>
                </a:rPr>
                <a:t>,</a:t>
              </a:r>
            </a:p>
            <a:p>
              <a:r>
                <a:rPr lang="en-US" altLang="zh-TW" b="0" dirty="0">
                  <a:solidFill>
                    <a:srgbClr val="F8F8F2"/>
                  </a:solidFill>
                  <a:effectLst/>
                  <a:latin typeface="Consolas" panose="020B0609020204030204" pitchFamily="49" charset="0"/>
                </a:rPr>
                <a:t>}</a:t>
              </a:r>
            </a:p>
          </p:txBody>
        </p:sp>
        <p:sp>
          <p:nvSpPr>
            <p:cNvPr id="10" name="標題 1"/>
            <p:cNvSpPr txBox="1">
              <a:spLocks/>
            </p:cNvSpPr>
            <p:nvPr/>
          </p:nvSpPr>
          <p:spPr>
            <a:xfrm>
              <a:off x="3065626" y="2689700"/>
              <a:ext cx="874549"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key</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3" name="直線單箭頭接點 12"/>
            <p:cNvCxnSpPr/>
            <p:nvPr/>
          </p:nvCxnSpPr>
          <p:spPr>
            <a:xfrm flipH="1">
              <a:off x="6781800" y="2027872"/>
              <a:ext cx="1562100" cy="3152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4" name="標題 1"/>
            <p:cNvSpPr txBox="1">
              <a:spLocks/>
            </p:cNvSpPr>
            <p:nvPr/>
          </p:nvSpPr>
          <p:spPr>
            <a:xfrm>
              <a:off x="8326164" y="1640840"/>
              <a:ext cx="1154824"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8" name="直線單箭頭接點 17"/>
            <p:cNvCxnSpPr/>
            <p:nvPr/>
          </p:nvCxnSpPr>
          <p:spPr>
            <a:xfrm flipV="1">
              <a:off x="3860665" y="2559077"/>
              <a:ext cx="1247775" cy="4095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19" name="標題 1"/>
          <p:cNvSpPr txBox="1">
            <a:spLocks/>
          </p:cNvSpPr>
          <p:nvPr/>
        </p:nvSpPr>
        <p:spPr>
          <a:xfrm>
            <a:off x="1930400" y="4062356"/>
            <a:ext cx="51943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透過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  可以直接取得物件裡面對應的</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跟</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
        <p:nvSpPr>
          <p:cNvPr id="21" name="矩形 20"/>
          <p:cNvSpPr/>
          <p:nvPr/>
        </p:nvSpPr>
        <p:spPr>
          <a:xfrm>
            <a:off x="3246917" y="5084868"/>
            <a:ext cx="2353529" cy="523220"/>
          </a:xfrm>
          <a:prstGeom prst="rect">
            <a:avLst/>
          </a:prstGeom>
        </p:spPr>
        <p:txBody>
          <a:bodyPr wrap="none">
            <a:spAutoFit/>
          </a:bodyPr>
          <a:lstStyle/>
          <a:p>
            <a:r>
              <a:rPr lang="en-US" altLang="zh-TW" sz="2800" b="0" dirty="0" err="1">
                <a:solidFill>
                  <a:srgbClr val="F8F8F2"/>
                </a:solidFill>
                <a:effectLst/>
                <a:latin typeface="Consolas" panose="020B0609020204030204" pitchFamily="49" charset="0"/>
              </a:rPr>
              <a:t>obj</a:t>
            </a:r>
            <a:r>
              <a:rPr lang="en-US" altLang="zh-TW" sz="2800" b="0" dirty="0">
                <a:solidFill>
                  <a:srgbClr val="F8F8F2"/>
                </a:solidFill>
                <a:effectLst/>
                <a:latin typeface="Consolas" panose="020B0609020204030204" pitchFamily="49" charset="0"/>
              </a:rPr>
              <a:t>[</a:t>
            </a:r>
            <a:r>
              <a:rPr lang="en-US" altLang="zh-TW" sz="2800" b="0" dirty="0">
                <a:solidFill>
                  <a:srgbClr val="FFEE99"/>
                </a:solidFill>
                <a:effectLst/>
                <a:latin typeface="Consolas" panose="020B0609020204030204" pitchFamily="49" charset="0"/>
              </a:rPr>
              <a:t>"name"</a:t>
            </a:r>
            <a:r>
              <a:rPr lang="en-US" altLang="zh-TW" sz="2800" b="0" dirty="0">
                <a:solidFill>
                  <a:srgbClr val="F8F8F2"/>
                </a:solidFill>
                <a:effectLst/>
                <a:latin typeface="Consolas" panose="020B0609020204030204" pitchFamily="49" charset="0"/>
              </a:rPr>
              <a:t>]</a:t>
            </a:r>
          </a:p>
        </p:txBody>
      </p:sp>
      <p:sp>
        <p:nvSpPr>
          <p:cNvPr id="22" name="標題 1"/>
          <p:cNvSpPr txBox="1">
            <a:spLocks/>
          </p:cNvSpPr>
          <p:nvPr/>
        </p:nvSpPr>
        <p:spPr>
          <a:xfrm>
            <a:off x="2055100" y="5522419"/>
            <a:ext cx="51816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也可以使用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來指定查找的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來取得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6507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矩形 5"/>
          <p:cNvSpPr/>
          <p:nvPr/>
        </p:nvSpPr>
        <p:spPr>
          <a:xfrm>
            <a:off x="1308100" y="1084640"/>
            <a:ext cx="3467100" cy="4832092"/>
          </a:xfrm>
          <a:prstGeom prst="rect">
            <a:avLst/>
          </a:prstGeom>
        </p:spPr>
        <p:txBody>
          <a:bodyPr wrap="square">
            <a:spAutoFit/>
          </a:bodyPr>
          <a:lstStyle/>
          <a:p>
            <a:r>
              <a:rPr lang="en-US" altLang="zh-TW" sz="2800" b="0" dirty="0">
                <a:solidFill>
                  <a:srgbClr val="FFC000"/>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p>
          <a:p>
            <a:r>
              <a:rPr lang="en-US" altLang="zh-TW" sz="2800" b="0" dirty="0">
                <a:solidFill>
                  <a:srgbClr val="FFC000"/>
                </a:solidFill>
                <a:effectLst/>
                <a:latin typeface="Consolas" panose="020B0609020204030204" pitchFamily="49" charset="0"/>
              </a:rPr>
              <a:t>]</a:t>
            </a:r>
          </a:p>
        </p:txBody>
      </p:sp>
      <p:sp>
        <p:nvSpPr>
          <p:cNvPr id="7" name="標題 1"/>
          <p:cNvSpPr txBox="1">
            <a:spLocks/>
          </p:cNvSpPr>
          <p:nvPr/>
        </p:nvSpPr>
        <p:spPr>
          <a:xfrm>
            <a:off x="4959351" y="871703"/>
            <a:ext cx="4749800"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陣列包物件</a:t>
            </a:r>
          </a:p>
        </p:txBody>
      </p:sp>
      <p:sp>
        <p:nvSpPr>
          <p:cNvPr id="8" name="標題 1"/>
          <p:cNvSpPr txBox="1">
            <a:spLocks/>
          </p:cNvSpPr>
          <p:nvPr/>
        </p:nvSpPr>
        <p:spPr>
          <a:xfrm>
            <a:off x="5048251" y="1828800"/>
            <a:ext cx="5194300" cy="2032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當你有多筆資料每份資料裡面又有許多屬性的時候，最好資料包裝方式就是陣列包物件，這也是目前最普遍的使用方法，在日常生活中也很常使用這樣的方式來使用</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454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901700" y="795503"/>
            <a:ext cx="4483100" cy="4524315"/>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zh-TW" altLang="en-US"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seachData</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a:t>
            </a:r>
          </a:p>
          <a:p>
            <a:r>
              <a:rPr lang="en-US" altLang="zh-TW" dirty="0">
                <a:solidFill>
                  <a:srgbClr val="FFEE99"/>
                </a:solidFill>
                <a:latin typeface="Consolas" panose="020B0609020204030204" pitchFamily="49" charset="0"/>
              </a:rPr>
              <a:t>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線上課程</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職人之路｜入門篇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職人之路｜中階實戰篇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職人必修的 </a:t>
            </a:r>
            <a:r>
              <a:rPr lang="en-US" altLang="zh-TW" b="0" dirty="0">
                <a:solidFill>
                  <a:srgbClr val="FFEE99"/>
                </a:solidFill>
                <a:effectLst/>
                <a:latin typeface="Consolas" panose="020B0609020204030204" pitchFamily="49" charset="0"/>
              </a:rPr>
              <a:t>RWD </a:t>
            </a:r>
            <a:r>
              <a:rPr lang="zh-TW" altLang="en-US" b="0" dirty="0">
                <a:solidFill>
                  <a:srgbClr val="FFEE99"/>
                </a:solidFill>
                <a:effectLst/>
                <a:latin typeface="Consolas" panose="020B0609020204030204" pitchFamily="49" charset="0"/>
              </a:rPr>
              <a:t>網頁入門班</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1"/>
            <a:r>
              <a:rPr lang="en-US" altLang="zh-TW" b="0" dirty="0">
                <a:solidFill>
                  <a:srgbClr val="F8F8F2"/>
                </a:solidFill>
                <a:effectLst/>
                <a:latin typeface="Consolas" panose="020B0609020204030204" pitchFamily="49" charset="0"/>
              </a:rPr>
              <a:t>]</a:t>
            </a:r>
          </a:p>
          <a:p>
            <a:r>
              <a:rPr lang="en-US" altLang="zh-TW" b="0" dirty="0">
                <a:solidFill>
                  <a:srgbClr val="F8F8F2"/>
                </a:solidFill>
                <a:effectLst/>
                <a:latin typeface="Consolas" panose="020B0609020204030204" pitchFamily="49" charset="0"/>
              </a:rPr>
              <a:t>}</a:t>
            </a:r>
          </a:p>
        </p:txBody>
      </p:sp>
      <p:sp>
        <p:nvSpPr>
          <p:cNvPr id="5" name="標題 1"/>
          <p:cNvSpPr txBox="1">
            <a:spLocks/>
          </p:cNvSpPr>
          <p:nvPr/>
        </p:nvSpPr>
        <p:spPr>
          <a:xfrm>
            <a:off x="6242051" y="541503"/>
            <a:ext cx="4108449"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物件包陣列</a:t>
            </a:r>
          </a:p>
        </p:txBody>
      </p:sp>
      <p:sp>
        <p:nvSpPr>
          <p:cNvPr id="6" name="標題 1"/>
          <p:cNvSpPr txBox="1">
            <a:spLocks/>
          </p:cNvSpPr>
          <p:nvPr/>
        </p:nvSpPr>
        <p:spPr>
          <a:xfrm>
            <a:off x="6242051" y="1371600"/>
            <a:ext cx="4286249" cy="2324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因應你的需求也會有這種物件裡面是陣列的複合式使用方式，</a:t>
            </a:r>
            <a:r>
              <a:rPr lang="en-US" altLang="zh-TW" sz="2000" dirty="0">
                <a:solidFill>
                  <a:schemeClr val="bg1"/>
                </a:solidFill>
                <a:latin typeface="Microsoft YaHei UI" panose="020B0503020204020204" pitchFamily="34" charset="-122"/>
                <a:ea typeface="Microsoft YaHei UI" panose="020B0503020204020204" pitchFamily="34" charset="-122"/>
              </a:rPr>
              <a:t>key</a:t>
            </a:r>
            <a:r>
              <a:rPr lang="zh-TW" altLang="en-US" sz="2000" dirty="0">
                <a:solidFill>
                  <a:schemeClr val="bg1"/>
                </a:solidFill>
                <a:latin typeface="Microsoft YaHei UI" panose="020B0503020204020204" pitchFamily="34" charset="-122"/>
                <a:ea typeface="Microsoft YaHei UI" panose="020B0503020204020204" pitchFamily="34" charset="-122"/>
              </a:rPr>
              <a:t>支援中文，不過要用 </a:t>
            </a:r>
            <a:r>
              <a:rPr lang="en-US" altLang="zh-TW" sz="2000" dirty="0">
                <a:solidFill>
                  <a:schemeClr val="bg1"/>
                </a:solidFill>
                <a:latin typeface="Microsoft YaHei UI" panose="020B0503020204020204" pitchFamily="34" charset="-122"/>
                <a:ea typeface="Microsoft YaHei UI" panose="020B0503020204020204" pitchFamily="34" charset="-122"/>
              </a:rPr>
              <a:t>””</a:t>
            </a:r>
            <a:r>
              <a:rPr lang="zh-TW" altLang="en-US" sz="2000" dirty="0">
                <a:solidFill>
                  <a:schemeClr val="bg1"/>
                </a:solidFill>
                <a:latin typeface="Microsoft YaHei UI" panose="020B0503020204020204" pitchFamily="34" charset="-122"/>
                <a:ea typeface="Microsoft YaHei UI" panose="020B0503020204020204" pitchFamily="34" charset="-122"/>
              </a:rPr>
              <a:t> 給包起來，這種做法也是很常見</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8011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638300" y="1711236"/>
            <a:ext cx="10058400" cy="923330"/>
          </a:xfrm>
          <a:prstGeom prst="rect">
            <a:avLst/>
          </a:prstGeom>
        </p:spPr>
        <p:txBody>
          <a:bodyPr wrap="square">
            <a:spAutoFit/>
          </a:bodyPr>
          <a:lstStyle/>
          <a:p>
            <a:r>
              <a:rPr lang="en-US" altLang="zh-TW" b="0" dirty="0" err="1">
                <a:solidFill>
                  <a:srgbClr val="F8F8F2"/>
                </a:solidFill>
                <a:effectLst/>
                <a:latin typeface="Consolas" panose="020B0609020204030204" pitchFamily="49" charset="0"/>
              </a:rPr>
              <a:t>document.</a:t>
            </a:r>
            <a:r>
              <a:rPr lang="en-US" altLang="zh-TW" b="0" dirty="0" err="1">
                <a:solidFill>
                  <a:srgbClr val="A6E22E"/>
                </a:solidFill>
                <a:effectLst/>
                <a:latin typeface="Consolas" panose="020B0609020204030204" pitchFamily="49" charset="0"/>
              </a:rPr>
              <a:t>getElementById</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a:t>
            </a:r>
            <a:r>
              <a:rPr lang="en-US" altLang="zh-TW" b="0" dirty="0" err="1">
                <a:solidFill>
                  <a:srgbClr val="FFEE99"/>
                </a:solidFill>
                <a:effectLst/>
                <a:latin typeface="Consolas" panose="020B0609020204030204" pitchFamily="49" charset="0"/>
              </a:rPr>
              <a:t>btn</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r>
              <a:rPr lang="en-US" altLang="zh-TW" b="0" dirty="0" err="1">
                <a:solidFill>
                  <a:srgbClr val="A6E22E"/>
                </a:solidFill>
                <a:effectLst/>
                <a:latin typeface="Consolas" panose="020B0609020204030204" pitchFamily="49" charset="0"/>
              </a:rPr>
              <a:t>addEventListener</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"click"</a:t>
            </a:r>
            <a:r>
              <a:rPr lang="en-US" altLang="zh-TW" b="0" dirty="0">
                <a:solidFill>
                  <a:srgbClr val="F8F8F2"/>
                </a:solidFill>
                <a:effectLst/>
                <a:latin typeface="Consolas" panose="020B0609020204030204" pitchFamily="49" charset="0"/>
              </a:rPr>
              <a:t>, </a:t>
            </a:r>
            <a:r>
              <a:rPr lang="en-US" altLang="zh-TW" b="0" i="1" dirty="0">
                <a:solidFill>
                  <a:srgbClr val="66D9EF"/>
                </a:solidFill>
                <a:effectLst/>
                <a:latin typeface="Consolas" panose="020B0609020204030204" pitchFamily="49" charset="0"/>
              </a:rPr>
              <a:t>function</a:t>
            </a:r>
            <a:r>
              <a:rPr lang="en-US" altLang="zh-TW" b="0" dirty="0">
                <a:solidFill>
                  <a:srgbClr val="F8F8F2"/>
                </a:solidFill>
                <a:effectLst/>
                <a:latin typeface="Consolas" panose="020B0609020204030204" pitchFamily="49" charset="0"/>
              </a:rPr>
              <a:t>(</a:t>
            </a:r>
            <a:r>
              <a:rPr lang="en-US" altLang="zh-TW" b="0" i="1" dirty="0">
                <a:solidFill>
                  <a:srgbClr val="FD971F"/>
                </a:solidFill>
                <a:effectLst/>
                <a:latin typeface="Consolas" panose="020B0609020204030204" pitchFamily="49" charset="0"/>
              </a:rPr>
              <a:t>e</a:t>
            </a:r>
            <a:r>
              <a:rPr lang="en-US" altLang="zh-TW" b="0" dirty="0">
                <a:solidFill>
                  <a:srgbClr val="F8F8F2"/>
                </a:solidFill>
                <a:effectLst/>
                <a:latin typeface="Consolas" panose="020B0609020204030204" pitchFamily="49" charset="0"/>
              </a:rPr>
              <a:t>){</a:t>
            </a:r>
          </a:p>
          <a:p>
            <a:r>
              <a:rPr lang="en-US" altLang="zh-TW" b="0" i="1" dirty="0">
                <a:solidFill>
                  <a:srgbClr val="66D9EF"/>
                </a:solidFill>
                <a:effectLst/>
                <a:latin typeface="Consolas" panose="020B0609020204030204" pitchFamily="49" charset="0"/>
              </a:rPr>
              <a:t>	console</a:t>
            </a:r>
            <a:r>
              <a:rPr lang="en-US" altLang="zh-TW" b="0" dirty="0">
                <a:solidFill>
                  <a:srgbClr val="F8F8F2"/>
                </a:solidFill>
                <a:effectLst/>
                <a:latin typeface="Consolas" panose="020B0609020204030204" pitchFamily="49" charset="0"/>
              </a:rPr>
              <a:t>.</a:t>
            </a:r>
            <a:r>
              <a:rPr lang="en-US" altLang="zh-TW" b="0" dirty="0">
                <a:solidFill>
                  <a:srgbClr val="66D9EF"/>
                </a:solidFill>
                <a:effectLst/>
                <a:latin typeface="Consolas" panose="020B0609020204030204" pitchFamily="49" charset="0"/>
              </a:rPr>
              <a:t>log</a:t>
            </a:r>
            <a:r>
              <a:rPr lang="en-US" altLang="zh-TW" b="0" dirty="0">
                <a:solidFill>
                  <a:srgbClr val="F8F8F2"/>
                </a:solidFill>
                <a:effectLst/>
                <a:latin typeface="Consolas" panose="020B0609020204030204" pitchFamily="49" charset="0"/>
              </a:rPr>
              <a:t>(e);</a:t>
            </a:r>
          </a:p>
          <a:p>
            <a:r>
              <a:rPr lang="en-US" altLang="zh-TW" b="0" dirty="0">
                <a:solidFill>
                  <a:srgbClr val="F8F8F2"/>
                </a:solidFill>
                <a:effectLst/>
                <a:latin typeface="Consolas" panose="020B0609020204030204" pitchFamily="49" charset="0"/>
              </a:rPr>
              <a:t>});</a:t>
            </a:r>
          </a:p>
        </p:txBody>
      </p:sp>
      <p:sp>
        <p:nvSpPr>
          <p:cNvPr id="5" name="標題 1"/>
          <p:cNvSpPr txBox="1">
            <a:spLocks/>
          </p:cNvSpPr>
          <p:nvPr/>
        </p:nvSpPr>
        <p:spPr>
          <a:xfrm>
            <a:off x="1485900" y="3721100"/>
            <a:ext cx="5181600" cy="2171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這個 </a:t>
            </a:r>
            <a:r>
              <a:rPr lang="en-US" altLang="zh-TW" sz="2000" dirty="0">
                <a:solidFill>
                  <a:schemeClr val="bg1"/>
                </a:solidFill>
                <a:latin typeface="Microsoft YaHei UI" panose="020B0503020204020204" pitchFamily="34" charset="-122"/>
                <a:ea typeface="Microsoft YaHei UI" panose="020B0503020204020204" pitchFamily="34" charset="-122"/>
              </a:rPr>
              <a:t>function </a:t>
            </a:r>
            <a:r>
              <a:rPr lang="zh-TW" altLang="en-US" sz="2000" dirty="0">
                <a:solidFill>
                  <a:schemeClr val="bg1"/>
                </a:solidFill>
                <a:latin typeface="Microsoft YaHei UI" panose="020B0503020204020204" pitchFamily="34" charset="-122"/>
                <a:ea typeface="Microsoft YaHei UI" panose="020B0503020204020204" pitchFamily="34" charset="-122"/>
              </a:rPr>
              <a:t>裡面的內容是當事件執行時，會把這個事件的細節給透過這個參數給回傳回來，所以你可以透過此參數來獲取事件執行的所有資訊與綁定的物件內容</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cxnSp>
        <p:nvCxnSpPr>
          <p:cNvPr id="7" name="直線單箭頭接點 6"/>
          <p:cNvCxnSpPr/>
          <p:nvPr/>
        </p:nvCxnSpPr>
        <p:spPr>
          <a:xfrm flipV="1">
            <a:off x="4851400" y="2084001"/>
            <a:ext cx="5080000" cy="1447800"/>
          </a:xfrm>
          <a:prstGeom prst="straightConnector1">
            <a:avLst/>
          </a:prstGeom>
          <a:ln w="82550">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788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22299" y="2376730"/>
            <a:ext cx="2214068" cy="830997"/>
          </a:xfrm>
          <a:prstGeom prst="rect">
            <a:avLst/>
          </a:prstGeom>
        </p:spPr>
        <p:txBody>
          <a:bodyPr wrap="none">
            <a:spAutoFit/>
          </a:bodyPr>
          <a:lstStyle/>
          <a:p>
            <a:r>
              <a:rPr lang="en-US" altLang="zh-TW" sz="4800" b="1" dirty="0">
                <a:solidFill>
                  <a:srgbClr val="F92672"/>
                </a:solidFill>
                <a:effectLst/>
                <a:latin typeface="Consolas" panose="020B0609020204030204" pitchFamily="49" charset="0"/>
              </a:rPr>
              <a:t>return</a:t>
            </a:r>
            <a:endParaRPr lang="en-US" altLang="zh-TW" sz="4800" b="1" dirty="0">
              <a:solidFill>
                <a:srgbClr val="F8F8F2"/>
              </a:solidFill>
              <a:effectLst/>
              <a:latin typeface="Consolas" panose="020B0609020204030204" pitchFamily="49" charset="0"/>
            </a:endParaRPr>
          </a:p>
        </p:txBody>
      </p:sp>
      <p:sp>
        <p:nvSpPr>
          <p:cNvPr id="5" name="標題 1"/>
          <p:cNvSpPr txBox="1">
            <a:spLocks/>
          </p:cNvSpPr>
          <p:nvPr/>
        </p:nvSpPr>
        <p:spPr>
          <a:xfrm>
            <a:off x="1978283" y="3449027"/>
            <a:ext cx="4102100" cy="14110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當程式執行的時候就會</a:t>
            </a:r>
            <a:r>
              <a:rPr lang="zh-TW" altLang="en-US" sz="2400" b="1" dirty="0">
                <a:solidFill>
                  <a:srgbClr val="323230"/>
                </a:solidFill>
                <a:latin typeface="Microsoft YaHei UI" panose="020B0503020204020204" pitchFamily="34" charset="-122"/>
                <a:ea typeface="Microsoft YaHei UI" panose="020B0503020204020204" pitchFamily="34" charset="-122"/>
              </a:rPr>
              <a:t>返回停止</a:t>
            </a:r>
            <a:r>
              <a:rPr lang="zh-TW" altLang="en-US" sz="2000" dirty="0">
                <a:solidFill>
                  <a:srgbClr val="323230"/>
                </a:solidFill>
                <a:latin typeface="Microsoft YaHei UI" panose="020B0503020204020204" pitchFamily="34" charset="-122"/>
                <a:ea typeface="Microsoft YaHei UI" panose="020B0503020204020204" pitchFamily="34" charset="-122"/>
              </a:rPr>
              <a:t>，不會再繼續執行了</a:t>
            </a:r>
          </a:p>
        </p:txBody>
      </p:sp>
    </p:spTree>
    <p:extLst>
      <p:ext uri="{BB962C8B-B14F-4D97-AF65-F5344CB8AC3E}">
        <p14:creationId xmlns:p14="http://schemas.microsoft.com/office/powerpoint/2010/main" val="114918492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TotalTime>
  <Words>1771</Words>
  <Application>Microsoft Office PowerPoint</Application>
  <PresentationFormat>寬螢幕</PresentationFormat>
  <Paragraphs>280</Paragraphs>
  <Slides>43</Slides>
  <Notes>0</Notes>
  <HiddenSlides>0</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43</vt:i4>
      </vt:variant>
    </vt:vector>
  </HeadingPairs>
  <TitlesOfParts>
    <vt:vector size="57" baseType="lpstr">
      <vt:lpstr>Adobe 黑体 Std R</vt:lpstr>
      <vt:lpstr>Adobe 繁黑體 Std B</vt:lpstr>
      <vt:lpstr>Menlo</vt:lpstr>
      <vt:lpstr>Microsoft YaHei UI</vt:lpstr>
      <vt:lpstr>x-locale-heading-primary</vt:lpstr>
      <vt:lpstr>Microsoft JhengHei</vt:lpstr>
      <vt:lpstr>Microsoft JhengHei</vt:lpstr>
      <vt:lpstr>新細明體</vt:lpstr>
      <vt:lpstr>Arial</vt:lpstr>
      <vt:lpstr>Calibri</vt:lpstr>
      <vt:lpstr>Calibri Light</vt:lpstr>
      <vt:lpstr>Consolas</vt:lpstr>
      <vt:lpstr>Wingdings</vt:lpstr>
      <vt:lpstr>Office 佈景主題</vt:lpstr>
      <vt:lpstr>PowerPoint 簡報</vt:lpstr>
      <vt:lpstr># 範例下載</vt:lpstr>
      <vt:lpstr># VScode 就是讚</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 什麼是JSON ?</vt:lpstr>
      <vt:lpstr>PowerPoint 簡報</vt:lpstr>
      <vt:lpstr># 前後端分離</vt:lpstr>
      <vt:lpstr># 什麼是api ?</vt:lpstr>
      <vt:lpstr>PowerPoint 簡報</vt:lpstr>
      <vt:lpstr>PowerPoint 簡報</vt:lpstr>
      <vt:lpstr>如果要等所有的非同步處理完成後再執行，一般來說可以等callback完成後再執行下一個非同步處理，可是如果太多就會變成這種波動拳式的寫法，之後會不好維護，且code很醜！</vt:lpstr>
      <vt:lpstr>axios 有提供一個 all 的方法可以把所有的非同步處理都處理完成後再執行callBack。</vt:lpstr>
      <vt:lpstr>Regular Expression</vt:lpstr>
      <vt:lpstr>PowerPoint 簡報</vt:lpstr>
      <vt:lpstr>PowerPoint 簡報</vt:lpstr>
      <vt:lpstr>PowerPoint 簡報</vt:lpstr>
      <vt:lpstr>PowerPoint 簡報</vt:lpstr>
      <vt:lpstr>String. replace(reg, str); 替換與正則表達式匹配的子串</vt:lpstr>
      <vt:lpstr>PowerPoint 簡報</vt:lpstr>
      <vt:lpstr>PowerPoint 簡報</vt:lpstr>
      <vt:lpstr>PowerPoint 簡報</vt:lpstr>
      <vt:lpstr>PowerPoint 簡報</vt:lpstr>
      <vt:lpstr>PowerPoint 簡報</vt:lpstr>
      <vt:lpstr>PowerPoint 簡報</vt:lpstr>
      <vt:lpstr>PowerPoint 簡報</vt:lpstr>
      <vt:lpstr>PowerPoint 簡報</vt:lpstr>
      <vt:lpstr>String. replace(reg, str); 替換與正則表達式匹配的子串</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253</cp:revision>
  <dcterms:created xsi:type="dcterms:W3CDTF">2019-04-29T12:20:03Z</dcterms:created>
  <dcterms:modified xsi:type="dcterms:W3CDTF">2019-05-06T15:47:32Z</dcterms:modified>
</cp:coreProperties>
</file>