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4" r:id="rId3"/>
    <p:sldId id="313" r:id="rId4"/>
    <p:sldId id="257" r:id="rId5"/>
    <p:sldId id="260" r:id="rId6"/>
    <p:sldId id="264" r:id="rId7"/>
    <p:sldId id="263" r:id="rId8"/>
    <p:sldId id="259" r:id="rId9"/>
    <p:sldId id="258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3" r:id="rId21"/>
    <p:sldId id="277" r:id="rId22"/>
    <p:sldId id="334" r:id="rId23"/>
    <p:sldId id="284" r:id="rId24"/>
    <p:sldId id="285" r:id="rId25"/>
    <p:sldId id="286" r:id="rId26"/>
    <p:sldId id="287" r:id="rId27"/>
    <p:sldId id="288" r:id="rId28"/>
    <p:sldId id="274" r:id="rId29"/>
    <p:sldId id="289" r:id="rId30"/>
    <p:sldId id="290" r:id="rId31"/>
    <p:sldId id="278" r:id="rId32"/>
    <p:sldId id="279" r:id="rId33"/>
    <p:sldId id="291" r:id="rId34"/>
    <p:sldId id="280" r:id="rId35"/>
    <p:sldId id="281" r:id="rId36"/>
    <p:sldId id="282" r:id="rId37"/>
    <p:sldId id="292" r:id="rId38"/>
    <p:sldId id="293" r:id="rId39"/>
    <p:sldId id="294" r:id="rId40"/>
    <p:sldId id="295" r:id="rId41"/>
    <p:sldId id="283" r:id="rId42"/>
    <p:sldId id="296" r:id="rId43"/>
    <p:sldId id="301" r:id="rId44"/>
    <p:sldId id="302" r:id="rId45"/>
    <p:sldId id="303" r:id="rId46"/>
    <p:sldId id="304" r:id="rId47"/>
    <p:sldId id="305" r:id="rId48"/>
    <p:sldId id="306" r:id="rId49"/>
    <p:sldId id="314" r:id="rId50"/>
    <p:sldId id="307" r:id="rId51"/>
    <p:sldId id="308" r:id="rId52"/>
    <p:sldId id="309" r:id="rId53"/>
    <p:sldId id="297" r:id="rId54"/>
    <p:sldId id="311" r:id="rId55"/>
    <p:sldId id="310" r:id="rId56"/>
    <p:sldId id="312" r:id="rId57"/>
    <p:sldId id="315" r:id="rId58"/>
    <p:sldId id="298" r:id="rId59"/>
    <p:sldId id="299" r:id="rId60"/>
    <p:sldId id="300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5" r:id="rId89"/>
    <p:sldId id="346" r:id="rId90"/>
    <p:sldId id="347" r:id="rId9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A50"/>
    <a:srgbClr val="323230"/>
    <a:srgbClr val="7892A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2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4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31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1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3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60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94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58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61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88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12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E9EF-5B83-4D86-AEDA-E126557074A6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4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peakerdeck.com/mike1208/xian-dai-qian-duan-kai-fa-qian-hou-duan-fen-l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eCheng1208/JS_course_beginner_exampl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hiskio.com/courses/24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52" y="1831424"/>
            <a:ext cx="4206798" cy="35682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94" y="2390772"/>
            <a:ext cx="841772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01" y="2912694"/>
            <a:ext cx="2071205" cy="1518485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7539751" y="1902110"/>
            <a:ext cx="2176088" cy="3551310"/>
            <a:chOff x="7973083" y="1674775"/>
            <a:chExt cx="2176088" cy="355131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3083" y="3205798"/>
              <a:ext cx="2176088" cy="738106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909" y="2437155"/>
              <a:ext cx="1099334" cy="468598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876" y="4203844"/>
              <a:ext cx="1697406" cy="316797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909" y="1674775"/>
              <a:ext cx="1849340" cy="462335"/>
            </a:xfrm>
            <a:prstGeom prst="rect">
              <a:avLst/>
            </a:prstGeom>
          </p:spPr>
        </p:pic>
        <p:grpSp>
          <p:nvGrpSpPr>
            <p:cNvPr id="14" name="群組 13"/>
            <p:cNvGrpSpPr/>
            <p:nvPr/>
          </p:nvGrpSpPr>
          <p:grpSpPr>
            <a:xfrm>
              <a:off x="8191876" y="4864883"/>
              <a:ext cx="1714842" cy="361202"/>
              <a:chOff x="4639613" y="4745148"/>
              <a:chExt cx="2223845" cy="468415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9613" y="4745148"/>
                <a:ext cx="468415" cy="468415"/>
              </a:xfrm>
              <a:prstGeom prst="rect">
                <a:avLst/>
              </a:prstGeom>
            </p:spPr>
          </p:pic>
          <p:sp>
            <p:nvSpPr>
              <p:cNvPr id="13" name="標題 1"/>
              <p:cNvSpPr txBox="1">
                <a:spLocks/>
              </p:cNvSpPr>
              <p:nvPr/>
            </p:nvSpPr>
            <p:spPr>
              <a:xfrm>
                <a:off x="5108028" y="4854473"/>
                <a:ext cx="1755430" cy="3385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TW" sz="2400" dirty="0" smtClean="0">
                    <a:solidFill>
                      <a:srgbClr val="7892A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Back-End</a:t>
                </a:r>
                <a:endParaRPr lang="zh-TW" altLang="en-US" sz="2400" dirty="0">
                  <a:solidFill>
                    <a:srgbClr val="7892A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8" y="3237663"/>
            <a:ext cx="2122605" cy="112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5527967" y="2468715"/>
            <a:ext cx="5453009" cy="802480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傻傻分不清？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15" y="3252145"/>
            <a:ext cx="1124312" cy="82427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494" y="3171210"/>
            <a:ext cx="1005198" cy="1005198"/>
          </a:xfrm>
          <a:prstGeom prst="rect">
            <a:avLst/>
          </a:prstGeom>
        </p:spPr>
      </p:pic>
      <p:sp>
        <p:nvSpPr>
          <p:cNvPr id="6" name="弧形箭號 (上彎) 5"/>
          <p:cNvSpPr/>
          <p:nvPr/>
        </p:nvSpPr>
        <p:spPr>
          <a:xfrm>
            <a:off x="1647568" y="4410075"/>
            <a:ext cx="2762250" cy="714375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弧形箭號 (上彎) 9"/>
          <p:cNvSpPr/>
          <p:nvPr/>
        </p:nvSpPr>
        <p:spPr>
          <a:xfrm flipH="1" flipV="1">
            <a:off x="1546983" y="2219325"/>
            <a:ext cx="2777110" cy="718218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27967" y="3271195"/>
            <a:ext cx="47517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jQuery是一套跨瀏覽器的JavaScript函式庫，簡化HTML與JavaScript之間的操作。由約翰·雷西格（John Resig）在2006年1月的BarCamp NYC上釋出第一個版本。目前是由Dave Methvin領導的開發團隊進行開發。</a:t>
            </a:r>
          </a:p>
        </p:txBody>
      </p:sp>
    </p:spTree>
    <p:extLst>
      <p:ext uri="{BB962C8B-B14F-4D97-AF65-F5344CB8AC3E}">
        <p14:creationId xmlns:p14="http://schemas.microsoft.com/office/powerpoint/2010/main" val="25525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828908" y="2949631"/>
            <a:ext cx="8215367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TW" altLang="en-US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</a:t>
            </a:r>
            <a:r>
              <a:rPr lang="zh-TW" altLang="en-US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端與後端</a:t>
            </a: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828908" y="3883136"/>
            <a:ext cx="8215367" cy="363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https://speakerdeck.com/mike1208/xian-dai-qian-duan-kai-fa-qian-hou-duan-fen-li</a:t>
            </a:r>
            <a:endParaRPr lang="zh-TW" altLang="en-US" sz="1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31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線單箭頭接點 40"/>
          <p:cNvCxnSpPr/>
          <p:nvPr/>
        </p:nvCxnSpPr>
        <p:spPr>
          <a:xfrm>
            <a:off x="853544" y="3766081"/>
            <a:ext cx="10819795" cy="15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768957" y="1501787"/>
            <a:ext cx="8215367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TW" altLang="en-US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ECMAScript</a:t>
            </a:r>
            <a:endParaRPr lang="zh-TW" altLang="en-US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520773" y="3903773"/>
            <a:ext cx="699810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311702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ES1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2335806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ES2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3359910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ES3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4384014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ES4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5408118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ES5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6432222" y="3903772"/>
            <a:ext cx="118514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ES5.1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7617366" y="3903771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ES6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8641470" y="3903770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ES7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9665574" y="3903769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ES8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520773" y="3046523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1996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標題 1"/>
          <p:cNvSpPr txBox="1">
            <a:spLocks/>
          </p:cNvSpPr>
          <p:nvPr/>
        </p:nvSpPr>
        <p:spPr>
          <a:xfrm>
            <a:off x="1450207" y="3046522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1997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標題 1"/>
          <p:cNvSpPr txBox="1">
            <a:spLocks/>
          </p:cNvSpPr>
          <p:nvPr/>
        </p:nvSpPr>
        <p:spPr>
          <a:xfrm>
            <a:off x="2453687" y="3046522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1998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標題 1"/>
          <p:cNvSpPr txBox="1">
            <a:spLocks/>
          </p:cNvSpPr>
          <p:nvPr/>
        </p:nvSpPr>
        <p:spPr>
          <a:xfrm>
            <a:off x="3458741" y="3046521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1999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4496956" y="3046521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2008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標題 1"/>
          <p:cNvSpPr txBox="1">
            <a:spLocks/>
          </p:cNvSpPr>
          <p:nvPr/>
        </p:nvSpPr>
        <p:spPr>
          <a:xfrm>
            <a:off x="5525999" y="3046520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2009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標題 1"/>
          <p:cNvSpPr txBox="1">
            <a:spLocks/>
          </p:cNvSpPr>
          <p:nvPr/>
        </p:nvSpPr>
        <p:spPr>
          <a:xfrm>
            <a:off x="6602667" y="3046519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2011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標題 1"/>
          <p:cNvSpPr txBox="1">
            <a:spLocks/>
          </p:cNvSpPr>
          <p:nvPr/>
        </p:nvSpPr>
        <p:spPr>
          <a:xfrm>
            <a:off x="7735247" y="3046519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2015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標題 1"/>
          <p:cNvSpPr txBox="1">
            <a:spLocks/>
          </p:cNvSpPr>
          <p:nvPr/>
        </p:nvSpPr>
        <p:spPr>
          <a:xfrm>
            <a:off x="8755762" y="3044300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2016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標題 1"/>
          <p:cNvSpPr txBox="1">
            <a:spLocks/>
          </p:cNvSpPr>
          <p:nvPr/>
        </p:nvSpPr>
        <p:spPr>
          <a:xfrm>
            <a:off x="9794218" y="3044299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標題 1"/>
          <p:cNvSpPr txBox="1">
            <a:spLocks/>
          </p:cNvSpPr>
          <p:nvPr/>
        </p:nvSpPr>
        <p:spPr>
          <a:xfrm>
            <a:off x="10649235" y="3903769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ES9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標題 1"/>
          <p:cNvSpPr txBox="1">
            <a:spLocks/>
          </p:cNvSpPr>
          <p:nvPr/>
        </p:nvSpPr>
        <p:spPr>
          <a:xfrm>
            <a:off x="10749304" y="3044299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800100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771366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781300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3781141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4838700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5857591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6943725" y="3714750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8067391" y="3714750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9096091" y="3714750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0144125" y="3714750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11105866" y="372427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標題 1"/>
          <p:cNvSpPr txBox="1">
            <a:spLocks/>
          </p:cNvSpPr>
          <p:nvPr/>
        </p:nvSpPr>
        <p:spPr>
          <a:xfrm>
            <a:off x="5383573" y="5418246"/>
            <a:ext cx="1073193" cy="4967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通用</a:t>
            </a:r>
            <a:endParaRPr lang="zh-TW" altLang="en-US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向上箭號 43"/>
          <p:cNvSpPr/>
          <p:nvPr/>
        </p:nvSpPr>
        <p:spPr>
          <a:xfrm>
            <a:off x="5729003" y="4675296"/>
            <a:ext cx="361950" cy="58102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25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987567" y="1995817"/>
            <a:ext cx="5722882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32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VScode</a:t>
            </a:r>
            <a:r>
              <a:rPr lang="en-US" altLang="zh-TW" sz="32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就是讚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188" y="3962072"/>
            <a:ext cx="1148632" cy="11438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14311" y="3449082"/>
            <a:ext cx="35296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323230"/>
                </a:solidFill>
              </a:rPr>
              <a:t>Chinese </a:t>
            </a:r>
            <a:endParaRPr lang="en-US" altLang="zh-TW" b="1" i="0" dirty="0" smtClean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i="0" dirty="0" err="1" smtClean="0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Monokai</a:t>
            </a:r>
            <a:r>
              <a:rPr lang="en-US" altLang="zh-TW" b="1" i="0" dirty="0" smtClean="0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Dark Soda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32323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Live </a:t>
            </a:r>
            <a:r>
              <a:rPr lang="en-US" altLang="zh-TW" b="1" dirty="0" smtClean="0">
                <a:solidFill>
                  <a:srgbClr val="32323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Server</a:t>
            </a:r>
            <a:endParaRPr lang="en-US" altLang="zh-TW" b="1" i="0" dirty="0" smtClean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i="0" dirty="0" err="1" smtClean="0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AutoFileName</a:t>
            </a:r>
            <a:endParaRPr lang="en-US" altLang="zh-TW" b="1" i="0" dirty="0" smtClean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i="0" dirty="0" err="1" smtClean="0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vscode</a:t>
            </a:r>
            <a:r>
              <a:rPr lang="en-US" altLang="zh-TW" b="1" i="0" dirty="0" smtClean="0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-icons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3232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filename</a:t>
            </a:r>
            <a:endParaRPr lang="en-US" altLang="zh-TW" b="1" i="0" dirty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86" y="1904854"/>
            <a:ext cx="5920127" cy="3996936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090309" y="813004"/>
            <a:ext cx="5722882" cy="778206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Chrome </a:t>
            </a:r>
            <a:r>
              <a:rPr lang="zh-TW" altLang="en-US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開發者工具</a:t>
            </a:r>
          </a:p>
        </p:txBody>
      </p:sp>
    </p:spTree>
    <p:extLst>
      <p:ext uri="{BB962C8B-B14F-4D97-AF65-F5344CB8AC3E}">
        <p14:creationId xmlns:p14="http://schemas.microsoft.com/office/powerpoint/2010/main" val="548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29000" y="1714499"/>
            <a:ext cx="5232400" cy="349250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10609" y="368504"/>
            <a:ext cx="469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3-1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程式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的執行順序</a:t>
            </a:r>
          </a:p>
        </p:txBody>
      </p:sp>
      <p:sp>
        <p:nvSpPr>
          <p:cNvPr id="7" name="矩形 6"/>
          <p:cNvSpPr/>
          <p:nvPr/>
        </p:nvSpPr>
        <p:spPr>
          <a:xfrm>
            <a:off x="4521200" y="2104715"/>
            <a:ext cx="365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28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2019300" y="5794886"/>
            <a:ext cx="8128000" cy="3629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由上而下的執行</a:t>
            </a:r>
            <a:endParaRPr lang="zh-TW" altLang="en-US" sz="24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5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4635" y="2138389"/>
            <a:ext cx="5364716" cy="29972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67759" y="425654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3-2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什麼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與載入順序還有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onload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</a:p>
        </p:txBody>
      </p:sp>
      <p:sp>
        <p:nvSpPr>
          <p:cNvPr id="6" name="矩形 5"/>
          <p:cNvSpPr/>
          <p:nvPr/>
        </p:nvSpPr>
        <p:spPr>
          <a:xfrm>
            <a:off x="1204359" y="2513604"/>
            <a:ext cx="48630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sz="2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20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2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860141" y="2138389"/>
            <a:ext cx="4299984" cy="2515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onload</a:t>
            </a:r>
            <a:r>
              <a:rPr lang="en-US" altLang="zh-TW" sz="24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會等 網頁下載完成後才會執行，如果有圖片的部分則會等到圖片都下載完成才會執行</a:t>
            </a:r>
            <a:r>
              <a:rPr lang="en-US" altLang="zh-TW" sz="24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!!!</a:t>
            </a:r>
            <a:endParaRPr lang="zh-TW" altLang="en-US" sz="24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81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9209" y="2128864"/>
            <a:ext cx="5372100" cy="29972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368504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3-3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不能不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知道的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console.log();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9409" y="2516779"/>
            <a:ext cx="4711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2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20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2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 console</a:t>
            </a:r>
            <a:r>
              <a:rPr lang="en-US" altLang="zh-TW" sz="20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sz="20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console</a:t>
            </a:r>
            <a:r>
              <a:rPr lang="en-US" altLang="zh-TW" sz="20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}</a:t>
            </a:r>
            <a:endParaRPr lang="en-US" altLang="zh-TW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509" y="2128864"/>
            <a:ext cx="530177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0309" y="2243164"/>
            <a:ext cx="5380591" cy="29972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368504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3-4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與表留字</a:t>
            </a:r>
          </a:p>
        </p:txBody>
      </p:sp>
      <p:sp>
        <p:nvSpPr>
          <p:cNvPr id="6" name="矩形 5"/>
          <p:cNvSpPr/>
          <p:nvPr/>
        </p:nvSpPr>
        <p:spPr>
          <a:xfrm>
            <a:off x="1071009" y="2833823"/>
            <a:ext cx="43307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28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28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a 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console</a:t>
            </a:r>
            <a:r>
              <a:rPr lang="en-US" altLang="zh-TW" sz="28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8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(a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324600" y="2300206"/>
            <a:ext cx="5130800" cy="26400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變數命名是可以透過開發者去自己命名</a:t>
            </a:r>
            <a:r>
              <a:rPr lang="en-US" altLang="zh-TW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</a:t>
            </a: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命名時不能使用 </a:t>
            </a:r>
            <a:r>
              <a:rPr lang="en-US" altLang="zh-TW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</a:t>
            </a: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的方法或是屬性來命名</a:t>
            </a:r>
            <a:r>
              <a:rPr lang="en-US" altLang="zh-TW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命名的開頭不可以是數字</a:t>
            </a:r>
            <a:r>
              <a:rPr lang="en-US" altLang="zh-TW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程式裡面大小寫有差別</a:t>
            </a:r>
            <a:r>
              <a:rPr lang="en-US" altLang="zh-TW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  <a:endParaRPr lang="zh-TW" altLang="en-US" sz="20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zh-TW" altLang="en-US" sz="20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4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68338" y="46045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https://www.youtube.com/channel/UC7ArpUezGLX-dZ0FTS_jVMQ?view_as=subscriber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4499279"/>
            <a:ext cx="1618687" cy="8472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6" y="3592018"/>
            <a:ext cx="1636907" cy="6240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68338" y="3640726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Mike</a:t>
            </a:r>
            <a:r>
              <a:rPr lang="zh-TW" altLang="en-US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的前端實驗室</a:t>
            </a:r>
            <a:endParaRPr lang="zh-TW" altLang="en-US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8338" y="3886756"/>
            <a:ext cx="4350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323230"/>
                </a:solidFill>
              </a:rPr>
              <a:t>https://www.facebook.com/groups/2189823101261689/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5629751"/>
            <a:ext cx="1618687" cy="5991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68338" y="5768314"/>
            <a:ext cx="408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323230"/>
                </a:solidFill>
              </a:rPr>
              <a:t>https://medium.com/@Mike_Cheng1208</a:t>
            </a:r>
          </a:p>
        </p:txBody>
      </p:sp>
    </p:spTree>
    <p:extLst>
      <p:ext uri="{BB962C8B-B14F-4D97-AF65-F5344CB8AC3E}">
        <p14:creationId xmlns:p14="http://schemas.microsoft.com/office/powerpoint/2010/main" val="38926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3609" y="2197304"/>
            <a:ext cx="9139791" cy="28445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變數是一個可以裝載任何東西的一個盒子，你賦予它什麼東西它就會變成你給它賦予的東西。</a:t>
            </a:r>
            <a:r>
              <a:rPr lang="en-US" altLang="zh-TW" sz="2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TW" sz="2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2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Ps. </a:t>
            </a:r>
            <a:r>
              <a:rPr lang="zh-TW" altLang="en-US" sz="2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當然你也可以隨時改變它</a:t>
            </a:r>
            <a:r>
              <a:rPr lang="en-US" altLang="zh-TW" sz="2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!!!</a:t>
            </a:r>
            <a:endParaRPr lang="zh-TW" altLang="en-US" sz="2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3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713" y="1295400"/>
            <a:ext cx="11144287" cy="51308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3-5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你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可能沒有注意的變數型別</a:t>
            </a:r>
          </a:p>
        </p:txBody>
      </p:sp>
      <p:sp>
        <p:nvSpPr>
          <p:cNvPr id="4" name="矩形 3"/>
          <p:cNvSpPr/>
          <p:nvPr/>
        </p:nvSpPr>
        <p:spPr>
          <a:xfrm>
            <a:off x="914400" y="1562100"/>
            <a:ext cx="10248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6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三種基本型別： 布林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(Boolean)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、數值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(Number)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、字串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(String)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number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"HISKIO"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兩種複合的型別：陣列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(Array)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、物件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(Object)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array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</a:p>
          <a:p>
            <a:r>
              <a:rPr lang="en-US" altLang="zh-TW" sz="16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object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altLang="zh-TW" sz="16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兩種簡單型別：空值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(null)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、未定義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(undefined)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Null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Undefined;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特殊型別：函式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(Function)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fu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(){};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不可以命名變數用原本</a:t>
            </a:r>
            <a:r>
              <a:rPr lang="en-US" altLang="zh-TW" sz="1600" dirty="0" err="1">
                <a:solidFill>
                  <a:srgbClr val="8C8C8C"/>
                </a:solidFill>
                <a:latin typeface="Consolas" panose="020B0609020204030204" pitchFamily="49" charset="0"/>
              </a:rPr>
              <a:t>js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sz="1600" dirty="0" err="1">
                <a:solidFill>
                  <a:srgbClr val="8C8C8C"/>
                </a:solidFill>
                <a:latin typeface="Consolas" panose="020B0609020204030204" pitchFamily="49" charset="0"/>
              </a:rPr>
              <a:t>api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當成變數，大小寫有分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dirty="0" err="1">
                <a:solidFill>
                  <a:srgbClr val="8C8C8C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 null = "123</a:t>
            </a:r>
            <a:r>
              <a:rPr lang="en-US" altLang="zh-TW" sz="16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";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73605" y="3160136"/>
            <a:ext cx="4512746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3-6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運算子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（加減乘除）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0" y="751344"/>
            <a:ext cx="50863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一般運算子（加減乘除）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num1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(num1);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num2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(num2);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num3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(num3);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num4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(num4);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特殊運算子轉型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test1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"5"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(test1);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test2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"6"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(test2);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test3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"2"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(test3);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test4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"2"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(test4);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23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3513" y="1765300"/>
            <a:ext cx="5949987" cy="29845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4-1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判斷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式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7600" y="2197775"/>
            <a:ext cx="4978400" cy="209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weather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下雨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(weather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下雨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今天要帶傘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003513" y="5095068"/>
            <a:ext cx="5949987" cy="419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TW" altLang="en-US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可以透過判斷式來達到程式的流程判斷</a:t>
            </a:r>
            <a:endParaRPr lang="zh-TW" altLang="en-US" sz="20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80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86013" y="1473200"/>
            <a:ext cx="6991387" cy="44577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4-2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判斷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式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if...else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8000" y="19065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sz="2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weather 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400" dirty="0">
                <a:solidFill>
                  <a:srgbClr val="FFEE99"/>
                </a:solidFill>
                <a:latin typeface="Consolas" panose="020B0609020204030204" pitchFamily="49" charset="0"/>
              </a:rPr>
              <a:t>下雨</a:t>
            </a:r>
            <a:r>
              <a:rPr lang="en-US" altLang="zh-TW" sz="24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(weather 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400" dirty="0">
                <a:solidFill>
                  <a:srgbClr val="FFEE99"/>
                </a:solidFill>
                <a:latin typeface="Consolas" panose="020B0609020204030204" pitchFamily="49" charset="0"/>
              </a:rPr>
              <a:t>下雨</a:t>
            </a:r>
            <a:r>
              <a:rPr lang="en-US" altLang="zh-TW" sz="24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400" dirty="0">
                <a:solidFill>
                  <a:srgbClr val="FFEE99"/>
                </a:solidFill>
                <a:latin typeface="Consolas" panose="020B0609020204030204" pitchFamily="49" charset="0"/>
              </a:rPr>
              <a:t>今天要帶傘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400" dirty="0">
                <a:solidFill>
                  <a:srgbClr val="FFEE99"/>
                </a:solidFill>
                <a:latin typeface="Consolas" panose="020B0609020204030204" pitchFamily="49" charset="0"/>
              </a:rPr>
              <a:t>今天不要帶傘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7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35213" y="1083482"/>
            <a:ext cx="6991387" cy="552051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4-3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判斷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式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 ... else if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00" y="137323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麥香雞肉堡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麥香雞肉堡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30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厚切豬排堡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85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總匯蛋餅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50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玉米濃湯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35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捷克厚牛芝加哥堡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75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其它一律收你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55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79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381787" y="1540682"/>
            <a:ext cx="4324313" cy="431401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" name="矩形 1"/>
          <p:cNvSpPr/>
          <p:nvPr/>
        </p:nvSpPr>
        <p:spPr>
          <a:xfrm>
            <a:off x="1530313" y="1540682"/>
            <a:ext cx="4400587" cy="150731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4-4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三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種等於的差別</a:t>
            </a:r>
          </a:p>
        </p:txBody>
      </p:sp>
      <p:sp>
        <p:nvSpPr>
          <p:cNvPr id="4" name="矩形 3"/>
          <p:cNvSpPr/>
          <p:nvPr/>
        </p:nvSpPr>
        <p:spPr>
          <a:xfrm>
            <a:off x="1981200" y="1962835"/>
            <a:ext cx="232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賦予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設定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55713" y="3419352"/>
            <a:ext cx="4375187" cy="243534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矩形 6"/>
          <p:cNvSpPr/>
          <p:nvPr/>
        </p:nvSpPr>
        <p:spPr>
          <a:xfrm>
            <a:off x="1841500" y="3763074"/>
            <a:ext cx="3746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一般相等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(==)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會強制轉型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73471" y="2739894"/>
            <a:ext cx="31770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嚴格相等（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===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）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'1'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1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914900" y="0"/>
            <a:ext cx="7277100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3067152"/>
            <a:ext cx="45042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4-5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switch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判斷式</a:t>
            </a:r>
          </a:p>
        </p:txBody>
      </p:sp>
      <p:sp>
        <p:nvSpPr>
          <p:cNvPr id="5" name="矩形 4"/>
          <p:cNvSpPr/>
          <p:nvPr/>
        </p:nvSpPr>
        <p:spPr>
          <a:xfrm>
            <a:off x="5721350" y="108446"/>
            <a:ext cx="45593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玉米濃湯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switch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(breakfast) {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麥香雞肉堡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30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厚切豬排堡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85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總匯蛋餅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50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玉米濃湯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35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捷克厚牛芝加哥堡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75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其它一律收你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55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5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45042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物件（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2499541" y="2380593"/>
            <a:ext cx="6920357" cy="2317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" name="矩形 3"/>
          <p:cNvSpPr/>
          <p:nvPr/>
        </p:nvSpPr>
        <p:spPr>
          <a:xfrm>
            <a:off x="3111063" y="2930210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sz="1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4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57615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5-2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物件（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2499541" y="2380593"/>
            <a:ext cx="6920357" cy="2317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5" name="矩形 4"/>
          <p:cNvSpPr/>
          <p:nvPr/>
        </p:nvSpPr>
        <p:spPr>
          <a:xfrm>
            <a:off x="3004821" y="2954582"/>
            <a:ext cx="63347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sz="1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4849" y="3753535"/>
            <a:ext cx="1075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hlinkClick r:id="rId2"/>
              </a:rPr>
              <a:t>https://github.com/MikeCheng1208/JS_course_beginner_example</a:t>
            </a:r>
            <a:endParaRPr lang="zh-TW" altLang="en-US" sz="2800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895584" y="2621647"/>
            <a:ext cx="8215367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TW" altLang="en-US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範例下載</a:t>
            </a:r>
            <a:endParaRPr lang="zh-TW" altLang="en-US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379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57615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5-3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物件（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tag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9541" y="2380593"/>
            <a:ext cx="6920357" cy="2317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" name="矩形 3"/>
          <p:cNvSpPr/>
          <p:nvPr/>
        </p:nvSpPr>
        <p:spPr>
          <a:xfrm>
            <a:off x="3134711" y="2954582"/>
            <a:ext cx="60802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console</a:t>
            </a:r>
            <a:r>
              <a:rPr lang="en-US" altLang="zh-TW" sz="1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getElementsByTagName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"h1"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9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5-4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什麼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Function?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執行一下吧！</a:t>
            </a:r>
          </a:p>
        </p:txBody>
      </p:sp>
      <p:sp>
        <p:nvSpPr>
          <p:cNvPr id="3" name="矩形 2"/>
          <p:cNvSpPr/>
          <p:nvPr/>
        </p:nvSpPr>
        <p:spPr>
          <a:xfrm>
            <a:off x="5715708" y="1939161"/>
            <a:ext cx="5730060" cy="331864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5" name="矩形 4"/>
          <p:cNvSpPr/>
          <p:nvPr/>
        </p:nvSpPr>
        <p:spPr>
          <a:xfrm>
            <a:off x="6127885" y="2282170"/>
            <a:ext cx="46557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logHello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歡迎光臨　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HISKIO"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logHello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0063" y="1939161"/>
            <a:ext cx="422349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 </a:t>
            </a:r>
            <a:r>
              <a:rPr lang="zh-TW" altLang="en-US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又稱做「</a:t>
            </a:r>
            <a:r>
              <a:rPr lang="zh-TW" altLang="en-US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函式</a:t>
            </a:r>
            <a:r>
              <a:rPr lang="zh-TW" altLang="en-US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」，是一種透過包裝程式的方式，可以重複調用，具有區域的概念。</a:t>
            </a:r>
            <a:endParaRPr lang="zh-TW" altLang="en-US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71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5-5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常用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Click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事件！</a:t>
            </a:r>
          </a:p>
        </p:txBody>
      </p:sp>
      <p:sp>
        <p:nvSpPr>
          <p:cNvPr id="3" name="矩形 2"/>
          <p:cNvSpPr/>
          <p:nvPr/>
        </p:nvSpPr>
        <p:spPr>
          <a:xfrm>
            <a:off x="1987163" y="2159878"/>
            <a:ext cx="7818988" cy="199433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82108" y="2506827"/>
            <a:ext cx="69552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目前尚無最新課程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80289" y="4501161"/>
            <a:ext cx="75588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addEventListener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() 方法能將指定的事件監聽器註冊</a:t>
            </a: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到物件</a:t>
            </a:r>
            <a:r>
              <a:rPr lang="en-US" altLang="zh-TW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EventTarget </a:t>
            </a:r>
            <a:r>
              <a:rPr lang="en-US" altLang="zh-TW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上。</a:t>
            </a:r>
            <a:endParaRPr lang="en-US" altLang="zh-TW" sz="1400" dirty="0" smtClean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EventTarget 可能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是 Document 中的 Element 物件、Document 物件本身、Window </a:t>
            </a: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物件等。</a:t>
            </a:r>
            <a:endParaRPr lang="zh-TW" altLang="en-US" sz="14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1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06211" y="3251463"/>
            <a:ext cx="6955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854040" y="2271484"/>
            <a:ext cx="1638651" cy="477164"/>
          </a:xfrm>
        </p:spPr>
        <p:txBody>
          <a:bodyPr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按鈕物件</a:t>
            </a:r>
            <a:endParaRPr lang="zh-TW" alt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915229" y="2375800"/>
            <a:ext cx="560941" cy="377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endParaRPr lang="zh-TW" alt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5758644" y="2188316"/>
            <a:ext cx="1180395" cy="614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監聽</a:t>
            </a:r>
            <a:endParaRPr lang="zh-TW" alt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6456333" y="4392409"/>
            <a:ext cx="1891510" cy="431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  <a:r>
              <a:rPr lang="en-US" altLang="zh-TW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滑鼠點擊</a:t>
            </a:r>
            <a:r>
              <a:rPr lang="en-US" altLang="zh-TW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TW" altLang="en-US" sz="1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8204993" y="2174931"/>
            <a:ext cx="2129304" cy="401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執行的函式</a:t>
            </a:r>
            <a:r>
              <a:rPr lang="en-US" altLang="zh-TW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r>
              <a:rPr lang="en-US" altLang="zh-TW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TW" altLang="en-US" sz="1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673366" y="2722997"/>
            <a:ext cx="55179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241804" y="2836571"/>
            <a:ext cx="55179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6277972" y="2722997"/>
            <a:ext cx="59766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7204842" y="3651490"/>
            <a:ext cx="118241" cy="71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8347843" y="2630747"/>
            <a:ext cx="681061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1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4784" y="2404241"/>
            <a:ext cx="9308829" cy="2420007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5-6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操作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屬性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91255" y="2947160"/>
            <a:ext cx="78459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target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"_blank"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"https://hiskio.com/courses"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1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7710" y="1833376"/>
            <a:ext cx="9263200" cy="39841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5-7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操作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 style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4544" y="2387568"/>
            <a:ext cx="82085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"title"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fontSizeBig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"200px"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fontSizeSmall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"100px"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fontSizeNormal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"150px"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fontSizeBig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fontSizeSmall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fontSizeNormal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7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5-8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匿名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函式一下</a:t>
            </a:r>
          </a:p>
        </p:txBody>
      </p:sp>
      <p:sp>
        <p:nvSpPr>
          <p:cNvPr id="3" name="矩形 2"/>
          <p:cNvSpPr/>
          <p:nvPr/>
        </p:nvSpPr>
        <p:spPr>
          <a:xfrm>
            <a:off x="1512526" y="1943735"/>
            <a:ext cx="9397209" cy="345595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" name="矩形 3"/>
          <p:cNvSpPr/>
          <p:nvPr/>
        </p:nvSpPr>
        <p:spPr>
          <a:xfrm>
            <a:off x="1983827" y="2401193"/>
            <a:ext cx="863424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"title"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"200px"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"100px"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"150px"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64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5075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5-9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事件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綁定的兩種寫法</a:t>
            </a:r>
          </a:p>
        </p:txBody>
      </p:sp>
      <p:sp>
        <p:nvSpPr>
          <p:cNvPr id="3" name="矩形 2"/>
          <p:cNvSpPr/>
          <p:nvPr/>
        </p:nvSpPr>
        <p:spPr>
          <a:xfrm>
            <a:off x="2111620" y="2195985"/>
            <a:ext cx="7954664" cy="309334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5" name="矩形 4"/>
          <p:cNvSpPr/>
          <p:nvPr/>
        </p:nvSpPr>
        <p:spPr>
          <a:xfrm>
            <a:off x="2622331" y="2511552"/>
            <a:ext cx="720747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"title"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  <a:endParaRPr lang="en-US" altLang="zh-TW" sz="14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"200px"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"100px"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"150px"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6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084784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5-10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innerHTML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innerText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5070" y="2219079"/>
            <a:ext cx="8809943" cy="2951456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209321" y="2694911"/>
            <a:ext cx="77119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'tit'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txt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HiSKIO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是一個專注於提供學習方向與內容的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&lt;a 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='https://hiskio.com/' target='_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blcnk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'&gt;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線上課程平台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&lt;/a&gt;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，目前以程式設計為主軸。我們希望讓更多想透過網路自學的妳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/ 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你，能更簡單、更效率、更有興趣地學習 </a:t>
            </a:r>
            <a:r>
              <a:rPr lang="en-US" altLang="zh-TW" sz="14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!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 "</a:t>
            </a:r>
            <a:endParaRPr lang="en-US" altLang="zh-TW" sz="1400" dirty="0" smtClean="0">
              <a:solidFill>
                <a:srgbClr val="FFEE99"/>
              </a:solidFill>
              <a:latin typeface="Consolas" panose="020B0609020204030204" pitchFamily="49" charset="0"/>
            </a:endParaRPr>
          </a:p>
          <a:p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title.innerText</a:t>
            </a:r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 txt;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txt;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8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88272" y="1907434"/>
            <a:ext cx="2805556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8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innerHTML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988272" y="3998991"/>
            <a:ext cx="2726728" cy="723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8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innerText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65634" y="2631130"/>
            <a:ext cx="55290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字串內有</a:t>
            </a:r>
            <a:r>
              <a:rPr lang="en-US" altLang="zh-TW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HTML</a:t>
            </a: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會被解析，當成正確的</a:t>
            </a:r>
            <a:r>
              <a:rPr lang="en-US" altLang="zh-TW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DOM</a:t>
            </a: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元素渲染到</a:t>
            </a:r>
            <a:r>
              <a:rPr lang="en-US" altLang="zh-TW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HTML</a:t>
            </a: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中</a:t>
            </a:r>
            <a:endParaRPr lang="zh-TW" altLang="en-US" sz="14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65634" y="4685042"/>
            <a:ext cx="630156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字串內不管任何元素都會被當成文字字串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渲染到</a:t>
            </a:r>
            <a:r>
              <a:rPr lang="en-US" altLang="zh-TW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HTML</a:t>
            </a: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中，不會有任何動作</a:t>
            </a:r>
            <a:endParaRPr lang="zh-TW" altLang="en-US" sz="14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91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0426" y="3229469"/>
            <a:ext cx="8215367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TW" altLang="en-US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網頁技術基本專有</a:t>
            </a:r>
            <a:r>
              <a:rPr lang="zh-TW" altLang="en-US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名詞介紹</a:t>
            </a:r>
          </a:p>
        </p:txBody>
      </p:sp>
    </p:spTree>
    <p:extLst>
      <p:ext uri="{BB962C8B-B14F-4D97-AF65-F5344CB8AC3E}">
        <p14:creationId xmlns:p14="http://schemas.microsoft.com/office/powerpoint/2010/main" val="38168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3672" y="3082918"/>
            <a:ext cx="4550273" cy="723696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5-11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常用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5297214" y="0"/>
            <a:ext cx="6894786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705804" y="1486617"/>
            <a:ext cx="607760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跳出一個警告訊息窗。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close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關閉瀏覽器視窗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confirm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跳出一個有確認與取消按鈕地確認框。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createPopup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建立一個彈出視窗</a:t>
            </a:r>
            <a:r>
              <a:rPr lang="zh-TW" altLang="en-US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。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(w3c</a:t>
            </a:r>
            <a:r>
              <a:rPr lang="zh-TW" altLang="en-US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以不支援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)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focus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取得焦點。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blur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移除該視窗焦點。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moveBy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以相對位置移動視窗。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moveTo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移動視窗到指定位置。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開啟一個新的瀏覽器視窗。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輸出目前窗口內容。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prompt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跳出可輸入訊息的對話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計時器。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計時器。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取消由 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() 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設定的計時器。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clearTimeout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取消由 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() 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方法設定的計時器。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resizeBy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調整視窗大小。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resizeTo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調整視窗大小。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scrollBy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滾動內容。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滾動內容。</a:t>
            </a:r>
            <a:endParaRPr lang="zh-TW" alt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26323" y="2183524"/>
            <a:ext cx="8812925" cy="292450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8" y="283586"/>
            <a:ext cx="681788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5-12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mouseover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&amp;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mouseout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</a:p>
        </p:txBody>
      </p:sp>
      <p:sp>
        <p:nvSpPr>
          <p:cNvPr id="3" name="矩形 2"/>
          <p:cNvSpPr/>
          <p:nvPr/>
        </p:nvSpPr>
        <p:spPr>
          <a:xfrm>
            <a:off x="2409495" y="2710245"/>
            <a:ext cx="76410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'tit2</a:t>
            </a:r>
            <a:r>
              <a:rPr lang="en-US" altLang="zh-TW" sz="14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mouseover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我滑鼠滑進來啦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!!!"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mouseout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然後滑鼠又離開啦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!!!"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6366" y="0"/>
            <a:ext cx="7375634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8" y="2992279"/>
            <a:ext cx="4056617" cy="723696"/>
          </a:xfrm>
        </p:spPr>
        <p:txBody>
          <a:bodyPr>
            <a:noAutofit/>
          </a:bodyPr>
          <a:lstStyle/>
          <a:p>
            <a:r>
              <a:rPr lang="en-US" altLang="zh-TW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2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5-13</a:t>
            </a:r>
            <a:r>
              <a:rPr lang="zh-TW" altLang="en-US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照片牆展示切換 </a:t>
            </a:r>
            <a:r>
              <a:rPr lang="en-US" altLang="zh-TW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</a:t>
            </a:r>
            <a:endParaRPr lang="zh-TW" altLang="en-US" sz="22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3121" y="843677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("../images/05/big/a1.jpg")'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a2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("../images/05/big/a2.jpg")'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a3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("../images/05/big/a3.jpg")'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a4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("../images/05/big/a4.jpg")'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a5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("../images/05/big/a5.jpg")'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43400" y="0"/>
            <a:ext cx="7848600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1084" y="2992279"/>
            <a:ext cx="3608942" cy="723696"/>
          </a:xfrm>
        </p:spPr>
        <p:txBody>
          <a:bodyPr>
            <a:noAutofit/>
          </a:bodyPr>
          <a:lstStyle/>
          <a:p>
            <a:r>
              <a:rPr lang="en-US" altLang="zh-TW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2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5-14</a:t>
            </a:r>
            <a:r>
              <a:rPr lang="zh-TW" altLang="en-US" sz="22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zh-TW" altLang="en-US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照片牆展示切換 </a:t>
            </a:r>
            <a:r>
              <a:rPr lang="zh-TW" altLang="en-US" sz="22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2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</a:t>
            </a:r>
            <a:endParaRPr lang="zh-TW" altLang="en-US" sz="22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16368" y="695652"/>
            <a:ext cx="727085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a2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a3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a4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a5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("../images/05/big/a1.jpg")'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("../images/05/big/a2.jpg")'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("../images/05/big/a3.jpg")'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("../images/05/big/a4.jpg")'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("../images/05/big/a5.jpg")'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81100"/>
            <a:ext cx="12192000" cy="56769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3934" y="262992"/>
            <a:ext cx="4837666" cy="723696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5-15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照片牆展示切換 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 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49" y="1818947"/>
            <a:ext cx="88487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a2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a3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a4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a5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this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1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9574" y="0"/>
            <a:ext cx="7972425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0176" y="3095727"/>
            <a:ext cx="3532224" cy="723696"/>
          </a:xfrm>
        </p:spPr>
        <p:txBody>
          <a:bodyPr>
            <a:noAutofit/>
          </a:bodyPr>
          <a:lstStyle/>
          <a:p>
            <a:r>
              <a:rPr lang="en-US" altLang="zh-TW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5-16</a:t>
            </a:r>
            <a:r>
              <a:rPr lang="zh-TW" altLang="en-US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zh-TW" altLang="en-US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照片牆展示切換 </a:t>
            </a:r>
            <a:r>
              <a:rPr lang="zh-TW" altLang="en-US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en-US" altLang="zh-TW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zh-TW" altLang="en-US" sz="20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5348" y="203396"/>
            <a:ext cx="7115176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a2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a3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a4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a5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angleleftFn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anglerightFn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this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angleleftFn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05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05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anglerightFn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05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05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05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5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084784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06-1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while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迴圈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35670" y="2038103"/>
            <a:ext cx="6608355" cy="313397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209925" y="2369195"/>
            <a:ext cx="58864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html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'app'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(n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html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'&lt;h1 class="box"&gt;'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'&lt;/h1&gt;'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app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html;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0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084784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06-2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迴圈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- 1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2070" y="2142878"/>
            <a:ext cx="11075580" cy="2876797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38225" y="2670513"/>
            <a:ext cx="104965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'app'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html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html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'&lt;div class="Ball" style="border-radius:'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px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;"&gt;'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'&lt;/div&gt;'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app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html;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39518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06-3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迴圈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2095" y="1228477"/>
            <a:ext cx="10589805" cy="4991347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228724" y="1631269"/>
            <a:ext cx="99060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'app'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html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bigNum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51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bigNum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html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'&lt;div id="a'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'" class="Ball" style="border-radius:'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;"&gt;'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'&lt;/div</a:t>
            </a:r>
            <a:r>
              <a:rPr lang="en-US" altLang="zh-TW" sz="14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&gt;‘;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app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html;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s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 s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bigNum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 s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a'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clickBoxFn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clickBoxFn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backgroundColor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'red'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color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'#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fff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19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79671" y="1923657"/>
            <a:ext cx="3809319" cy="3674599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410609" y="283586"/>
            <a:ext cx="8260425" cy="723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06-4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全域變數與區域變數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62654" y="2606795"/>
            <a:ext cx="28561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a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abc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a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abc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(a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82787" y="3299292"/>
            <a:ext cx="5557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</a:t>
            </a:r>
            <a:r>
              <a:rPr lang="zh-TW" altLang="en-US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的變數跟</a:t>
            </a:r>
            <a:r>
              <a:rPr lang="en-US" altLang="zh-TW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</a:t>
            </a:r>
            <a:r>
              <a:rPr lang="zh-TW" altLang="en-US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外的變數是不一樣的</a:t>
            </a:r>
            <a:endParaRPr lang="en-US" altLang="zh-TW" dirty="0" smtClean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</a:t>
            </a:r>
            <a:r>
              <a:rPr lang="zh-TW" altLang="en-US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內宣告的變數就只能在</a:t>
            </a:r>
            <a:r>
              <a:rPr lang="en-US" altLang="zh-TW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</a:t>
            </a:r>
            <a:r>
              <a:rPr lang="zh-TW" altLang="en-US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內部調用</a:t>
            </a:r>
            <a:endParaRPr lang="zh-TW" altLang="en-US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293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5590">
            <a:off x="2691447" y="1536537"/>
            <a:ext cx="2396932" cy="23969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6907">
            <a:off x="6446461" y="1142053"/>
            <a:ext cx="2374403" cy="237440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421" y="4623889"/>
            <a:ext cx="1982863" cy="145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07-1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一般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資料類型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複雜資料類型</a:t>
            </a:r>
          </a:p>
        </p:txBody>
      </p:sp>
      <p:sp>
        <p:nvSpPr>
          <p:cNvPr id="3" name="矩形 2"/>
          <p:cNvSpPr/>
          <p:nvPr/>
        </p:nvSpPr>
        <p:spPr>
          <a:xfrm>
            <a:off x="1630770" y="1596087"/>
            <a:ext cx="8980080" cy="427697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343150" y="2441913"/>
            <a:ext cx="739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一般資料類型： 布林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(Boolean)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、數值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(Number)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、字串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(String</a:t>
            </a:r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複雜資料類型： 陣列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(Array)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、物件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(Object</a:t>
            </a:r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</a:p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 = new Array</a:t>
            </a:r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 = new Object();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4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07-2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什麼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是陣列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30845" y="2110437"/>
            <a:ext cx="7246530" cy="301401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857500" y="26851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'mike'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'scars'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2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4885" y="3014892"/>
            <a:ext cx="3656566" cy="723696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07-3 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什麼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是陣列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 - 2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0525" y="0"/>
            <a:ext cx="7991475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581525" y="283585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TW" sz="12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     '../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images/05/small/a1.jpg'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     '../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images/05/small/a2.jpg'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     '../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images/05/small/a3.jpg'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     '../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images/05/small/a4.jpg'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     '../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images/05/small/a5.jpg'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photo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'photo'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pagination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'pagination'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handImgChange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handImgChange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handImgChange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photo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pagination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"/"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20535" y="1588618"/>
            <a:ext cx="3518490" cy="4316882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07-4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的基礎使用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push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3900" y="1986303"/>
            <a:ext cx="2838450" cy="3521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"mike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"scars"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20534" y="1588617"/>
            <a:ext cx="3566115" cy="4383557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07-5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的基礎使用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unshift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2925" y="1900399"/>
            <a:ext cx="28670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[];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unshift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"mike"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unshift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unshift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unshift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"scars"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67960" y="1321918"/>
            <a:ext cx="7195140" cy="4945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07-6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的基礎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pop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3700" y="177876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'mike'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'scars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2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67960" y="1321918"/>
            <a:ext cx="7195140" cy="4945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07-7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的基礎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shift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9900" y="174066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'mike'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'scars'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07-8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清空陣列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4083" y="2330913"/>
            <a:ext cx="7627380" cy="258793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071649" y="279139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'mike'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'scars'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2860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59" y="3067152"/>
            <a:ext cx="3780391" cy="723696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08-1 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陣列迴圈應用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76800" y="1007282"/>
            <a:ext cx="7315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html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會計年度最後一個月 美國防部狂花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1.4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億買蝦蟹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大逆轉！情侶照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1.5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萬變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16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萬 當事人道歉了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台南是民主聖地？謝龍介：變民主很火大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槓王選立委！韓笑回他長大了 潘恆旭尷尬回應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捷運西門站藥妝搶駐！日藥妝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210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萬標下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6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店面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她全身麻醉動刀 苦求男友陪！遭嗆：我要上班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自閉症青年音樂家亞洲巡迴 精彩演出獲好評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小黃司機遭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3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人挾持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30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公里！傳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LINE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求救逃脫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"https://news.ebc.net.tw/News/Article/155505"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"https://news.ebc.net.tw/News/Article/155500"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"https://news.ebc.net.tw/News/Article/155499"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"https://news.ebc.net.tw/News/Article/155497"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html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'&lt;li&gt;&lt;a 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="'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'" target="_blank"&gt;'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title[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'&lt;/a&gt;&lt;/li&gt;'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"list"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html;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09-1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增加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移除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</a:p>
        </p:txBody>
      </p:sp>
      <p:sp>
        <p:nvSpPr>
          <p:cNvPr id="3" name="矩形 2"/>
          <p:cNvSpPr/>
          <p:nvPr/>
        </p:nvSpPr>
        <p:spPr>
          <a:xfrm>
            <a:off x="2151993" y="1978572"/>
            <a:ext cx="7520151" cy="343688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622333" y="2438317"/>
            <a:ext cx="666355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closeBtn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closeBtn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menu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"menu"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menu.classList.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"open"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closeBtn.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menu.classList.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"open"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0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52748" y="1493377"/>
            <a:ext cx="59588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   vs   Javascript</a:t>
            </a:r>
            <a:endParaRPr lang="zh-TW" altLang="en-US" sz="48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79259" y="543768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狗</a:t>
            </a:r>
          </a:p>
        </p:txBody>
      </p:sp>
      <p:sp>
        <p:nvSpPr>
          <p:cNvPr id="18" name="矩形 17"/>
          <p:cNvSpPr/>
          <p:nvPr/>
        </p:nvSpPr>
        <p:spPr>
          <a:xfrm>
            <a:off x="7365535" y="545153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熱</a:t>
            </a:r>
            <a:r>
              <a:rPr lang="zh-TW" altLang="en-US" sz="2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狗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66" y="2549078"/>
            <a:ext cx="2254951" cy="26777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120" y="2944980"/>
            <a:ext cx="2831757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09-2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切換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  <a:endParaRPr lang="en-US" altLang="zh-TW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99744" y="2285999"/>
            <a:ext cx="8860221" cy="2672256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464674" y="2697117"/>
            <a:ext cx="79090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"app"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app.classList.</a:t>
            </a:r>
            <a:r>
              <a:rPr lang="en-US" altLang="zh-TW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toggle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"open"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6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09-3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檢查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  <a:endParaRPr lang="en-US" altLang="zh-TW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8345" y="1135117"/>
            <a:ext cx="7141779" cy="5273566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606566" y="1439516"/>
            <a:ext cx="63167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'app'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app.classList.</a:t>
            </a:r>
            <a:r>
              <a:rPr lang="en-US" altLang="zh-TW" sz="12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toggle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'open'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clickWatch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clickWatch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clickWatch.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寫法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1</a:t>
            </a:r>
            <a:endParaRPr lang="zh-TW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app.classList.</a:t>
            </a:r>
            <a:r>
              <a:rPr lang="en-US" altLang="zh-TW" sz="12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contains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'open'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){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window.</a:t>
            </a:r>
            <a:r>
              <a:rPr lang="en-US" altLang="zh-TW" sz="12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'https://hiskio.com/professions/1'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寫法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2</a:t>
            </a:r>
            <a:endParaRPr lang="zh-TW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if(</a:t>
            </a:r>
            <a:r>
              <a:rPr lang="en-US" altLang="zh-TW" sz="1200" dirty="0" err="1">
                <a:solidFill>
                  <a:srgbClr val="8C8C8C"/>
                </a:solidFill>
                <a:latin typeface="Consolas" panose="020B0609020204030204" pitchFamily="49" charset="0"/>
              </a:rPr>
              <a:t>app.classList.contains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('open') !== true 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dirty="0" err="1" smtClean="0">
                <a:solidFill>
                  <a:srgbClr val="8C8C8C"/>
                </a:solidFill>
                <a:latin typeface="Consolas" panose="020B0609020204030204" pitchFamily="49" charset="0"/>
              </a:rPr>
              <a:t>window.open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('https://hiskio.com/professions/1');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}</a:t>
            </a:r>
          </a:p>
          <a:p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寫法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3</a:t>
            </a:r>
            <a:endParaRPr lang="zh-TW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if(!</a:t>
            </a:r>
            <a:r>
              <a:rPr lang="en-US" altLang="zh-TW" sz="1200" dirty="0" err="1">
                <a:solidFill>
                  <a:srgbClr val="8C8C8C"/>
                </a:solidFill>
                <a:latin typeface="Consolas" panose="020B0609020204030204" pitchFamily="49" charset="0"/>
              </a:rPr>
              <a:t>app.classList.contains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('open')){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dirty="0" err="1" smtClean="0">
                <a:solidFill>
                  <a:srgbClr val="8C8C8C"/>
                </a:solidFill>
                <a:latin typeface="Consolas" panose="020B0609020204030204" pitchFamily="49" charset="0"/>
              </a:rPr>
              <a:t>window.open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('https://hiskio.com/professions/1');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}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67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09-4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選取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狀態切換</a:t>
            </a:r>
          </a:p>
        </p:txBody>
      </p:sp>
      <p:sp>
        <p:nvSpPr>
          <p:cNvPr id="3" name="矩形 2"/>
          <p:cNvSpPr/>
          <p:nvPr/>
        </p:nvSpPr>
        <p:spPr>
          <a:xfrm>
            <a:off x="2640724" y="1742089"/>
            <a:ext cx="6637284" cy="375414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118943" y="2092651"/>
            <a:ext cx="59462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nav.length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menuClick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menuClick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6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s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nav.length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s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[s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classList.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this.classList.</a:t>
            </a:r>
            <a:r>
              <a:rPr lang="en-US" altLang="zh-TW" sz="16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7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09-5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選取狀態更升級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21572" y="1545021"/>
            <a:ext cx="5738648" cy="453258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581400" y="2086922"/>
            <a:ext cx="51290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page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"page"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page[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style.display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"flex"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navBtn.length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navBtn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menuClcik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menuClcik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s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navBtn.length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navBtn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[s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classList.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'active'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page[s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style.display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"none"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this.classList.</a:t>
            </a:r>
            <a:r>
              <a:rPr lang="en-US" altLang="zh-TW" sz="12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'active'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this.id.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page[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style.display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"flex"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10-1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計時器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setInterval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</p:txBody>
      </p:sp>
      <p:sp>
        <p:nvSpPr>
          <p:cNvPr id="3" name="矩形 2"/>
          <p:cNvSpPr/>
          <p:nvPr/>
        </p:nvSpPr>
        <p:spPr>
          <a:xfrm>
            <a:off x="3011212" y="1903510"/>
            <a:ext cx="6132787" cy="345264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465786" y="2352562"/>
            <a:ext cx="54574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time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"time"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go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D9EF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time.innerText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6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(go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10-2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計時器 </a:t>
            </a:r>
            <a:r>
              <a:rPr lang="en-US" altLang="zh-TW" sz="28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setTimeout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endParaRPr lang="en-US" altLang="zh-TW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8509" y="1982337"/>
            <a:ext cx="5896306" cy="345264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473669" y="2382991"/>
            <a:ext cx="55836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time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'time'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time.innerText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"3</a:t>
            </a:r>
            <a:r>
              <a:rPr lang="zh-TW" altLang="en-US" sz="1600" dirty="0">
                <a:solidFill>
                  <a:srgbClr val="FFEE99"/>
                </a:solidFill>
                <a:latin typeface="Consolas" panose="020B0609020204030204" pitchFamily="49" charset="0"/>
              </a:rPr>
              <a:t>秒執行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 err="1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time.innerText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FFEE99"/>
                </a:solidFill>
                <a:latin typeface="Consolas" panose="020B0609020204030204" pitchFamily="49" charset="0"/>
              </a:rPr>
              <a:t>開始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!"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3000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 err="1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time.innerText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"END!"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6000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76040" y="0"/>
            <a:ext cx="6815959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8851" y="2703785"/>
            <a:ext cx="4192921" cy="129894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10-3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計時器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進階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組合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播放、暫停、重新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736019" y="19734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play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"play"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stop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"stop"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reset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"reset"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timeTxt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900" dirty="0" err="1">
                <a:solidFill>
                  <a:srgbClr val="FFEE99"/>
                </a:solidFill>
                <a:latin typeface="Consolas" panose="020B0609020204030204" pitchFamily="49" charset="0"/>
              </a:rPr>
              <a:t>timeTxt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time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timeComtent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stop.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stopFn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play.classList.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reset.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stopFn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stop.classList.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timeComtent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resetFn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reset.classList.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“active”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reset.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removeEventListener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removeEventListener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timeComtent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time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timeTxt.innerText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time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},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1500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removeEventListener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timeComtent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66D9EF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time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timeTxt.innerText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time;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play.classList.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stop.classList.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reset.classList.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593" y="3141278"/>
            <a:ext cx="4484253" cy="57544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10-4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照片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牆自動展示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切換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6040" y="0"/>
            <a:ext cx="6815959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595805" y="235668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window.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time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a1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a2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a3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a4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a5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phone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0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0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a1.</a:t>
            </a:r>
            <a:r>
              <a:rPr lang="en-US" altLang="zh-TW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a2.</a:t>
            </a:r>
            <a:r>
              <a:rPr lang="en-US" altLang="zh-TW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a3.</a:t>
            </a:r>
            <a:r>
              <a:rPr lang="en-US" altLang="zh-TW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a4.</a:t>
            </a:r>
            <a:r>
              <a:rPr lang="en-US" altLang="zh-TW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a5.</a:t>
            </a:r>
            <a:r>
              <a:rPr lang="en-US" altLang="zh-TW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this.id.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phone.style.backgroundImage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("../images/05/big/'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this.id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reset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10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(time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time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66D9EF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phone.style.backgroundImage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("../images/05/big/a'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reset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0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3000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reset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0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style.opacity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0.5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style.opacity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style.opacity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37" y="890868"/>
            <a:ext cx="7524750" cy="42275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69508" y="5375563"/>
            <a:ext cx="76070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dirty="0" err="1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是使用</a:t>
            </a:r>
            <a:r>
              <a:rPr lang="en-US" altLang="zh-TW" sz="1400" b="1" dirty="0" err="1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語法所編寫而成的，</a:t>
            </a:r>
            <a:r>
              <a:rPr lang="en-US" altLang="zh-TW" sz="1400" b="1" dirty="0" err="1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1400" b="1" dirty="0" err="1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的語法是可以共用並存的，也可以混合寫在一起，完全可以正常執行</a:t>
            </a:r>
            <a:r>
              <a:rPr lang="en-US" altLang="zh-TW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1400" b="1" dirty="0">
              <a:solidFill>
                <a:srgbClr val="32323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023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64829" y="2885090"/>
            <a:ext cx="7228488" cy="115088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3227358" y="3275866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"./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js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/jquery.min.js"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97825" y="4276978"/>
            <a:ext cx="7362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要再網頁上面使用</a:t>
            </a:r>
            <a:r>
              <a:rPr lang="en-US" altLang="zh-TW" sz="1400" b="1" dirty="0" err="1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要在所有外部載入的程式的最上方給他引入，這樣才可以確保下面的程式都可以讀取到 </a:t>
            </a:r>
            <a:r>
              <a:rPr lang="en-US" altLang="zh-TW" sz="1400" b="1" dirty="0" err="1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，且使用 </a:t>
            </a:r>
            <a:r>
              <a:rPr lang="en-US" altLang="zh-TW" sz="1400" b="1" dirty="0" err="1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的語法</a:t>
            </a:r>
            <a:endParaRPr lang="zh-TW" altLang="en-US" sz="1400" b="1" dirty="0">
              <a:solidFill>
                <a:srgbClr val="32323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91993" y="1974630"/>
            <a:ext cx="4484253" cy="57544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載入 </a:t>
            </a:r>
            <a:r>
              <a:rPr lang="en-US" altLang="zh-TW" sz="24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04" y="1067755"/>
            <a:ext cx="1773619" cy="9533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7440" y="2582265"/>
            <a:ext cx="74912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全球資訊網協會（World Wide Web Consortium，W3C），又稱W3C理事會，是全球資訊網的主要國際標準組織。為半自治非政府組織</a:t>
            </a:r>
          </a:p>
          <a:p>
            <a:pPr>
              <a:lnSpc>
                <a:spcPct val="150000"/>
              </a:lnSpc>
            </a:pPr>
            <a:endParaRPr lang="zh-TW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為解決網路應用中不同平台、技術和開發者帶來的不相容問題，保障網路資訊的順利和完整流通，全球資訊網協會制定了一系列</a:t>
            </a:r>
            <a:r>
              <a:rPr lang="zh-TW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標準</a:t>
            </a:r>
            <a:r>
              <a:rPr lang="zh-TW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並督促網路應用開發者和內容提供者遵循這些標準。</a:t>
            </a:r>
            <a:endParaRPr lang="zh-TW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1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35802" y="2281046"/>
            <a:ext cx="5355043" cy="3310759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586656" y="1312479"/>
            <a:ext cx="4579882" cy="57544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4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onload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寫法比較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79179" y="2603808"/>
            <a:ext cx="43562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純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javascript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onload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window.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jquery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onload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(window).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'load'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42546" y="2026419"/>
            <a:ext cx="4847896" cy="355457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847490" y="2664372"/>
            <a:ext cx="36523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 err="1" smtClean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jquery</a:t>
            </a:r>
            <a:r>
              <a:rPr lang="zh-TW" altLang="en-US" sz="1600" b="1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的 </a:t>
            </a:r>
            <a:r>
              <a:rPr lang="en-US" altLang="zh-TW" sz="1600" b="1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$(</a:t>
            </a:r>
            <a:r>
              <a:rPr lang="en-US" altLang="zh-TW" sz="1600" b="1" dirty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document).</a:t>
            </a:r>
            <a:r>
              <a:rPr lang="en-US" altLang="zh-TW" sz="1600" b="1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ready() </a:t>
            </a:r>
            <a:r>
              <a:rPr lang="zh-TW" altLang="en-US" sz="1600" b="1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會無</a:t>
            </a:r>
            <a:r>
              <a:rPr lang="zh-TW" altLang="en-US" sz="1600" b="1" dirty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須</a:t>
            </a:r>
            <a:r>
              <a:rPr lang="zh-TW" altLang="en-US" sz="1600" b="1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等待網頁全部內容跟圖片下載完畢，只要</a:t>
            </a:r>
            <a:r>
              <a:rPr lang="en-US" altLang="zh-TW" sz="1600" b="1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HTML DOM</a:t>
            </a:r>
            <a:r>
              <a:rPr lang="zh-TW" altLang="en-US" sz="1600" b="1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讀取之後，就會執行我們的</a:t>
            </a:r>
            <a:r>
              <a:rPr lang="en-US" altLang="zh-TW" sz="1600" b="1" dirty="0" err="1" smtClean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jquery</a:t>
            </a:r>
            <a:r>
              <a:rPr lang="zh-TW" altLang="en-US" sz="1600" b="1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程式</a:t>
            </a:r>
            <a:endParaRPr lang="zh-TW" altLang="en-US" sz="1600" b="1" dirty="0">
              <a:solidFill>
                <a:srgbClr val="323230"/>
              </a:solidFill>
              <a:latin typeface="Adobe Gothic Std B" panose="020B0800000000000000" pitchFamily="34" charset="-128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8289" y="2464024"/>
            <a:ext cx="42277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寫法一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(document).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ready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寫法二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推薦，因為比較簡短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 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442546" y="944452"/>
            <a:ext cx="4484253" cy="5754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u="sng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# 11-1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Microsoft YaHei UI" panose="020B0503020204020204" pitchFamily="34" charset="-122"/>
              </a:rPr>
              <a:t> </a:t>
            </a:r>
            <a:r>
              <a:rPr lang="en-US" altLang="zh-TW" sz="2400" b="1" u="sng" dirty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$(document).ready() </a:t>
            </a:r>
          </a:p>
        </p:txBody>
      </p:sp>
    </p:spTree>
    <p:extLst>
      <p:ext uri="{BB962C8B-B14F-4D97-AF65-F5344CB8AC3E}">
        <p14:creationId xmlns:p14="http://schemas.microsoft.com/office/powerpoint/2010/main" val="391335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2973" y="1423358"/>
            <a:ext cx="4484253" cy="575443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11-2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選取器</a:t>
            </a:r>
          </a:p>
        </p:txBody>
      </p:sp>
      <p:sp>
        <p:nvSpPr>
          <p:cNvPr id="3" name="矩形 2"/>
          <p:cNvSpPr/>
          <p:nvPr/>
        </p:nvSpPr>
        <p:spPr>
          <a:xfrm>
            <a:off x="3649718" y="2444206"/>
            <a:ext cx="4367047" cy="296336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085847" y="2889610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'#</a:t>
            </a:r>
            <a:r>
              <a:rPr lang="en-US" altLang="zh-TW" dirty="0" err="1" smtClean="0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85847" y="37043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'.box'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5847" y="4519084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'h1'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52122" y="2889610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抓取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id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45361" y="370434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抓取 </a:t>
            </a:r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class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45360" y="451908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抓取 </a:t>
            </a:r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tag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2310" y="1502767"/>
            <a:ext cx="6382407" cy="458272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2380" y="408424"/>
            <a:ext cx="3365937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11-3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0249" y="1874829"/>
            <a:ext cx="52446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寫法一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推薦，因為有 </a:t>
            </a:r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on</a:t>
            </a:r>
            <a:r>
              <a:rPr lang="zh-TW" altLang="en-US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也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有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off )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'#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尚無最新課程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寫法二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'#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click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尚無最新課程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46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61879" y="2609744"/>
            <a:ext cx="6019514" cy="296336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207247" y="3050627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"#box &gt; 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ul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 &gt; li"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7247" y="3860842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box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h1"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07247" y="4667637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"#box1, #box2, #box3"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33529" y="3049425"/>
            <a:ext cx="2129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子代選取器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51923" y="3856220"/>
            <a:ext cx="1877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後代選取器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57178" y="4667637"/>
            <a:ext cx="1714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多選取器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555894" y="1525537"/>
            <a:ext cx="4484253" cy="575443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11-4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後代選取器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78972" y="0"/>
            <a:ext cx="7013028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2336" y="3259744"/>
            <a:ext cx="354647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11-5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show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hide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28593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newBtn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newBtn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aboutBtn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aboutBtn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courseBtn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courseBtn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hotBtn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hotBtn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communityBtn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communityBtn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page1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".page1"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page2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".page2"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page3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".page3"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page4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".page4"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page5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".page5"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page1.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newBtn.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page1.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aboutBtn.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page2.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courseBtn.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page3.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hotBtn.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page4.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communityBtn.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page5.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0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42786" y="1663813"/>
            <a:ext cx="7405710" cy="4019656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157" y="532309"/>
            <a:ext cx="443722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11-6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show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hide - 2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45523" y="2388862"/>
            <a:ext cx="59383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page &gt; div"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page1"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menu"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(this)[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id.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page &gt; div"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page"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})</a:t>
            </a:r>
          </a:p>
          <a:p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61159" y="1939710"/>
            <a:ext cx="6679910" cy="3696462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157" y="532309"/>
            <a:ext cx="443722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11-7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fadeIn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fadeOut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84483" y="2428001"/>
            <a:ext cx="55284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page &gt; div"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page1"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menu"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(this)[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id.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page &gt; div"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fadeOut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page"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delay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fadeIn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})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4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73492"/>
              </p:ext>
            </p:extLst>
          </p:nvPr>
        </p:nvGraphicFramePr>
        <p:xfrm>
          <a:off x="2024118" y="914399"/>
          <a:ext cx="8128000" cy="5179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372"/>
                <a:gridCol w="4066628"/>
              </a:tblGrid>
              <a:tr h="3736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指令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效果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fadeOut()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淡出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fade</a:t>
                      </a: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In</a:t>
                      </a: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en-US" altLang="zh-TW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淡入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fadeTo</a:t>
                      </a: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指定透明度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fadeToggle</a:t>
                      </a: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zh-TW" altLang="en-US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切換淡入淡出</a:t>
                      </a:r>
                      <a:endParaRPr lang="en-US" altLang="zh-TW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slidUp</a:t>
                      </a: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zh-TW" altLang="en-US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向下滑顯示</a:t>
                      </a:r>
                    </a:p>
                  </a:txBody>
                  <a:tcPr/>
                </a:tc>
              </a:tr>
              <a:tr h="283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slidDown</a:t>
                      </a: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zh-TW" altLang="en-US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向上滑隱藏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slidToggle</a:t>
                      </a: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zh-TW" altLang="en-US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切換滑移顯示隱藏</a:t>
                      </a:r>
                      <a:endParaRPr lang="en-US" altLang="zh-TW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.animate()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用</a:t>
                      </a:r>
                      <a:r>
                        <a:rPr lang="en-US" altLang="zh-TW" b="0" dirty="0" err="1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css</a:t>
                      </a: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做動畫</a:t>
                      </a:r>
                      <a:endParaRPr lang="en-US" altLang="zh-TW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.delay()</a:t>
                      </a:r>
                      <a:endParaRPr lang="zh-TW" altLang="en-US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延遲執行動畫</a:t>
                      </a:r>
                      <a:endParaRPr lang="en-US" altLang="zh-TW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.show()</a:t>
                      </a:r>
                      <a:endParaRPr lang="zh-TW" altLang="en-US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顯示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.hide()</a:t>
                      </a:r>
                      <a:endParaRPr lang="zh-TW" altLang="en-US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隱藏</a:t>
                      </a:r>
                      <a:endParaRPr lang="en-US" altLang="zh-TW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.toggle()</a:t>
                      </a:r>
                      <a:endParaRPr lang="zh-TW" altLang="en-US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切換顯示隱藏</a:t>
                      </a:r>
                      <a:endParaRPr lang="en-US" altLang="zh-TW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.stop()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中斷動畫</a:t>
                      </a:r>
                      <a:endParaRPr lang="en-US" altLang="zh-TW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8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6454" y="2363993"/>
            <a:ext cx="9867266" cy="2596425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157" y="532309"/>
            <a:ext cx="443722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11-8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Attr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23800" y="2932450"/>
            <a:ext cx="917906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6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 &gt; a"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6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$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photo"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attr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'../images/05/big/'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(this).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attr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"id"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'.jpg</a:t>
            </a:r>
            <a:r>
              <a:rPr lang="en-US" altLang="zh-TW" sz="16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});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1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4314571" y="522276"/>
            <a:ext cx="3930795" cy="1017588"/>
          </a:xfrm>
        </p:spPr>
        <p:txBody>
          <a:bodyPr>
            <a:normAutofit/>
          </a:bodyPr>
          <a:lstStyle/>
          <a:p>
            <a:r>
              <a:rPr lang="en-US" altLang="zh-TW" sz="36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TW" altLang="en-US" sz="36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原始碼</a:t>
            </a:r>
            <a:r>
              <a:rPr lang="zh-TW" altLang="en-US" sz="36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與程式</a:t>
            </a: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1566079" y="3909848"/>
            <a:ext cx="3799458" cy="1989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h1{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font-size: 20px;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TW" altLang="en-US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6458629" y="2367291"/>
            <a:ext cx="4771696" cy="2367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b="1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n = 1;</a:t>
            </a:r>
            <a:b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if( n == 1 ){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console.log(“</a:t>
            </a:r>
            <a:r>
              <a:rPr lang="zh-TW" altLang="en-US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這是程式</a:t>
            </a:r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TW" altLang="en-US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1539808" y="2367291"/>
            <a:ext cx="3825729" cy="692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&lt;h1&gt;</a:t>
            </a:r>
            <a:r>
              <a:rPr lang="zh-TW" altLang="en-US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這是原始碼</a:t>
            </a:r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&lt;/h1&gt;</a:t>
            </a:r>
            <a:endParaRPr lang="zh-TW" altLang="en-US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982791" y="1825337"/>
            <a:ext cx="3930795" cy="54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 HMTL</a:t>
            </a:r>
            <a:endParaRPr lang="zh-TW" altLang="en-US" sz="2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982790" y="3619520"/>
            <a:ext cx="3930795" cy="54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 CSS</a:t>
            </a:r>
            <a:endParaRPr lang="zh-TW" altLang="en-US" sz="2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標題 1"/>
          <p:cNvSpPr txBox="1">
            <a:spLocks/>
          </p:cNvSpPr>
          <p:nvPr/>
        </p:nvSpPr>
        <p:spPr>
          <a:xfrm>
            <a:off x="6395565" y="1807169"/>
            <a:ext cx="3930795" cy="54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 JAVASCRIPT</a:t>
            </a:r>
            <a:endParaRPr lang="zh-TW" altLang="en-US" sz="2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82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157" y="532309"/>
            <a:ext cx="443722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11-9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data-attribute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0010" y="2466010"/>
            <a:ext cx="9712263" cy="219500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785643" y="2858687"/>
            <a:ext cx="917097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6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 &gt; a"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6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$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photo"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attr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16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'../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images/05/big/'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(this).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data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'id'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'.jpg</a:t>
            </a:r>
            <a:r>
              <a:rPr lang="en-US" altLang="zh-TW" sz="16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});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6073" y="1457016"/>
            <a:ext cx="6074961" cy="494378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8329" y="378651"/>
            <a:ext cx="897769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11-10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addClass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removeClass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hasClass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、</a:t>
            </a:r>
            <a:r>
              <a:rPr lang="en-US" altLang="zh-TW" sz="24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toggleClass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79532" y="1927560"/>
            <a:ext cx="50712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Menu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"#Menu"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navBox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navBox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Menu.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寫法一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if( $(this).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hasClass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("open")){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$(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this).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('open');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400" dirty="0" err="1" smtClean="0">
                <a:solidFill>
                  <a:srgbClr val="8C8C8C"/>
                </a:solidFill>
                <a:latin typeface="Consolas" panose="020B0609020204030204" pitchFamily="49" charset="0"/>
              </a:rPr>
              <a:t>navBox.removeClass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('open');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}else{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$(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this).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addClass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('open');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400" dirty="0" err="1" smtClean="0">
                <a:solidFill>
                  <a:srgbClr val="8C8C8C"/>
                </a:solidFill>
                <a:latin typeface="Consolas" panose="020B0609020204030204" pitchFamily="49" charset="0"/>
              </a:rPr>
              <a:t>navBox.addClass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('open');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}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寫法二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this).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toggleClass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'open'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navBox.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toggleClass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'open</a:t>
            </a:r>
            <a:r>
              <a:rPr lang="en-US" altLang="zh-TW" sz="14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6269" y="0"/>
            <a:ext cx="6965731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267" y="3255858"/>
            <a:ext cx="4287451" cy="575443"/>
          </a:xfrm>
        </p:spPr>
        <p:txBody>
          <a:bodyPr>
            <a:noAutofit/>
          </a:bodyPr>
          <a:lstStyle/>
          <a:p>
            <a:r>
              <a:rPr lang="en-US" altLang="zh-TW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11-11 CSS </a:t>
            </a:r>
            <a:r>
              <a:rPr lang="en-US" altLang="zh-TW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 Style </a:t>
            </a:r>
            <a:r>
              <a:rPr lang="zh-TW" altLang="en-US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的兩種</a:t>
            </a:r>
            <a:r>
              <a:rPr lang="zh-TW" altLang="en-US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姿勢</a:t>
            </a:r>
            <a:endParaRPr lang="en-US" altLang="zh-TW" sz="20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83317" y="378651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'#title'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100" dirty="0">
                <a:solidFill>
                  <a:srgbClr val="8C8C8C"/>
                </a:solidFill>
                <a:latin typeface="Consolas" panose="020B0609020204030204" pitchFamily="49" charset="0"/>
              </a:rPr>
              <a:t>寫法一</a:t>
            </a:r>
            <a:endParaRPr lang="zh-TW" altLang="en-US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$("#</a:t>
            </a:r>
            <a:r>
              <a:rPr lang="en-US" altLang="zh-TW" sz="1100" dirty="0" err="1">
                <a:solidFill>
                  <a:srgbClr val="8C8C8C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").on("click", function(){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title.css("font-size", "200px");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title.css("color", "#00d0ff");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})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$("#</a:t>
            </a:r>
            <a:r>
              <a:rPr lang="en-US" altLang="zh-TW" sz="1100" dirty="0" err="1">
                <a:solidFill>
                  <a:srgbClr val="8C8C8C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").on("click", function(){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title.css("font-size", "100px");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title.css("color", "#fffac1");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})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$("#</a:t>
            </a:r>
            <a:r>
              <a:rPr lang="en-US" altLang="zh-TW" sz="1100" dirty="0" err="1">
                <a:solidFill>
                  <a:srgbClr val="8C8C8C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").on("click", function(){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title.css("font-size", "150px");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title.css("color", "#</a:t>
            </a:r>
            <a:r>
              <a:rPr lang="en-US" altLang="zh-TW" sz="1100" dirty="0" err="1">
                <a:solidFill>
                  <a:srgbClr val="8C8C8C"/>
                </a:solidFill>
                <a:latin typeface="Consolas" panose="020B0609020204030204" pitchFamily="49" charset="0"/>
              </a:rPr>
              <a:t>ffffff</a:t>
            </a:r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1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100" dirty="0">
                <a:solidFill>
                  <a:srgbClr val="8C8C8C"/>
                </a:solidFill>
                <a:latin typeface="Consolas" panose="020B0609020204030204" pitchFamily="49" charset="0"/>
              </a:rPr>
              <a:t>寫法二</a:t>
            </a:r>
            <a:endParaRPr lang="zh-TW" altLang="en-US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title.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"font-size"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"200px"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"color"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"#00d0ff"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title.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"font-size"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"100px"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"color"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"#fffac1"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title.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"font-size"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"150px"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"color"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ffffff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 </a:t>
            </a:r>
            <a:endParaRPr lang="en-US" altLang="zh-TW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64542" y="2197995"/>
            <a:ext cx="6855355" cy="288638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267" y="496893"/>
            <a:ext cx="4287451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11-12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en-US" altLang="zh-TW" sz="24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crollTop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95297" y="297411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'html, 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body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 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6269" y="0"/>
            <a:ext cx="6965731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9860" y="3239758"/>
            <a:ext cx="4287451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11-13 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物件的座標</a:t>
            </a:r>
          </a:p>
        </p:txBody>
      </p:sp>
      <p:sp>
        <p:nvSpPr>
          <p:cNvPr id="3" name="矩形 2"/>
          <p:cNvSpPr/>
          <p:nvPr/>
        </p:nvSpPr>
        <p:spPr>
          <a:xfrm>
            <a:off x="5984327" y="533961"/>
            <a:ext cx="531954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2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'.page1'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1"/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2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'.page2'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1"/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'.page3'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'.page4'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 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7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51509" y="0"/>
            <a:ext cx="7440491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9202" y="306435"/>
            <a:ext cx="3944979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11-14 animate &amp; stop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08347" y="1508363"/>
            <a:ext cx="659695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'.page1'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'.page2'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'.page3'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'.page4'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36894" y="5286950"/>
            <a:ext cx="3908768" cy="1403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18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stop </a:t>
            </a:r>
            <a:r>
              <a:rPr lang="zh-TW" altLang="en-US" sz="18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會中斷動畫執行</a:t>
            </a:r>
            <a:endParaRPr lang="en-US" altLang="zh-TW" sz="1800" dirty="0" smtClean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18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animate</a:t>
            </a:r>
            <a:r>
              <a:rPr lang="zh-TW" altLang="en-US" sz="18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會針對</a:t>
            </a:r>
            <a:r>
              <a:rPr lang="en-US" altLang="zh-TW" sz="1800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css</a:t>
            </a:r>
            <a:r>
              <a:rPr lang="zh-TW" altLang="en-US" sz="18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去做動畫</a:t>
            </a:r>
            <a:endParaRPr lang="en-US" altLang="zh-TW" sz="18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3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1755" y="0"/>
            <a:ext cx="8000246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9202" y="3240081"/>
            <a:ext cx="3567751" cy="575443"/>
          </a:xfrm>
        </p:spPr>
        <p:txBody>
          <a:bodyPr>
            <a:noAutofit/>
          </a:bodyPr>
          <a:lstStyle/>
          <a:p>
            <a:r>
              <a:rPr lang="en-US" altLang="zh-TW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11-15 </a:t>
            </a:r>
            <a:r>
              <a:rPr lang="zh-TW" altLang="en-US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</a:t>
            </a:r>
            <a:r>
              <a:rPr lang="zh-TW" altLang="en-US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物件的</a:t>
            </a:r>
            <a:r>
              <a:rPr lang="zh-TW" altLang="en-US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座標 </a:t>
            </a:r>
            <a:r>
              <a:rPr lang="en-US" altLang="zh-TW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- 2</a:t>
            </a:r>
            <a:endParaRPr lang="zh-TW" altLang="en-US" sz="20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62850" y="1228397"/>
            <a:ext cx="72148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menuBar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 &gt; a"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'.page1'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().top, </a:t>
            </a: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'.page2'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().top, </a:t>
            </a: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'.page3'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().top, </a:t>
            </a: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'.page4'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().top, 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id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(this).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data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"id"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[id]},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6068" y="2989455"/>
            <a:ext cx="3544313" cy="1188546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TW" altLang="en-US" sz="3200" b="1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課堂總結</a:t>
            </a:r>
            <a:endParaRPr lang="zh-TW" altLang="en-US" sz="3200" b="1" dirty="0">
              <a:solidFill>
                <a:srgbClr val="F0DA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9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1435" y="1548961"/>
            <a:ext cx="8263676" cy="386649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 err="1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還有很多功能部分並沒有講到，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400" b="1" u="sng" dirty="0" err="1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雖然方便，但也不要被</a:t>
            </a:r>
            <a:r>
              <a:rPr lang="en-US" altLang="zh-TW" sz="2400" b="1" u="sng" dirty="0" err="1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TW" altLang="en-US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的方便給綁死了，希望同學們不要忘記課堂上的內容，要繼續練習寫 </a:t>
            </a:r>
            <a:r>
              <a:rPr lang="en-US" altLang="zh-TW" sz="2400" b="1" u="sng" dirty="0" err="1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</a:t>
            </a:r>
            <a:r>
              <a:rPr lang="en-US" altLang="zh-TW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喔 </a:t>
            </a:r>
            <a:r>
              <a:rPr lang="en-US" altLang="zh-TW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!!!</a:t>
            </a:r>
            <a:endParaRPr lang="en-US" altLang="zh-TW" sz="2400" b="1" u="sng" dirty="0">
              <a:solidFill>
                <a:srgbClr val="F0DA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9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31863" y="3125513"/>
            <a:ext cx="5283993" cy="70550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我們 </a:t>
            </a:r>
            <a:r>
              <a:rPr lang="en-US" altLang="zh-TW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zh-TW" altLang="en-US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中階實戰篇</a:t>
            </a:r>
            <a:r>
              <a:rPr lang="en-US" altLang="zh-TW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zh-TW" altLang="en-US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見囉</a:t>
            </a:r>
            <a:r>
              <a:rPr lang="en-US" altLang="zh-TW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~~~</a:t>
            </a:r>
            <a:endParaRPr lang="en-US" altLang="zh-TW" sz="2400" b="1" u="sng" dirty="0">
              <a:solidFill>
                <a:srgbClr val="F0DA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0118" y="3725182"/>
            <a:ext cx="3147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https://hiskio.com/courses/245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28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74" y="1474498"/>
            <a:ext cx="11114325" cy="5383501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734245" y="438091"/>
            <a:ext cx="5193591" cy="4462235"/>
            <a:chOff x="592354" y="516920"/>
            <a:chExt cx="5193591" cy="4462235"/>
          </a:xfrm>
        </p:grpSpPr>
        <p:sp>
          <p:nvSpPr>
            <p:cNvPr id="12" name="等腰三角形 11"/>
            <p:cNvSpPr/>
            <p:nvPr/>
          </p:nvSpPr>
          <p:spPr>
            <a:xfrm rot="8314822">
              <a:off x="3876311" y="2609729"/>
              <a:ext cx="772511" cy="23694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 rot="20108479">
              <a:off x="592354" y="516920"/>
              <a:ext cx="5193591" cy="4149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540">
            <a:off x="2924669" y="2456267"/>
            <a:ext cx="1562427" cy="156242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540">
            <a:off x="1313520" y="1707614"/>
            <a:ext cx="1556683" cy="155668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540">
            <a:off x="3165551" y="648969"/>
            <a:ext cx="1556466" cy="1556466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215536" y="5457457"/>
            <a:ext cx="5043598" cy="1017588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TW" altLang="en-US" sz="36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程式</a:t>
            </a:r>
            <a:r>
              <a:rPr lang="zh-TW" altLang="en-US" sz="36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執行與環境</a:t>
            </a:r>
          </a:p>
        </p:txBody>
      </p:sp>
    </p:spTree>
    <p:extLst>
      <p:ext uri="{BB962C8B-B14F-4D97-AF65-F5344CB8AC3E}">
        <p14:creationId xmlns:p14="http://schemas.microsoft.com/office/powerpoint/2010/main" val="162979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68338" y="46045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F0DA50"/>
                </a:solidFill>
              </a:rPr>
              <a:t>https://www.youtube.com/channel/UC7ArpUezGLX-dZ0FTS_jVMQ?view_as=subscriber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4499279"/>
            <a:ext cx="1618687" cy="8472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6" y="3592018"/>
            <a:ext cx="1636907" cy="6240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68338" y="3640726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0DA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Mike</a:t>
            </a:r>
            <a:r>
              <a:rPr lang="zh-TW" altLang="en-US" dirty="0" smtClean="0">
                <a:solidFill>
                  <a:srgbClr val="F0DA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的前端實驗室</a:t>
            </a:r>
            <a:endParaRPr lang="zh-TW" altLang="en-US" dirty="0">
              <a:solidFill>
                <a:srgbClr val="F0DA5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8338" y="3886756"/>
            <a:ext cx="4350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0DA50"/>
                </a:solidFill>
              </a:rPr>
              <a:t>https://www.facebook.com/groups/2189823101261689/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5629751"/>
            <a:ext cx="1618687" cy="5991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68338" y="5768314"/>
            <a:ext cx="408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0DA50"/>
                </a:solidFill>
              </a:rPr>
              <a:t>https://medium.com/@Mike_Cheng1208</a:t>
            </a:r>
          </a:p>
        </p:txBody>
      </p:sp>
    </p:spTree>
    <p:extLst>
      <p:ext uri="{BB962C8B-B14F-4D97-AF65-F5344CB8AC3E}">
        <p14:creationId xmlns:p14="http://schemas.microsoft.com/office/powerpoint/2010/main" val="34494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3966</Words>
  <Application>Microsoft Office PowerPoint</Application>
  <PresentationFormat>寬螢幕</PresentationFormat>
  <Paragraphs>1070</Paragraphs>
  <Slides>90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90</vt:i4>
      </vt:variant>
    </vt:vector>
  </HeadingPairs>
  <TitlesOfParts>
    <vt:vector size="100" baseType="lpstr">
      <vt:lpstr>Adobe Gothic Std B</vt:lpstr>
      <vt:lpstr>Adobe 繁黑體 Std B</vt:lpstr>
      <vt:lpstr>Microsoft YaHei UI</vt:lpstr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# 範例下載</vt:lpstr>
      <vt:lpstr># 網頁技術基本專有名詞介紹</vt:lpstr>
      <vt:lpstr>PowerPoint 簡報</vt:lpstr>
      <vt:lpstr>PowerPoint 簡報</vt:lpstr>
      <vt:lpstr>PowerPoint 簡報</vt:lpstr>
      <vt:lpstr># 原始碼與程式</vt:lpstr>
      <vt:lpstr># 程式執行與環境</vt:lpstr>
      <vt:lpstr>PowerPoint 簡報</vt:lpstr>
      <vt:lpstr># javascript、jquery 傻傻分不清？</vt:lpstr>
      <vt:lpstr># 前端與後端</vt:lpstr>
      <vt:lpstr># ECMAScript</vt:lpstr>
      <vt:lpstr># VScode 就是讚</vt:lpstr>
      <vt:lpstr># Chrome 開發者工具</vt:lpstr>
      <vt:lpstr># 3-1 程式的執行順序</vt:lpstr>
      <vt:lpstr># 3-2 什麼是DOM與載入順序還有onload事件</vt:lpstr>
      <vt:lpstr># 3-3 不能不知道的console.log();</vt:lpstr>
      <vt:lpstr># 3-4 變數與表留字</vt:lpstr>
      <vt:lpstr>變數是一個可以裝載任何東西的一個盒子，你賦予它什麼東西它就會變成你給它賦予的東西。 Ps. 當然你也可以隨時改變它!!!</vt:lpstr>
      <vt:lpstr># 3-5 你可能沒有注意的變數型別</vt:lpstr>
      <vt:lpstr># 3-6 運算子（加減乘除）</vt:lpstr>
      <vt:lpstr># 4-1 判斷式 if</vt:lpstr>
      <vt:lpstr># 4-2 判斷式 if...else</vt:lpstr>
      <vt:lpstr># 4-3 判斷式 if ... else if</vt:lpstr>
      <vt:lpstr># 4-4 三種等於的差別</vt:lpstr>
      <vt:lpstr># 4-5 switch 判斷式</vt:lpstr>
      <vt:lpstr># 5-1 獲取DOM物件（ id ）</vt:lpstr>
      <vt:lpstr># 5-2 獲取DOM物件（ class ）</vt:lpstr>
      <vt:lpstr># 5-3 獲取DOM物件（ tag）</vt:lpstr>
      <vt:lpstr># 5-4 什麼是 Function? 執行一下吧！</vt:lpstr>
      <vt:lpstr># 5-5 常用的 Click 事件！</vt:lpstr>
      <vt:lpstr>按鈕物件</vt:lpstr>
      <vt:lpstr># 5-6 操作DOM屬性</vt:lpstr>
      <vt:lpstr># 5-7 操作DOM style</vt:lpstr>
      <vt:lpstr># 5-8 匿名函式一下</vt:lpstr>
      <vt:lpstr># 5-9 事件綁定的兩種寫法</vt:lpstr>
      <vt:lpstr># 5-10 innerHTML &amp; innerText</vt:lpstr>
      <vt:lpstr># innerHTML </vt:lpstr>
      <vt:lpstr># 5-11 常用的window方法</vt:lpstr>
      <vt:lpstr># 5-12 mouseover &amp; mouseout 事件</vt:lpstr>
      <vt:lpstr># 5-13  照片牆展示切換 1 </vt:lpstr>
      <vt:lpstr># 5-14  照片牆展示切換  2 </vt:lpstr>
      <vt:lpstr># 5-15  照片牆展示切換  3 </vt:lpstr>
      <vt:lpstr># 5-16  照片牆展示切換  4 </vt:lpstr>
      <vt:lpstr># 06-1 while 迴圈</vt:lpstr>
      <vt:lpstr># 06-2  for 迴圈 - 1</vt:lpstr>
      <vt:lpstr># 06-3  for 迴圈 - 2</vt:lpstr>
      <vt:lpstr>PowerPoint 簡報</vt:lpstr>
      <vt:lpstr># 07-1 一般資料類型 &amp; 複雜資料類型</vt:lpstr>
      <vt:lpstr># 07-2 什麼是陣列?</vt:lpstr>
      <vt:lpstr># 07-3 什麼是陣列? - 2</vt:lpstr>
      <vt:lpstr># 07-4 陣列的基礎使用push</vt:lpstr>
      <vt:lpstr># 07-5 陣列的基礎使用unshift</vt:lpstr>
      <vt:lpstr># 07-6 陣列的基礎使用pop</vt:lpstr>
      <vt:lpstr># 07-7 陣列的基礎使用shift</vt:lpstr>
      <vt:lpstr># 07-8 清空陣列</vt:lpstr>
      <vt:lpstr># 08-1 陣列迴圈應用</vt:lpstr>
      <vt:lpstr># 09-1 增加移除 Class</vt:lpstr>
      <vt:lpstr># 09-2 切換 Class</vt:lpstr>
      <vt:lpstr># 09-3 檢查 Class</vt:lpstr>
      <vt:lpstr># 09-4 選取狀態切換</vt:lpstr>
      <vt:lpstr># 09-5 選取狀態更升級</vt:lpstr>
      <vt:lpstr># 10-1 計時器 setInterval()</vt:lpstr>
      <vt:lpstr># 10-2 計時器 setTimeout()</vt:lpstr>
      <vt:lpstr># 10-3 計時器進階組合 ( 播放、暫停、重新 )</vt:lpstr>
      <vt:lpstr># 10-4 照片牆自動展示切換</vt:lpstr>
      <vt:lpstr>PowerPoint 簡報</vt:lpstr>
      <vt:lpstr># 載入 jquery</vt:lpstr>
      <vt:lpstr># onload 寫法比較</vt:lpstr>
      <vt:lpstr># 11-1 $(document).ready() </vt:lpstr>
      <vt:lpstr># 11-2  jquery 選取器</vt:lpstr>
      <vt:lpstr># 11-3  jquery事件</vt:lpstr>
      <vt:lpstr># 11-4  jquery 後代選取器</vt:lpstr>
      <vt:lpstr># 11-5  show、hide</vt:lpstr>
      <vt:lpstr># 11-6  show、hide - 2</vt:lpstr>
      <vt:lpstr># 11-7  fadeIn fadeOut</vt:lpstr>
      <vt:lpstr>PowerPoint 簡報</vt:lpstr>
      <vt:lpstr># 11-8  Attr</vt:lpstr>
      <vt:lpstr># 11-9  data-attribute</vt:lpstr>
      <vt:lpstr># 11-10  addClass、removeClass、hasClass 、toggleClass</vt:lpstr>
      <vt:lpstr># 11-11 CSS &amp; Style 的兩種姿勢</vt:lpstr>
      <vt:lpstr># 11-12 ScrollTop</vt:lpstr>
      <vt:lpstr># 11-13 獲取物件的座標</vt:lpstr>
      <vt:lpstr># 11-14 animate &amp; stop</vt:lpstr>
      <vt:lpstr># 11-15 獲取物件的座標 - 2</vt:lpstr>
      <vt:lpstr># 課堂總結</vt:lpstr>
      <vt:lpstr>Jquery 還有很多功能部分並沒有講到， jquery 雖然方便，但也不要被jquery的方便給綁死了，希望同學們不要忘記課堂上的內容，要繼續練習寫 javascript 喔 !!!</vt:lpstr>
      <vt:lpstr>我們 “中階實戰篇“ 見囉~~~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377</cp:revision>
  <dcterms:created xsi:type="dcterms:W3CDTF">2019-03-13T12:37:08Z</dcterms:created>
  <dcterms:modified xsi:type="dcterms:W3CDTF">2019-06-20T12:50:54Z</dcterms:modified>
</cp:coreProperties>
</file>