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7" r:id="rId4"/>
    <p:sldId id="296" r:id="rId5"/>
    <p:sldId id="294" r:id="rId6"/>
    <p:sldId id="277" r:id="rId7"/>
    <p:sldId id="278" r:id="rId8"/>
    <p:sldId id="279" r:id="rId9"/>
    <p:sldId id="276" r:id="rId10"/>
    <p:sldId id="270" r:id="rId11"/>
    <p:sldId id="295" r:id="rId12"/>
    <p:sldId id="257" r:id="rId13"/>
    <p:sldId id="260" r:id="rId14"/>
    <p:sldId id="261" r:id="rId15"/>
    <p:sldId id="262" r:id="rId16"/>
    <p:sldId id="263" r:id="rId17"/>
    <p:sldId id="264" r:id="rId18"/>
    <p:sldId id="265" r:id="rId19"/>
    <p:sldId id="266" r:id="rId20"/>
    <p:sldId id="267" r:id="rId21"/>
    <p:sldId id="268" r:id="rId22"/>
    <p:sldId id="269" r:id="rId23"/>
    <p:sldId id="271" r:id="rId24"/>
    <p:sldId id="272" r:id="rId25"/>
    <p:sldId id="274" r:id="rId26"/>
    <p:sldId id="275" r:id="rId27"/>
    <p:sldId id="280" r:id="rId28"/>
    <p:sldId id="281" r:id="rId29"/>
    <p:sldId id="282" r:id="rId30"/>
    <p:sldId id="284" r:id="rId31"/>
    <p:sldId id="283" r:id="rId32"/>
    <p:sldId id="285" r:id="rId33"/>
    <p:sldId id="286" r:id="rId34"/>
    <p:sldId id="287" r:id="rId35"/>
    <p:sldId id="288" r:id="rId36"/>
    <p:sldId id="293" r:id="rId37"/>
    <p:sldId id="289" r:id="rId38"/>
    <p:sldId id="290" r:id="rId39"/>
    <p:sldId id="291" r:id="rId40"/>
    <p:sldId id="292" r:id="rId4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E01"/>
    <a:srgbClr val="D2D2D2"/>
    <a:srgbClr val="262626"/>
    <a:srgbClr val="00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p:cViewPr varScale="1">
        <p:scale>
          <a:sx n="118" d="100"/>
          <a:sy n="118"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5681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62011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76192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60088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8321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4144919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85540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327012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65136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570855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3021F6F-6F99-4319-AE6F-AE3C5A992A21}" type="datetimeFigureOut">
              <a:rPr lang="zh-TW" altLang="en-US" smtClean="0"/>
              <a:t>2018/7/7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106677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021F6F-6F99-4319-AE6F-AE3C5A992A21}" type="datetimeFigureOut">
              <a:rPr lang="zh-TW" altLang="en-US" smtClean="0"/>
              <a:t>2018/7/7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7E03D-B8C1-42A6-8D19-D2AF91AD9F81}" type="slidenum">
              <a:rPr lang="zh-TW" altLang="en-US" smtClean="0"/>
              <a:t>‹#›</a:t>
            </a:fld>
            <a:endParaRPr lang="zh-TW" altLang="en-US"/>
          </a:p>
        </p:txBody>
      </p:sp>
    </p:spTree>
    <p:extLst>
      <p:ext uri="{BB962C8B-B14F-4D97-AF65-F5344CB8AC3E}">
        <p14:creationId xmlns:p14="http://schemas.microsoft.com/office/powerpoint/2010/main" val="295897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reensock.com/tweenma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reensock.com/ease-visualizer"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TweenMax_cours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reensock.com/docs/Plugins/ScrollToPlugi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zhangxinxu.com/study/201304/mousewheel-dommousescroll-same-differen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8304" y="3223552"/>
            <a:ext cx="9063700" cy="646331"/>
          </a:xfrm>
          <a:prstGeom prst="rect">
            <a:avLst/>
          </a:prstGeom>
        </p:spPr>
        <p:txBody>
          <a:bodyPr wrap="none">
            <a:spAutoFit/>
          </a:bodyPr>
          <a:lstStyle/>
          <a:p>
            <a:r>
              <a:rPr lang="zh-TW" altLang="en-US" sz="3600" dirty="0">
                <a:solidFill>
                  <a:schemeClr val="bg1"/>
                </a:solidFill>
                <a:latin typeface="Adobe 繁黑體 Std B" panose="020B0700000000000000" pitchFamily="34" charset="-120"/>
                <a:ea typeface="Adobe 繁黑體 Std B" panose="020B0700000000000000" pitchFamily="34" charset="-120"/>
              </a:rPr>
              <a:t>JavaScript ＆ </a:t>
            </a:r>
            <a:r>
              <a:rPr lang="zh-TW" altLang="en-US" sz="3600" dirty="0">
                <a:solidFill>
                  <a:srgbClr val="89CE01"/>
                </a:solidFill>
                <a:latin typeface="Adobe 繁黑體 Std B" panose="020B0700000000000000" pitchFamily="34" charset="-120"/>
                <a:ea typeface="Adobe 繁黑體 Std B" panose="020B0700000000000000" pitchFamily="34" charset="-120"/>
              </a:rPr>
              <a:t>TweenMax 動態特效速成實戰</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386" y="5725392"/>
            <a:ext cx="2357841" cy="841230"/>
          </a:xfrm>
          <a:prstGeom prst="rect">
            <a:avLst/>
          </a:prstGeom>
        </p:spPr>
      </p:pic>
    </p:spTree>
    <p:extLst>
      <p:ext uri="{BB962C8B-B14F-4D97-AF65-F5344CB8AC3E}">
        <p14:creationId xmlns:p14="http://schemas.microsoft.com/office/powerpoint/2010/main" val="2149124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30529" y="3416177"/>
            <a:ext cx="2558714"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來看看</a:t>
            </a:r>
            <a:r>
              <a:rPr lang="en-US" altLang="zh-TW" sz="2400" b="1" dirty="0" smtClean="0">
                <a:solidFill>
                  <a:srgbClr val="89CE01"/>
                </a:solidFill>
                <a:latin typeface="Adobe 黑体 Std R" panose="020B0400000000000000" pitchFamily="34" charset="-128"/>
                <a:ea typeface="Adobe 黑体 Std R" panose="020B0400000000000000" pitchFamily="34" charset="-128"/>
              </a:rPr>
              <a:t>GSAP</a:t>
            </a:r>
            <a:r>
              <a:rPr lang="zh-TW" altLang="en-US" sz="2400" b="1" dirty="0" smtClean="0">
                <a:solidFill>
                  <a:srgbClr val="89CE01"/>
                </a:solidFill>
                <a:latin typeface="Adobe 黑体 Std R" panose="020B0400000000000000" pitchFamily="34" charset="-128"/>
                <a:ea typeface="Adobe 黑体 Std R" panose="020B0400000000000000" pitchFamily="34" charset="-128"/>
              </a:rPr>
              <a:t>官</a:t>
            </a:r>
            <a:r>
              <a:rPr lang="zh-TW" altLang="en-US" sz="2400" b="1" dirty="0">
                <a:solidFill>
                  <a:srgbClr val="89CE01"/>
                </a:solidFill>
                <a:latin typeface="Adobe 黑体 Std R" panose="020B0400000000000000" pitchFamily="34" charset="-128"/>
                <a:ea typeface="Adobe 黑体 Std R" panose="020B0400000000000000" pitchFamily="34" charset="-128"/>
              </a:rPr>
              <a:t>網</a:t>
            </a:r>
          </a:p>
        </p:txBody>
      </p:sp>
      <p:sp>
        <p:nvSpPr>
          <p:cNvPr id="2" name="矩形 1"/>
          <p:cNvSpPr/>
          <p:nvPr/>
        </p:nvSpPr>
        <p:spPr>
          <a:xfrm>
            <a:off x="4328634" y="3877842"/>
            <a:ext cx="3390287" cy="369332"/>
          </a:xfrm>
          <a:prstGeom prst="rect">
            <a:avLst/>
          </a:prstGeom>
        </p:spPr>
        <p:txBody>
          <a:bodyPr wrap="none">
            <a:spAutoFit/>
          </a:bodyPr>
          <a:lstStyle/>
          <a:p>
            <a:r>
              <a:rPr lang="zh-TW" altLang="en-US" dirty="0">
                <a:hlinkClick r:id="rId2"/>
              </a:rPr>
              <a:t>https://greensock.com/tweenmax</a:t>
            </a:r>
            <a:endParaRPr lang="zh-TW" altLang="en-US" dirty="0"/>
          </a:p>
        </p:txBody>
      </p:sp>
    </p:spTree>
    <p:extLst>
      <p:ext uri="{BB962C8B-B14F-4D97-AF65-F5344CB8AC3E}">
        <p14:creationId xmlns:p14="http://schemas.microsoft.com/office/powerpoint/2010/main" val="4170952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17835" y="3456637"/>
            <a:ext cx="3611886"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先來講講基礎的部分吧</a:t>
            </a:r>
            <a:r>
              <a:rPr lang="en-US" altLang="zh-TW" sz="2400" b="1" dirty="0" smtClean="0">
                <a:solidFill>
                  <a:srgbClr val="89CE01"/>
                </a:solidFill>
                <a:latin typeface="Adobe 黑体 Std R" panose="020B0400000000000000" pitchFamily="34" charset="-128"/>
                <a:ea typeface="Adobe 黑体 Std R" panose="020B0400000000000000" pitchFamily="34" charset="-128"/>
              </a:rPr>
              <a:t>!!!</a:t>
            </a:r>
            <a:endParaRPr lang="zh-TW" altLang="en-US" sz="2400" b="1" dirty="0">
              <a:solidFill>
                <a:srgbClr val="89CE0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862142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84060" y="587252"/>
            <a:ext cx="4573688"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01 </a:t>
            </a:r>
            <a:r>
              <a:rPr lang="en-US" altLang="zh-TW" sz="2400" b="1"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b="1" dirty="0">
                <a:solidFill>
                  <a:srgbClr val="89CE01"/>
                </a:solidFill>
                <a:latin typeface="Adobe 黑体 Std R" panose="020B0400000000000000" pitchFamily="34" charset="-128"/>
                <a:ea typeface="Adobe 黑体 Std R" panose="020B0400000000000000" pitchFamily="34" charset="-128"/>
              </a:rPr>
              <a:t> </a:t>
            </a:r>
            <a:r>
              <a:rPr lang="zh-TW" altLang="en-US" sz="2400" b="1" dirty="0">
                <a:solidFill>
                  <a:srgbClr val="89CE01"/>
                </a:solidFill>
                <a:latin typeface="Adobe 黑体 Std R" panose="020B0400000000000000" pitchFamily="34" charset="-128"/>
                <a:ea typeface="Adobe 黑体 Std R" panose="020B0400000000000000" pitchFamily="34" charset="-128"/>
              </a:rPr>
              <a:t>使用與架構</a:t>
            </a:r>
          </a:p>
        </p:txBody>
      </p:sp>
      <p:sp>
        <p:nvSpPr>
          <p:cNvPr id="14" name="矩形 13"/>
          <p:cNvSpPr/>
          <p:nvPr/>
        </p:nvSpPr>
        <p:spPr>
          <a:xfrm>
            <a:off x="2495761" y="3308987"/>
            <a:ext cx="7282763" cy="523220"/>
          </a:xfrm>
          <a:prstGeom prst="rect">
            <a:avLst/>
          </a:prstGeom>
        </p:spPr>
        <p:txBody>
          <a:bodyPr wrap="none">
            <a:spAutoFit/>
          </a:bodyPr>
          <a:lstStyle/>
          <a:p>
            <a:r>
              <a:rPr lang="en-US" altLang="zh-TW" sz="2800" dirty="0">
                <a:solidFill>
                  <a:srgbClr val="F8F8F2"/>
                </a:solidFill>
                <a:latin typeface="Consolas" panose="020B0609020204030204" pitchFamily="49" charset="0"/>
              </a:rPr>
              <a:t>TweenMax.</a:t>
            </a:r>
            <a:r>
              <a:rPr lang="en-US" altLang="zh-TW" sz="2800" dirty="0">
                <a:solidFill>
                  <a:srgbClr val="A6E22E"/>
                </a:solidFill>
                <a:latin typeface="Consolas" panose="020B0609020204030204" pitchFamily="49" charset="0"/>
              </a:rPr>
              <a:t>to</a:t>
            </a:r>
            <a:r>
              <a:rPr lang="en-US" altLang="zh-TW" sz="2800" dirty="0">
                <a:solidFill>
                  <a:srgbClr val="F8F8F2"/>
                </a:solidFill>
                <a:latin typeface="Consolas" panose="020B0609020204030204" pitchFamily="49" charset="0"/>
              </a:rPr>
              <a:t>(</a:t>
            </a:r>
            <a:r>
              <a:rPr lang="en-US" altLang="zh-TW" sz="2800" dirty="0">
                <a:solidFill>
                  <a:srgbClr val="FFEE99"/>
                </a:solidFill>
                <a:latin typeface="Consolas" panose="020B0609020204030204" pitchFamily="49" charset="0"/>
              </a:rPr>
              <a:t>"#box"</a:t>
            </a:r>
            <a:r>
              <a:rPr lang="en-US" altLang="zh-TW" sz="2800" dirty="0">
                <a:solidFill>
                  <a:srgbClr val="F8F8F2"/>
                </a:solidFill>
                <a:latin typeface="Consolas" panose="020B0609020204030204" pitchFamily="49" charset="0"/>
              </a:rPr>
              <a:t>, </a:t>
            </a:r>
            <a:r>
              <a:rPr lang="en-US" altLang="zh-TW" sz="2800" dirty="0">
                <a:solidFill>
                  <a:srgbClr val="FF80F4"/>
                </a:solidFill>
                <a:latin typeface="Consolas" panose="020B0609020204030204" pitchFamily="49" charset="0"/>
              </a:rPr>
              <a:t>1</a:t>
            </a:r>
            <a:r>
              <a:rPr lang="en-US" altLang="zh-TW" sz="2800" dirty="0">
                <a:solidFill>
                  <a:srgbClr val="F8F8F2"/>
                </a:solidFill>
                <a:latin typeface="Consolas" panose="020B0609020204030204" pitchFamily="49" charset="0"/>
              </a:rPr>
              <a:t>, {x:</a:t>
            </a:r>
            <a:r>
              <a:rPr lang="en-US" altLang="zh-TW" sz="2800" dirty="0">
                <a:solidFill>
                  <a:srgbClr val="FFEE99"/>
                </a:solidFill>
                <a:latin typeface="Consolas" panose="020B0609020204030204" pitchFamily="49" charset="0"/>
              </a:rPr>
              <a:t>"700px"</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15" name="矩形 14"/>
          <p:cNvSpPr/>
          <p:nvPr/>
        </p:nvSpPr>
        <p:spPr>
          <a:xfrm>
            <a:off x="3890767" y="2378237"/>
            <a:ext cx="837089"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id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5541502" y="4689897"/>
            <a:ext cx="2521844"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多少秒數執行完成</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7" name="矩形 16"/>
          <p:cNvSpPr/>
          <p:nvPr/>
        </p:nvSpPr>
        <p:spPr>
          <a:xfrm>
            <a:off x="7889249" y="1809620"/>
            <a:ext cx="1098378"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屬性</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19" name="直線單箭頭接點 18"/>
          <p:cNvCxnSpPr/>
          <p:nvPr/>
        </p:nvCxnSpPr>
        <p:spPr>
          <a:xfrm>
            <a:off x="4727856" y="2741434"/>
            <a:ext cx="786253" cy="5675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線單箭頭接點 20"/>
          <p:cNvCxnSpPr/>
          <p:nvPr/>
        </p:nvCxnSpPr>
        <p:spPr>
          <a:xfrm flipH="1">
            <a:off x="8063346" y="2310786"/>
            <a:ext cx="245783" cy="8735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單箭頭接點 22"/>
          <p:cNvCxnSpPr/>
          <p:nvPr/>
        </p:nvCxnSpPr>
        <p:spPr>
          <a:xfrm flipH="1" flipV="1">
            <a:off x="6576291" y="3899658"/>
            <a:ext cx="110040" cy="582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71106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向右箭號 5"/>
          <p:cNvSpPr/>
          <p:nvPr/>
        </p:nvSpPr>
        <p:spPr>
          <a:xfrm rot="5400000">
            <a:off x="1924418" y="2192955"/>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sp>
        <p:nvSpPr>
          <p:cNvPr id="7" name="矩形 6"/>
          <p:cNvSpPr/>
          <p:nvPr/>
        </p:nvSpPr>
        <p:spPr>
          <a:xfrm>
            <a:off x="4105563" y="865287"/>
            <a:ext cx="544376" cy="830997"/>
          </a:xfrm>
          <a:prstGeom prst="rect">
            <a:avLst/>
          </a:prstGeom>
        </p:spPr>
        <p:txBody>
          <a:bodyPr wrap="square">
            <a:spAutoFit/>
          </a:bodyPr>
          <a:lstStyle/>
          <a:p>
            <a:r>
              <a:rPr lang="en-US" altLang="zh-TW" sz="4800" b="1" dirty="0" smtClean="0">
                <a:solidFill>
                  <a:srgbClr val="89CE01"/>
                </a:solidFill>
                <a:latin typeface="Adobe 黑体 Std R" panose="020B0400000000000000" pitchFamily="34" charset="-128"/>
                <a:ea typeface="Adobe 黑体 Std R" panose="020B0400000000000000" pitchFamily="34" charset="-128"/>
              </a:rPr>
              <a:t>x</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8" name="矩形 7"/>
          <p:cNvSpPr/>
          <p:nvPr/>
        </p:nvSpPr>
        <p:spPr>
          <a:xfrm>
            <a:off x="1855784" y="2130395"/>
            <a:ext cx="544376" cy="830997"/>
          </a:xfrm>
          <a:prstGeom prst="rect">
            <a:avLst/>
          </a:prstGeom>
        </p:spPr>
        <p:txBody>
          <a:bodyPr wrap="square">
            <a:spAutoFit/>
          </a:bodyPr>
          <a:lstStyle/>
          <a:p>
            <a:r>
              <a:rPr lang="en-US" altLang="zh-TW" sz="4800" b="1" dirty="0" smtClean="0">
                <a:solidFill>
                  <a:srgbClr val="89CE01"/>
                </a:solidFill>
                <a:latin typeface="Adobe 黑体 Std R" panose="020B0400000000000000" pitchFamily="34" charset="-128"/>
                <a:ea typeface="Adobe 黑体 Std R" panose="020B0400000000000000" pitchFamily="34" charset="-128"/>
              </a:rPr>
              <a:t>y</a:t>
            </a:r>
            <a:endParaRPr lang="zh-TW" altLang="en-US" sz="4800" b="1" dirty="0">
              <a:solidFill>
                <a:srgbClr val="89CE01"/>
              </a:solidFill>
              <a:latin typeface="Adobe 黑体 Std R" panose="020B0400000000000000" pitchFamily="34" charset="-128"/>
              <a:ea typeface="Adobe 黑体 Std R" panose="020B0400000000000000" pitchFamily="34" charset="-128"/>
            </a:endParaRPr>
          </a:p>
        </p:txBody>
      </p:sp>
      <p:sp>
        <p:nvSpPr>
          <p:cNvPr id="9" name="向右箭號 8"/>
          <p:cNvSpPr/>
          <p:nvPr/>
        </p:nvSpPr>
        <p:spPr>
          <a:xfrm>
            <a:off x="2789381" y="1243841"/>
            <a:ext cx="1173019" cy="1796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solidFill>
                <a:srgbClr val="89CE01"/>
              </a:solidFill>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37" y="1696284"/>
            <a:ext cx="6723463" cy="3949915"/>
          </a:xfrm>
          <a:prstGeom prst="rect">
            <a:avLst/>
          </a:prstGeom>
        </p:spPr>
      </p:pic>
    </p:spTree>
    <p:extLst>
      <p:ext uri="{BB962C8B-B14F-4D97-AF65-F5344CB8AC3E}">
        <p14:creationId xmlns:p14="http://schemas.microsoft.com/office/powerpoint/2010/main" val="216432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4060" y="587252"/>
            <a:ext cx="3639138"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Scale </a:t>
            </a:r>
            <a:r>
              <a:rPr lang="zh-TW" altLang="en-US" sz="2400" dirty="0">
                <a:solidFill>
                  <a:srgbClr val="89CE01"/>
                </a:solidFill>
                <a:latin typeface="Adobe 黑体 Std R" panose="020B0400000000000000" pitchFamily="34" charset="-128"/>
                <a:ea typeface="Adobe 黑体 Std R" panose="020B0400000000000000" pitchFamily="34" charset="-128"/>
              </a:rPr>
              <a:t>比例的縮放</a:t>
            </a:r>
          </a:p>
        </p:txBody>
      </p:sp>
      <p:sp>
        <p:nvSpPr>
          <p:cNvPr id="7" name="矩形 6"/>
          <p:cNvSpPr/>
          <p:nvPr/>
        </p:nvSpPr>
        <p:spPr>
          <a:xfrm>
            <a:off x="3897746" y="2542693"/>
            <a:ext cx="6096000" cy="2308324"/>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dialogBox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scaleX:</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scaleY:</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transformOrigin</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"100% 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087457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群組 27"/>
          <p:cNvGrpSpPr/>
          <p:nvPr/>
        </p:nvGrpSpPr>
        <p:grpSpPr>
          <a:xfrm>
            <a:off x="3307384" y="1925732"/>
            <a:ext cx="5697333" cy="3271190"/>
            <a:chOff x="3250234" y="1973357"/>
            <a:chExt cx="5697333" cy="327119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456" y="2367263"/>
              <a:ext cx="3288888" cy="2367998"/>
            </a:xfrm>
            <a:prstGeom prst="rect">
              <a:avLst/>
            </a:prstGeom>
          </p:spPr>
        </p:pic>
        <p:cxnSp>
          <p:nvCxnSpPr>
            <p:cNvPr id="6" name="直線接點 5"/>
            <p:cNvCxnSpPr/>
            <p:nvPr/>
          </p:nvCxnSpPr>
          <p:spPr>
            <a:xfrm>
              <a:off x="4286455" y="2367262"/>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線接點 6"/>
            <p:cNvCxnSpPr/>
            <p:nvPr/>
          </p:nvCxnSpPr>
          <p:spPr>
            <a:xfrm>
              <a:off x="4286455" y="4736389"/>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直線接點 10"/>
            <p:cNvCxnSpPr/>
            <p:nvPr/>
          </p:nvCxnSpPr>
          <p:spPr>
            <a:xfrm>
              <a:off x="4286455" y="2367262"/>
              <a:ext cx="0" cy="2369127"/>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直線接點 11"/>
            <p:cNvCxnSpPr/>
            <p:nvPr/>
          </p:nvCxnSpPr>
          <p:spPr>
            <a:xfrm>
              <a:off x="7598063" y="2367262"/>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13" name="矩形 12"/>
            <p:cNvSpPr/>
            <p:nvPr/>
          </p:nvSpPr>
          <p:spPr>
            <a:xfrm>
              <a:off x="3670250" y="1997929"/>
              <a:ext cx="910827"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4" name="矩形 13"/>
            <p:cNvSpPr/>
            <p:nvPr/>
          </p:nvSpPr>
          <p:spPr>
            <a:xfrm>
              <a:off x="7415595" y="4856151"/>
              <a:ext cx="1455848"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5" name="矩形 14"/>
            <p:cNvSpPr/>
            <p:nvPr/>
          </p:nvSpPr>
          <p:spPr>
            <a:xfrm>
              <a:off x="3533994" y="4856151"/>
              <a:ext cx="1183337"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16" name="矩形 15"/>
            <p:cNvSpPr/>
            <p:nvPr/>
          </p:nvSpPr>
          <p:spPr>
            <a:xfrm>
              <a:off x="7004577" y="1978866"/>
              <a:ext cx="1125629"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20" name="直線接點 19"/>
            <p:cNvCxnSpPr/>
            <p:nvPr/>
          </p:nvCxnSpPr>
          <p:spPr>
            <a:xfrm>
              <a:off x="4278502" y="3611706"/>
              <a:ext cx="328888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直線接點 20"/>
            <p:cNvCxnSpPr/>
            <p:nvPr/>
          </p:nvCxnSpPr>
          <p:spPr>
            <a:xfrm>
              <a:off x="5996337" y="2367248"/>
              <a:ext cx="0" cy="2369127"/>
            </a:xfrm>
            <a:prstGeom prst="line">
              <a:avLst/>
            </a:prstGeom>
          </p:spPr>
          <p:style>
            <a:lnRef idx="1">
              <a:schemeClr val="accent2"/>
            </a:lnRef>
            <a:fillRef idx="0">
              <a:schemeClr val="accent2"/>
            </a:fillRef>
            <a:effectRef idx="0">
              <a:schemeClr val="accent2"/>
            </a:effectRef>
            <a:fontRef idx="minor">
              <a:schemeClr val="tx1"/>
            </a:fontRef>
          </p:style>
        </p:cxnSp>
        <p:sp>
          <p:nvSpPr>
            <p:cNvPr id="22" name="矩形 21"/>
            <p:cNvSpPr/>
            <p:nvPr/>
          </p:nvSpPr>
          <p:spPr>
            <a:xfrm>
              <a:off x="5501650" y="1973357"/>
              <a:ext cx="989373"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4" name="矩形 23"/>
            <p:cNvSpPr/>
            <p:nvPr/>
          </p:nvSpPr>
          <p:spPr>
            <a:xfrm>
              <a:off x="5436212" y="4875215"/>
              <a:ext cx="1261884"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100)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5" name="矩形 24"/>
            <p:cNvSpPr/>
            <p:nvPr/>
          </p:nvSpPr>
          <p:spPr>
            <a:xfrm>
              <a:off x="3250234" y="3427040"/>
              <a:ext cx="1047082"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6" name="矩形 25"/>
            <p:cNvSpPr/>
            <p:nvPr/>
          </p:nvSpPr>
          <p:spPr>
            <a:xfrm>
              <a:off x="7627975" y="3427040"/>
              <a:ext cx="1319592"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100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sp>
          <p:nvSpPr>
            <p:cNvPr id="27" name="矩形 26"/>
            <p:cNvSpPr/>
            <p:nvPr/>
          </p:nvSpPr>
          <p:spPr>
            <a:xfrm>
              <a:off x="5433521" y="3611706"/>
              <a:ext cx="1125629"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50</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 </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50)</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grpSp>
    </p:spTree>
    <p:extLst>
      <p:ext uri="{BB962C8B-B14F-4D97-AF65-F5344CB8AC3E}">
        <p14:creationId xmlns:p14="http://schemas.microsoft.com/office/powerpoint/2010/main" val="376541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184" y="733425"/>
            <a:ext cx="5430666" cy="4772996"/>
          </a:xfrm>
          <a:prstGeom prst="rect">
            <a:avLst/>
          </a:prstGeom>
        </p:spPr>
      </p:pic>
      <p:sp>
        <p:nvSpPr>
          <p:cNvPr id="7" name="矩形 6"/>
          <p:cNvSpPr/>
          <p:nvPr/>
        </p:nvSpPr>
        <p:spPr>
          <a:xfrm>
            <a:off x="4027659" y="5676900"/>
            <a:ext cx="3769815" cy="369332"/>
          </a:xfrm>
          <a:prstGeom prst="rect">
            <a:avLst/>
          </a:prstGeom>
        </p:spPr>
        <p:txBody>
          <a:bodyPr wrap="none">
            <a:spAutoFit/>
          </a:bodyPr>
          <a:lstStyle/>
          <a:p>
            <a:r>
              <a:rPr lang="zh-TW" altLang="en-US" dirty="0">
                <a:solidFill>
                  <a:srgbClr val="89CE01"/>
                </a:solidFill>
                <a:hlinkClick r:id="rId3"/>
              </a:rPr>
              <a:t>https://greensock.com/ease-visualizer</a:t>
            </a:r>
            <a:endParaRPr lang="zh-TW" altLang="en-US" dirty="0">
              <a:solidFill>
                <a:srgbClr val="89CE01"/>
              </a:solidFill>
            </a:endParaRPr>
          </a:p>
        </p:txBody>
      </p:sp>
    </p:spTree>
    <p:extLst>
      <p:ext uri="{BB962C8B-B14F-4D97-AF65-F5344CB8AC3E}">
        <p14:creationId xmlns:p14="http://schemas.microsoft.com/office/powerpoint/2010/main" val="3544511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188693"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03 CSS </a:t>
            </a:r>
            <a:r>
              <a:rPr lang="zh-TW" altLang="en-US" sz="2400" b="1" dirty="0">
                <a:solidFill>
                  <a:srgbClr val="89CE01"/>
                </a:solidFill>
                <a:latin typeface="Adobe 黑体 Std R" panose="020B0400000000000000" pitchFamily="34" charset="-128"/>
                <a:ea typeface="Adobe 黑体 Std R" panose="020B0400000000000000" pitchFamily="34" charset="-128"/>
              </a:rPr>
              <a:t>屬性控制</a:t>
            </a:r>
          </a:p>
        </p:txBody>
      </p:sp>
      <p:sp>
        <p:nvSpPr>
          <p:cNvPr id="5" name="矩形 4"/>
          <p:cNvSpPr/>
          <p:nvPr/>
        </p:nvSpPr>
        <p:spPr>
          <a:xfrm>
            <a:off x="4324350" y="2761387"/>
            <a:ext cx="6096000" cy="1754326"/>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3</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339374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227165"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04 </a:t>
            </a:r>
            <a:r>
              <a:rPr lang="zh-TW" altLang="en-US" sz="2400" b="1" dirty="0">
                <a:solidFill>
                  <a:srgbClr val="89CE01"/>
                </a:solidFill>
                <a:latin typeface="Adobe 黑体 Std R" panose="020B0400000000000000" pitchFamily="34" charset="-128"/>
                <a:ea typeface="Adobe 黑体 Std R" panose="020B0400000000000000" pitchFamily="34" charset="-128"/>
              </a:rPr>
              <a:t>動畫結束之後</a:t>
            </a:r>
          </a:p>
        </p:txBody>
      </p:sp>
      <p:sp>
        <p:nvSpPr>
          <p:cNvPr id="5" name="矩形 4"/>
          <p:cNvSpPr/>
          <p:nvPr/>
        </p:nvSpPr>
        <p:spPr>
          <a:xfrm>
            <a:off x="3629025" y="2260164"/>
            <a:ext cx="6096000" cy="2585323"/>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pPr lvl="2"/>
            <a:r>
              <a:rPr lang="en-US" altLang="zh-TW" dirty="0">
                <a:solidFill>
                  <a:srgbClr val="F8F8F2"/>
                </a:solidFill>
                <a:latin typeface="Consolas" panose="020B0609020204030204" pitchFamily="49" charset="0"/>
              </a:rPr>
              <a:t>width:</a:t>
            </a:r>
            <a:r>
              <a:rPr lang="en-US" altLang="zh-TW" dirty="0">
                <a:solidFill>
                  <a:srgbClr val="FFEE99"/>
                </a:solidFill>
                <a:latin typeface="Consolas" panose="020B0609020204030204" pitchFamily="49" charset="0"/>
              </a:rPr>
              <a:t>"100%"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Bounce.easeOut</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動畫播完了</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smtClean="0">
                <a:solidFill>
                  <a:srgbClr val="F8F8F2"/>
                </a:solidFill>
                <a:latin typeface="Consolas" panose="020B0609020204030204" pitchFamily="49" charset="0"/>
              </a:rPr>
              <a:t>}</a:t>
            </a:r>
          </a:p>
          <a:p>
            <a:pPr lvl="1"/>
            <a:r>
              <a:rPr lang="en-US" altLang="zh-TW" dirty="0" smtClean="0">
                <a:solidFill>
                  <a:srgbClr val="F8F8F2"/>
                </a:solidFill>
                <a:latin typeface="Consolas" panose="020B0609020204030204" pitchFamily="49" charset="0"/>
              </a:rPr>
              <a:t>} </a:t>
            </a:r>
          </a:p>
          <a:p>
            <a:r>
              <a:rPr lang="en-US" altLang="zh-TW" dirty="0" smtClean="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60414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1963999"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b="1" dirty="0">
                <a:solidFill>
                  <a:srgbClr val="89CE01"/>
                </a:solidFill>
                <a:latin typeface="Adobe 黑体 Std R" panose="020B0400000000000000" pitchFamily="34" charset="-128"/>
                <a:ea typeface="Adobe 黑体 Std R" panose="020B0400000000000000" pitchFamily="34" charset="-128"/>
              </a:rPr>
              <a:t>05 </a:t>
            </a:r>
            <a:r>
              <a:rPr lang="zh-TW" altLang="en-US" sz="2400" b="1" dirty="0">
                <a:solidFill>
                  <a:srgbClr val="89CE01"/>
                </a:solidFill>
                <a:latin typeface="Adobe 黑体 Std R" panose="020B0400000000000000" pitchFamily="34" charset="-128"/>
                <a:ea typeface="Adobe 黑体 Std R" panose="020B0400000000000000" pitchFamily="34" charset="-128"/>
              </a:rPr>
              <a:t>旋轉</a:t>
            </a:r>
          </a:p>
        </p:txBody>
      </p:sp>
      <p:sp>
        <p:nvSpPr>
          <p:cNvPr id="5" name="矩形 4"/>
          <p:cNvSpPr/>
          <p:nvPr/>
        </p:nvSpPr>
        <p:spPr>
          <a:xfrm>
            <a:off x="2905235" y="1901815"/>
            <a:ext cx="7400816" cy="3693319"/>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width: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height: </a:t>
            </a:r>
            <a:r>
              <a:rPr lang="en-US" altLang="zh-TW" dirty="0">
                <a:solidFill>
                  <a:srgbClr val="FFEE99"/>
                </a:solidFill>
                <a:latin typeface="Consolas" panose="020B0609020204030204" pitchFamily="49" charset="0"/>
              </a:rPr>
              <a:t>"424px"</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rotation: </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y: </a:t>
            </a:r>
            <a:r>
              <a:rPr lang="en-US" altLang="zh-TW" dirty="0" err="1">
                <a:solidFill>
                  <a:srgbClr val="F8F8F2"/>
                </a:solidFill>
                <a:latin typeface="Consolas" panose="020B0609020204030204" pitchFamily="49" charset="0"/>
              </a:rPr>
              <a:t>window.innerHeight</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424</a:t>
            </a:r>
            <a:r>
              <a:rPr lang="en-US" altLang="zh-TW" dirty="0">
                <a:solidFill>
                  <a:srgbClr val="F8F8F2"/>
                </a:solidFill>
                <a:latin typeface="Consolas" panose="020B0609020204030204" pitchFamily="49" charset="0"/>
              </a:rPr>
              <a:t>,</a:t>
            </a:r>
          </a:p>
          <a:p>
            <a:pPr lvl="2"/>
            <a:r>
              <a:rPr lang="en-US" altLang="zh-TW" dirty="0" err="1">
                <a:solidFill>
                  <a:srgbClr val="F8F8F2"/>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BackAminFn</a:t>
            </a:r>
            <a:endParaRPr lang="en-US" altLang="zh-TW" dirty="0">
              <a:solidFill>
                <a:srgbClr val="F8F8F2"/>
              </a:solidFill>
              <a:latin typeface="Consolas" panose="020B0609020204030204" pitchFamily="49" charset="0"/>
            </a:endParaRPr>
          </a:p>
          <a:p>
            <a:pPr lvl="1"/>
            <a:r>
              <a:rPr lang="en-US" altLang="zh-TW" dirty="0">
                <a:solidFill>
                  <a:srgbClr val="F8F8F2"/>
                </a:solidFill>
                <a:latin typeface="Consolas" panose="020B0609020204030204" pitchFamily="49" charset="0"/>
              </a:rPr>
              <a:t>}</a:t>
            </a:r>
          </a:p>
          <a:p>
            <a:r>
              <a:rPr lang="en-US" altLang="zh-TW" dirty="0" smtClean="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r>
              <a:rPr lang="en-US" altLang="zh-TW" dirty="0" err="1">
                <a:solidFill>
                  <a:srgbClr val="A6E22E"/>
                </a:solidFill>
                <a:latin typeface="Consolas" panose="020B0609020204030204" pitchFamily="49" charset="0"/>
              </a:rPr>
              <a:t>BackAminFn</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TweenMax.</a:t>
            </a:r>
            <a:r>
              <a:rPr lang="en-US" altLang="zh-TW" dirty="0" smtClean="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".message"</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1.5</a:t>
            </a:r>
            <a:r>
              <a:rPr lang="en-US" altLang="zh-TW" dirty="0">
                <a:solidFill>
                  <a:srgbClr val="F8F8F2"/>
                </a:solidFill>
                <a:latin typeface="Consolas" panose="020B0609020204030204" pitchFamily="49" charset="0"/>
              </a:rPr>
              <a:t>, { opacity: </a:t>
            </a:r>
            <a:r>
              <a:rPr lang="en-US" altLang="zh-TW" dirty="0">
                <a:solidFill>
                  <a:srgbClr val="FFEE99"/>
                </a:solidFill>
                <a:latin typeface="Consolas" panose="020B0609020204030204" pitchFamily="49" charset="0"/>
              </a:rPr>
              <a:t>"1"</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919903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499155" y="2942063"/>
            <a:ext cx="2441694" cy="769441"/>
          </a:xfrm>
          <a:prstGeom prst="rect">
            <a:avLst/>
          </a:prstGeom>
        </p:spPr>
        <p:txBody>
          <a:bodyPr wrap="none">
            <a:spAutoFit/>
          </a:bodyPr>
          <a:lstStyle/>
          <a:p>
            <a:r>
              <a:rPr lang="zh-TW" altLang="en-US" sz="4400" dirty="0" smtClean="0">
                <a:solidFill>
                  <a:srgbClr val="89CE01"/>
                </a:solidFill>
                <a:latin typeface="Adobe 繁黑體 Std B" panose="020B0700000000000000" pitchFamily="34" charset="-120"/>
                <a:ea typeface="Adobe 繁黑體 Std B" panose="020B0700000000000000" pitchFamily="34" charset="-120"/>
              </a:rPr>
              <a:t>範例下載</a:t>
            </a:r>
            <a:endParaRPr lang="zh-TW" altLang="en-US" sz="4400" dirty="0">
              <a:solidFill>
                <a:srgbClr val="89CE01"/>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72870" y="3777474"/>
            <a:ext cx="6298303" cy="369332"/>
          </a:xfrm>
          <a:prstGeom prst="rect">
            <a:avLst/>
          </a:prstGeom>
        </p:spPr>
        <p:txBody>
          <a:bodyPr wrap="square">
            <a:spAutoFit/>
          </a:bodyPr>
          <a:lstStyle/>
          <a:p>
            <a:r>
              <a:rPr lang="zh-TW" altLang="en-US" dirty="0">
                <a:solidFill>
                  <a:schemeClr val="bg1"/>
                </a:solidFill>
                <a:hlinkClick r:id="rId2"/>
              </a:rPr>
              <a:t>https://github.com/MikeCheng1208/TweenMax_course_example</a:t>
            </a:r>
            <a:endParaRPr lang="zh-TW" altLang="en-US" dirty="0">
              <a:solidFill>
                <a:schemeClr val="bg1"/>
              </a:solidFill>
            </a:endParaRPr>
          </a:p>
        </p:txBody>
      </p:sp>
    </p:spTree>
    <p:extLst>
      <p:ext uri="{BB962C8B-B14F-4D97-AF65-F5344CB8AC3E}">
        <p14:creationId xmlns:p14="http://schemas.microsoft.com/office/powerpoint/2010/main" val="1920034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4128053"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06 </a:t>
            </a:r>
            <a:r>
              <a:rPr lang="en-US" altLang="zh-TW" sz="2400" dirty="0" err="1">
                <a:solidFill>
                  <a:srgbClr val="89CE01"/>
                </a:solidFill>
                <a:latin typeface="Adobe 黑体 Std R" panose="020B0400000000000000" pitchFamily="34" charset="-128"/>
                <a:ea typeface="Adobe 黑体 Std R" panose="020B0400000000000000" pitchFamily="34" charset="-128"/>
              </a:rPr>
              <a:t>TweenMax</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生命週期</a:t>
            </a:r>
          </a:p>
        </p:txBody>
      </p:sp>
      <p:sp>
        <p:nvSpPr>
          <p:cNvPr id="5" name="矩形 4"/>
          <p:cNvSpPr/>
          <p:nvPr/>
        </p:nvSpPr>
        <p:spPr>
          <a:xfrm>
            <a:off x="3248025" y="1748641"/>
            <a:ext cx="6096000" cy="3970318"/>
          </a:xfrm>
          <a:prstGeom prst="rect">
            <a:avLst/>
          </a:prstGeom>
        </p:spPr>
        <p:txBody>
          <a:bodyPr>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"#box"</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endParaRPr lang="en-US" altLang="zh-TW" dirty="0" smtClean="0">
              <a:solidFill>
                <a:srgbClr val="F8F8F2"/>
              </a:solidFill>
              <a:latin typeface="Consolas" panose="020B0609020204030204" pitchFamily="49" charset="0"/>
            </a:endParaRPr>
          </a:p>
          <a:p>
            <a:r>
              <a:rPr lang="en-US" altLang="zh-TW" dirty="0" smtClean="0">
                <a:solidFill>
                  <a:srgbClr val="F8F8F2"/>
                </a:solidFill>
                <a:latin typeface="Consolas" panose="020B0609020204030204" pitchFamily="49" charset="0"/>
              </a:rPr>
              <a:t>   {</a:t>
            </a:r>
            <a:endParaRPr lang="en-US" altLang="zh-TW" dirty="0">
              <a:solidFill>
                <a:srgbClr val="F8F8F2"/>
              </a:solidFill>
              <a:latin typeface="Consolas" panose="020B0609020204030204" pitchFamily="49" charset="0"/>
            </a:endParaRPr>
          </a:p>
          <a:p>
            <a:pPr lvl="2"/>
            <a:r>
              <a:rPr lang="en-US" altLang="zh-TW" dirty="0">
                <a:solidFill>
                  <a:srgbClr val="F8F8F2"/>
                </a:solidFill>
                <a:latin typeface="Consolas" panose="020B0609020204030204" pitchFamily="49" charset="0"/>
              </a:rPr>
              <a:t>x:</a:t>
            </a:r>
            <a:r>
              <a:rPr lang="en-US" altLang="zh-TW" dirty="0">
                <a:solidFill>
                  <a:srgbClr val="FFEE99"/>
                </a:solidFill>
                <a:latin typeface="Consolas" panose="020B0609020204030204" pitchFamily="49" charset="0"/>
              </a:rPr>
              <a:t>"700px"</a:t>
            </a:r>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onStart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動畫開始</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動畫進行中</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2"/>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2"/>
            <a:r>
              <a:rPr lang="en-US" altLang="zh-TW" i="1" dirty="0" smtClean="0">
                <a:solidFill>
                  <a:srgbClr val="66D9EF"/>
                </a:solidFill>
                <a:latin typeface="Consolas" panose="020B0609020204030204" pitchFamily="49" charset="0"/>
              </a:rPr>
              <a:t>	console</a:t>
            </a:r>
            <a:r>
              <a:rPr lang="en-US" altLang="zh-TW" dirty="0" smtClean="0">
                <a:solidFill>
                  <a:srgbClr val="F8F8F2"/>
                </a:solidFill>
                <a:latin typeface="Consolas" panose="020B0609020204030204" pitchFamily="49" charset="0"/>
              </a:rPr>
              <a:t>.</a:t>
            </a:r>
            <a:r>
              <a:rPr lang="en-US" altLang="zh-TW" dirty="0" smtClean="0">
                <a:solidFill>
                  <a:srgbClr val="66D9EF"/>
                </a:solidFill>
                <a:latin typeface="Consolas" panose="020B0609020204030204" pitchFamily="49" charset="0"/>
              </a:rPr>
              <a:t>log</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動畫結束</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87143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87" y="2276475"/>
            <a:ext cx="10506075" cy="2133600"/>
          </a:xfrm>
          <a:prstGeom prst="rect">
            <a:avLst/>
          </a:prstGeom>
        </p:spPr>
      </p:pic>
      <p:sp>
        <p:nvSpPr>
          <p:cNvPr id="5" name="矩形 4"/>
          <p:cNvSpPr/>
          <p:nvPr/>
        </p:nvSpPr>
        <p:spPr>
          <a:xfrm>
            <a:off x="3503460" y="4768727"/>
            <a:ext cx="4698722" cy="338554"/>
          </a:xfrm>
          <a:prstGeom prst="rect">
            <a:avLst/>
          </a:prstGeom>
        </p:spPr>
        <p:txBody>
          <a:bodyPr wrap="none">
            <a:spAutoFit/>
          </a:bodyPr>
          <a:lstStyle/>
          <a:p>
            <a:r>
              <a:rPr lang="zh-TW" altLang="en-US" sz="1600" dirty="0" smtClean="0">
                <a:solidFill>
                  <a:srgbClr val="D2D2D2"/>
                </a:solidFill>
                <a:latin typeface="Adobe 黑体 Std R" panose="020B0400000000000000" pitchFamily="34" charset="-128"/>
                <a:ea typeface="Adobe 黑体 Std R" panose="020B0400000000000000" pitchFamily="34" charset="-128"/>
              </a:rPr>
              <a:t>動畫開始跟動畫結束只會有一次所以只會執行一次</a:t>
            </a:r>
            <a:endParaRPr lang="zh-TW" altLang="en-US" sz="1600" dirty="0">
              <a:solidFill>
                <a:srgbClr val="D2D2D2"/>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896911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2291012"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07 Repeat</a:t>
            </a:r>
          </a:p>
        </p:txBody>
      </p:sp>
      <p:sp>
        <p:nvSpPr>
          <p:cNvPr id="5" name="矩形 4"/>
          <p:cNvSpPr/>
          <p:nvPr/>
        </p:nvSpPr>
        <p:spPr>
          <a:xfrm>
            <a:off x="1543815" y="3572560"/>
            <a:ext cx="9476609" cy="369332"/>
          </a:xfrm>
          <a:prstGeom prst="rect">
            <a:avLst/>
          </a:prstGeom>
        </p:spPr>
        <p:txBody>
          <a:bodyPr wrap="square">
            <a:spAutoFit/>
          </a:bodyPr>
          <a:lstStyle/>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60</a:t>
            </a:r>
            <a:r>
              <a:rPr lang="en-US" altLang="zh-TW" dirty="0">
                <a:solidFill>
                  <a:srgbClr val="F8F8F2"/>
                </a:solidFill>
                <a:latin typeface="Consolas" panose="020B0609020204030204" pitchFamily="49" charset="0"/>
              </a:rPr>
              <a:t>, {rotation:</a:t>
            </a:r>
            <a:r>
              <a:rPr lang="en-US" altLang="zh-TW" dirty="0">
                <a:solidFill>
                  <a:srgbClr val="FF80F4"/>
                </a:solidFill>
                <a:latin typeface="Consolas" panose="020B0609020204030204" pitchFamily="49" charset="0"/>
              </a:rPr>
              <a:t>360</a:t>
            </a:r>
            <a:r>
              <a:rPr lang="en-US" altLang="zh-TW" dirty="0">
                <a:solidFill>
                  <a:srgbClr val="F8F8F2"/>
                </a:solidFill>
                <a:latin typeface="Consolas" panose="020B0609020204030204" pitchFamily="49" charset="0"/>
              </a:rPr>
              <a:t>, repeat: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1</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ease:Linear.easeInOut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060397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9735" y="3311402"/>
            <a:ext cx="3658374"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在來說些比較進階的應用</a:t>
            </a:r>
            <a:endParaRPr lang="zh-TW" altLang="en-US" sz="2400" b="1" dirty="0">
              <a:solidFill>
                <a:srgbClr val="89CE0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988607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2024" y="3372535"/>
            <a:ext cx="10544175" cy="369332"/>
          </a:xfrm>
          <a:prstGeom prst="rect">
            <a:avLst/>
          </a:prstGeom>
        </p:spPr>
        <p:txBody>
          <a:bodyPr wrap="square">
            <a:spAutoFit/>
          </a:bodyPr>
          <a:lstStyle/>
          <a:p>
            <a:r>
              <a:rPr lang="en-US" altLang="zh-TW" dirty="0" err="1">
                <a:solidFill>
                  <a:srgbClr val="F8F8F2"/>
                </a:solidFill>
                <a:latin typeface="Consolas" panose="020B0609020204030204" pitchFamily="49" charset="0"/>
              </a:rPr>
              <a:t>TweenMax.</a:t>
            </a:r>
            <a:r>
              <a:rPr lang="en-US" altLang="zh-TW" dirty="0" err="1">
                <a:solidFill>
                  <a:srgbClr val="A6E22E"/>
                </a:solidFill>
                <a:latin typeface="Consolas" panose="020B0609020204030204" pitchFamily="49" charset="0"/>
              </a:rPr>
              <a:t>staggerTo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".pic"</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a:t>
            </a:r>
            <a:r>
              <a:rPr lang="en-US" altLang="zh-TW" dirty="0" smtClean="0">
                <a:solidFill>
                  <a:srgbClr val="F8F8F2"/>
                </a:solidFill>
                <a:latin typeface="Consolas" panose="020B0609020204030204" pitchFamily="49" charset="0"/>
              </a:rPr>
              <a:t>{transform</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translateY</a:t>
            </a:r>
            <a:r>
              <a:rPr lang="en-US" altLang="zh-TW" dirty="0">
                <a:solidFill>
                  <a:srgbClr val="FFEE99"/>
                </a:solidFill>
                <a:latin typeface="Consolas" panose="020B0609020204030204" pitchFamily="49" charset="0"/>
              </a:rPr>
              <a:t>(0px</a:t>
            </a:r>
            <a:r>
              <a:rPr lang="en-US" altLang="zh-TW" dirty="0" smtClean="0">
                <a:solidFill>
                  <a:srgbClr val="FFEE99"/>
                </a:solidFill>
                <a:latin typeface="Consolas" panose="020B0609020204030204" pitchFamily="49" charset="0"/>
              </a:rPr>
              <a:t>)"</a:t>
            </a:r>
            <a:r>
              <a:rPr lang="en-US" altLang="zh-TW" dirty="0" smtClean="0">
                <a:solidFill>
                  <a:srgbClr val="F8F8F2"/>
                </a:solidFill>
                <a:latin typeface="Consolas" panose="020B0609020204030204" pitchFamily="49" charset="0"/>
              </a:rPr>
              <a:t>, opacity:</a:t>
            </a:r>
            <a:r>
              <a:rPr lang="en-US" altLang="zh-TW" dirty="0" smtClean="0">
                <a:solidFill>
                  <a:srgbClr val="FF80F4"/>
                </a:solidFill>
                <a:latin typeface="Consolas" panose="020B0609020204030204" pitchFamily="49" charset="0"/>
              </a:rPr>
              <a:t>1</a:t>
            </a:r>
            <a:r>
              <a:rPr lang="en-US" altLang="zh-TW" dirty="0" smtClean="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0.2</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5" name="矩形 4"/>
          <p:cNvSpPr/>
          <p:nvPr/>
        </p:nvSpPr>
        <p:spPr>
          <a:xfrm>
            <a:off x="684060" y="587252"/>
            <a:ext cx="4017446"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01 </a:t>
            </a:r>
            <a:r>
              <a:rPr lang="en-US" altLang="zh-TW" sz="2400" dirty="0" err="1">
                <a:solidFill>
                  <a:srgbClr val="89CE01"/>
                </a:solidFill>
                <a:latin typeface="Adobe 黑体 Std R" panose="020B0400000000000000" pitchFamily="34" charset="-128"/>
                <a:ea typeface="Adobe 黑体 Std R" panose="020B0400000000000000" pitchFamily="34" charset="-128"/>
              </a:rPr>
              <a:t>staggerTo</a:t>
            </a:r>
            <a:r>
              <a:rPr lang="en-US" altLang="zh-TW" sz="2400" dirty="0">
                <a:solidFill>
                  <a:srgbClr val="89CE01"/>
                </a:solidFill>
                <a:latin typeface="Adobe 黑体 Std R" panose="020B0400000000000000" pitchFamily="34" charset="-128"/>
                <a:ea typeface="Adobe 黑体 Std R" panose="020B0400000000000000" pitchFamily="34" charset="-128"/>
              </a:rPr>
              <a:t> </a:t>
            </a:r>
            <a:r>
              <a:rPr lang="zh-TW" altLang="en-US" sz="2400" dirty="0">
                <a:solidFill>
                  <a:srgbClr val="89CE01"/>
                </a:solidFill>
                <a:latin typeface="Adobe 黑体 Std R" panose="020B0400000000000000" pitchFamily="34" charset="-128"/>
                <a:ea typeface="Adobe 黑体 Std R" panose="020B0400000000000000" pitchFamily="34" charset="-128"/>
              </a:rPr>
              <a:t>依序處理</a:t>
            </a:r>
          </a:p>
        </p:txBody>
      </p:sp>
      <p:sp>
        <p:nvSpPr>
          <p:cNvPr id="6" name="矩形 5"/>
          <p:cNvSpPr/>
          <p:nvPr/>
        </p:nvSpPr>
        <p:spPr>
          <a:xfrm>
            <a:off x="7696828" y="4963983"/>
            <a:ext cx="2856872" cy="369332"/>
          </a:xfrm>
          <a:prstGeom prst="rect">
            <a:avLst/>
          </a:prstGeom>
        </p:spPr>
        <p:txBody>
          <a:bodyPr wrap="none">
            <a:spAutoFit/>
          </a:bodyPr>
          <a:lstStyle/>
          <a:p>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&lt; </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所有物件慢</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0.2</a:t>
            </a:r>
            <a:r>
              <a:rPr lang="zh-TW" altLang="en-US" b="1" dirty="0" smtClean="0">
                <a:solidFill>
                  <a:schemeClr val="accent2">
                    <a:lumMod val="75000"/>
                  </a:schemeClr>
                </a:solidFill>
                <a:latin typeface="Adobe 黑体 Std R" panose="020B0400000000000000" pitchFamily="34" charset="-128"/>
                <a:ea typeface="Adobe 黑体 Std R" panose="020B0400000000000000" pitchFamily="34" charset="-128"/>
              </a:rPr>
              <a:t>秒執行</a:t>
            </a:r>
            <a:r>
              <a:rPr lang="en-US" altLang="zh-TW" b="1" dirty="0" smtClean="0">
                <a:solidFill>
                  <a:schemeClr val="accent2">
                    <a:lumMod val="75000"/>
                  </a:schemeClr>
                </a:solidFill>
                <a:latin typeface="Adobe 黑体 Std R" panose="020B0400000000000000" pitchFamily="34" charset="-128"/>
                <a:ea typeface="Adobe 黑体 Std R" panose="020B0400000000000000" pitchFamily="34" charset="-128"/>
              </a:rPr>
              <a:t> &gt;</a:t>
            </a:r>
            <a:endParaRPr lang="zh-TW" altLang="en-US" b="1" dirty="0">
              <a:solidFill>
                <a:schemeClr val="accent2">
                  <a:lumMod val="75000"/>
                </a:schemeClr>
              </a:solidFill>
              <a:latin typeface="Adobe 黑体 Std R" panose="020B0400000000000000" pitchFamily="34" charset="-128"/>
              <a:ea typeface="Adobe 黑体 Std R" panose="020B0400000000000000" pitchFamily="34" charset="-128"/>
            </a:endParaRPr>
          </a:p>
        </p:txBody>
      </p:sp>
      <p:cxnSp>
        <p:nvCxnSpPr>
          <p:cNvPr id="7" name="直線單箭頭接點 6"/>
          <p:cNvCxnSpPr/>
          <p:nvPr/>
        </p:nvCxnSpPr>
        <p:spPr>
          <a:xfrm flipV="1">
            <a:off x="9182100" y="3829050"/>
            <a:ext cx="1371600" cy="9810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40786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8782" y="3149084"/>
            <a:ext cx="3733714"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TweenMax.</a:t>
            </a:r>
            <a:r>
              <a:rPr lang="en-US" altLang="zh-TW" sz="2800" dirty="0" err="1">
                <a:solidFill>
                  <a:srgbClr val="A6E22E"/>
                </a:solidFill>
                <a:latin typeface="Consolas" panose="020B0609020204030204" pitchFamily="49" charset="0"/>
              </a:rPr>
              <a:t>staggerTo</a:t>
            </a:r>
            <a:endParaRPr lang="zh-TW" altLang="en-US" sz="2800" dirty="0"/>
          </a:p>
        </p:txBody>
      </p:sp>
      <p:sp>
        <p:nvSpPr>
          <p:cNvPr id="6" name="矩形 5"/>
          <p:cNvSpPr/>
          <p:nvPr/>
        </p:nvSpPr>
        <p:spPr>
          <a:xfrm>
            <a:off x="1758782" y="3797469"/>
            <a:ext cx="9204493" cy="307777"/>
          </a:xfrm>
          <a:prstGeom prst="rect">
            <a:avLst/>
          </a:prstGeom>
        </p:spPr>
        <p:txBody>
          <a:bodyPr wrap="square">
            <a:spAutoFit/>
          </a:bodyPr>
          <a:lstStyle/>
          <a:p>
            <a:r>
              <a:rPr lang="en-US" altLang="zh-TW" sz="1400" b="1" dirty="0" err="1">
                <a:solidFill>
                  <a:srgbClr val="D2D2D2"/>
                </a:solidFill>
                <a:latin typeface="微軟正黑體 Light" panose="020B0304030504040204" pitchFamily="34" charset="-120"/>
                <a:ea typeface="微軟正黑體 Light" panose="020B0304030504040204" pitchFamily="34" charset="-120"/>
              </a:rPr>
              <a:t>staggerTo</a:t>
            </a:r>
            <a:r>
              <a:rPr lang="en-US" altLang="zh-TW" sz="1400" b="1" dirty="0" smtClean="0">
                <a:solidFill>
                  <a:srgbClr val="D2D2D2"/>
                </a:solidFill>
                <a:latin typeface="微軟正黑體 Light" panose="020B0304030504040204" pitchFamily="34" charset="-120"/>
                <a:ea typeface="微軟正黑體 Light" panose="020B0304030504040204" pitchFamily="34" charset="-120"/>
              </a:rPr>
              <a:t>( ) </a:t>
            </a:r>
            <a:r>
              <a:rPr lang="zh-TW" altLang="en-US" sz="1400" b="1" dirty="0">
                <a:solidFill>
                  <a:srgbClr val="D2D2D2"/>
                </a:solidFill>
                <a:latin typeface="微軟正黑體 Light" panose="020B0304030504040204" pitchFamily="34" charset="-120"/>
                <a:ea typeface="微軟正黑體 Light" panose="020B0304030504040204" pitchFamily="34" charset="-120"/>
              </a:rPr>
              <a:t>會抓取所有的目標，並為每個目標創建</a:t>
            </a:r>
            <a:r>
              <a:rPr lang="zh-TW" altLang="en-US" sz="1400" b="1" dirty="0" smtClean="0">
                <a:solidFill>
                  <a:srgbClr val="D2D2D2"/>
                </a:solidFill>
                <a:latin typeface="微軟正黑體 Light" panose="020B0304030504040204" pitchFamily="34" charset="-120"/>
                <a:ea typeface="微軟正黑體 Light" panose="020B0304030504040204" pitchFamily="34" charset="-120"/>
              </a:rPr>
              <a:t>一個 </a:t>
            </a:r>
            <a:r>
              <a:rPr lang="en-US" altLang="zh-TW" sz="1400" b="1" dirty="0" smtClean="0">
                <a:solidFill>
                  <a:srgbClr val="D2D2D2"/>
                </a:solidFill>
                <a:latin typeface="微軟正黑體 Light" panose="020B0304030504040204" pitchFamily="34" charset="-120"/>
                <a:ea typeface="微軟正黑體 Light" panose="020B0304030504040204" pitchFamily="34" charset="-120"/>
              </a:rPr>
              <a:t>to( ) </a:t>
            </a:r>
            <a:r>
              <a:rPr lang="zh-TW" altLang="en-US" sz="1400" b="1" dirty="0" smtClean="0">
                <a:solidFill>
                  <a:srgbClr val="D2D2D2"/>
                </a:solidFill>
                <a:latin typeface="微軟正黑體 Light" panose="020B0304030504040204" pitchFamily="34" charset="-120"/>
                <a:ea typeface="微軟正黑體 Light" panose="020B0304030504040204" pitchFamily="34" charset="-120"/>
              </a:rPr>
              <a:t>補</a:t>
            </a:r>
            <a:r>
              <a:rPr lang="zh-TW" altLang="en-US" sz="1400" b="1" dirty="0">
                <a:solidFill>
                  <a:srgbClr val="D2D2D2"/>
                </a:solidFill>
                <a:latin typeface="微軟正黑體 Light" panose="020B0304030504040204" pitchFamily="34" charset="-120"/>
                <a:ea typeface="微軟正黑體 Light" panose="020B0304030504040204" pitchFamily="34" charset="-120"/>
              </a:rPr>
              <a:t>間，然後回傳一個包含所有動畫補間的內容。</a:t>
            </a:r>
            <a:endParaRPr lang="zh-TW" altLang="en-US" sz="1400" b="1" dirty="0">
              <a:solidFill>
                <a:srgbClr val="D2D2D2"/>
              </a:solidFill>
              <a:effectLst/>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30311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4060" y="587252"/>
            <a:ext cx="2539478" cy="461665"/>
          </a:xfrm>
          <a:prstGeom prst="rect">
            <a:avLst/>
          </a:prstGeom>
        </p:spPr>
        <p:txBody>
          <a:bodyPr wrap="none">
            <a:spAutoFit/>
          </a:bodyPr>
          <a:lstStyle/>
          <a:p>
            <a:r>
              <a:rPr lang="zh-TW" altLang="en-US" sz="2400" b="1" dirty="0" smtClean="0">
                <a:solidFill>
                  <a:srgbClr val="89CE01"/>
                </a:solidFill>
                <a:latin typeface="Adobe 黑体 Std R" panose="020B0400000000000000" pitchFamily="34" charset="-128"/>
                <a:ea typeface="Adobe 黑体 Std R" panose="020B0400000000000000" pitchFamily="34" charset="-128"/>
              </a:rPr>
              <a:t>範例 </a:t>
            </a:r>
            <a:r>
              <a:rPr lang="en-US" altLang="zh-TW" sz="2400" dirty="0">
                <a:solidFill>
                  <a:srgbClr val="89CE01"/>
                </a:solidFill>
                <a:latin typeface="Adobe 黑体 Std R" panose="020B0400000000000000" pitchFamily="34" charset="-128"/>
                <a:ea typeface="Adobe 黑体 Std R" panose="020B0400000000000000" pitchFamily="34" charset="-128"/>
              </a:rPr>
              <a:t>02 </a:t>
            </a:r>
            <a:r>
              <a:rPr lang="zh-TW" altLang="en-US" sz="2400" dirty="0">
                <a:solidFill>
                  <a:srgbClr val="89CE01"/>
                </a:solidFill>
                <a:latin typeface="Adobe 黑体 Std R" panose="020B0400000000000000" pitchFamily="34" charset="-128"/>
                <a:ea typeface="Adobe 黑体 Std R" panose="020B0400000000000000" pitchFamily="34" charset="-128"/>
              </a:rPr>
              <a:t>捲軸動畫</a:t>
            </a:r>
          </a:p>
        </p:txBody>
      </p:sp>
      <p:sp>
        <p:nvSpPr>
          <p:cNvPr id="2" name="矩形 1"/>
          <p:cNvSpPr/>
          <p:nvPr/>
        </p:nvSpPr>
        <p:spPr>
          <a:xfrm>
            <a:off x="923926" y="3493264"/>
            <a:ext cx="10610850" cy="738664"/>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jquery</a:t>
            </a:r>
            <a:r>
              <a:rPr lang="en-US" altLang="zh-TW" sz="1400" dirty="0">
                <a:solidFill>
                  <a:srgbClr val="FFEE99"/>
                </a:solidFill>
                <a:latin typeface="Consolas" panose="020B0609020204030204" pitchFamily="49" charset="0"/>
              </a:rPr>
              <a:t>/2.2.4/jquery.min.js"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/1.20.4/plugins/ScrollToPlugin.min.js"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
        <p:nvSpPr>
          <p:cNvPr id="4" name="矩形 3"/>
          <p:cNvSpPr/>
          <p:nvPr/>
        </p:nvSpPr>
        <p:spPr>
          <a:xfrm>
            <a:off x="923926" y="3123932"/>
            <a:ext cx="659155" cy="369332"/>
          </a:xfrm>
          <a:prstGeom prst="rect">
            <a:avLst/>
          </a:prstGeom>
        </p:spPr>
        <p:txBody>
          <a:bodyPr wrap="none">
            <a:spAutoFit/>
          </a:bodyPr>
          <a:lstStyle/>
          <a:p>
            <a:r>
              <a:rPr lang="zh-TW" altLang="en-US" b="1" dirty="0" smtClean="0">
                <a:solidFill>
                  <a:srgbClr val="D2D2D2"/>
                </a:solidFill>
                <a:latin typeface="Adobe 黑体 Std R" panose="020B0400000000000000" pitchFamily="34" charset="-128"/>
                <a:ea typeface="Adobe 黑体 Std R" panose="020B0400000000000000" pitchFamily="34" charset="-128"/>
              </a:rPr>
              <a:t>載入</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163654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38920" y="2488880"/>
            <a:ext cx="3427541" cy="369332"/>
          </a:xfrm>
          <a:prstGeom prst="rect">
            <a:avLst/>
          </a:prstGeom>
        </p:spPr>
        <p:txBody>
          <a:bodyPr wrap="none">
            <a:spAutoFit/>
          </a:bodyPr>
          <a:lstStyle/>
          <a:p>
            <a:r>
              <a:rPr lang="en-US" altLang="zh-TW" b="1" dirty="0" err="1" smtClean="0">
                <a:solidFill>
                  <a:srgbClr val="89CE01"/>
                </a:solidFill>
                <a:latin typeface="Adobe 黑体 Std R" panose="020B0400000000000000" pitchFamily="34" charset="-128"/>
                <a:ea typeface="Adobe 黑体 Std R" panose="020B0400000000000000" pitchFamily="34" charset="-128"/>
              </a:rPr>
              <a:t>Jquery</a:t>
            </a:r>
            <a:r>
              <a:rPr lang="en-US" altLang="zh-TW" b="1" dirty="0" smtClean="0">
                <a:solidFill>
                  <a:srgbClr val="89CE01"/>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 :  </a:t>
            </a:r>
            <a:r>
              <a:rPr lang="zh-TW" altLang="en-US" b="1" dirty="0" smtClean="0">
                <a:solidFill>
                  <a:srgbClr val="D2D2D2"/>
                </a:solidFill>
                <a:latin typeface="Adobe 黑体 Std R" panose="020B0400000000000000" pitchFamily="34" charset="-128"/>
                <a:ea typeface="Adobe 黑体 Std R" panose="020B0400000000000000" pitchFamily="34" charset="-128"/>
              </a:rPr>
              <a:t>處理</a:t>
            </a:r>
            <a:r>
              <a:rPr lang="en-US" altLang="zh-TW" b="1" dirty="0" smtClean="0">
                <a:solidFill>
                  <a:srgbClr val="D2D2D2"/>
                </a:solidFill>
                <a:latin typeface="Adobe 黑体 Std R" panose="020B0400000000000000" pitchFamily="34" charset="-128"/>
                <a:ea typeface="Adobe 黑体 Std R" panose="020B0400000000000000" pitchFamily="34" charset="-128"/>
              </a:rPr>
              <a:t>DOM</a:t>
            </a:r>
            <a:r>
              <a:rPr lang="zh-TW" altLang="en-US" b="1" dirty="0" smtClean="0">
                <a:solidFill>
                  <a:srgbClr val="D2D2D2"/>
                </a:solidFill>
                <a:latin typeface="Adobe 黑体 Std R" panose="020B0400000000000000" pitchFamily="34" charset="-128"/>
                <a:ea typeface="Adobe 黑体 Std R" panose="020B0400000000000000" pitchFamily="34" charset="-128"/>
              </a:rPr>
              <a:t>上面的選取</a:t>
            </a:r>
            <a:endParaRPr lang="zh-TW" altLang="en-US" dirty="0">
              <a:solidFill>
                <a:srgbClr val="D2D2D2"/>
              </a:solidFill>
              <a:latin typeface="Adobe 黑体 Std R" panose="020B0400000000000000" pitchFamily="34" charset="-128"/>
              <a:ea typeface="Adobe 黑体 Std R" panose="020B0400000000000000" pitchFamily="34" charset="-128"/>
            </a:endParaRPr>
          </a:p>
        </p:txBody>
      </p:sp>
      <p:sp>
        <p:nvSpPr>
          <p:cNvPr id="5" name="矩形 4"/>
          <p:cNvSpPr/>
          <p:nvPr/>
        </p:nvSpPr>
        <p:spPr>
          <a:xfrm>
            <a:off x="1638920" y="3353379"/>
            <a:ext cx="3284874" cy="369332"/>
          </a:xfrm>
          <a:prstGeom prst="rect">
            <a:avLst/>
          </a:prstGeom>
        </p:spPr>
        <p:txBody>
          <a:bodyPr wrap="none">
            <a:spAutoFit/>
          </a:bodyPr>
          <a:lstStyle/>
          <a:p>
            <a:r>
              <a:rPr lang="en-US" altLang="zh-TW" b="1" dirty="0" err="1" smtClean="0">
                <a:solidFill>
                  <a:srgbClr val="89CE01"/>
                </a:solidFill>
                <a:latin typeface="Adobe 黑体 Std R" panose="020B0400000000000000" pitchFamily="34" charset="-128"/>
                <a:ea typeface="Adobe 黑体 Std R" panose="020B0400000000000000" pitchFamily="34" charset="-128"/>
              </a:rPr>
              <a:t>TweenMax</a:t>
            </a:r>
            <a:r>
              <a:rPr lang="zh-TW" altLang="en-US" b="1" dirty="0" smtClean="0">
                <a:solidFill>
                  <a:srgbClr val="89CE01"/>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 :</a:t>
            </a:r>
            <a:r>
              <a:rPr lang="zh-TW" altLang="en-US" b="1" dirty="0" smtClean="0">
                <a:solidFill>
                  <a:srgbClr val="D2D2D2"/>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 </a:t>
            </a:r>
            <a:r>
              <a:rPr lang="zh-TW" altLang="en-US" b="1" dirty="0" smtClean="0">
                <a:solidFill>
                  <a:srgbClr val="D2D2D2"/>
                </a:solidFill>
                <a:latin typeface="Adobe 黑体 Std R" panose="020B0400000000000000" pitchFamily="34" charset="-128"/>
                <a:ea typeface="Adobe 黑体 Std R" panose="020B0400000000000000" pitchFamily="34" charset="-128"/>
              </a:rPr>
              <a:t>動態處理 </a:t>
            </a:r>
            <a:r>
              <a:rPr lang="en-US" altLang="zh-TW" dirty="0" smtClean="0">
                <a:solidFill>
                  <a:schemeClr val="tx1">
                    <a:lumMod val="75000"/>
                    <a:lumOff val="25000"/>
                  </a:schemeClr>
                </a:solidFill>
                <a:latin typeface="Adobe 繁黑體 Std B" panose="020B0700000000000000" pitchFamily="34" charset="-120"/>
                <a:ea typeface="Adobe 繁黑體 Std B" panose="020B0700000000000000" pitchFamily="34" charset="-120"/>
              </a:rPr>
              <a:t>(</a:t>
            </a:r>
            <a:r>
              <a:rPr lang="zh-TW" altLang="en-US" dirty="0" smtClean="0">
                <a:solidFill>
                  <a:schemeClr val="tx1">
                    <a:lumMod val="75000"/>
                    <a:lumOff val="25000"/>
                  </a:schemeClr>
                </a:solidFill>
                <a:latin typeface="Adobe 繁黑體 Std B" panose="020B0700000000000000" pitchFamily="34" charset="-120"/>
                <a:ea typeface="Adobe 繁黑體 Std B" panose="020B0700000000000000" pitchFamily="34" charset="-120"/>
              </a:rPr>
              <a:t> 廢話</a:t>
            </a:r>
            <a:endParaRPr lang="zh-TW" altLang="en-US" dirty="0">
              <a:solidFill>
                <a:schemeClr val="tx1">
                  <a:lumMod val="75000"/>
                  <a:lumOff val="25000"/>
                </a:schemeClr>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638920" y="4217878"/>
            <a:ext cx="6157455" cy="369332"/>
          </a:xfrm>
          <a:prstGeom prst="rect">
            <a:avLst/>
          </a:prstGeom>
        </p:spPr>
        <p:txBody>
          <a:bodyPr wrap="none">
            <a:spAutoFit/>
          </a:bodyPr>
          <a:lstStyle/>
          <a:p>
            <a:r>
              <a:rPr lang="en-US" altLang="zh-TW" b="1" dirty="0" err="1" smtClean="0">
                <a:solidFill>
                  <a:srgbClr val="89CE01"/>
                </a:solidFill>
                <a:latin typeface="Adobe 黑体 Std R" panose="020B0400000000000000" pitchFamily="34" charset="-128"/>
                <a:ea typeface="Adobe 黑体 Std R" panose="020B0400000000000000" pitchFamily="34" charset="-128"/>
              </a:rPr>
              <a:t>ScrollToPlugin</a:t>
            </a:r>
            <a:r>
              <a:rPr lang="zh-TW" altLang="en-US" dirty="0" smtClean="0">
                <a:solidFill>
                  <a:srgbClr val="89CE01"/>
                </a:solidFill>
                <a:latin typeface="Adobe 黑体 Std R" panose="020B0400000000000000" pitchFamily="34" charset="-128"/>
                <a:ea typeface="Adobe 黑体 Std R" panose="020B0400000000000000" pitchFamily="34" charset="-128"/>
              </a:rPr>
              <a:t>  </a:t>
            </a:r>
            <a:r>
              <a:rPr lang="en-US" altLang="zh-TW" b="1" dirty="0" smtClean="0">
                <a:solidFill>
                  <a:srgbClr val="D2D2D2"/>
                </a:solidFill>
                <a:latin typeface="Adobe 黑体 Std R" panose="020B0400000000000000" pitchFamily="34" charset="-128"/>
                <a:ea typeface="Adobe 黑体 Std R" panose="020B0400000000000000" pitchFamily="34" charset="-128"/>
              </a:rPr>
              <a:t>:</a:t>
            </a:r>
            <a:r>
              <a:rPr lang="zh-TW" altLang="en-US" b="1" dirty="0" smtClean="0">
                <a:solidFill>
                  <a:srgbClr val="D2D2D2"/>
                </a:solidFill>
                <a:latin typeface="Adobe 黑体 Std R" panose="020B0400000000000000" pitchFamily="34" charset="-128"/>
                <a:ea typeface="Adobe 黑体 Std R" panose="020B0400000000000000" pitchFamily="34" charset="-128"/>
              </a:rPr>
              <a:t>  </a:t>
            </a:r>
            <a:r>
              <a:rPr lang="en-US" altLang="zh-TW" b="1" dirty="0" err="1" smtClean="0">
                <a:solidFill>
                  <a:srgbClr val="D2D2D2"/>
                </a:solidFill>
                <a:latin typeface="Adobe 黑体 Std R" panose="020B0400000000000000" pitchFamily="34" charset="-128"/>
                <a:ea typeface="Adobe 黑体 Std R" panose="020B0400000000000000" pitchFamily="34" charset="-128"/>
              </a:rPr>
              <a:t>TweenMax</a:t>
            </a:r>
            <a:r>
              <a:rPr lang="en-US" altLang="zh-TW" b="1" dirty="0" smtClean="0">
                <a:solidFill>
                  <a:srgbClr val="D2D2D2"/>
                </a:solidFill>
                <a:latin typeface="Adobe 黑体 Std R" panose="020B0400000000000000" pitchFamily="34" charset="-128"/>
                <a:ea typeface="Adobe 黑体 Std R" panose="020B0400000000000000" pitchFamily="34" charset="-128"/>
              </a:rPr>
              <a:t> </a:t>
            </a:r>
            <a:r>
              <a:rPr lang="zh-TW" altLang="en-US" b="1" dirty="0" smtClean="0">
                <a:solidFill>
                  <a:srgbClr val="D2D2D2"/>
                </a:solidFill>
                <a:latin typeface="Adobe 黑体 Std R" panose="020B0400000000000000" pitchFamily="34" charset="-128"/>
                <a:ea typeface="Adobe 黑体 Std R" panose="020B0400000000000000" pitchFamily="34" charset="-128"/>
              </a:rPr>
              <a:t>處理捲軸動態需要額外載入</a:t>
            </a:r>
            <a:endParaRPr lang="en-US" altLang="zh-TW" b="1" dirty="0" smtClean="0">
              <a:solidFill>
                <a:srgbClr val="D2D2D2"/>
              </a:solidFill>
              <a:latin typeface="Adobe 黑体 Std R" panose="020B0400000000000000" pitchFamily="34" charset="-128"/>
              <a:ea typeface="Adobe 黑体 Std R" panose="020B0400000000000000" pitchFamily="34" charset="-128"/>
            </a:endParaRPr>
          </a:p>
        </p:txBody>
      </p:sp>
      <p:sp>
        <p:nvSpPr>
          <p:cNvPr id="7" name="矩形 6"/>
          <p:cNvSpPr/>
          <p:nvPr/>
        </p:nvSpPr>
        <p:spPr>
          <a:xfrm>
            <a:off x="1638920" y="4587210"/>
            <a:ext cx="6096000" cy="307777"/>
          </a:xfrm>
          <a:prstGeom prst="rect">
            <a:avLst/>
          </a:prstGeom>
        </p:spPr>
        <p:txBody>
          <a:bodyPr>
            <a:spAutoFit/>
          </a:bodyPr>
          <a:lstStyle/>
          <a:p>
            <a:r>
              <a:rPr lang="en-US" altLang="zh-TW" sz="1400" dirty="0">
                <a:solidFill>
                  <a:srgbClr val="8C8C8C"/>
                </a:solidFill>
                <a:latin typeface="Consolas" panose="020B0609020204030204" pitchFamily="49" charset="0"/>
                <a:hlinkClick r:id="rId2"/>
              </a:rPr>
              <a:t>https://greensock.com/docs/Plugins/ScrollToPlugin</a:t>
            </a:r>
            <a:endParaRPr lang="en-US" altLang="zh-TW" sz="14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844826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225" y="2135083"/>
            <a:ext cx="9737415" cy="2677656"/>
          </a:xfrm>
          <a:prstGeom prst="rect">
            <a:avLst/>
          </a:prstGeom>
        </p:spPr>
        <p:txBody>
          <a:bodyPr wrap="square">
            <a:spAutoFit/>
          </a:bodyPr>
          <a:lstStyle/>
          <a:p>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a:t>
            </a:r>
            <a:r>
              <a:rPr lang="en-US" altLang="zh-TW" sz="1400" i="1" dirty="0" smtClean="0">
                <a:solidFill>
                  <a:srgbClr val="66D9EF"/>
                </a:solidFill>
                <a:latin typeface="Consolas" panose="020B0609020204030204" pitchFamily="49" charset="0"/>
              </a:rPr>
              <a:t>function</a:t>
            </a:r>
            <a:r>
              <a:rPr lang="en-US" altLang="zh-TW" sz="1400" dirty="0" smtClean="0">
                <a:solidFill>
                  <a:srgbClr val="F8F8F2"/>
                </a:solidFill>
                <a:latin typeface="Consolas" panose="020B0609020204030204" pitchFamily="49" charset="0"/>
              </a:rPr>
              <a:t>(){</a:t>
            </a:r>
          </a:p>
          <a:p>
            <a:pPr lvl="1"/>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speed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FF80F4"/>
                </a:solidFill>
                <a:latin typeface="Consolas" panose="020B0609020204030204" pitchFamily="49" charset="0"/>
              </a:rPr>
              <a:t>170</a:t>
            </a:r>
            <a:r>
              <a:rPr lang="en-US" altLang="zh-TW" sz="1400" dirty="0" smtClean="0">
                <a:solidFill>
                  <a:srgbClr val="F8F8F2"/>
                </a:solidFill>
                <a:latin typeface="Consolas" panose="020B0609020204030204" pitchFamily="49" charset="0"/>
              </a:rPr>
              <a:t>;</a:t>
            </a:r>
          </a:p>
          <a:p>
            <a:pPr lvl="1"/>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(window).</a:t>
            </a:r>
            <a:r>
              <a:rPr lang="en-US" altLang="zh-TW" sz="1400" dirty="0" smtClean="0">
                <a:solidFill>
                  <a:srgbClr val="A6E22E"/>
                </a:solidFill>
                <a:latin typeface="Consolas" panose="020B0609020204030204" pitchFamily="49" charset="0"/>
              </a:rPr>
              <a:t>on</a:t>
            </a:r>
            <a:r>
              <a:rPr lang="en-US" altLang="zh-TW" sz="1400" dirty="0" smtClean="0">
                <a:solidFill>
                  <a:srgbClr val="F8F8F2"/>
                </a:solidFill>
                <a:latin typeface="Consolas" panose="020B0609020204030204" pitchFamily="49" charset="0"/>
              </a:rPr>
              <a:t>(</a:t>
            </a:r>
            <a:r>
              <a:rPr lang="en-US" altLang="zh-TW" sz="1400" dirty="0" smtClean="0">
                <a:solidFill>
                  <a:srgbClr val="FFEE99"/>
                </a:solidFill>
                <a:latin typeface="Consolas" panose="020B0609020204030204" pitchFamily="49" charset="0"/>
              </a:rPr>
              <a:t>"</a:t>
            </a:r>
            <a:r>
              <a:rPr lang="en-US" altLang="zh-TW" sz="1400" dirty="0" err="1" smtClean="0">
                <a:solidFill>
                  <a:srgbClr val="FFEE99"/>
                </a:solidFill>
                <a:latin typeface="Consolas" panose="020B0609020204030204" pitchFamily="49" charset="0"/>
              </a:rPr>
              <a:t>mousewheel</a:t>
            </a:r>
            <a:r>
              <a:rPr lang="en-US" altLang="zh-TW" sz="1400" dirty="0" smtClean="0">
                <a:solidFill>
                  <a:srgbClr val="FFEE99"/>
                </a:solidFill>
                <a:latin typeface="Consolas" panose="020B0609020204030204" pitchFamily="49" charset="0"/>
              </a:rPr>
              <a:t> </a:t>
            </a:r>
            <a:r>
              <a:rPr lang="en-US" altLang="zh-TW" sz="1400" dirty="0" err="1" smtClean="0">
                <a:solidFill>
                  <a:srgbClr val="FFEE99"/>
                </a:solidFill>
                <a:latin typeface="Consolas" panose="020B0609020204030204" pitchFamily="49" charset="0"/>
              </a:rPr>
              <a:t>DOMMouseScroll</a:t>
            </a:r>
            <a:r>
              <a:rPr lang="en-US" altLang="zh-TW" sz="1400" dirty="0" smtClean="0">
                <a:solidFill>
                  <a:srgbClr val="FFEE99"/>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i="1" dirty="0" smtClean="0">
                <a:solidFill>
                  <a:srgbClr val="66D9EF"/>
                </a:solidFill>
                <a:latin typeface="Consolas" panose="020B0609020204030204" pitchFamily="49" charset="0"/>
              </a:rPr>
              <a:t>function</a:t>
            </a:r>
            <a:r>
              <a:rPr lang="en-US" altLang="zh-TW" sz="1400" dirty="0" smtClean="0">
                <a:solidFill>
                  <a:srgbClr val="F8F8F2"/>
                </a:solidFill>
                <a:latin typeface="Consolas" panose="020B0609020204030204" pitchFamily="49" charset="0"/>
              </a:rPr>
              <a:t>(</a:t>
            </a:r>
            <a:r>
              <a:rPr lang="en-US" altLang="zh-TW" sz="1400" i="1" dirty="0" smtClean="0">
                <a:solidFill>
                  <a:srgbClr val="FD971F"/>
                </a:solidFill>
                <a:latin typeface="Consolas" panose="020B0609020204030204" pitchFamily="49" charset="0"/>
              </a:rPr>
              <a:t>e</a:t>
            </a:r>
            <a:r>
              <a:rPr lang="en-US" altLang="zh-TW" sz="1400" dirty="0" smtClean="0">
                <a:solidFill>
                  <a:srgbClr val="F8F8F2"/>
                </a:solidFill>
                <a:latin typeface="Consolas" panose="020B0609020204030204" pitchFamily="49" charset="0"/>
              </a:rPr>
              <a:t>){</a:t>
            </a:r>
          </a:p>
          <a:p>
            <a:pPr lvl="2"/>
            <a:r>
              <a:rPr lang="en-US" altLang="zh-TW" sz="1400" dirty="0" err="1" smtClean="0">
                <a:solidFill>
                  <a:srgbClr val="F8F8F2"/>
                </a:solidFill>
                <a:latin typeface="Consolas" panose="020B0609020204030204" pitchFamily="49" charset="0"/>
              </a:rPr>
              <a:t>e.</a:t>
            </a:r>
            <a:r>
              <a:rPr lang="en-US" altLang="zh-TW" sz="1400" dirty="0" err="1" smtClean="0">
                <a:solidFill>
                  <a:srgbClr val="66D9EF"/>
                </a:solidFill>
                <a:latin typeface="Consolas" panose="020B0609020204030204" pitchFamily="49" charset="0"/>
              </a:rPr>
              <a:t>preventDefault</a:t>
            </a:r>
            <a:r>
              <a:rPr lang="en-US" altLang="zh-TW" sz="1400" dirty="0" smtClean="0">
                <a:solidFill>
                  <a:srgbClr val="F8F8F2"/>
                </a:solidFill>
                <a:latin typeface="Consolas" panose="020B0609020204030204" pitchFamily="49" charset="0"/>
              </a:rPr>
              <a:t>();</a:t>
            </a:r>
          </a:p>
          <a:p>
            <a:pPr lvl="2"/>
            <a:endParaRPr lang="en-US" altLang="zh-TW" sz="1400" dirty="0" smtClean="0">
              <a:solidFill>
                <a:srgbClr val="F8F8F2"/>
              </a:solidFill>
              <a:latin typeface="Consolas" panose="020B0609020204030204" pitchFamily="49" charset="0"/>
            </a:endParaRPr>
          </a:p>
          <a:p>
            <a:pPr lvl="2"/>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delta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e.originalEvent.wheelDelta</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FF80F4"/>
                </a:solidFill>
                <a:latin typeface="Consolas" panose="020B0609020204030204" pitchFamily="49" charset="0"/>
              </a:rPr>
              <a:t>120</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e.originalEvent.detail</a:t>
            </a:r>
            <a:r>
              <a:rPr lang="en-US" altLang="zh-TW" sz="1400" dirty="0" smtClean="0">
                <a:solidFill>
                  <a:srgbClr val="F92672"/>
                </a:solidFill>
                <a:latin typeface="Consolas" panose="020B0609020204030204" pitchFamily="49" charset="0"/>
              </a:rPr>
              <a:t>/</a:t>
            </a:r>
            <a:r>
              <a:rPr lang="en-US" altLang="zh-TW" sz="1400" dirty="0" smtClean="0">
                <a:solidFill>
                  <a:srgbClr val="FF80F4"/>
                </a:solidFill>
                <a:latin typeface="Consolas" panose="020B0609020204030204" pitchFamily="49" charset="0"/>
              </a:rPr>
              <a:t>3</a:t>
            </a:r>
            <a:r>
              <a:rPr lang="en-US" altLang="zh-TW" sz="1400" dirty="0" smtClean="0">
                <a:solidFill>
                  <a:srgbClr val="F8F8F2"/>
                </a:solidFill>
                <a:latin typeface="Consolas" panose="020B0609020204030204" pitchFamily="49" charset="0"/>
              </a:rPr>
              <a:t>;</a:t>
            </a:r>
          </a:p>
          <a:p>
            <a:pPr lvl="2"/>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scrollTop</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(window).</a:t>
            </a:r>
            <a:r>
              <a:rPr lang="en-US" altLang="zh-TW" sz="1400" dirty="0" err="1" smtClean="0">
                <a:solidFill>
                  <a:srgbClr val="A6E22E"/>
                </a:solidFill>
                <a:latin typeface="Consolas" panose="020B0609020204030204" pitchFamily="49" charset="0"/>
              </a:rPr>
              <a:t>scrollTop</a:t>
            </a:r>
            <a:r>
              <a:rPr lang="en-US" altLang="zh-TW" sz="1400" dirty="0" smtClean="0">
                <a:solidFill>
                  <a:srgbClr val="F8F8F2"/>
                </a:solidFill>
                <a:latin typeface="Consolas" panose="020B0609020204030204" pitchFamily="49" charset="0"/>
              </a:rPr>
              <a:t>();</a:t>
            </a:r>
          </a:p>
          <a:p>
            <a:pPr lvl="2"/>
            <a:r>
              <a:rPr lang="en-US" altLang="zh-TW" sz="1400" i="1" dirty="0" err="1" smtClean="0">
                <a:solidFill>
                  <a:srgbClr val="66D9EF"/>
                </a:solidFill>
                <a:latin typeface="Consolas" panose="020B0609020204030204" pitchFamily="49" charset="0"/>
              </a:rPr>
              <a:t>var</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finalScroll</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F8F8F2"/>
                </a:solidFill>
                <a:latin typeface="Consolas" panose="020B0609020204030204" pitchFamily="49" charset="0"/>
              </a:rPr>
              <a:t>scrollTop</a:t>
            </a:r>
            <a:r>
              <a:rPr lang="en-US" altLang="zh-TW" sz="1400" dirty="0" smtClean="0">
                <a:solidFill>
                  <a:srgbClr val="F8F8F2"/>
                </a:solidFill>
                <a:latin typeface="Consolas" panose="020B0609020204030204" pitchFamily="49" charset="0"/>
              </a:rPr>
              <a:t>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a:t>
            </a:r>
            <a:r>
              <a:rPr lang="en-US" altLang="zh-TW" sz="1400" dirty="0" err="1" smtClean="0">
                <a:solidFill>
                  <a:srgbClr val="66D9EF"/>
                </a:solidFill>
                <a:latin typeface="Consolas" panose="020B0609020204030204" pitchFamily="49" charset="0"/>
              </a:rPr>
              <a:t>parseInt</a:t>
            </a:r>
            <a:r>
              <a:rPr lang="en-US" altLang="zh-TW" sz="1400" dirty="0" smtClean="0">
                <a:solidFill>
                  <a:srgbClr val="F8F8F2"/>
                </a:solidFill>
                <a:latin typeface="Consolas" panose="020B0609020204030204" pitchFamily="49" charset="0"/>
              </a:rPr>
              <a:t>(delta </a:t>
            </a:r>
            <a:r>
              <a:rPr lang="en-US" altLang="zh-TW" sz="1400" dirty="0" smtClean="0">
                <a:solidFill>
                  <a:srgbClr val="F92672"/>
                </a:solidFill>
                <a:latin typeface="Consolas" panose="020B0609020204030204" pitchFamily="49" charset="0"/>
              </a:rPr>
              <a:t>*</a:t>
            </a:r>
            <a:r>
              <a:rPr lang="en-US" altLang="zh-TW" sz="1400" dirty="0" smtClean="0">
                <a:solidFill>
                  <a:srgbClr val="F8F8F2"/>
                </a:solidFill>
                <a:latin typeface="Consolas" panose="020B0609020204030204" pitchFamily="49" charset="0"/>
              </a:rPr>
              <a:t> speed);</a:t>
            </a:r>
          </a:p>
          <a:p>
            <a:pPr lvl="2"/>
            <a:r>
              <a:rPr lang="en-US" altLang="zh-TW" sz="1400" dirty="0" smtClean="0">
                <a:solidFill>
                  <a:srgbClr val="F8F8F2"/>
                </a:solidFill>
                <a:latin typeface="Consolas" panose="020B0609020204030204" pitchFamily="49" charset="0"/>
              </a:rPr>
              <a:t/>
            </a:r>
            <a:br>
              <a:rPr lang="en-US" altLang="zh-TW" sz="1400" dirty="0" smtClean="0">
                <a:solidFill>
                  <a:srgbClr val="F8F8F2"/>
                </a:solidFill>
                <a:latin typeface="Consolas" panose="020B0609020204030204" pitchFamily="49" charset="0"/>
              </a:rPr>
            </a:br>
            <a:r>
              <a:rPr lang="en-US" altLang="zh-TW" sz="1400" dirty="0" smtClean="0">
                <a:solidFill>
                  <a:srgbClr val="F8F8F2"/>
                </a:solidFill>
                <a:latin typeface="Consolas" panose="020B0609020204030204" pitchFamily="49" charset="0"/>
              </a:rPr>
              <a:t>TweenMax.</a:t>
            </a:r>
            <a:r>
              <a:rPr lang="en-US" altLang="zh-TW" sz="1400" dirty="0" smtClean="0">
                <a:solidFill>
                  <a:srgbClr val="A6E22E"/>
                </a:solidFill>
                <a:latin typeface="Consolas" panose="020B0609020204030204" pitchFamily="49" charset="0"/>
              </a:rPr>
              <a:t>to</a:t>
            </a:r>
            <a:r>
              <a:rPr lang="en-US" altLang="zh-TW" sz="1400" dirty="0" smtClean="0">
                <a:solidFill>
                  <a:srgbClr val="F8F8F2"/>
                </a:solidFill>
                <a:latin typeface="Consolas" panose="020B0609020204030204" pitchFamily="49" charset="0"/>
              </a:rPr>
              <a:t>(</a:t>
            </a:r>
            <a:r>
              <a:rPr lang="en-US" altLang="zh-TW" sz="1400" dirty="0" smtClean="0">
                <a:solidFill>
                  <a:srgbClr val="A6E22E"/>
                </a:solidFill>
                <a:latin typeface="Consolas" panose="020B0609020204030204" pitchFamily="49" charset="0"/>
              </a:rPr>
              <a:t>$</a:t>
            </a:r>
            <a:r>
              <a:rPr lang="en-US" altLang="zh-TW" sz="1400" dirty="0" smtClean="0">
                <a:solidFill>
                  <a:srgbClr val="F8F8F2"/>
                </a:solidFill>
                <a:latin typeface="Consolas" panose="020B0609020204030204" pitchFamily="49" charset="0"/>
              </a:rPr>
              <a:t>(window), </a:t>
            </a:r>
            <a:r>
              <a:rPr lang="en-US" altLang="zh-TW" sz="1400" dirty="0" smtClean="0">
                <a:solidFill>
                  <a:srgbClr val="FF80F4"/>
                </a:solidFill>
                <a:latin typeface="Consolas" panose="020B0609020204030204" pitchFamily="49" charset="0"/>
              </a:rPr>
              <a:t>1.2</a:t>
            </a:r>
            <a:r>
              <a:rPr lang="en-US" altLang="zh-TW" sz="1400" dirty="0" smtClean="0">
                <a:solidFill>
                  <a:srgbClr val="F8F8F2"/>
                </a:solidFill>
                <a:latin typeface="Consolas" panose="020B0609020204030204" pitchFamily="49" charset="0"/>
              </a:rPr>
              <a:t>, { </a:t>
            </a:r>
            <a:r>
              <a:rPr lang="en-US" altLang="zh-TW" sz="1400" dirty="0" err="1" smtClean="0">
                <a:solidFill>
                  <a:srgbClr val="F8F8F2"/>
                </a:solidFill>
                <a:latin typeface="Consolas" panose="020B0609020204030204" pitchFamily="49" charset="0"/>
              </a:rPr>
              <a:t>scrollTo</a:t>
            </a:r>
            <a:r>
              <a:rPr lang="en-US" altLang="zh-TW" sz="1400" dirty="0" smtClean="0">
                <a:solidFill>
                  <a:srgbClr val="F8F8F2"/>
                </a:solidFill>
                <a:latin typeface="Consolas" panose="020B0609020204030204" pitchFamily="49" charset="0"/>
              </a:rPr>
              <a:t> : { y: </a:t>
            </a:r>
            <a:r>
              <a:rPr lang="en-US" altLang="zh-TW" sz="1400" dirty="0" err="1" smtClean="0">
                <a:solidFill>
                  <a:srgbClr val="F8F8F2"/>
                </a:solidFill>
                <a:latin typeface="Consolas" panose="020B0609020204030204" pitchFamily="49" charset="0"/>
              </a:rPr>
              <a:t>finalScroll</a:t>
            </a:r>
            <a:r>
              <a:rPr lang="zh-TW" altLang="en-US" sz="1400" dirty="0" smtClean="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a:t>
            </a:r>
            <a:r>
              <a:rPr lang="zh-TW" altLang="en-US" sz="1400" dirty="0" smtClean="0">
                <a:solidFill>
                  <a:srgbClr val="F8F8F2"/>
                </a:solidFill>
                <a:latin typeface="Consolas" panose="020B0609020204030204" pitchFamily="49" charset="0"/>
              </a:rPr>
              <a:t> </a:t>
            </a:r>
            <a:r>
              <a:rPr lang="en-US" altLang="zh-TW" sz="1400" dirty="0" smtClean="0">
                <a:solidFill>
                  <a:srgbClr val="F8F8F2"/>
                </a:solidFill>
                <a:latin typeface="Consolas" panose="020B0609020204030204" pitchFamily="49" charset="0"/>
              </a:rPr>
              <a:t>ease: Power1.easeOut});</a:t>
            </a:r>
          </a:p>
          <a:p>
            <a:pPr lvl="1"/>
            <a:r>
              <a:rPr lang="en-US" altLang="zh-TW" sz="1400" dirty="0" smtClean="0">
                <a:solidFill>
                  <a:srgbClr val="F8F8F2"/>
                </a:solidFill>
                <a:latin typeface="Consolas" panose="020B0609020204030204" pitchFamily="49" charset="0"/>
              </a:rPr>
              <a:t>});</a:t>
            </a:r>
          </a:p>
          <a:p>
            <a:r>
              <a:rPr lang="en-US" altLang="zh-TW" sz="1400" dirty="0" smtClean="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53536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5689" y="2970236"/>
            <a:ext cx="5598007" cy="523220"/>
          </a:xfrm>
          <a:prstGeom prst="rect">
            <a:avLst/>
          </a:prstGeom>
        </p:spPr>
        <p:txBody>
          <a:bodyPr wrap="none">
            <a:spAutoFit/>
          </a:bodyPr>
          <a:lstStyle/>
          <a:p>
            <a:r>
              <a:rPr lang="en-US" altLang="zh-TW" sz="2800" dirty="0" err="1" smtClean="0">
                <a:solidFill>
                  <a:srgbClr val="FFEE99"/>
                </a:solidFill>
                <a:latin typeface="Adobe 繁黑體 Std B" panose="020B0700000000000000" pitchFamily="34" charset="-120"/>
                <a:ea typeface="Adobe 繁黑體 Std B" panose="020B0700000000000000" pitchFamily="34" charset="-120"/>
              </a:rPr>
              <a:t>Mousewheel</a:t>
            </a:r>
            <a:r>
              <a:rPr lang="zh-TW" altLang="en-US" sz="2800" dirty="0" smtClean="0">
                <a:solidFill>
                  <a:srgbClr val="FFEE99"/>
                </a:solidFill>
                <a:latin typeface="Adobe 繁黑體 Std B" panose="020B0700000000000000" pitchFamily="34" charset="-120"/>
                <a:ea typeface="Adobe 繁黑體 Std B" panose="020B0700000000000000" pitchFamily="34" charset="-120"/>
              </a:rPr>
              <a:t> 與 </a:t>
            </a:r>
            <a:r>
              <a:rPr lang="en-US" altLang="zh-TW" sz="2800" dirty="0" err="1" smtClean="0">
                <a:solidFill>
                  <a:srgbClr val="FFEE99"/>
                </a:solidFill>
                <a:latin typeface="Adobe 繁黑體 Std B" panose="020B0700000000000000" pitchFamily="34" charset="-120"/>
                <a:ea typeface="Adobe 繁黑體 Std B" panose="020B0700000000000000" pitchFamily="34" charset="-120"/>
              </a:rPr>
              <a:t>DOMMouseScroll</a:t>
            </a:r>
            <a:endParaRPr lang="en-US" altLang="zh-TW" sz="2800" b="0" dirty="0">
              <a:solidFill>
                <a:srgbClr val="F8F8F2"/>
              </a:solidFill>
              <a:effectLst/>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235689" y="3614698"/>
            <a:ext cx="7992643" cy="706604"/>
          </a:xfrm>
          <a:prstGeom prst="rect">
            <a:avLst/>
          </a:prstGeom>
        </p:spPr>
        <p:txBody>
          <a:bodyPr wrap="square">
            <a:spAutoFit/>
          </a:bodyPr>
          <a:lstStyle/>
          <a:p>
            <a:pPr>
              <a:lnSpc>
                <a:spcPct val="150000"/>
              </a:lnSpc>
            </a:pPr>
            <a:r>
              <a:rPr lang="zh-TW" altLang="en-US" sz="1400" dirty="0">
                <a:solidFill>
                  <a:srgbClr val="8C8C8C"/>
                </a:solidFill>
                <a:latin typeface="Adobe 繁黑體 Std B" panose="020B0700000000000000" pitchFamily="34" charset="-120"/>
                <a:ea typeface="Adobe 繁黑體 Std B" panose="020B0700000000000000" pitchFamily="34" charset="-120"/>
              </a:rPr>
              <a:t>監聽不同的</a:t>
            </a:r>
            <a:r>
              <a:rPr lang="en-US" altLang="zh-TW" sz="1400" dirty="0">
                <a:solidFill>
                  <a:srgbClr val="8C8C8C"/>
                </a:solidFill>
                <a:latin typeface="Adobe 繁黑體 Std B" panose="020B0700000000000000" pitchFamily="34" charset="-120"/>
                <a:ea typeface="Adobe 繁黑體 Std B" panose="020B0700000000000000" pitchFamily="34" charset="-120"/>
              </a:rPr>
              <a:t>mouse</a:t>
            </a:r>
            <a:r>
              <a:rPr lang="zh-TW" altLang="en-US" sz="1400" dirty="0">
                <a:solidFill>
                  <a:srgbClr val="8C8C8C"/>
                </a:solidFill>
                <a:latin typeface="Adobe 繁黑體 Std B" panose="020B0700000000000000" pitchFamily="34" charset="-120"/>
                <a:ea typeface="Adobe 繁黑體 Std B" panose="020B0700000000000000" pitchFamily="34" charset="-120"/>
              </a:rPr>
              <a:t>事件是因為每個瀏覽器的支援度不同</a:t>
            </a:r>
            <a:endParaRPr lang="zh-TW" altLang="en-US" sz="1400" dirty="0">
              <a:solidFill>
                <a:srgbClr val="F8F8F2"/>
              </a:solidFill>
              <a:latin typeface="Adobe 繁黑體 Std B" panose="020B0700000000000000" pitchFamily="34" charset="-120"/>
              <a:ea typeface="Adobe 繁黑體 Std B" panose="020B0700000000000000" pitchFamily="34" charset="-120"/>
            </a:endParaRPr>
          </a:p>
          <a:p>
            <a:pPr>
              <a:lnSpc>
                <a:spcPct val="150000"/>
              </a:lnSpc>
            </a:pPr>
            <a:r>
              <a:rPr lang="en-US" altLang="zh-TW" sz="1400" dirty="0">
                <a:solidFill>
                  <a:srgbClr val="8C8C8C"/>
                </a:solidFill>
                <a:latin typeface="Adobe 繁黑體 Std B" panose="020B0700000000000000" pitchFamily="34" charset="-120"/>
                <a:ea typeface="Adobe 繁黑體 Std B" panose="020B0700000000000000" pitchFamily="34" charset="-120"/>
                <a:hlinkClick r:id="rId2"/>
              </a:rPr>
              <a:t>http://www.zhangxinxu.com/study/201304/mousewheel-dommousescroll-same-different.html</a:t>
            </a:r>
            <a:endParaRPr lang="en-US" altLang="zh-TW"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36259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913206" y="2692966"/>
            <a:ext cx="5819476" cy="3280637"/>
          </a:xfrm>
        </p:spPr>
        <p:txBody>
          <a:bodyPr>
            <a:normAutofit/>
          </a:bodyPr>
          <a:lstStyle/>
          <a:p>
            <a:pPr marL="0" indent="0">
              <a:lnSpc>
                <a:spcPct val="200000"/>
              </a:lnSpc>
              <a:buNone/>
            </a:pP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是</a:t>
            </a:r>
            <a:r>
              <a:rPr lang="en-US" altLang="zh-TW" sz="1200" dirty="0">
                <a:solidFill>
                  <a:schemeClr val="bg1"/>
                </a:solidFill>
                <a:latin typeface="微軟正黑體 Light" panose="020B0304030504040204" pitchFamily="34" charset="-120"/>
                <a:ea typeface="微軟正黑體 Light" panose="020B0304030504040204" pitchFamily="34" charset="-120"/>
              </a:rPr>
              <a:t>GSAP(</a:t>
            </a:r>
            <a:r>
              <a:rPr lang="en-US" altLang="zh-TW" sz="1200" dirty="0" err="1">
                <a:solidFill>
                  <a:schemeClr val="bg1"/>
                </a:solidFill>
                <a:latin typeface="微軟正黑體 Light" panose="020B0304030504040204" pitchFamily="34" charset="-120"/>
                <a:ea typeface="微軟正黑體 Light" panose="020B0304030504040204" pitchFamily="34" charset="-120"/>
              </a:rPr>
              <a:t>GreenSock</a:t>
            </a:r>
            <a:r>
              <a:rPr lang="en-US" altLang="zh-TW" sz="1200" dirty="0">
                <a:solidFill>
                  <a:schemeClr val="bg1"/>
                </a:solidFill>
                <a:latin typeface="微軟正黑體 Light" panose="020B0304030504040204" pitchFamily="34" charset="-120"/>
                <a:ea typeface="微軟正黑體 Light" panose="020B0304030504040204" pitchFamily="34" charset="-120"/>
              </a:rPr>
              <a:t> Animation Platform)</a:t>
            </a:r>
            <a:r>
              <a:rPr lang="zh-TW" altLang="en-US" sz="1200" dirty="0">
                <a:solidFill>
                  <a:schemeClr val="bg1"/>
                </a:solidFill>
                <a:latin typeface="微軟正黑體 Light" panose="020B0304030504040204" pitchFamily="34" charset="-120"/>
                <a:ea typeface="微軟正黑體 Light" panose="020B0304030504040204" pitchFamily="34" charset="-120"/>
              </a:rPr>
              <a:t>創作的動畫工具，它簡單的語法實現了許多其他工具做起來很複雜或是很難達成的效果，除了方便好用外，在行動裝置上面的效能更是優異，不仰賴</a:t>
            </a:r>
            <a:r>
              <a:rPr lang="en-US" altLang="zh-TW" sz="1200" dirty="0">
                <a:solidFill>
                  <a:schemeClr val="bg1"/>
                </a:solidFill>
                <a:latin typeface="微軟正黑體 Light" panose="020B0304030504040204" pitchFamily="34" charset="-120"/>
                <a:ea typeface="微軟正黑體 Light" panose="020B0304030504040204" pitchFamily="34" charset="-120"/>
              </a:rPr>
              <a:t>jQuery</a:t>
            </a:r>
            <a:r>
              <a:rPr lang="zh-TW" altLang="en-US" sz="1200" dirty="0">
                <a:solidFill>
                  <a:schemeClr val="bg1"/>
                </a:solidFill>
                <a:latin typeface="微軟正黑體 Light" panose="020B0304030504040204" pitchFamily="34" charset="-120"/>
                <a:ea typeface="微軟正黑體 Light" panose="020B0304030504040204" pitchFamily="34" charset="-120"/>
              </a:rPr>
              <a:t>，而靈活控制，可以重疊動畫，可以精確控制時間，靈活的使用最少的程式碼實現動態特效，最棒的是任何元素都可以實現動畫，除了</a:t>
            </a:r>
            <a:r>
              <a:rPr lang="en-US" altLang="zh-TW" sz="1200" dirty="0">
                <a:solidFill>
                  <a:schemeClr val="bg1"/>
                </a:solidFill>
                <a:latin typeface="微軟正黑體 Light" panose="020B0304030504040204" pitchFamily="34" charset="-120"/>
                <a:ea typeface="微軟正黑體 Light" panose="020B0304030504040204" pitchFamily="34" charset="-120"/>
              </a:rPr>
              <a:t>DOM</a:t>
            </a:r>
            <a:r>
              <a:rPr lang="zh-TW" altLang="en-US" sz="1200" dirty="0">
                <a:solidFill>
                  <a:schemeClr val="bg1"/>
                </a:solidFill>
                <a:latin typeface="微軟正黑體 Light" panose="020B0304030504040204" pitchFamily="34" charset="-120"/>
                <a:ea typeface="微軟正黑體 Light" panose="020B0304030504040204" pitchFamily="34" charset="-120"/>
              </a:rPr>
              <a:t>動畫以外，舉例</a:t>
            </a:r>
            <a:r>
              <a:rPr lang="en-US" altLang="zh-TW" sz="1200" dirty="0">
                <a:solidFill>
                  <a:schemeClr val="bg1"/>
                </a:solidFill>
                <a:latin typeface="微軟正黑體 Light" panose="020B0304030504040204" pitchFamily="34" charset="-120"/>
                <a:ea typeface="微軟正黑體 Light" panose="020B0304030504040204" pitchFamily="34" charset="-120"/>
              </a:rPr>
              <a:t>Canvas </a:t>
            </a:r>
            <a:r>
              <a:rPr lang="zh-TW" altLang="en-US" sz="1200" dirty="0">
                <a:solidFill>
                  <a:schemeClr val="bg1"/>
                </a:solidFill>
                <a:latin typeface="微軟正黑體 Light" panose="020B0304030504040204" pitchFamily="34" charset="-120"/>
                <a:ea typeface="微軟正黑體 Light" panose="020B0304030504040204" pitchFamily="34" charset="-120"/>
              </a:rPr>
              <a:t>元素、文字都可以去做動態控制，可以說是相當的全面</a:t>
            </a:r>
            <a:r>
              <a:rPr lang="en-US" altLang="zh-TW" sz="1200" dirty="0">
                <a:solidFill>
                  <a:schemeClr val="bg1"/>
                </a:solidFill>
                <a:latin typeface="微軟正黑體 Light" panose="020B0304030504040204" pitchFamily="34" charset="-120"/>
                <a:ea typeface="微軟正黑體 Light" panose="020B0304030504040204" pitchFamily="34" charset="-120"/>
              </a:rPr>
              <a:t>! GSAP</a:t>
            </a:r>
            <a:r>
              <a:rPr lang="zh-TW" altLang="en-US" sz="1200" dirty="0">
                <a:solidFill>
                  <a:schemeClr val="bg1"/>
                </a:solidFill>
                <a:latin typeface="微軟正黑體 Light" panose="020B0304030504040204" pitchFamily="34" charset="-120"/>
                <a:ea typeface="微軟正黑體 Light" panose="020B0304030504040204" pitchFamily="34" charset="-120"/>
              </a:rPr>
              <a:t>提供了</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TimelineLite</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en-US" altLang="zh-TW" sz="1200" dirty="0" err="1">
                <a:solidFill>
                  <a:schemeClr val="bg1"/>
                </a:solidFill>
                <a:latin typeface="微軟正黑體 Light" panose="020B0304030504040204" pitchFamily="34" charset="-120"/>
                <a:ea typeface="微軟正黑體 Light" panose="020B0304030504040204" pitchFamily="34" charset="-120"/>
              </a:rPr>
              <a:t>TimelineMax</a:t>
            </a:r>
            <a:r>
              <a:rPr lang="en-US" altLang="zh-TW" sz="1200" dirty="0">
                <a:solidFill>
                  <a:schemeClr val="bg1"/>
                </a:solidFill>
                <a:latin typeface="微軟正黑體 Light" panose="020B0304030504040204" pitchFamily="34" charset="-120"/>
                <a:ea typeface="微軟正黑體 Light" panose="020B0304030504040204" pitchFamily="34" charset="-120"/>
              </a:rPr>
              <a:t> </a:t>
            </a:r>
            <a:r>
              <a:rPr lang="zh-TW" altLang="en-US" sz="1200" dirty="0">
                <a:solidFill>
                  <a:schemeClr val="bg1"/>
                </a:solidFill>
                <a:latin typeface="微軟正黑體 Light" panose="020B0304030504040204" pitchFamily="34" charset="-120"/>
                <a:ea typeface="微軟正黑體 Light" panose="020B0304030504040204" pitchFamily="34" charset="-120"/>
              </a:rPr>
              <a:t>和 </a:t>
            </a:r>
            <a:r>
              <a:rPr lang="en-US" altLang="zh-TW" sz="1200" dirty="0" err="1">
                <a:solidFill>
                  <a:schemeClr val="bg1"/>
                </a:solidFill>
                <a:latin typeface="微軟正黑體 Light" panose="020B0304030504040204" pitchFamily="34" charset="-120"/>
                <a:ea typeface="微軟正黑體 Light" panose="020B0304030504040204" pitchFamily="34" charset="-120"/>
              </a:rPr>
              <a:t>TweenMax</a:t>
            </a:r>
            <a:r>
              <a:rPr lang="zh-TW" altLang="en-US" sz="1200" dirty="0">
                <a:solidFill>
                  <a:schemeClr val="bg1"/>
                </a:solidFill>
                <a:latin typeface="微軟正黑體 Light" panose="020B0304030504040204" pitchFamily="34" charset="-120"/>
                <a:ea typeface="微軟正黑體 Light" panose="020B0304030504040204" pitchFamily="34" charset="-120"/>
              </a:rPr>
              <a:t>不同功能的動畫模塊，你可以按需使用。</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8936" y="1758222"/>
            <a:ext cx="1563633" cy="569544"/>
          </a:xfrm>
          <a:prstGeom prst="rect">
            <a:avLst/>
          </a:prstGeom>
        </p:spPr>
      </p:pic>
      <p:sp>
        <p:nvSpPr>
          <p:cNvPr id="5" name="矩形 4"/>
          <p:cNvSpPr/>
          <p:nvPr/>
        </p:nvSpPr>
        <p:spPr>
          <a:xfrm>
            <a:off x="4855203" y="1558325"/>
            <a:ext cx="3716082" cy="769441"/>
          </a:xfrm>
          <a:prstGeom prst="rect">
            <a:avLst/>
          </a:prstGeom>
        </p:spPr>
        <p:txBody>
          <a:bodyPr wrap="none">
            <a:spAutoFit/>
          </a:bodyPr>
          <a:lstStyle/>
          <a:p>
            <a:r>
              <a:rPr lang="en-US" altLang="zh-TW" sz="4400" dirty="0" smtClean="0">
                <a:solidFill>
                  <a:srgbClr val="89CE01"/>
                </a:solidFill>
                <a:latin typeface="Adobe 繁黑體 Std B" panose="020B0700000000000000" pitchFamily="34" charset="-120"/>
                <a:ea typeface="Adobe 繁黑體 Std B" panose="020B0700000000000000" pitchFamily="34" charset="-120"/>
              </a:rPr>
              <a:t>{ </a:t>
            </a:r>
            <a:r>
              <a:rPr lang="zh-TW" altLang="en-US" sz="4400" dirty="0" smtClean="0">
                <a:solidFill>
                  <a:srgbClr val="89CE01"/>
                </a:solidFill>
                <a:latin typeface="Adobe 繁黑體 Std B" panose="020B0700000000000000" pitchFamily="34" charset="-120"/>
                <a:ea typeface="Adobe 繁黑體 Std B" panose="020B0700000000000000" pitchFamily="34" charset="-120"/>
              </a:rPr>
              <a:t>TweenMax </a:t>
            </a:r>
            <a:r>
              <a:rPr lang="en-US" altLang="zh-TW" sz="4400" dirty="0" smtClean="0">
                <a:solidFill>
                  <a:srgbClr val="89CE01"/>
                </a:solidFill>
                <a:latin typeface="Adobe 繁黑體 Std B" panose="020B0700000000000000" pitchFamily="34" charset="-120"/>
                <a:ea typeface="Adobe 繁黑體 Std B" panose="020B0700000000000000" pitchFamily="34" charset="-120"/>
              </a:rPr>
              <a:t>}</a:t>
            </a:r>
            <a:r>
              <a:rPr lang="zh-TW" altLang="en-US" sz="4400" dirty="0" smtClean="0">
                <a:solidFill>
                  <a:srgbClr val="89CE01"/>
                </a:solidFill>
                <a:latin typeface="Adobe 繁黑體 Std B" panose="020B0700000000000000" pitchFamily="34" charset="-120"/>
                <a:ea typeface="Adobe 繁黑體 Std B" panose="020B0700000000000000" pitchFamily="34" charset="-120"/>
              </a:rPr>
              <a:t> </a:t>
            </a:r>
            <a:endParaRPr lang="zh-TW" altLang="en-US" sz="4400" dirty="0"/>
          </a:p>
        </p:txBody>
      </p:sp>
    </p:spTree>
    <p:extLst>
      <p:ext uri="{BB962C8B-B14F-4D97-AF65-F5344CB8AC3E}">
        <p14:creationId xmlns:p14="http://schemas.microsoft.com/office/powerpoint/2010/main" val="3712558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95836" y="1262358"/>
            <a:ext cx="7671250" cy="4124206"/>
          </a:xfrm>
          <a:prstGeom prst="rect">
            <a:avLst/>
          </a:prstGeom>
        </p:spPr>
        <p:txBody>
          <a:bodyPr wrap="square">
            <a:spAutoFit/>
          </a:bodyPr>
          <a:lstStyle/>
          <a:p>
            <a:r>
              <a:rPr lang="zh-TW" altLang="en-US" sz="2000" dirty="0" smtClean="0">
                <a:solidFill>
                  <a:srgbClr val="89CE01"/>
                </a:solidFill>
                <a:latin typeface="Adobe 繁黑體 Std B" panose="020B0700000000000000" pitchFamily="34" charset="-120"/>
                <a:ea typeface="Adobe 繁黑體 Std B" panose="020B0700000000000000" pitchFamily="34" charset="-120"/>
              </a:rPr>
              <a:t>mousewheel</a:t>
            </a:r>
            <a:endParaRPr lang="zh-TW" altLang="en-US" sz="20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IE</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6、 Opera</a:t>
            </a:r>
            <a:r>
              <a:rPr lang="zh-TW" altLang="en-US" sz="1200" dirty="0">
                <a:solidFill>
                  <a:srgbClr val="D2D2D2"/>
                </a:solidFill>
                <a:latin typeface="Adobe 繁黑體 Std B" panose="020B0700000000000000" pitchFamily="34" charset="-120"/>
                <a:ea typeface="Adobe 繁黑體 Std B" panose="020B0700000000000000" pitchFamily="34" charset="-120"/>
              </a:rPr>
              <a:t>、Chrome和Safar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i 都有這個</a:t>
            </a:r>
            <a:r>
              <a:rPr lang="zh-TW" altLang="en-US" sz="1200" dirty="0">
                <a:solidFill>
                  <a:srgbClr val="D2D2D2"/>
                </a:solidFill>
                <a:latin typeface="Adobe 繁黑體 Std B" panose="020B0700000000000000" pitchFamily="34" charset="-120"/>
                <a:ea typeface="Adobe 繁黑體 Std B" panose="020B0700000000000000" pitchFamily="34" charset="-120"/>
              </a:rPr>
              <a:t>事件</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。當</a:t>
            </a:r>
            <a:r>
              <a:rPr lang="en-US" altLang="zh-TW" sz="1200" dirty="0" smtClean="0">
                <a:solidFill>
                  <a:srgbClr val="D2D2D2"/>
                </a:solidFill>
                <a:latin typeface="Adobe 繁黑體 Std B" panose="020B0700000000000000" pitchFamily="34" charset="-120"/>
                <a:ea typeface="Adobe 繁黑體 Std B" panose="020B0700000000000000" pitchFamily="34" charset="-120"/>
              </a:rPr>
              <a:t>user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使用滑鼠滾輪滾動</a:t>
            </a:r>
            <a:r>
              <a:rPr lang="zh-TW" altLang="en-US" sz="1200" dirty="0">
                <a:solidFill>
                  <a:srgbClr val="D2D2D2"/>
                </a:solidFill>
                <a:latin typeface="Adobe 繁黑體 Std B" panose="020B0700000000000000" pitchFamily="34" charset="-120"/>
                <a:ea typeface="Adobe 繁黑體 Std B" panose="020B0700000000000000" pitchFamily="34" charset="-120"/>
              </a:rPr>
              <a:t>頁面</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時，</a:t>
            </a:r>
            <a:r>
              <a:rPr lang="zh-TW" altLang="en-US" sz="1200" dirty="0">
                <a:solidFill>
                  <a:srgbClr val="D2D2D2"/>
                </a:solidFill>
                <a:latin typeface="Adobe 繁黑體 Std B" panose="020B0700000000000000" pitchFamily="34" charset="-120"/>
                <a:ea typeface="Adobe 繁黑體 Std B" panose="020B0700000000000000" pitchFamily="34" charset="-120"/>
              </a:rPr>
              <a:t>就會觸發mousewheel事件。這個事件可以在</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任何</a:t>
            </a:r>
            <a:r>
              <a:rPr lang="en-US" altLang="zh-TW" sz="1200" dirty="0" smtClean="0">
                <a:solidFill>
                  <a:srgbClr val="D2D2D2"/>
                </a:solidFill>
                <a:latin typeface="Adobe 繁黑體 Std B" panose="020B0700000000000000" pitchFamily="34" charset="-120"/>
                <a:ea typeface="Adobe 繁黑體 Std B" panose="020B0700000000000000" pitchFamily="34" charset="-120"/>
              </a:rPr>
              <a:t>DOM</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上面觸發。</a:t>
            </a:r>
            <a:r>
              <a:rPr lang="zh-TW" altLang="en-US" sz="1200" dirty="0">
                <a:solidFill>
                  <a:srgbClr val="D2D2D2"/>
                </a:solidFill>
                <a:latin typeface="Adobe 繁黑體 Std B" panose="020B0700000000000000" pitchFamily="34" charset="-120"/>
                <a:ea typeface="Adobe 繁黑體 Std B" panose="020B0700000000000000" pitchFamily="34" charset="-120"/>
              </a:rPr>
              <a:t>與mousewheel事件對應的event對象</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包含滑</a:t>
            </a:r>
            <a:r>
              <a:rPr lang="zh-TW" altLang="en-US" sz="1200" dirty="0">
                <a:solidFill>
                  <a:srgbClr val="D2D2D2"/>
                </a:solidFill>
                <a:latin typeface="Adobe 繁黑體 Std B" panose="020B0700000000000000" pitchFamily="34" charset="-120"/>
                <a:ea typeface="Adobe 繁黑體 Std B" panose="020B0700000000000000" pitchFamily="34" charset="-120"/>
              </a:rPr>
              <a:t>鼠</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事件</a:t>
            </a:r>
            <a:r>
              <a:rPr lang="zh-TW" altLang="en-US" sz="1200" dirty="0">
                <a:solidFill>
                  <a:srgbClr val="D2D2D2"/>
                </a:solidFill>
                <a:latin typeface="Adobe 繁黑體 Std B" panose="020B0700000000000000" pitchFamily="34" charset="-120"/>
                <a:ea typeface="Adobe 繁黑體 Std B" panose="020B0700000000000000" pitchFamily="34" charset="-120"/>
              </a:rPr>
              <a:t>的</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所有標準內容外</a:t>
            </a:r>
            <a:r>
              <a:rPr lang="zh-TW" altLang="en-US" sz="1200" dirty="0">
                <a:solidFill>
                  <a:srgbClr val="D2D2D2"/>
                </a:solidFill>
                <a:latin typeface="Adobe 繁黑體 Std B" panose="020B0700000000000000" pitchFamily="34" charset="-120"/>
                <a:ea typeface="Adobe 繁黑體 Std B" panose="020B0700000000000000" pitchFamily="34" charset="-120"/>
              </a:rPr>
              <a:t>，還包含</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一個w</a:t>
            </a:r>
            <a:r>
              <a:rPr lang="zh-TW" altLang="en-US" sz="1200" dirty="0">
                <a:solidFill>
                  <a:srgbClr val="D2D2D2"/>
                </a:solidFill>
                <a:latin typeface="Adobe 繁黑體 Std B" panose="020B0700000000000000" pitchFamily="34" charset="-120"/>
                <a:ea typeface="Adobe 繁黑體 Std B" panose="020B0700000000000000" pitchFamily="34" charset="-120"/>
              </a:rPr>
              <a:t>heelDelta屬性。</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向上</a:t>
            </a:r>
            <a:r>
              <a:rPr lang="zh-TW" altLang="en-US" sz="1200" dirty="0">
                <a:solidFill>
                  <a:srgbClr val="D2D2D2"/>
                </a:solidFill>
                <a:latin typeface="Adobe 繁黑體 Std B" panose="020B0700000000000000" pitchFamily="34" charset="-120"/>
                <a:ea typeface="Adobe 繁黑體 Std B" panose="020B0700000000000000" pitchFamily="34" charset="-120"/>
              </a:rPr>
              <a:t>滾動鼠標滾輪時，wheelDelta是120的倍數；</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當</a:t>
            </a:r>
            <a:r>
              <a:rPr lang="en-US" altLang="zh-TW" sz="1200" dirty="0">
                <a:solidFill>
                  <a:srgbClr val="D2D2D2"/>
                </a:solidFill>
                <a:latin typeface="Adobe 繁黑體 Std B" panose="020B0700000000000000" pitchFamily="34" charset="-120"/>
                <a:ea typeface="Adobe 繁黑體 Std B" panose="020B0700000000000000" pitchFamily="34" charset="-120"/>
              </a:rPr>
              <a:t>user</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向下</a:t>
            </a:r>
            <a:r>
              <a:rPr lang="zh-TW" altLang="en-US" sz="1200" dirty="0">
                <a:solidFill>
                  <a:srgbClr val="D2D2D2"/>
                </a:solidFill>
                <a:latin typeface="Adobe 繁黑體 Std B" panose="020B0700000000000000" pitchFamily="34" charset="-120"/>
                <a:ea typeface="Adobe 繁黑體 Std B" panose="020B0700000000000000" pitchFamily="34" charset="-120"/>
              </a:rPr>
              <a:t>滾動鼠標滾輪時，wheelDelta是-120的倍數</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a:t>
            </a:r>
            <a:endParaRPr lang="en-US" altLang="zh-TW" sz="1200" dirty="0" smtClean="0">
              <a:solidFill>
                <a:srgbClr val="D2D2D2"/>
              </a:solidFill>
              <a:latin typeface="Adobe 繁黑體 Std B" panose="020B0700000000000000" pitchFamily="34" charset="-120"/>
              <a:ea typeface="Adobe 繁黑體 Std B" panose="020B0700000000000000" pitchFamily="34" charset="-120"/>
            </a:endParaRPr>
          </a:p>
          <a:p>
            <a:endParaRPr lang="en-US" altLang="zh-TW"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r>
              <a:rPr lang="zh-TW" altLang="en-US" sz="2000" dirty="0" smtClean="0">
                <a:solidFill>
                  <a:srgbClr val="89CE01"/>
                </a:solidFill>
                <a:latin typeface="Adobe 繁黑體 Std B" panose="020B0700000000000000" pitchFamily="34" charset="-120"/>
                <a:ea typeface="Adobe 繁黑體 Std B" panose="020B0700000000000000" pitchFamily="34" charset="-120"/>
              </a:rPr>
              <a:t>DOMMouseScroll</a:t>
            </a:r>
            <a:endParaRPr lang="zh-TW" altLang="en-US" sz="2000" dirty="0">
              <a:solidFill>
                <a:srgbClr val="89CE01"/>
              </a:solidFill>
              <a:latin typeface="Adobe 繁黑體 Std B" panose="020B0700000000000000" pitchFamily="34" charset="-120"/>
              <a:ea typeface="Adobe 繁黑體 Std B" panose="020B0700000000000000" pitchFamily="34" charset="-120"/>
            </a:endParaRPr>
          </a:p>
          <a:p>
            <a:endParaRPr lang="zh-TW" altLang="en-US" sz="1200" dirty="0">
              <a:solidFill>
                <a:srgbClr val="89CE01"/>
              </a:solidFill>
              <a:latin typeface="Adobe 繁黑體 Std B" panose="020B0700000000000000" pitchFamily="34" charset="-120"/>
              <a:ea typeface="Adobe 繁黑體 Std B" panose="020B0700000000000000" pitchFamily="34" charset="-120"/>
            </a:endParaRPr>
          </a:p>
          <a:p>
            <a:pPr>
              <a:lnSpc>
                <a:spcPct val="150000"/>
              </a:lnSpc>
            </a:pPr>
            <a:r>
              <a:rPr lang="zh-TW" altLang="en-US" sz="1200" dirty="0">
                <a:solidFill>
                  <a:srgbClr val="D2D2D2"/>
                </a:solidFill>
                <a:latin typeface="Adobe 繁黑體 Std B" panose="020B0700000000000000" pitchFamily="34" charset="-120"/>
                <a:ea typeface="Adobe 繁黑體 Std B" panose="020B0700000000000000" pitchFamily="34" charset="-120"/>
              </a:rPr>
              <a:t>Firefox支持一個名為DOMMouseScroll</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的事件</a:t>
            </a:r>
            <a:r>
              <a:rPr lang="zh-TW" altLang="en-US" sz="1200" dirty="0">
                <a:solidFill>
                  <a:srgbClr val="D2D2D2"/>
                </a:solidFill>
                <a:latin typeface="Adobe 繁黑體 Std B" panose="020B0700000000000000" pitchFamily="34" charset="-120"/>
                <a:ea typeface="Adobe 繁黑體 Std B" panose="020B0700000000000000" pitchFamily="34" charset="-120"/>
              </a:rPr>
              <a:t>，也是</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在滑鼠滾輪</a:t>
            </a:r>
            <a:r>
              <a:rPr lang="zh-TW" altLang="en-US" sz="1200" dirty="0">
                <a:solidFill>
                  <a:srgbClr val="D2D2D2"/>
                </a:solidFill>
                <a:latin typeface="Adobe 繁黑體 Std B" panose="020B0700000000000000" pitchFamily="34" charset="-120"/>
                <a:ea typeface="Adobe 繁黑體 Std B" panose="020B0700000000000000" pitchFamily="34" charset="-120"/>
              </a:rPr>
              <a:t>滾動時觸發。與mousewheel事件一樣，DOMMouseScroll也被</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視為滑鼠事件</a:t>
            </a:r>
            <a:r>
              <a:rPr lang="zh-TW" altLang="en-US" sz="1200" dirty="0">
                <a:solidFill>
                  <a:srgbClr val="D2D2D2"/>
                </a:solidFill>
                <a:latin typeface="Adobe 繁黑體 Std B" panose="020B0700000000000000" pitchFamily="34" charset="-120"/>
                <a:ea typeface="Adobe 繁黑體 Std B" panose="020B0700000000000000" pitchFamily="34" charset="-120"/>
              </a:rPr>
              <a:t>，因而包含</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於</a:t>
            </a:r>
            <a:r>
              <a:rPr lang="zh-TW" altLang="en-US" sz="1200" dirty="0">
                <a:solidFill>
                  <a:srgbClr val="D2D2D2"/>
                </a:solidFill>
                <a:latin typeface="Adobe 繁黑體 Std B" panose="020B0700000000000000" pitchFamily="34" charset="-120"/>
                <a:ea typeface="Adobe 繁黑體 Std B" panose="020B0700000000000000" pitchFamily="34" charset="-120"/>
              </a:rPr>
              <a:t>滑鼠</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事件</a:t>
            </a:r>
            <a:r>
              <a:rPr lang="zh-TW" altLang="en-US" sz="1200" dirty="0">
                <a:solidFill>
                  <a:srgbClr val="D2D2D2"/>
                </a:solidFill>
                <a:latin typeface="Adobe 繁黑體 Std B" panose="020B0700000000000000" pitchFamily="34" charset="-120"/>
                <a:ea typeface="Adobe 繁黑體 Std B" panose="020B0700000000000000" pitchFamily="34" charset="-120"/>
              </a:rPr>
              <a:t>有關的所有屬性。而</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有關</a:t>
            </a:r>
            <a:r>
              <a:rPr lang="zh-TW" altLang="en-US" sz="1200" dirty="0">
                <a:solidFill>
                  <a:srgbClr val="D2D2D2"/>
                </a:solidFill>
                <a:latin typeface="Adobe 繁黑體 Std B" panose="020B0700000000000000" pitchFamily="34" charset="-120"/>
                <a:ea typeface="Adobe 繁黑體 Std B" panose="020B0700000000000000" pitchFamily="34" charset="-120"/>
              </a:rPr>
              <a:t>滑鼠</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滾輪的</a:t>
            </a:r>
            <a:r>
              <a:rPr lang="zh-TW" altLang="en-US" sz="1200" dirty="0">
                <a:solidFill>
                  <a:srgbClr val="D2D2D2"/>
                </a:solidFill>
                <a:latin typeface="Adobe 繁黑體 Std B" panose="020B0700000000000000" pitchFamily="34" charset="-120"/>
                <a:ea typeface="Adobe 繁黑體 Std B" panose="020B0700000000000000" pitchFamily="34" charset="-120"/>
              </a:rPr>
              <a:t>內容</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則存在</a:t>
            </a:r>
            <a:r>
              <a:rPr lang="zh-TW" altLang="en-US" sz="1200" dirty="0">
                <a:solidFill>
                  <a:srgbClr val="D2D2D2"/>
                </a:solidFill>
                <a:latin typeface="Adobe 繁黑體 Std B" panose="020B0700000000000000" pitchFamily="34" charset="-120"/>
                <a:ea typeface="Adobe 繁黑體 Std B" panose="020B0700000000000000" pitchFamily="34" charset="-120"/>
              </a:rPr>
              <a:t>detail屬性中，當向上滾動鼠標滾輪時，這個屬性的值是-3的倍數，當向下滾動鼠標滾輪時，這個屬性的值是3的倍數。</a:t>
            </a:r>
            <a:r>
              <a:rPr lang="zh-TW" altLang="en-US" sz="1200" dirty="0" smtClean="0">
                <a:solidFill>
                  <a:srgbClr val="D2D2D2"/>
                </a:solidFill>
                <a:latin typeface="Adobe 繁黑體 Std B" panose="020B0700000000000000" pitchFamily="34" charset="-120"/>
                <a:ea typeface="Adobe 繁黑體 Std B" panose="020B0700000000000000" pitchFamily="34" charset="-120"/>
              </a:rPr>
              <a:t>火狐F</a:t>
            </a:r>
            <a:r>
              <a:rPr lang="zh-TW" altLang="en-US" sz="1200" dirty="0">
                <a:solidFill>
                  <a:srgbClr val="D2D2D2"/>
                </a:solidFill>
                <a:latin typeface="Adobe 繁黑體 Std B" panose="020B0700000000000000" pitchFamily="34" charset="-120"/>
                <a:ea typeface="Adobe 繁黑體 Std B" panose="020B0700000000000000" pitchFamily="34" charset="-120"/>
              </a:rPr>
              <a:t>ireFox瀏覽器的方向判斷的數值的正負與其他瀏覽器是相反的。 FireFox瀏覽器向下滾動是正值，而其他瀏覽器是負值。</a:t>
            </a:r>
          </a:p>
        </p:txBody>
      </p:sp>
    </p:spTree>
    <p:extLst>
      <p:ext uri="{BB962C8B-B14F-4D97-AF65-F5344CB8AC3E}">
        <p14:creationId xmlns:p14="http://schemas.microsoft.com/office/powerpoint/2010/main" val="4123360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5761" y="3040443"/>
            <a:ext cx="4729585" cy="400110"/>
          </a:xfrm>
          <a:prstGeom prst="rect">
            <a:avLst/>
          </a:prstGeom>
        </p:spPr>
        <p:txBody>
          <a:bodyPr wrap="square">
            <a:spAutoFit/>
          </a:bodyPr>
          <a:lstStyle/>
          <a:p>
            <a:pPr lvl="2"/>
            <a:r>
              <a:rPr lang="en-US" altLang="zh-TW" sz="2000" dirty="0" err="1">
                <a:solidFill>
                  <a:srgbClr val="F8F8F2"/>
                </a:solidFill>
                <a:latin typeface="Consolas" panose="020B0609020204030204" pitchFamily="49" charset="0"/>
              </a:rPr>
              <a:t>e.</a:t>
            </a:r>
            <a:r>
              <a:rPr lang="en-US" altLang="zh-TW" sz="2000" dirty="0" err="1">
                <a:solidFill>
                  <a:srgbClr val="66D9EF"/>
                </a:solidFill>
                <a:latin typeface="Consolas" panose="020B0609020204030204" pitchFamily="49" charset="0"/>
              </a:rPr>
              <a:t>preventDefault</a:t>
            </a:r>
            <a:r>
              <a:rPr lang="en-US" altLang="zh-TW" sz="2000" dirty="0">
                <a:solidFill>
                  <a:srgbClr val="F8F8F2"/>
                </a:solidFill>
                <a:latin typeface="Consolas" panose="020B0609020204030204" pitchFamily="49" charset="0"/>
              </a:rPr>
              <a:t>();</a:t>
            </a:r>
          </a:p>
        </p:txBody>
      </p:sp>
      <p:sp>
        <p:nvSpPr>
          <p:cNvPr id="6" name="矩形 5"/>
          <p:cNvSpPr/>
          <p:nvPr/>
        </p:nvSpPr>
        <p:spPr>
          <a:xfrm>
            <a:off x="4383227" y="3568014"/>
            <a:ext cx="2954655" cy="369332"/>
          </a:xfrm>
          <a:prstGeom prst="rect">
            <a:avLst/>
          </a:prstGeom>
        </p:spPr>
        <p:txBody>
          <a:bodyPr wrap="none">
            <a:spAutoFit/>
          </a:bodyPr>
          <a:lstStyle/>
          <a:p>
            <a:r>
              <a:rPr lang="zh-TW" altLang="en-US" b="1" dirty="0">
                <a:solidFill>
                  <a:srgbClr val="89CE01"/>
                </a:solidFill>
                <a:latin typeface="Adobe 繁黑體 Std B" panose="020B0700000000000000" pitchFamily="34" charset="-120"/>
                <a:ea typeface="Adobe 繁黑體 Std B" panose="020B0700000000000000" pitchFamily="34" charset="-120"/>
              </a:rPr>
              <a:t>阻止瀏覽器發生預設的行為</a:t>
            </a:r>
          </a:p>
        </p:txBody>
      </p:sp>
    </p:spTree>
    <p:extLst>
      <p:ext uri="{BB962C8B-B14F-4D97-AF65-F5344CB8AC3E}">
        <p14:creationId xmlns:p14="http://schemas.microsoft.com/office/powerpoint/2010/main" val="833729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03 Number </a:t>
            </a:r>
            <a:r>
              <a:rPr lang="en-US" altLang="zh-TW" sz="2400" dirty="0" err="1">
                <a:solidFill>
                  <a:srgbClr val="89CE01"/>
                </a:solidFill>
                <a:latin typeface="Adobe 繁黑體 Std B" panose="020B0700000000000000" pitchFamily="34" charset="-120"/>
                <a:ea typeface="Adobe 繁黑體 Std B" panose="020B0700000000000000" pitchFamily="34" charset="-120"/>
              </a:rPr>
              <a:t>Amination</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2611845" y="2224418"/>
            <a:ext cx="8239574" cy="313932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demo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10</a:t>
            </a:r>
            <a:r>
              <a:rPr lang="en-US" altLang="zh-TW" dirty="0" smtClean="0">
                <a:solidFill>
                  <a:srgbClr val="F8F8F2"/>
                </a:solidFill>
                <a:latin typeface="Consolas" panose="020B0609020204030204" pitchFamily="49" charset="0"/>
              </a:rPr>
              <a:t>};</a:t>
            </a:r>
          </a:p>
          <a:p>
            <a:endParaRPr lang="en-US" altLang="zh-TW" dirty="0">
              <a:solidFill>
                <a:srgbClr val="F8F8F2"/>
              </a:solidFill>
              <a:latin typeface="Consolas" panose="020B0609020204030204" pitchFamily="49" charset="0"/>
            </a:endParaRPr>
          </a:p>
          <a:p>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(demo, </a:t>
            </a:r>
            <a:r>
              <a:rPr lang="en-US" altLang="zh-TW" dirty="0">
                <a:solidFill>
                  <a:srgbClr val="FF80F4"/>
                </a:solidFill>
                <a:latin typeface="Consolas" panose="020B0609020204030204" pitchFamily="49" charset="0"/>
              </a:rPr>
              <a:t>4</a:t>
            </a:r>
            <a:r>
              <a:rPr lang="en-US" altLang="zh-TW" dirty="0">
                <a:solidFill>
                  <a:srgbClr val="F8F8F2"/>
                </a:solidFill>
                <a:latin typeface="Consolas" panose="020B0609020204030204" pitchFamily="49" charset="0"/>
              </a:rPr>
              <a:t>, {score: </a:t>
            </a:r>
            <a:r>
              <a:rPr lang="en-US" altLang="zh-TW" dirty="0">
                <a:solidFill>
                  <a:srgbClr val="FF80F4"/>
                </a:solidFill>
                <a:latin typeface="Consolas" panose="020B0609020204030204" pitchFamily="49" charset="0"/>
              </a:rPr>
              <a:t>0</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ease: </a:t>
            </a:r>
            <a:r>
              <a:rPr lang="en-US" altLang="zh-TW" dirty="0" err="1">
                <a:solidFill>
                  <a:srgbClr val="F8F8F2"/>
                </a:solidFill>
                <a:latin typeface="Consolas" panose="020B0609020204030204" pitchFamily="49" charset="0"/>
              </a:rPr>
              <a:t>Circ.easeOut</a:t>
            </a:r>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onUpdate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smtClean="0">
                <a:solidFill>
                  <a:srgbClr val="A6E22E"/>
                </a:solidFill>
                <a:latin typeface="Consolas" panose="020B0609020204030204" pitchFamily="49" charset="0"/>
              </a:rPr>
              <a:t>	$</a:t>
            </a:r>
            <a:r>
              <a:rPr lang="en-US" altLang="zh-TW" dirty="0" smtClean="0">
                <a:solidFill>
                  <a:srgbClr val="F8F8F2"/>
                </a:solidFill>
                <a:latin typeface="Consolas" panose="020B0609020204030204" pitchFamily="49" charset="0"/>
              </a:rPr>
              <a:t>(</a:t>
            </a:r>
            <a:r>
              <a:rPr lang="en-US" altLang="zh-TW" dirty="0" smtClean="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scoreDisplay</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html</a:t>
            </a:r>
            <a:r>
              <a:rPr lang="en-US" altLang="zh-TW" dirty="0">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Math</a:t>
            </a:r>
            <a:r>
              <a:rPr lang="en-US" altLang="zh-TW" dirty="0" err="1">
                <a:solidFill>
                  <a:srgbClr val="F8F8F2"/>
                </a:solidFill>
                <a:latin typeface="Consolas" panose="020B0609020204030204" pitchFamily="49" charset="0"/>
              </a:rPr>
              <a:t>.</a:t>
            </a:r>
            <a:r>
              <a:rPr lang="en-US" altLang="zh-TW" dirty="0" err="1">
                <a:solidFill>
                  <a:srgbClr val="66D9EF"/>
                </a:solidFill>
                <a:latin typeface="Consolas" panose="020B0609020204030204" pitchFamily="49" charset="0"/>
              </a:rPr>
              <a:t>ceil</a:t>
            </a:r>
            <a:r>
              <a:rPr lang="en-US" altLang="zh-TW" dirty="0">
                <a:solidFill>
                  <a:srgbClr val="F8F8F2"/>
                </a:solidFill>
                <a:latin typeface="Consolas" panose="020B0609020204030204" pitchFamily="49" charset="0"/>
              </a:rPr>
              <a:t>(</a:t>
            </a:r>
            <a:r>
              <a:rPr lang="en-US" altLang="zh-TW" dirty="0" err="1">
                <a:solidFill>
                  <a:srgbClr val="F8F8F2"/>
                </a:solidFill>
                <a:latin typeface="Consolas" panose="020B0609020204030204" pitchFamily="49" charset="0"/>
              </a:rPr>
              <a:t>demo.score</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pPr lvl="1"/>
            <a:r>
              <a:rPr lang="en-US" altLang="zh-TW" dirty="0" err="1">
                <a:solidFill>
                  <a:srgbClr val="A6E22E"/>
                </a:solidFill>
                <a:latin typeface="Consolas" panose="020B0609020204030204" pitchFamily="49" charset="0"/>
              </a:rPr>
              <a:t>onComplete</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 {</a:t>
            </a:r>
          </a:p>
          <a:p>
            <a:pPr lvl="1"/>
            <a:r>
              <a:rPr lang="en-US" altLang="zh-TW" dirty="0" smtClean="0">
                <a:solidFill>
                  <a:srgbClr val="A6E22E"/>
                </a:solidFill>
                <a:latin typeface="Consolas" panose="020B0609020204030204" pitchFamily="49" charset="0"/>
              </a:rPr>
              <a:t>	alert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zh-TW" altLang="en-US" dirty="0">
                <a:solidFill>
                  <a:srgbClr val="FFEE99"/>
                </a:solidFill>
                <a:latin typeface="Consolas" panose="020B0609020204030204" pitchFamily="49" charset="0"/>
              </a:rPr>
              <a:t>時間到</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77004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04 Parallax</a:t>
            </a:r>
          </a:p>
        </p:txBody>
      </p:sp>
      <p:sp>
        <p:nvSpPr>
          <p:cNvPr id="2" name="矩形 1"/>
          <p:cNvSpPr/>
          <p:nvPr/>
        </p:nvSpPr>
        <p:spPr>
          <a:xfrm>
            <a:off x="2851370" y="1620559"/>
            <a:ext cx="7573459" cy="4154984"/>
          </a:xfrm>
          <a:prstGeom prst="rect">
            <a:avLst/>
          </a:prstGeom>
        </p:spPr>
        <p:txBody>
          <a:bodyPr wrap="square">
            <a:spAutoFit/>
          </a:bodyPr>
          <a:lstStyle/>
          <a:p>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tl</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new</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TimelineLite</a:t>
            </a:r>
            <a:r>
              <a:rPr lang="en-US" altLang="zh-TW" sz="1200" dirty="0" smtClean="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".pic2"</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".pic3"</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".pic4"</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"scale(1)"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ease: </a:t>
            </a:r>
            <a:r>
              <a:rPr lang="en-US" altLang="zh-TW" sz="1200" dirty="0" err="1">
                <a:solidFill>
                  <a:srgbClr val="F8F8F2"/>
                </a:solidFill>
                <a:latin typeface="Consolas" panose="020B0609020204030204" pitchFamily="49" charset="0"/>
              </a:rPr>
              <a:t>Bounce.easeOut</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".pic5"</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".pic6"</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scaleX</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".pic7"</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".pic8"</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"margin-left"</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".pic9"</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"transform"</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scaleY</a:t>
            </a:r>
            <a:r>
              <a:rPr lang="en-US" altLang="zh-TW" sz="1200" dirty="0">
                <a:solidFill>
                  <a:srgbClr val="FFEE99"/>
                </a:solidFill>
                <a:latin typeface="Consolas" panose="020B0609020204030204" pitchFamily="49" charset="0"/>
              </a:rPr>
              <a:t>(1)"</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".pic10"</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"margin-top"</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smtClean="0">
                <a:solidFill>
                  <a:srgbClr val="F8F8F2"/>
                </a:solidFill>
                <a:latin typeface="Consolas" panose="020B0609020204030204" pitchFamily="49" charset="0"/>
              </a:rPr>
              <a:t>tl.</a:t>
            </a:r>
            <a:r>
              <a:rPr lang="en-US" altLang="zh-TW" sz="1200" dirty="0" smtClean="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".pic11"</a:t>
            </a:r>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"width"</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"240px"</a:t>
            </a:r>
            <a:r>
              <a:rPr lang="en-US" altLang="zh-TW" sz="1200" dirty="0">
                <a:solidFill>
                  <a:srgbClr val="F8F8F2"/>
                </a:solidFill>
                <a:latin typeface="Consolas" panose="020B0609020204030204" pitchFamily="49" charset="0"/>
              </a:rPr>
              <a:t>, </a:t>
            </a:r>
            <a:r>
              <a:rPr lang="en-US" altLang="zh-TW" sz="1200" dirty="0">
                <a:solidFill>
                  <a:srgbClr val="FFEE99"/>
                </a:solidFill>
                <a:latin typeface="Consolas" panose="020B0609020204030204" pitchFamily="49" charset="0"/>
              </a:rPr>
              <a:t>"opacity"</a:t>
            </a:r>
            <a:r>
              <a:rPr lang="en-US" altLang="zh-TW" sz="1200" dirty="0">
                <a:solidFill>
                  <a:srgbClr val="F8F8F2"/>
                </a:solidFill>
                <a:latin typeface="Consolas" panose="020B0609020204030204" pitchFamily="49" charset="0"/>
              </a:rPr>
              <a:t>:</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r>
              <a:rPr lang="en-US" altLang="zh-TW" sz="1200" dirty="0" err="1" smtClean="0">
                <a:solidFill>
                  <a:srgbClr val="F8F8F2"/>
                </a:solidFill>
                <a:latin typeface="Consolas" panose="020B0609020204030204" pitchFamily="49" charset="0"/>
              </a:rPr>
              <a:t>tl.</a:t>
            </a:r>
            <a:r>
              <a:rPr lang="en-US" altLang="zh-TW" sz="1200" dirty="0" err="1" smtClean="0">
                <a:solidFill>
                  <a:srgbClr val="66D9EF"/>
                </a:solidFill>
                <a:latin typeface="Consolas" panose="020B0609020204030204" pitchFamily="49" charset="0"/>
              </a:rPr>
              <a:t>pause</a:t>
            </a:r>
            <a:r>
              <a:rPr lang="en-US" altLang="zh-TW" sz="1200" dirty="0" smtClean="0">
                <a:solidFill>
                  <a:srgbClr val="F8F8F2"/>
                </a:solidFill>
                <a:latin typeface="Consolas" panose="020B0609020204030204" pitchFamily="49" charset="0"/>
              </a:rPr>
              <a:t>();</a:t>
            </a:r>
          </a:p>
          <a:p>
            <a:endParaRPr lang="en-US" altLang="zh-TW" sz="1200" dirty="0">
              <a:solidFill>
                <a:srgbClr val="F8F8F2"/>
              </a:solidFill>
              <a:latin typeface="Consolas" panose="020B0609020204030204" pitchFamily="49" charset="0"/>
            </a:endParaRPr>
          </a:p>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66D9EF"/>
                </a:solidFill>
                <a:latin typeface="Consolas" panose="020B0609020204030204" pitchFamily="49" charset="0"/>
              </a:rPr>
              <a:t>scroll</a:t>
            </a:r>
            <a:r>
              <a:rPr lang="en-US" altLang="zh-TW" sz="1200" dirty="0">
                <a:solidFill>
                  <a:srgbClr val="F8F8F2"/>
                </a:solidFill>
                <a:latin typeface="Consolas" panose="020B0609020204030204" pitchFamily="49" charset="0"/>
              </a:rPr>
              <a:t>(</a:t>
            </a:r>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err="1">
                <a:solidFill>
                  <a:srgbClr val="A6E22E"/>
                </a:solidFill>
                <a:latin typeface="Consolas" panose="020B0609020204030204" pitchFamily="49" charset="0"/>
              </a:rPr>
              <a:t>scrollTop</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(document).</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(window).</a:t>
            </a:r>
            <a:r>
              <a:rPr lang="en-US" altLang="zh-TW" sz="1200" dirty="0">
                <a:solidFill>
                  <a:srgbClr val="A6E22E"/>
                </a:solidFill>
                <a:latin typeface="Consolas" panose="020B0609020204030204" pitchFamily="49" charset="0"/>
              </a:rPr>
              <a:t>height</a:t>
            </a:r>
            <a:r>
              <a:rPr lang="en-US" altLang="zh-TW" sz="1200" dirty="0">
                <a:solidFill>
                  <a:srgbClr val="F8F8F2"/>
                </a:solidFill>
                <a:latin typeface="Consolas" panose="020B0609020204030204" pitchFamily="49" charset="0"/>
              </a:rPr>
              <a:t>();</a:t>
            </a:r>
          </a:p>
          <a:p>
            <a:pPr lvl="1"/>
            <a:r>
              <a:rPr lang="en-US" altLang="zh-TW" sz="1200" i="1" dirty="0" err="1">
                <a:solidFill>
                  <a:srgbClr val="66D9EF"/>
                </a:solidFill>
                <a:latin typeface="Consolas" panose="020B0609020204030204" pitchFamily="49" charset="0"/>
              </a:rPr>
              <a:t>var</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scrollTop</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docHeight</a:t>
            </a:r>
            <a:r>
              <a:rPr lang="en-US" altLang="zh-TW" sz="1200" dirty="0">
                <a:solidFill>
                  <a:srgbClr val="F8F8F2"/>
                </a:solidFill>
                <a:latin typeface="Consolas" panose="020B0609020204030204" pitchFamily="49" charset="0"/>
              </a:rPr>
              <a:t> </a:t>
            </a:r>
            <a:r>
              <a:rPr lang="en-US" altLang="zh-TW" sz="1200" dirty="0">
                <a:solidFill>
                  <a:srgbClr val="F92672"/>
                </a:solidFill>
                <a:latin typeface="Consolas" panose="020B0609020204030204" pitchFamily="49" charset="0"/>
              </a:rPr>
              <a:t>-</a:t>
            </a:r>
            <a:r>
              <a:rPr lang="en-US" altLang="zh-TW" sz="1200" dirty="0">
                <a:solidFill>
                  <a:srgbClr val="F8F8F2"/>
                </a:solidFill>
                <a:latin typeface="Consolas" panose="020B0609020204030204" pitchFamily="49" charset="0"/>
              </a:rPr>
              <a:t> </a:t>
            </a:r>
            <a:r>
              <a:rPr lang="en-US" altLang="zh-TW" sz="1200" dirty="0" err="1">
                <a:solidFill>
                  <a:srgbClr val="F8F8F2"/>
                </a:solidFill>
                <a:latin typeface="Consolas" panose="020B0609020204030204" pitchFamily="49" charset="0"/>
              </a:rPr>
              <a:t>winHeight</a:t>
            </a:r>
            <a:r>
              <a:rPr lang="en-US" altLang="zh-TW" sz="1200" dirty="0">
                <a:solidFill>
                  <a:srgbClr val="F8F8F2"/>
                </a:solidFill>
                <a:latin typeface="Consolas" panose="020B0609020204030204" pitchFamily="49" charset="0"/>
              </a:rPr>
              <a:t>);</a:t>
            </a:r>
          </a:p>
          <a:p>
            <a:pPr lvl="1"/>
            <a:r>
              <a:rPr lang="en-US" altLang="zh-TW" sz="1200" dirty="0" err="1">
                <a:solidFill>
                  <a:srgbClr val="F8F8F2"/>
                </a:solidFill>
                <a:latin typeface="Consolas" panose="020B0609020204030204" pitchFamily="49" charset="0"/>
              </a:rPr>
              <a:t>tl.</a:t>
            </a:r>
            <a:r>
              <a:rPr lang="en-US" altLang="zh-TW" sz="1200" dirty="0" err="1">
                <a:solidFill>
                  <a:srgbClr val="A6E22E"/>
                </a:solidFill>
                <a:latin typeface="Consolas" panose="020B0609020204030204" pitchFamily="49" charset="0"/>
              </a:rPr>
              <a:t>progress</a:t>
            </a:r>
            <a:r>
              <a:rPr lang="en-US" altLang="zh-TW" sz="1200" dirty="0">
                <a:solidFill>
                  <a:srgbClr val="F8F8F2"/>
                </a:solidFill>
                <a:latin typeface="Consolas" panose="020B0609020204030204" pitchFamily="49" charset="0"/>
              </a:rPr>
              <a:t>(</a:t>
            </a:r>
            <a:r>
              <a:rPr lang="en-US" altLang="zh-TW" sz="1200" dirty="0" err="1">
                <a:solidFill>
                  <a:srgbClr val="F8F8F2"/>
                </a:solidFill>
                <a:latin typeface="Consolas" panose="020B0609020204030204" pitchFamily="49" charset="0"/>
              </a:rPr>
              <a:t>scrollPercent</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42225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05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1900842" y="3081034"/>
            <a:ext cx="9337964" cy="1200329"/>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0.5</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"background-position-x"</a:t>
            </a:r>
            <a:r>
              <a:rPr lang="en-US" altLang="zh-TW" dirty="0">
                <a:solidFill>
                  <a:srgbClr val="F8F8F2"/>
                </a:solidFill>
                <a:latin typeface="Consolas" panose="020B0609020204030204" pitchFamily="49" charset="0"/>
              </a:rPr>
              <a:t>: </a:t>
            </a:r>
            <a:r>
              <a:rPr lang="en-US" altLang="zh-TW" dirty="0" err="1">
                <a:solidFill>
                  <a:srgbClr val="F8F8F2"/>
                </a:solidFill>
                <a:latin typeface="Consolas" panose="020B0609020204030204" pitchFamily="49" charset="0"/>
              </a:rPr>
              <a:t>xPos</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px</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550712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06 </a:t>
            </a:r>
            <a:r>
              <a:rPr lang="en-US" altLang="zh-TW" sz="2400" dirty="0" err="1">
                <a:solidFill>
                  <a:srgbClr val="89CE01"/>
                </a:solidFill>
                <a:latin typeface="Adobe 繁黑體 Std B" panose="020B0700000000000000" pitchFamily="34" charset="-120"/>
                <a:ea typeface="Adobe 繁黑體 Std B" panose="020B0700000000000000" pitchFamily="34" charset="-120"/>
              </a:rPr>
              <a:t>pageXY</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2" name="矩形 1"/>
          <p:cNvSpPr/>
          <p:nvPr/>
        </p:nvSpPr>
        <p:spPr>
          <a:xfrm>
            <a:off x="2668490" y="2558060"/>
            <a:ext cx="8025511" cy="2308324"/>
          </a:xfrm>
          <a:prstGeom prst="rect">
            <a:avLst/>
          </a:prstGeom>
        </p:spPr>
        <p:txBody>
          <a:bodyPr wrap="square">
            <a:spAutoFit/>
          </a:bodyPr>
          <a:lstStyle/>
          <a:p>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(window).</a:t>
            </a:r>
            <a:r>
              <a:rPr lang="en-US" altLang="zh-TW" dirty="0">
                <a:solidFill>
                  <a:srgbClr val="A6E22E"/>
                </a:solidFill>
                <a:latin typeface="Consolas" panose="020B0609020204030204" pitchFamily="49" charset="0"/>
              </a:rPr>
              <a:t>on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mousemove</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i="1" dirty="0">
                <a:solidFill>
                  <a:srgbClr val="66D9EF"/>
                </a:solidFill>
                <a:latin typeface="Consolas" panose="020B0609020204030204" pitchFamily="49" charset="0"/>
              </a:rPr>
              <a:t>function</a:t>
            </a:r>
            <a:r>
              <a:rPr lang="en-US" altLang="zh-TW" dirty="0">
                <a:solidFill>
                  <a:srgbClr val="F8F8F2"/>
                </a:solidFill>
                <a:latin typeface="Consolas" panose="020B0609020204030204" pitchFamily="49" charset="0"/>
              </a:rPr>
              <a:t>(</a:t>
            </a:r>
            <a:r>
              <a:rPr lang="en-US" altLang="zh-TW" i="1" dirty="0">
                <a:solidFill>
                  <a:srgbClr val="FD971F"/>
                </a:solidFill>
                <a:latin typeface="Consolas" panose="020B0609020204030204" pitchFamily="49" charset="0"/>
              </a:rPr>
              <a:t>e</a:t>
            </a:r>
            <a:r>
              <a:rPr lang="en-US" altLang="zh-TW" dirty="0">
                <a:solidFill>
                  <a:srgbClr val="F8F8F2"/>
                </a:solidFill>
                <a:latin typeface="Consolas" panose="020B0609020204030204" pitchFamily="49" charset="0"/>
              </a:rPr>
              <a:t>) {</a:t>
            </a:r>
          </a:p>
          <a:p>
            <a:pPr lvl="1"/>
            <a:r>
              <a:rPr lang="en-US" altLang="zh-TW" dirty="0">
                <a:solidFill>
                  <a:srgbClr val="F8F8F2"/>
                </a:solidFill>
                <a:latin typeface="Consolas" panose="020B0609020204030204" pitchFamily="49" charset="0"/>
              </a:rPr>
              <a:t>TweenMax.</a:t>
            </a:r>
            <a:r>
              <a:rPr lang="en-US" altLang="zh-TW" dirty="0">
                <a:solidFill>
                  <a:srgbClr val="A6E22E"/>
                </a:solidFill>
                <a:latin typeface="Consolas" panose="020B0609020204030204" pitchFamily="49" charset="0"/>
              </a:rPr>
              <a:t>to</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80F4"/>
                </a:solidFill>
                <a:latin typeface="Consolas" panose="020B0609020204030204" pitchFamily="49" charset="0"/>
              </a:rPr>
              <a:t>0.3</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 </a:t>
            </a:r>
          </a:p>
          <a:p>
            <a:pPr lvl="3"/>
            <a:r>
              <a:rPr lang="en-US" altLang="zh-TW" dirty="0">
                <a:solidFill>
                  <a:srgbClr val="F8F8F2"/>
                </a:solidFill>
                <a:latin typeface="Consolas" panose="020B0609020204030204" pitchFamily="49" charset="0"/>
              </a:rPr>
              <a:t>left: </a:t>
            </a:r>
            <a:r>
              <a:rPr lang="en-US" altLang="zh-TW" dirty="0" err="1">
                <a:solidFill>
                  <a:srgbClr val="F8F8F2"/>
                </a:solidFill>
                <a:latin typeface="Consolas" panose="020B0609020204030204" pitchFamily="49" charset="0"/>
              </a:rPr>
              <a:t>e.pageX</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width</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 </a:t>
            </a:r>
          </a:p>
          <a:p>
            <a:pPr lvl="3"/>
            <a:r>
              <a:rPr lang="en-US" altLang="zh-TW" dirty="0">
                <a:solidFill>
                  <a:srgbClr val="F8F8F2"/>
                </a:solidFill>
                <a:latin typeface="Consolas" panose="020B0609020204030204" pitchFamily="49" charset="0"/>
              </a:rPr>
              <a:t>top: </a:t>
            </a:r>
            <a:r>
              <a:rPr lang="en-US" altLang="zh-TW" dirty="0" err="1">
                <a:solidFill>
                  <a:srgbClr val="F8F8F2"/>
                </a:solidFill>
                <a:latin typeface="Consolas" panose="020B0609020204030204" pitchFamily="49" charset="0"/>
              </a:rPr>
              <a:t>e.pageY</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A6E22E"/>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Beebg</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height</a:t>
            </a:r>
            <a:r>
              <a:rPr lang="en-US" altLang="zh-TW" dirty="0">
                <a:solidFill>
                  <a:srgbClr val="F8F8F2"/>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80F4"/>
                </a:solidFill>
                <a:latin typeface="Consolas" panose="020B0609020204030204" pitchFamily="49" charset="0"/>
              </a:rPr>
              <a:t>2</a:t>
            </a:r>
            <a:r>
              <a:rPr lang="en-US" altLang="zh-TW" dirty="0">
                <a:solidFill>
                  <a:srgbClr val="F8F8F2"/>
                </a:solidFill>
                <a:latin typeface="Consolas" panose="020B0609020204030204" pitchFamily="49" charset="0"/>
              </a:rPr>
              <a:t> )</a:t>
            </a:r>
          </a:p>
          <a:p>
            <a:pPr lvl="2"/>
            <a:r>
              <a:rPr lang="en-US" altLang="zh-TW" dirty="0">
                <a:solidFill>
                  <a:srgbClr val="F8F8F2"/>
                </a:solidFill>
                <a:latin typeface="Consolas" panose="020B0609020204030204" pitchFamily="49" charset="0"/>
              </a:rPr>
              <a:t>}</a:t>
            </a:r>
          </a:p>
          <a:p>
            <a:pPr lvl="1"/>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52897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486" y="2118554"/>
            <a:ext cx="3013224" cy="2558643"/>
          </a:xfrm>
          <a:prstGeom prst="rect">
            <a:avLst/>
          </a:prstGeom>
        </p:spPr>
      </p:pic>
      <p:cxnSp>
        <p:nvCxnSpPr>
          <p:cNvPr id="6" name="直線接點 5"/>
          <p:cNvCxnSpPr/>
          <p:nvPr/>
        </p:nvCxnSpPr>
        <p:spPr>
          <a:xfrm>
            <a:off x="4499172" y="2128205"/>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直線接點 7"/>
          <p:cNvCxnSpPr/>
          <p:nvPr/>
        </p:nvCxnSpPr>
        <p:spPr>
          <a:xfrm flipV="1">
            <a:off x="4499172" y="2128205"/>
            <a:ext cx="0" cy="2565176"/>
          </a:xfrm>
          <a:prstGeom prst="line">
            <a:avLst/>
          </a:prstGeom>
        </p:spPr>
        <p:style>
          <a:lnRef idx="1">
            <a:schemeClr val="accent4"/>
          </a:lnRef>
          <a:fillRef idx="0">
            <a:schemeClr val="accent4"/>
          </a:fillRef>
          <a:effectRef idx="0">
            <a:schemeClr val="accent4"/>
          </a:effectRef>
          <a:fontRef idx="minor">
            <a:schemeClr val="tx1"/>
          </a:fontRef>
        </p:style>
      </p:cxnSp>
      <p:sp>
        <p:nvSpPr>
          <p:cNvPr id="9" name="矩形 8"/>
          <p:cNvSpPr/>
          <p:nvPr/>
        </p:nvSpPr>
        <p:spPr>
          <a:xfrm>
            <a:off x="5518189" y="1311764"/>
            <a:ext cx="1206293" cy="461665"/>
          </a:xfrm>
          <a:prstGeom prst="rect">
            <a:avLst/>
          </a:prstGeom>
        </p:spPr>
        <p:txBody>
          <a:bodyPr wrap="square">
            <a:spAutoFit/>
          </a:bodyPr>
          <a:lstStyle/>
          <a:p>
            <a:r>
              <a:rPr lang="en-US" altLang="zh-TW" sz="2400" b="1" dirty="0" smtClean="0">
                <a:solidFill>
                  <a:srgbClr val="89CE01"/>
                </a:solidFill>
                <a:latin typeface="Adobe 繁黑體 Std B" panose="020B0700000000000000" pitchFamily="34" charset="-120"/>
                <a:ea typeface="Adobe 繁黑體 Std B" panose="020B0700000000000000" pitchFamily="34" charset="-120"/>
              </a:rPr>
              <a:t>width</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3179206" y="3308863"/>
            <a:ext cx="1206293" cy="461665"/>
          </a:xfrm>
          <a:prstGeom prst="rect">
            <a:avLst/>
          </a:prstGeom>
        </p:spPr>
        <p:txBody>
          <a:bodyPr wrap="square">
            <a:spAutoFit/>
          </a:bodyPr>
          <a:lstStyle/>
          <a:p>
            <a:r>
              <a:rPr lang="en-US" altLang="zh-TW" sz="2400" dirty="0" smtClean="0">
                <a:solidFill>
                  <a:srgbClr val="89CE01"/>
                </a:solidFill>
                <a:latin typeface="Adobe 繁黑體 Std B" panose="020B0700000000000000" pitchFamily="34" charset="-120"/>
                <a:ea typeface="Adobe 繁黑體 Std B" panose="020B0700000000000000" pitchFamily="34" charset="-120"/>
              </a:rPr>
              <a:t>height</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cxnSp>
        <p:nvCxnSpPr>
          <p:cNvPr id="11" name="直線接點 10"/>
          <p:cNvCxnSpPr/>
          <p:nvPr/>
        </p:nvCxnSpPr>
        <p:spPr>
          <a:xfrm>
            <a:off x="4492381" y="4693381"/>
            <a:ext cx="3018329"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直線接點 11"/>
          <p:cNvCxnSpPr/>
          <p:nvPr/>
        </p:nvCxnSpPr>
        <p:spPr>
          <a:xfrm flipV="1">
            <a:off x="7517501"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直線接點 12"/>
          <p:cNvCxnSpPr/>
          <p:nvPr/>
        </p:nvCxnSpPr>
        <p:spPr>
          <a:xfrm flipV="1">
            <a:off x="6001545" y="2128205"/>
            <a:ext cx="0" cy="2565176"/>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直線接點 13"/>
          <p:cNvCxnSpPr/>
          <p:nvPr/>
        </p:nvCxnSpPr>
        <p:spPr>
          <a:xfrm>
            <a:off x="4499172" y="3522162"/>
            <a:ext cx="3018329" cy="0"/>
          </a:xfrm>
          <a:prstGeom prst="line">
            <a:avLst/>
          </a:prstGeom>
        </p:spPr>
        <p:style>
          <a:lnRef idx="1">
            <a:schemeClr val="accent4"/>
          </a:lnRef>
          <a:fillRef idx="0">
            <a:schemeClr val="accent4"/>
          </a:fillRef>
          <a:effectRef idx="0">
            <a:schemeClr val="accent4"/>
          </a:effectRef>
          <a:fontRef idx="minor">
            <a:schemeClr val="tx1"/>
          </a:fontRef>
        </p:style>
      </p:cxnSp>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3350" y="3516280"/>
            <a:ext cx="235969" cy="370190"/>
          </a:xfrm>
          <a:prstGeom prst="rect">
            <a:avLst/>
          </a:prstGeom>
        </p:spPr>
      </p:pic>
    </p:spTree>
    <p:extLst>
      <p:ext uri="{BB962C8B-B14F-4D97-AF65-F5344CB8AC3E}">
        <p14:creationId xmlns:p14="http://schemas.microsoft.com/office/powerpoint/2010/main" val="3777658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60" y="587252"/>
            <a:ext cx="3968860"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07 </a:t>
            </a:r>
            <a:r>
              <a:rPr lang="en-US" altLang="zh-TW" sz="2400" dirty="0" err="1">
                <a:solidFill>
                  <a:srgbClr val="89CE01"/>
                </a:solidFill>
                <a:latin typeface="Adobe 繁黑體 Std B" panose="020B0700000000000000" pitchFamily="34" charset="-120"/>
                <a:ea typeface="Adobe 繁黑體 Std B" panose="020B0700000000000000" pitchFamily="34" charset="-120"/>
              </a:rPr>
              <a:t>staggerFrom</a:t>
            </a:r>
            <a:endParaRPr lang="en-US" altLang="zh-TW" sz="2400" dirty="0">
              <a:solidFill>
                <a:srgbClr val="89CE0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154011" y="1341742"/>
            <a:ext cx="8012997" cy="4893647"/>
          </a:xfrm>
          <a:prstGeom prst="rect">
            <a:avLst/>
          </a:prstGeom>
        </p:spPr>
        <p:txBody>
          <a:bodyPr wrap="square">
            <a:spAutoFit/>
          </a:bodyPr>
          <a:lstStyle/>
          <a:p>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menuBtn</a:t>
            </a:r>
            <a:r>
              <a:rPr lang="en-US" altLang="zh-TW" sz="1200" dirty="0">
                <a:solidFill>
                  <a:srgbClr val="FFEE99"/>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on</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a:t>
            </a:r>
            <a:r>
              <a:rPr lang="en-US" altLang="zh-TW" sz="1200" dirty="0" err="1">
                <a:solidFill>
                  <a:srgbClr val="FFEE99"/>
                </a:solidFill>
                <a:latin typeface="Consolas" panose="020B0609020204030204" pitchFamily="49" charset="0"/>
              </a:rPr>
              <a:t>click"</a:t>
            </a:r>
            <a:r>
              <a:rPr lang="en-US" altLang="zh-TW" sz="1200" dirty="0" err="1">
                <a:solidFill>
                  <a:srgbClr val="F8F8F2"/>
                </a:solidFill>
                <a:latin typeface="Consolas" panose="020B0609020204030204" pitchFamily="49" charset="0"/>
              </a:rPr>
              <a:t>,</a:t>
            </a:r>
            <a:r>
              <a:rPr lang="en-US" altLang="zh-TW" sz="1200" i="1" dirty="0" err="1">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p>
          <a:p>
            <a:pPr lvl="1"/>
            <a:r>
              <a:rPr lang="en-US" altLang="zh-TW" sz="1200" dirty="0">
                <a:solidFill>
                  <a:srgbClr val="F92672"/>
                </a:solidFill>
                <a:latin typeface="Consolas" panose="020B0609020204030204" pitchFamily="49" charset="0"/>
              </a:rPr>
              <a:t>if</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hasClass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r>
              <a:rPr lang="en-US" altLang="zh-TW" sz="1200" dirty="0">
                <a:solidFill>
                  <a:srgbClr val="F92672"/>
                </a:solidFill>
                <a:latin typeface="Consolas" panose="020B0609020204030204" pitchFamily="49" charset="0"/>
              </a:rPr>
              <a:t>else</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"#menu"</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(this).</a:t>
            </a:r>
            <a:r>
              <a:rPr lang="en-US" altLang="zh-TW" sz="1200" dirty="0" err="1">
                <a:solidFill>
                  <a:srgbClr val="A6E22E"/>
                </a:solidFill>
                <a:latin typeface="Consolas" panose="020B0609020204030204" pitchFamily="49" charset="0"/>
              </a:rPr>
              <a:t>removeClass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"close"</a:t>
            </a:r>
            <a:r>
              <a:rPr lang="en-US" altLang="zh-TW" sz="1200" dirty="0">
                <a:solidFill>
                  <a:srgbClr val="F8F8F2"/>
                </a:solidFill>
                <a:latin typeface="Consolas" panose="020B0609020204030204" pitchFamily="49" charset="0"/>
              </a:rPr>
              <a:t>).</a:t>
            </a:r>
            <a:r>
              <a:rPr lang="en-US" altLang="zh-TW" sz="1200" dirty="0" err="1">
                <a:solidFill>
                  <a:srgbClr val="A6E22E"/>
                </a:solidFill>
                <a:latin typeface="Consolas" panose="020B0609020204030204" pitchFamily="49" charset="0"/>
              </a:rPr>
              <a:t>addClass</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"open"</a:t>
            </a:r>
            <a:r>
              <a:rPr lang="en-US" altLang="zh-TW" sz="1200" dirty="0">
                <a:solidFill>
                  <a:srgbClr val="F8F8F2"/>
                </a:solidFill>
                <a:latin typeface="Consolas" panose="020B0609020204030204" pitchFamily="49" charset="0"/>
              </a:rPr>
              <a:t>);</a:t>
            </a:r>
          </a:p>
          <a:p>
            <a:pPr lvl="2"/>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dirty="0">
                <a:solidFill>
                  <a:srgbClr val="A6E22E"/>
                </a:solidFill>
                <a:latin typeface="Consolas" panose="020B0609020204030204" pitchFamily="49" charset="0"/>
              </a:rPr>
              <a:t>$</a:t>
            </a:r>
            <a:r>
              <a:rPr lang="en-US" altLang="zh-TW" sz="1200" dirty="0">
                <a:solidFill>
                  <a:srgbClr val="F8F8F2"/>
                </a:solidFill>
                <a:latin typeface="Consolas" panose="020B0609020204030204" pitchFamily="49" charset="0"/>
              </a:rPr>
              <a:t>(</a:t>
            </a:r>
            <a:r>
              <a:rPr lang="en-US" altLang="zh-TW" sz="1200" dirty="0">
                <a:solidFill>
                  <a:srgbClr val="FFEE99"/>
                </a:solidFill>
                <a:latin typeface="Consolas" panose="020B0609020204030204" pitchFamily="49" charset="0"/>
              </a:rPr>
              <a:t>'.option'</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animateButtons</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smtClean="0">
                <a:solidFill>
                  <a:srgbClr val="F8F8F2"/>
                </a:solidFill>
                <a:latin typeface="Consolas" panose="020B0609020204030204" pitchFamily="49" charset="0"/>
              </a:rPr>
              <a:t>();</a:t>
            </a:r>
          </a:p>
          <a:p>
            <a:pPr lvl="1"/>
            <a:r>
              <a:rPr lang="en-US" altLang="zh-TW" sz="1200" dirty="0" err="1" smtClean="0">
                <a:solidFill>
                  <a:srgbClr val="F8F8F2"/>
                </a:solidFill>
                <a:latin typeface="Consolas" panose="020B0609020204030204" pitchFamily="49" charset="0"/>
              </a:rPr>
              <a:t>TweenMax.</a:t>
            </a:r>
            <a:r>
              <a:rPr lang="en-US" altLang="zh-TW" sz="1200" dirty="0" err="1" smtClean="0">
                <a:solidFill>
                  <a:srgbClr val="A6E22E"/>
                </a:solidFill>
                <a:latin typeface="Consolas" panose="020B0609020204030204" pitchFamily="49" charset="0"/>
              </a:rPr>
              <a:t>staggerFrom</a:t>
            </a:r>
            <a:r>
              <a:rPr lang="en-US" altLang="zh-TW" sz="1200" dirty="0" smtClean="0">
                <a:solidFill>
                  <a:srgbClr val="F8F8F2"/>
                </a:solidFill>
                <a:latin typeface="Consolas" panose="020B0609020204030204" pitchFamily="49" charset="0"/>
              </a:rPr>
              <a:t>(el, </a:t>
            </a:r>
            <a:r>
              <a:rPr lang="en-US" altLang="zh-TW" sz="1200" dirty="0">
                <a:solidFill>
                  <a:srgbClr val="FF80F4"/>
                </a:solidFill>
                <a:latin typeface="Consolas" panose="020B0609020204030204" pitchFamily="49" charset="0"/>
              </a:rPr>
              <a:t>0.3</a:t>
            </a:r>
            <a:r>
              <a:rPr lang="en-US" altLang="zh-TW" sz="1200" dirty="0">
                <a:solidFill>
                  <a:srgbClr val="F8F8F2"/>
                </a:solidFill>
                <a:latin typeface="Consolas" panose="020B0609020204030204" pitchFamily="49" charset="0"/>
              </a:rPr>
              <a:t>, {</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0</a:t>
            </a:r>
            <a:r>
              <a:rPr lang="en-US" altLang="zh-TW" sz="1200" dirty="0" smtClean="0">
                <a:solidFill>
                  <a:srgbClr val="F8F8F2"/>
                </a:solidFill>
                <a:latin typeface="Consolas" panose="020B0609020204030204" pitchFamily="49" charset="0"/>
              </a:rPr>
              <a:t>,</a:t>
            </a:r>
            <a:endParaRPr lang="en-US" altLang="zh-TW" sz="1200" dirty="0">
              <a:solidFill>
                <a:srgbClr val="F8F8F2"/>
              </a:solidFill>
              <a:latin typeface="Consolas" panose="020B0609020204030204" pitchFamily="49" charset="0"/>
            </a:endParaRP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0.8</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ease: Power2.easeIn,</a:t>
            </a:r>
          </a:p>
          <a:p>
            <a:pPr lvl="1"/>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0.1</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p>
          <a:p>
            <a:r>
              <a:rPr lang="en-US" altLang="zh-TW" sz="1200" i="1" dirty="0">
                <a:solidFill>
                  <a:srgbClr val="66D9EF"/>
                </a:solidFill>
                <a:latin typeface="Consolas" panose="020B0609020204030204" pitchFamily="49" charset="0"/>
              </a:rPr>
              <a:t>function</a:t>
            </a:r>
            <a:r>
              <a:rPr lang="en-US" altLang="zh-TW" sz="1200" dirty="0">
                <a:solidFill>
                  <a:srgbClr val="F8F8F2"/>
                </a:solidFill>
                <a:latin typeface="Consolas" panose="020B0609020204030204" pitchFamily="49" charset="0"/>
              </a:rPr>
              <a:t> </a:t>
            </a:r>
            <a:r>
              <a:rPr lang="en-US" altLang="zh-TW" sz="1200" dirty="0" err="1">
                <a:solidFill>
                  <a:srgbClr val="A6E22E"/>
                </a:solidFill>
                <a:latin typeface="Consolas" panose="020B0609020204030204" pitchFamily="49" charset="0"/>
              </a:rPr>
              <a:t>animateReset</a:t>
            </a:r>
            <a:r>
              <a:rPr lang="en-US" altLang="zh-TW" sz="1200" dirty="0">
                <a:solidFill>
                  <a:srgbClr val="F8F8F2"/>
                </a:solidFill>
                <a:latin typeface="Consolas" panose="020B0609020204030204" pitchFamily="49" charset="0"/>
              </a:rPr>
              <a:t>(</a:t>
            </a:r>
            <a:r>
              <a:rPr lang="en-US" altLang="zh-TW" sz="1200" i="1" dirty="0">
                <a:solidFill>
                  <a:srgbClr val="FD971F"/>
                </a:solidFill>
                <a:latin typeface="Consolas" panose="020B0609020204030204" pitchFamily="49" charset="0"/>
              </a:rPr>
              <a:t>el</a:t>
            </a:r>
            <a:r>
              <a:rPr lang="en-US" altLang="zh-TW" sz="1200" dirty="0">
                <a:solidFill>
                  <a:srgbClr val="F8F8F2"/>
                </a:solidFill>
                <a:latin typeface="Consolas" panose="020B0609020204030204" pitchFamily="49" charset="0"/>
              </a:rPr>
              <a:t>) {</a:t>
            </a:r>
          </a:p>
          <a:p>
            <a:pPr lvl="1"/>
            <a:r>
              <a:rPr lang="en-US" altLang="zh-TW" sz="1200" dirty="0" err="1">
                <a:solidFill>
                  <a:srgbClr val="F8F8F2"/>
                </a:solidFill>
                <a:latin typeface="Consolas" panose="020B0609020204030204" pitchFamily="49" charset="0"/>
              </a:rPr>
              <a:t>TweenMax.</a:t>
            </a:r>
            <a:r>
              <a:rPr lang="en-US" altLang="zh-TW" sz="1200" dirty="0" err="1">
                <a:solidFill>
                  <a:srgbClr val="A6E22E"/>
                </a:solidFill>
                <a:latin typeface="Consolas" panose="020B0609020204030204" pitchFamily="49" charset="0"/>
              </a:rPr>
              <a:t>killAll</a:t>
            </a:r>
            <a:r>
              <a:rPr lang="en-US" altLang="zh-TW" sz="1200" dirty="0" smtClean="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TweenMax.</a:t>
            </a:r>
            <a:r>
              <a:rPr lang="en-US" altLang="zh-TW" sz="1200" dirty="0">
                <a:solidFill>
                  <a:srgbClr val="A6E22E"/>
                </a:solidFill>
                <a:latin typeface="Consolas" panose="020B0609020204030204" pitchFamily="49" charset="0"/>
              </a:rPr>
              <a:t>to</a:t>
            </a:r>
            <a:r>
              <a:rPr lang="en-US" altLang="zh-TW" sz="1200" dirty="0">
                <a:solidFill>
                  <a:srgbClr val="F8F8F2"/>
                </a:solidFill>
                <a:latin typeface="Consolas" panose="020B0609020204030204" pitchFamily="49" charset="0"/>
              </a:rPr>
              <a:t>(el,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 {</a:t>
            </a:r>
          </a:p>
          <a:p>
            <a:pPr lvl="2"/>
            <a:r>
              <a:rPr lang="en-US" altLang="zh-TW" sz="1200" dirty="0">
                <a:solidFill>
                  <a:srgbClr val="F8F8F2"/>
                </a:solidFill>
                <a:latin typeface="Consolas" panose="020B0609020204030204" pitchFamily="49" charset="0"/>
              </a:rPr>
              <a:t>opacity: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2"/>
            <a:r>
              <a:rPr lang="en-US" altLang="zh-TW" sz="1200" dirty="0">
                <a:solidFill>
                  <a:srgbClr val="F8F8F2"/>
                </a:solidFill>
                <a:latin typeface="Consolas" panose="020B0609020204030204" pitchFamily="49" charset="0"/>
              </a:rPr>
              <a:t>scale: </a:t>
            </a:r>
            <a:r>
              <a:rPr lang="en-US" altLang="zh-TW" sz="1200" dirty="0">
                <a:solidFill>
                  <a:srgbClr val="FF80F4"/>
                </a:solidFill>
                <a:latin typeface="Consolas" panose="020B0609020204030204" pitchFamily="49" charset="0"/>
              </a:rPr>
              <a:t>1</a:t>
            </a:r>
            <a:r>
              <a:rPr lang="en-US" altLang="zh-TW" sz="1200" dirty="0">
                <a:solidFill>
                  <a:srgbClr val="F8F8F2"/>
                </a:solidFill>
                <a:latin typeface="Consolas" panose="020B0609020204030204" pitchFamily="49" charset="0"/>
              </a:rPr>
              <a:t>,</a:t>
            </a:r>
          </a:p>
          <a:p>
            <a:pPr lvl="1"/>
            <a:r>
              <a:rPr lang="en-US" altLang="zh-TW" sz="1200" dirty="0">
                <a:solidFill>
                  <a:srgbClr val="F8F8F2"/>
                </a:solidFill>
                <a:latin typeface="Consolas" panose="020B0609020204030204" pitchFamily="49" charset="0"/>
              </a:rPr>
              <a:t>}, </a:t>
            </a:r>
            <a:r>
              <a:rPr lang="en-US" altLang="zh-TW" sz="1200" dirty="0">
                <a:solidFill>
                  <a:srgbClr val="FF80F4"/>
                </a:solidFill>
                <a:latin typeface="Consolas" panose="020B0609020204030204" pitchFamily="49" charset="0"/>
              </a:rPr>
              <a:t>0</a:t>
            </a:r>
            <a:r>
              <a:rPr lang="en-US" altLang="zh-TW" sz="1200" dirty="0">
                <a:solidFill>
                  <a:srgbClr val="F8F8F2"/>
                </a:solidFill>
                <a:latin typeface="Consolas" panose="020B0609020204030204" pitchFamily="49" charset="0"/>
              </a:rPr>
              <a:t>);</a:t>
            </a:r>
          </a:p>
          <a:p>
            <a:r>
              <a:rPr lang="en-US" altLang="zh-TW" sz="1200" dirty="0">
                <a:solidFill>
                  <a:srgbClr val="F8F8F2"/>
                </a:solidFill>
                <a:latin typeface="Consolas" panose="020B0609020204030204" pitchFamily="49" charset="0"/>
              </a:rPr>
              <a:t>}</a:t>
            </a:r>
            <a:endParaRPr lang="en-US" altLang="zh-TW"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264132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27574" y="3268611"/>
            <a:ext cx="3005951" cy="400110"/>
          </a:xfrm>
          <a:prstGeom prst="rect">
            <a:avLst/>
          </a:prstGeom>
        </p:spPr>
        <p:txBody>
          <a:bodyPr wrap="none">
            <a:spAutoFit/>
          </a:bodyPr>
          <a:lstStyle/>
          <a:p>
            <a:r>
              <a:rPr lang="en-US" altLang="zh-TW" sz="2000" dirty="0" err="1">
                <a:solidFill>
                  <a:srgbClr val="F8F8F2"/>
                </a:solidFill>
                <a:latin typeface="Consolas" panose="020B0609020204030204" pitchFamily="49" charset="0"/>
              </a:rPr>
              <a:t>TweenMax.</a:t>
            </a:r>
            <a:r>
              <a:rPr lang="en-US" altLang="zh-TW" sz="2000" dirty="0" err="1">
                <a:solidFill>
                  <a:srgbClr val="A6E22E"/>
                </a:solidFill>
                <a:latin typeface="Consolas" panose="020B0609020204030204" pitchFamily="49" charset="0"/>
              </a:rPr>
              <a:t>staggerFrom</a:t>
            </a:r>
            <a:endParaRPr lang="zh-TW" altLang="en-US" sz="2000" dirty="0"/>
          </a:p>
        </p:txBody>
      </p:sp>
      <p:sp>
        <p:nvSpPr>
          <p:cNvPr id="5" name="矩形 4"/>
          <p:cNvSpPr/>
          <p:nvPr/>
        </p:nvSpPr>
        <p:spPr>
          <a:xfrm>
            <a:off x="2827574" y="3668721"/>
            <a:ext cx="6162677" cy="307777"/>
          </a:xfrm>
          <a:prstGeom prst="rect">
            <a:avLst/>
          </a:prstGeom>
        </p:spPr>
        <p:txBody>
          <a:bodyPr wrap="square">
            <a:spAutoFit/>
          </a:bodyPr>
          <a:lstStyle/>
          <a:p>
            <a:r>
              <a:rPr lang="en-US" altLang="zh-TW" sz="1400" dirty="0" err="1">
                <a:solidFill>
                  <a:srgbClr val="8C8C8C"/>
                </a:solidFill>
                <a:latin typeface="Adobe 繁黑體 Std B" panose="020B0700000000000000" pitchFamily="34" charset="-120"/>
                <a:ea typeface="Adobe 繁黑體 Std B" panose="020B0700000000000000" pitchFamily="34" charset="-120"/>
              </a:rPr>
              <a:t>staggerFrom</a:t>
            </a:r>
            <a:r>
              <a:rPr lang="en-US" altLang="zh-TW" sz="1400" dirty="0">
                <a:solidFill>
                  <a:srgbClr val="8C8C8C"/>
                </a:solidFill>
                <a:latin typeface="Adobe 繁黑體 Std B" panose="020B0700000000000000" pitchFamily="34" charset="-120"/>
                <a:ea typeface="Adobe 繁黑體 Std B" panose="020B0700000000000000" pitchFamily="34" charset="-120"/>
              </a:rPr>
              <a:t>() </a:t>
            </a:r>
            <a:r>
              <a:rPr lang="zh-TW" altLang="en-US" sz="1400" dirty="0">
                <a:solidFill>
                  <a:srgbClr val="8C8C8C"/>
                </a:solidFill>
                <a:latin typeface="Adobe 繁黑體 Std B" panose="020B0700000000000000" pitchFamily="34" charset="-120"/>
                <a:ea typeface="Adobe 繁黑體 Std B" panose="020B0700000000000000" pitchFamily="34" charset="-120"/>
              </a:rPr>
              <a:t>會抓取所有的目標，並為每個目標創建一個之前狀態的補間</a:t>
            </a:r>
            <a:endParaRPr lang="zh-TW" altLang="en-US" sz="1400" b="0" dirty="0">
              <a:solidFill>
                <a:srgbClr val="F8F8F2"/>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492825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08 </a:t>
            </a:r>
            <a:r>
              <a:rPr lang="en-US" altLang="zh-TW" sz="2400" dirty="0" err="1">
                <a:solidFill>
                  <a:srgbClr val="89CE01"/>
                </a:solidFill>
                <a:latin typeface="Adobe 繁黑體 Std B" panose="020B0700000000000000" pitchFamily="34" charset="-120"/>
                <a:ea typeface="Adobe 繁黑體 Std B" panose="020B0700000000000000" pitchFamily="34" charset="-120"/>
              </a:rPr>
              <a:t>TextPlugin</a:t>
            </a:r>
            <a:r>
              <a:rPr lang="en-US" altLang="zh-TW" sz="2400" dirty="0">
                <a:solidFill>
                  <a:srgbClr val="89CE01"/>
                </a:solidFill>
                <a:latin typeface="Adobe 繁黑體 Std B" panose="020B0700000000000000" pitchFamily="34" charset="-120"/>
                <a:ea typeface="Adobe 繁黑體 Std B" panose="020B0700000000000000" pitchFamily="34" charset="-120"/>
              </a:rPr>
              <a:t> </a:t>
            </a:r>
            <a:r>
              <a:rPr lang="zh-TW" altLang="en-US" sz="2400" dirty="0">
                <a:solidFill>
                  <a:srgbClr val="89CE01"/>
                </a:solidFill>
                <a:latin typeface="Adobe 繁黑體 Std B" panose="020B0700000000000000" pitchFamily="34" charset="-120"/>
                <a:ea typeface="Adobe 繁黑體 Std B" panose="020B0700000000000000" pitchFamily="34" charset="-120"/>
              </a:rPr>
              <a:t>文字變換</a:t>
            </a:r>
          </a:p>
        </p:txBody>
      </p:sp>
      <p:sp>
        <p:nvSpPr>
          <p:cNvPr id="5" name="矩形 4"/>
          <p:cNvSpPr/>
          <p:nvPr/>
        </p:nvSpPr>
        <p:spPr>
          <a:xfrm>
            <a:off x="839688" y="3731403"/>
            <a:ext cx="9414803" cy="954107"/>
          </a:xfrm>
          <a:prstGeom prst="rect">
            <a:avLst/>
          </a:prstGeom>
        </p:spPr>
        <p:txBody>
          <a:bodyPr wrap="square">
            <a:spAutoFit/>
          </a:bodyPr>
          <a:lstStyle/>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bg</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60</a:t>
            </a:r>
            <a:r>
              <a:rPr lang="en-US" altLang="zh-TW" sz="1400" dirty="0">
                <a:solidFill>
                  <a:srgbClr val="F8F8F2"/>
                </a:solidFill>
                <a:latin typeface="Consolas" panose="020B0609020204030204" pitchFamily="49" charset="0"/>
              </a:rPr>
              <a:t>, {rotation:</a:t>
            </a:r>
            <a:r>
              <a:rPr lang="en-US" altLang="zh-TW" sz="1400" dirty="0">
                <a:solidFill>
                  <a:srgbClr val="FF80F4"/>
                </a:solidFill>
                <a:latin typeface="Consolas" panose="020B0609020204030204" pitchFamily="49" charset="0"/>
              </a:rPr>
              <a:t>360</a:t>
            </a:r>
            <a:r>
              <a:rPr lang="en-US" altLang="zh-TW" sz="1400" dirty="0">
                <a:solidFill>
                  <a:srgbClr val="F8F8F2"/>
                </a:solidFill>
                <a:latin typeface="Consolas" panose="020B0609020204030204" pitchFamily="49" charset="0"/>
              </a:rPr>
              <a:t>, repeat:</a:t>
            </a:r>
            <a:r>
              <a:rPr lang="en-US" altLang="zh-TW" sz="1400" dirty="0">
                <a:solidFill>
                  <a:srgbClr val="F92672"/>
                </a:solidFill>
                <a:latin typeface="Consolas" panose="020B0609020204030204" pitchFamily="49" charset="0"/>
              </a:rPr>
              <a:t>-</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ease:Linear.easeInOut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"#title"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"YOTTA</a:t>
            </a:r>
            <a:r>
              <a:rPr lang="en-US" altLang="zh-TW" sz="1400" dirty="0">
                <a:solidFill>
                  <a:srgbClr val="FFEE99"/>
                </a:solidFill>
                <a:latin typeface="Consolas" panose="020B0609020204030204" pitchFamily="49" charset="0"/>
              </a:rPr>
              <a:t> </a:t>
            </a:r>
            <a:r>
              <a:rPr lang="zh-TW" altLang="en-US" sz="1400" dirty="0">
                <a:solidFill>
                  <a:srgbClr val="FFEE99"/>
                </a:solidFill>
                <a:latin typeface="Consolas" panose="020B0609020204030204" pitchFamily="49" charset="0"/>
              </a:rPr>
              <a:t>你最專業的學習夥伴</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ease: Power1.easeOut});</a:t>
            </a:r>
          </a:p>
          <a:p>
            <a:r>
              <a:rPr lang="en-US" altLang="zh-TW" sz="1400" dirty="0">
                <a:solidFill>
                  <a:srgbClr val="F8F8F2"/>
                </a:solidFill>
                <a:latin typeface="Consolas" panose="020B0609020204030204" pitchFamily="49" charset="0"/>
              </a:rPr>
              <a:t>TweenMax.</a:t>
            </a:r>
            <a:r>
              <a:rPr lang="en-US" altLang="zh-TW" sz="1400" dirty="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"#txt"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3</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text:</a:t>
            </a:r>
            <a:r>
              <a:rPr lang="en-US" altLang="zh-TW" sz="1400" dirty="0" err="1">
                <a:solidFill>
                  <a:srgbClr val="FFEE99"/>
                </a:solidFill>
                <a:latin typeface="Consolas" panose="020B0609020204030204" pitchFamily="49" charset="0"/>
              </a:rPr>
              <a:t>"https</a:t>
            </a:r>
            <a:r>
              <a:rPr lang="en-US" altLang="zh-TW" sz="1400" dirty="0">
                <a:solidFill>
                  <a:srgbClr val="FFEE99"/>
                </a:solidFill>
                <a:latin typeface="Consolas" panose="020B0609020204030204" pitchFamily="49" charset="0"/>
              </a:rPr>
              <a:t>://www.yottau.com.tw/"</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Power1.easeOut});</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839688" y="2438547"/>
            <a:ext cx="10430633" cy="523220"/>
          </a:xfrm>
          <a:prstGeom prst="rect">
            <a:avLst/>
          </a:prstGeom>
        </p:spPr>
        <p:txBody>
          <a:bodyPr wrap="square">
            <a:spAutoFit/>
          </a:bodyPr>
          <a:lstStyle/>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/1.20.3/TweenMax.min.js"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p>
          <a:p>
            <a:r>
              <a:rPr lang="en-US" altLang="zh-TW" sz="1400" dirty="0">
                <a:solidFill>
                  <a:srgbClr val="F8F8F2"/>
                </a:solidFill>
                <a:latin typeface="Consolas" panose="020B0609020204030204" pitchFamily="49" charset="0"/>
              </a:rPr>
              <a: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 </a:t>
            </a:r>
            <a:r>
              <a:rPr lang="en-US" altLang="zh-TW" sz="1400" dirty="0" err="1">
                <a:solidFill>
                  <a:srgbClr val="A6E22E"/>
                </a:solidFill>
                <a:latin typeface="Consolas" panose="020B0609020204030204" pitchFamily="49" charset="0"/>
              </a:rPr>
              <a:t>src</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"https://cdnjs.cloudflare.com/ajax/libs/</a:t>
            </a:r>
            <a:r>
              <a:rPr lang="en-US" altLang="zh-TW" sz="1400" dirty="0" err="1">
                <a:solidFill>
                  <a:srgbClr val="FFEE99"/>
                </a:solidFill>
                <a:latin typeface="Consolas" panose="020B0609020204030204" pitchFamily="49" charset="0"/>
              </a:rPr>
              <a:t>gsap</a:t>
            </a:r>
            <a:r>
              <a:rPr lang="en-US" altLang="zh-TW" sz="1400" dirty="0">
                <a:solidFill>
                  <a:srgbClr val="FFEE99"/>
                </a:solidFill>
                <a:latin typeface="Consolas" panose="020B0609020204030204" pitchFamily="49" charset="0"/>
              </a:rPr>
              <a:t>/1.20.4/plugins/TextPlugin.min.js"</a:t>
            </a:r>
            <a:r>
              <a:rPr lang="en-US" altLang="zh-TW" sz="1400" dirty="0">
                <a:solidFill>
                  <a:srgbClr val="F8F8F2"/>
                </a:solidFill>
                <a:latin typeface="Consolas" panose="020B0609020204030204" pitchFamily="49" charset="0"/>
              </a:rPr>
              <a:t>&gt;&lt;/</a:t>
            </a:r>
            <a:r>
              <a:rPr lang="en-US" altLang="zh-TW" sz="1400" dirty="0">
                <a:solidFill>
                  <a:srgbClr val="F92672"/>
                </a:solidFill>
                <a:latin typeface="Consolas" panose="020B0609020204030204" pitchFamily="49" charset="0"/>
              </a:rPr>
              <a:t>script</a:t>
            </a:r>
            <a:r>
              <a:rPr lang="en-US" altLang="zh-TW" sz="1400" dirty="0">
                <a:solidFill>
                  <a:srgbClr val="F8F8F2"/>
                </a:solidFill>
                <a:latin typeface="Consolas" panose="020B0609020204030204" pitchFamily="49" charset="0"/>
              </a:rPr>
              <a:t>&gt;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424444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660" y="2880772"/>
            <a:ext cx="4618481" cy="1682254"/>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431" y="2791759"/>
            <a:ext cx="1623441" cy="1623441"/>
          </a:xfrm>
          <a:prstGeom prst="rect">
            <a:avLst/>
          </a:prstGeom>
        </p:spPr>
      </p:pic>
    </p:spTree>
    <p:extLst>
      <p:ext uri="{BB962C8B-B14F-4D97-AF65-F5344CB8AC3E}">
        <p14:creationId xmlns:p14="http://schemas.microsoft.com/office/powerpoint/2010/main" val="5236651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059" y="587252"/>
            <a:ext cx="4567671" cy="461665"/>
          </a:xfrm>
          <a:prstGeom prst="rect">
            <a:avLst/>
          </a:prstGeom>
        </p:spPr>
        <p:txBody>
          <a:bodyPr wrap="square">
            <a:spAutoFit/>
          </a:bodyPr>
          <a:lstStyle/>
          <a:p>
            <a:r>
              <a:rPr lang="zh-TW" altLang="en-US" sz="2400" b="1" dirty="0" smtClean="0">
                <a:solidFill>
                  <a:srgbClr val="89CE01"/>
                </a:solidFill>
                <a:latin typeface="Adobe 繁黑體 Std B" panose="020B0700000000000000" pitchFamily="34" charset="-120"/>
                <a:ea typeface="Adobe 繁黑體 Std B" panose="020B0700000000000000" pitchFamily="34" charset="-120"/>
              </a:rPr>
              <a:t>範例 </a:t>
            </a:r>
            <a:r>
              <a:rPr lang="en-US" altLang="zh-TW" sz="2400" dirty="0">
                <a:solidFill>
                  <a:srgbClr val="89CE01"/>
                </a:solidFill>
                <a:latin typeface="Adobe 繁黑體 Std B" panose="020B0700000000000000" pitchFamily="34" charset="-120"/>
                <a:ea typeface="Adobe 繁黑體 Std B" panose="020B0700000000000000" pitchFamily="34" charset="-120"/>
              </a:rPr>
              <a:t>09 Transitions</a:t>
            </a:r>
          </a:p>
        </p:txBody>
      </p:sp>
      <p:sp>
        <p:nvSpPr>
          <p:cNvPr id="5" name="矩形 4"/>
          <p:cNvSpPr/>
          <p:nvPr/>
        </p:nvSpPr>
        <p:spPr>
          <a:xfrm>
            <a:off x="1599525" y="1636794"/>
            <a:ext cx="9486563" cy="4185761"/>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width</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A6E22E"/>
                </a:solidFill>
                <a:latin typeface="Consolas" panose="020B0609020204030204" pitchFamily="49" charset="0"/>
              </a:rPr>
              <a:t>$</a:t>
            </a:r>
            <a:r>
              <a:rPr lang="en-US" altLang="zh-TW" sz="1400" dirty="0">
                <a:solidFill>
                  <a:srgbClr val="F8F8F2"/>
                </a:solidFill>
                <a:latin typeface="Consolas" panose="020B0609020204030204" pitchFamily="49" charset="0"/>
              </a:rPr>
              <a:t>(window).</a:t>
            </a:r>
            <a:r>
              <a:rPr lang="en-US" altLang="zh-TW" sz="1400" dirty="0">
                <a:solidFill>
                  <a:srgbClr val="A6E22E"/>
                </a:solidFill>
                <a:latin typeface="Consolas" panose="020B0609020204030204" pitchFamily="49" charset="0"/>
              </a:rPr>
              <a:t>height</a:t>
            </a:r>
            <a:r>
              <a:rPr lang="en-US" altLang="zh-TW" sz="1400" dirty="0" smtClean="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a:t>
            </a:r>
            <a:r>
              <a:rPr lang="en-US" altLang="zh-TW" sz="1400" dirty="0" err="1">
                <a:solidFill>
                  <a:srgbClr val="FFEE99"/>
                </a:solidFill>
                <a:latin typeface="Consolas" panose="020B0609020204030204" pitchFamily="49" charset="0"/>
              </a:rPr>
              <a:t>pagetransition</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2.5</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'.logo'</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.8</a:t>
            </a:r>
            <a:r>
              <a:rPr lang="en-US" altLang="zh-TW" sz="1400" dirty="0">
                <a:solidFill>
                  <a:srgbClr val="F8F8F2"/>
                </a:solidFill>
                <a:latin typeface="Consolas" panose="020B0609020204030204" pitchFamily="49" charset="0"/>
              </a:rPr>
              <a:t>,{ rotation: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scale: </a:t>
            </a:r>
            <a:r>
              <a:rPr lang="en-US" altLang="zh-TW" sz="1400" dirty="0">
                <a:solidFill>
                  <a:srgbClr val="FF80F4"/>
                </a:solidFill>
                <a:latin typeface="Consolas" panose="020B0609020204030204" pitchFamily="49" charset="0"/>
              </a:rPr>
              <a:t>0</a:t>
            </a:r>
            <a:r>
              <a:rPr lang="en-US" altLang="zh-TW" sz="1400" dirty="0">
                <a:solidFill>
                  <a:srgbClr val="F8F8F2"/>
                </a:solidFill>
                <a:latin typeface="Consolas" panose="020B0609020204030204" pitchFamily="49" charset="0"/>
              </a:rPr>
              <a:t>, delay: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x: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wW</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ease:Power2.easeOut</a:t>
            </a:r>
            <a:r>
              <a:rPr lang="en-US" altLang="zh-TW" sz="1400" dirty="0" smtClean="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".black"</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smtClean="0">
                <a:solidFill>
                  <a:srgbClr val="F8F8F2"/>
                </a:solidFill>
                <a:latin typeface="Consolas" panose="020B0609020204030204" pitchFamily="49" charset="0"/>
              </a:rPr>
              <a:t>	TweenMax.</a:t>
            </a:r>
            <a:r>
              <a:rPr lang="en-US" altLang="zh-TW" sz="1400" dirty="0" smtClean="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".grey"</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a:solidFill>
                  <a:srgbClr val="F92672"/>
                </a:solidFill>
                <a:latin typeface="Consolas" panose="020B0609020204030204" pitchFamily="49" charset="0"/>
              </a:rPr>
              <a:t>-</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smtClean="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err="1">
                <a:solidFill>
                  <a:srgbClr val="F8F8F2"/>
                </a:solidFill>
                <a:latin typeface="Consolas" panose="020B0609020204030204" pitchFamily="49" charset="0"/>
              </a:rPr>
              <a:t>TweenMax.</a:t>
            </a:r>
            <a:r>
              <a:rPr lang="en-US" altLang="zh-TW" sz="1400" dirty="0" err="1">
                <a:solidFill>
                  <a:srgbClr val="A6E22E"/>
                </a:solidFill>
                <a:latin typeface="Consolas" panose="020B0609020204030204" pitchFamily="49" charset="0"/>
              </a:rPr>
              <a:t>staggerFrom</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".gold"</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ease:Power2.easeOut,</a:t>
            </a:r>
          </a:p>
          <a:p>
            <a:pPr lvl="1"/>
            <a:r>
              <a:rPr lang="en-US" altLang="zh-TW" sz="1400" dirty="0" err="1">
                <a:solidFill>
                  <a:srgbClr val="A6E22E"/>
                </a:solidFill>
                <a:latin typeface="Consolas" panose="020B0609020204030204" pitchFamily="49" charset="0"/>
              </a:rPr>
              <a:t>onComplete</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smtClean="0">
                <a:solidFill>
                  <a:srgbClr val="F8F8F2"/>
                </a:solidFill>
                <a:latin typeface="Consolas" panose="020B0609020204030204" pitchFamily="49" charset="0"/>
              </a:rPr>
              <a:t>	TweenMax.</a:t>
            </a:r>
            <a:r>
              <a:rPr lang="en-US" altLang="zh-TW" sz="1400" dirty="0" smtClean="0">
                <a:solidFill>
                  <a:srgbClr val="A6E22E"/>
                </a:solidFill>
                <a:latin typeface="Consolas" panose="020B0609020204030204" pitchFamily="49" charset="0"/>
              </a:rPr>
              <a:t>to</a:t>
            </a:r>
            <a:r>
              <a:rPr lang="en-US" altLang="zh-TW" sz="1400" dirty="0">
                <a:solidFill>
                  <a:srgbClr val="F8F8F2"/>
                </a:solidFill>
                <a:latin typeface="Consolas" panose="020B0609020204030204" pitchFamily="49" charset="0"/>
              </a:rPr>
              <a:t>(</a:t>
            </a:r>
            <a:r>
              <a:rPr lang="en-US" altLang="zh-TW" sz="1400" dirty="0">
                <a:solidFill>
                  <a:srgbClr val="FFEE99"/>
                </a:solidFill>
                <a:latin typeface="Consolas" panose="020B0609020204030204" pitchFamily="49" charset="0"/>
              </a:rPr>
              <a:t>".white"</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1</a:t>
            </a:r>
            <a:r>
              <a:rPr lang="en-US" altLang="zh-TW" sz="1400" dirty="0">
                <a:solidFill>
                  <a:srgbClr val="F8F8F2"/>
                </a:solidFill>
                <a:latin typeface="Consolas" panose="020B0609020204030204" pitchFamily="49" charset="0"/>
              </a:rPr>
              <a:t>,{ y: </a:t>
            </a:r>
            <a:r>
              <a:rPr lang="en-US" altLang="zh-TW" sz="1400" dirty="0" err="1">
                <a:solidFill>
                  <a:srgbClr val="F8F8F2"/>
                </a:solidFill>
                <a:latin typeface="Consolas" panose="020B0609020204030204" pitchFamily="49" charset="0"/>
              </a:rPr>
              <a:t>wH</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80F4"/>
                </a:solidFill>
                <a:latin typeface="Consolas" panose="020B0609020204030204" pitchFamily="49" charset="0"/>
              </a:rPr>
              <a:t>2</a:t>
            </a:r>
            <a:r>
              <a:rPr lang="en-US" altLang="zh-TW" sz="1400" dirty="0">
                <a:solidFill>
                  <a:srgbClr val="F8F8F2"/>
                </a:solidFill>
                <a:latin typeface="Consolas" panose="020B0609020204030204" pitchFamily="49" charset="0"/>
              </a:rPr>
              <a:t>, ease: </a:t>
            </a:r>
            <a:r>
              <a:rPr lang="en-US" altLang="zh-TW" sz="1400" dirty="0" err="1">
                <a:solidFill>
                  <a:srgbClr val="F8F8F2"/>
                </a:solidFill>
                <a:latin typeface="Consolas" panose="020B0609020204030204" pitchFamily="49" charset="0"/>
              </a:rPr>
              <a:t>Back.easeOut</a:t>
            </a:r>
            <a:r>
              <a:rPr lang="en-US" altLang="zh-TW" sz="1400" dirty="0">
                <a:solidFill>
                  <a:srgbClr val="F8F8F2"/>
                </a:solidFill>
                <a:latin typeface="Consolas" panose="020B0609020204030204" pitchFamily="49" charset="0"/>
              </a:rPr>
              <a:t>});</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52048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2952619" y="3375622"/>
            <a:ext cx="6150921" cy="7351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sz="3600" b="1" dirty="0" smtClean="0">
                <a:solidFill>
                  <a:srgbClr val="89CE01"/>
                </a:solidFill>
                <a:latin typeface="微軟正黑體" panose="020B0604030504040204" pitchFamily="34" charset="-120"/>
                <a:ea typeface="微軟正黑體" panose="020B0604030504040204" pitchFamily="34" charset="-120"/>
              </a:rPr>
              <a:t>我們要把開發環境準備好</a:t>
            </a:r>
            <a:endParaRPr lang="en-US" altLang="zh-TW" sz="3600" b="1" dirty="0">
              <a:solidFill>
                <a:srgbClr val="89CE0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3822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6683" y="2843507"/>
            <a:ext cx="994744" cy="990599"/>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9767" y="2475571"/>
            <a:ext cx="1724024" cy="1724024"/>
          </a:xfrm>
          <a:prstGeom prst="rect">
            <a:avLst/>
          </a:prstGeom>
        </p:spPr>
      </p:pic>
      <p:sp>
        <p:nvSpPr>
          <p:cNvPr id="6" name="副標題 2"/>
          <p:cNvSpPr txBox="1">
            <a:spLocks/>
          </p:cNvSpPr>
          <p:nvPr/>
        </p:nvSpPr>
        <p:spPr>
          <a:xfrm>
            <a:off x="3656629"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a:solidFill>
                  <a:schemeClr val="bg1"/>
                </a:solidFill>
                <a:latin typeface="微軟正黑體" panose="020B0604030504040204" pitchFamily="34" charset="-120"/>
                <a:ea typeface="微軟正黑體" panose="020B0604030504040204" pitchFamily="34" charset="-120"/>
              </a:rPr>
              <a:t>Visual Studio Code</a:t>
            </a:r>
          </a:p>
        </p:txBody>
      </p:sp>
      <p:sp>
        <p:nvSpPr>
          <p:cNvPr id="7" name="副標題 2"/>
          <p:cNvSpPr txBox="1">
            <a:spLocks/>
          </p:cNvSpPr>
          <p:nvPr/>
        </p:nvSpPr>
        <p:spPr>
          <a:xfrm>
            <a:off x="5893396" y="4041209"/>
            <a:ext cx="2236767" cy="31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400" b="1" dirty="0" err="1" smtClean="0">
                <a:solidFill>
                  <a:schemeClr val="bg1"/>
                </a:solidFill>
                <a:latin typeface="微軟正黑體" panose="020B0604030504040204" pitchFamily="34" charset="-120"/>
                <a:ea typeface="微軟正黑體" panose="020B0604030504040204" pitchFamily="34" charset="-120"/>
              </a:rPr>
              <a:t>nodejs</a:t>
            </a:r>
            <a:endParaRPr lang="en-US" altLang="zh-TW" sz="1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951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2"/>
          <p:cNvSpPr txBox="1">
            <a:spLocks/>
          </p:cNvSpPr>
          <p:nvPr/>
        </p:nvSpPr>
        <p:spPr>
          <a:xfrm>
            <a:off x="4385518" y="34256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chemeClr val="bg1"/>
                </a:solidFill>
                <a:latin typeface="微軟正黑體" panose="020B0604030504040204" pitchFamily="34" charset="-120"/>
                <a:ea typeface="微軟正黑體" panose="020B0604030504040204" pitchFamily="34" charset="-120"/>
              </a:rPr>
              <a:t>先來安裝個</a:t>
            </a:r>
            <a:r>
              <a:rPr lang="en-US" altLang="zh-TW" b="1" dirty="0" err="1" smtClean="0">
                <a:solidFill>
                  <a:schemeClr val="bg1"/>
                </a:solidFill>
                <a:latin typeface="微軟正黑體" panose="020B0604030504040204" pitchFamily="34" charset="-120"/>
                <a:ea typeface="微軟正黑體" panose="020B0604030504040204" pitchFamily="34" charset="-120"/>
              </a:rPr>
              <a:t>nvm</a:t>
            </a:r>
            <a:r>
              <a:rPr lang="zh-TW" altLang="en-US" b="1" dirty="0" smtClean="0">
                <a:solidFill>
                  <a:schemeClr val="bg1"/>
                </a:solidFill>
                <a:latin typeface="微軟正黑體" panose="020B0604030504040204" pitchFamily="34" charset="-120"/>
                <a:ea typeface="微軟正黑體" panose="020B0604030504040204" pitchFamily="34" charset="-120"/>
              </a:rPr>
              <a:t>吧</a:t>
            </a:r>
            <a:r>
              <a:rPr lang="en-US" altLang="zh-TW" b="1" dirty="0" smtClean="0">
                <a:solidFill>
                  <a:schemeClr val="bg1"/>
                </a:solidFill>
                <a:latin typeface="微軟正黑體" panose="020B0604030504040204" pitchFamily="34" charset="-120"/>
                <a:ea typeface="微軟正黑體" panose="020B0604030504040204" pitchFamily="34" charset="-120"/>
              </a:rPr>
              <a:t>!</a:t>
            </a:r>
            <a:endParaRPr lang="en-US" altLang="zh-TW" b="1" dirty="0">
              <a:solidFill>
                <a:schemeClr val="bg1"/>
              </a:solidFill>
              <a:latin typeface="微軟正黑體" panose="020B0604030504040204" pitchFamily="34" charset="-120"/>
              <a:ea typeface="微軟正黑體" panose="020B0604030504040204" pitchFamily="34" charset="-120"/>
            </a:endParaRPr>
          </a:p>
        </p:txBody>
      </p:sp>
      <p:sp>
        <p:nvSpPr>
          <p:cNvPr id="7" name="矩形 6"/>
          <p:cNvSpPr/>
          <p:nvPr/>
        </p:nvSpPr>
        <p:spPr>
          <a:xfrm>
            <a:off x="3673329" y="3830769"/>
            <a:ext cx="4884671" cy="369332"/>
          </a:xfrm>
          <a:prstGeom prst="rect">
            <a:avLst/>
          </a:prstGeom>
        </p:spPr>
        <p:txBody>
          <a:bodyPr wrap="none">
            <a:spAutoFit/>
          </a:bodyPr>
          <a:lstStyle/>
          <a:p>
            <a:r>
              <a:rPr lang="en-US" altLang="zh-TW" u="sng" dirty="0">
                <a:solidFill>
                  <a:srgbClr val="89CE01"/>
                </a:solidFill>
                <a:latin typeface="-apple-system"/>
                <a:hlinkClick r:id="rId2"/>
              </a:rPr>
              <a:t>https://github.com/coreybutler/nvm-windows/releases</a:t>
            </a:r>
            <a:endParaRPr lang="zh-TW" altLang="en-US" dirty="0">
              <a:solidFill>
                <a:srgbClr val="89CE01"/>
              </a:solidFill>
            </a:endParaRPr>
          </a:p>
        </p:txBody>
      </p:sp>
    </p:spTree>
    <p:extLst>
      <p:ext uri="{BB962C8B-B14F-4D97-AF65-F5344CB8AC3E}">
        <p14:creationId xmlns:p14="http://schemas.microsoft.com/office/powerpoint/2010/main" val="72616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chemeClr val="bg1"/>
                </a:solidFill>
                <a:latin typeface="微軟正黑體" panose="020B0604030504040204" pitchFamily="34" charset="-120"/>
                <a:ea typeface="微軟正黑體" panose="020B0604030504040204" pitchFamily="34" charset="-120"/>
              </a:rPr>
              <a:t>NVM</a:t>
            </a:r>
            <a:r>
              <a:rPr lang="zh-TW" altLang="en-US" sz="1800" b="1" dirty="0">
                <a:solidFill>
                  <a:schemeClr val="bg1"/>
                </a:solidFill>
                <a:latin typeface="微軟正黑體" panose="020B0604030504040204" pitchFamily="34" charset="-120"/>
                <a:ea typeface="微軟正黑體" panose="020B0604030504040204" pitchFamily="34" charset="-120"/>
              </a:rPr>
              <a:t>指令</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a:t>
            </a:r>
            <a:r>
              <a:rPr lang="zh-TW" altLang="en-US" sz="1800" b="1" dirty="0">
                <a:solidFill>
                  <a:schemeClr val="bg1"/>
                </a:solidFill>
                <a:latin typeface="微軟正黑體" panose="020B0604030504040204" pitchFamily="34" charset="-120"/>
                <a:ea typeface="微軟正黑體" panose="020B0604030504040204" pitchFamily="34" charset="-120"/>
              </a:rPr>
              <a:t>：查看已安裝的版本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list available</a:t>
            </a:r>
            <a:r>
              <a:rPr lang="zh-TW" altLang="en-US" sz="1800" b="1" dirty="0">
                <a:solidFill>
                  <a:schemeClr val="bg1"/>
                </a:solidFill>
                <a:latin typeface="微軟正黑體" panose="020B0604030504040204" pitchFamily="34" charset="-120"/>
                <a:ea typeface="微軟正黑體" panose="020B0604030504040204" pitchFamily="34" charset="-120"/>
              </a:rPr>
              <a:t>：查看有哪些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版本可以裝</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install v8.11.2</a:t>
            </a:r>
            <a:r>
              <a:rPr lang="zh-TW" altLang="en-US" sz="1800" b="1" dirty="0">
                <a:solidFill>
                  <a:schemeClr val="bg1"/>
                </a:solidFill>
                <a:latin typeface="微軟正黑體" panose="020B0604030504040204" pitchFamily="34" charset="-120"/>
                <a:ea typeface="微軟正黑體" panose="020B0604030504040204" pitchFamily="34" charset="-120"/>
              </a:rPr>
              <a:t>：安裝指定的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r>
              <a:rPr lang="en-US" altLang="zh-TW" sz="1800" b="1" dirty="0" err="1">
                <a:solidFill>
                  <a:schemeClr val="bg1"/>
                </a:solidFill>
                <a:latin typeface="微軟正黑體" panose="020B0604030504040204" pitchFamily="34" charset="-120"/>
                <a:ea typeface="微軟正黑體" panose="020B0604030504040204" pitchFamily="34" charset="-120"/>
              </a:rPr>
              <a:t>nvm</a:t>
            </a:r>
            <a:r>
              <a:rPr lang="en-US" altLang="zh-TW" sz="1800" b="1" dirty="0">
                <a:solidFill>
                  <a:schemeClr val="bg1"/>
                </a:solidFill>
                <a:latin typeface="微軟正黑體" panose="020B0604030504040204" pitchFamily="34" charset="-120"/>
                <a:ea typeface="微軟正黑體" panose="020B0604030504040204" pitchFamily="34" charset="-120"/>
              </a:rPr>
              <a:t> use v8.11.2</a:t>
            </a:r>
            <a:r>
              <a:rPr lang="zh-TW" altLang="en-US" sz="1800" b="1" dirty="0">
                <a:solidFill>
                  <a:schemeClr val="bg1"/>
                </a:solidFill>
                <a:latin typeface="微軟正黑體" panose="020B0604030504040204" pitchFamily="34" charset="-120"/>
                <a:ea typeface="微軟正黑體" panose="020B0604030504040204" pitchFamily="34" charset="-120"/>
              </a:rPr>
              <a:t>：指定 </a:t>
            </a:r>
            <a:r>
              <a:rPr lang="en-US" altLang="zh-TW" sz="1800" b="1" dirty="0">
                <a:solidFill>
                  <a:schemeClr val="bg1"/>
                </a:solidFill>
                <a:latin typeface="微軟正黑體" panose="020B0604030504040204" pitchFamily="34" charset="-120"/>
                <a:ea typeface="微軟正黑體" panose="020B0604030504040204" pitchFamily="34" charset="-120"/>
              </a:rPr>
              <a:t>Node </a:t>
            </a:r>
            <a:r>
              <a:rPr lang="zh-TW" altLang="en-US" sz="1800" b="1" dirty="0">
                <a:solidFill>
                  <a:schemeClr val="bg1"/>
                </a:solidFill>
                <a:latin typeface="微軟正黑體" panose="020B0604030504040204" pitchFamily="34" charset="-120"/>
                <a:ea typeface="微軟正黑體" panose="020B0604030504040204" pitchFamily="34" charset="-120"/>
              </a:rPr>
              <a:t>版本</a:t>
            </a:r>
            <a:br>
              <a:rPr lang="zh-TW" altLang="en-US" sz="1800" b="1" dirty="0">
                <a:solidFill>
                  <a:schemeClr val="bg1"/>
                </a:solidFill>
                <a:latin typeface="微軟正黑體" panose="020B0604030504040204" pitchFamily="34" charset="-120"/>
                <a:ea typeface="微軟正黑體" panose="020B0604030504040204" pitchFamily="34" charset="-120"/>
              </a:rPr>
            </a:b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498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3483" y="3121721"/>
            <a:ext cx="1148632" cy="1143846"/>
          </a:xfrm>
          <a:prstGeom prst="rect">
            <a:avLst/>
          </a:prstGeom>
        </p:spPr>
      </p:pic>
      <p:sp>
        <p:nvSpPr>
          <p:cNvPr id="5" name="矩形 4"/>
          <p:cNvSpPr/>
          <p:nvPr/>
        </p:nvSpPr>
        <p:spPr>
          <a:xfrm>
            <a:off x="5763806" y="2677981"/>
            <a:ext cx="2085975" cy="2031325"/>
          </a:xfrm>
          <a:prstGeom prst="rect">
            <a:avLst/>
          </a:prstGeom>
        </p:spPr>
        <p:txBody>
          <a:bodyPr wrap="square">
            <a:spAutoFit/>
          </a:bodyPr>
          <a:lstStyle/>
          <a:p>
            <a:pPr>
              <a:lnSpc>
                <a:spcPct val="150000"/>
              </a:lnSpc>
            </a:pPr>
            <a:r>
              <a:rPr lang="en-US" altLang="zh-TW" sz="1400" b="1" i="0" dirty="0" err="1" smtClean="0">
                <a:solidFill>
                  <a:srgbClr val="D2D2D2"/>
                </a:solidFill>
                <a:effectLst/>
                <a:latin typeface="微軟正黑體" panose="020B0604030504040204" pitchFamily="34" charset="-120"/>
                <a:ea typeface="微軟正黑體" panose="020B0604030504040204" pitchFamily="34" charset="-120"/>
              </a:rPr>
              <a:t>Monokai</a:t>
            </a:r>
            <a:r>
              <a:rPr lang="en-US" altLang="zh-TW" sz="1400" b="1" i="0" dirty="0" smtClean="0">
                <a:solidFill>
                  <a:srgbClr val="D2D2D2"/>
                </a:solidFill>
                <a:effectLst/>
                <a:latin typeface="微軟正黑體" panose="020B0604030504040204" pitchFamily="34" charset="-120"/>
                <a:ea typeface="微軟正黑體" panose="020B0604030504040204" pitchFamily="34" charset="-120"/>
              </a:rPr>
              <a:t> Dark Soda</a:t>
            </a:r>
          </a:p>
          <a:p>
            <a:pPr>
              <a:lnSpc>
                <a:spcPct val="150000"/>
              </a:lnSpc>
            </a:pPr>
            <a:r>
              <a:rPr lang="en-US" altLang="zh-TW" sz="1400" b="1" dirty="0">
                <a:solidFill>
                  <a:srgbClr val="D2D2D2"/>
                </a:solidFill>
                <a:latin typeface="微軟正黑體" panose="020B0604030504040204" pitchFamily="34" charset="-120"/>
                <a:ea typeface="微軟正黑體" panose="020B0604030504040204" pitchFamily="34" charset="-120"/>
              </a:rPr>
              <a:t>Live Server</a:t>
            </a:r>
            <a:endParaRPr lang="en-US" altLang="zh-TW" sz="1400" b="1" i="0" dirty="0" smtClean="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smtClean="0">
                <a:solidFill>
                  <a:srgbClr val="D2D2D2"/>
                </a:solidFill>
                <a:effectLst/>
                <a:latin typeface="微軟正黑體" panose="020B0604030504040204" pitchFamily="34" charset="-120"/>
                <a:ea typeface="微軟正黑體" panose="020B0604030504040204" pitchFamily="34" charset="-120"/>
              </a:rPr>
              <a:t>colorize</a:t>
            </a:r>
          </a:p>
          <a:p>
            <a:pPr>
              <a:lnSpc>
                <a:spcPct val="150000"/>
              </a:lnSpc>
            </a:pPr>
            <a:r>
              <a:rPr lang="en-US" altLang="zh-TW" sz="1400" b="1" i="0" dirty="0" err="1" smtClean="0">
                <a:solidFill>
                  <a:srgbClr val="D2D2D2"/>
                </a:solidFill>
                <a:effectLst/>
                <a:latin typeface="微軟正黑體" panose="020B0604030504040204" pitchFamily="34" charset="-120"/>
                <a:ea typeface="微軟正黑體" panose="020B0604030504040204" pitchFamily="34" charset="-120"/>
              </a:rPr>
              <a:t>AutoFileName</a:t>
            </a:r>
            <a:endParaRPr lang="en-US" altLang="zh-TW" sz="1400" b="1" i="0" dirty="0" smtClean="0">
              <a:solidFill>
                <a:srgbClr val="D2D2D2"/>
              </a:solidFill>
              <a:effectLst/>
              <a:latin typeface="微軟正黑體" panose="020B0604030504040204" pitchFamily="34" charset="-120"/>
              <a:ea typeface="微軟正黑體" panose="020B0604030504040204" pitchFamily="34" charset="-120"/>
            </a:endParaRPr>
          </a:p>
          <a:p>
            <a:pPr>
              <a:lnSpc>
                <a:spcPct val="150000"/>
              </a:lnSpc>
            </a:pPr>
            <a:r>
              <a:rPr lang="en-US" altLang="zh-TW" sz="1400" b="1" i="0" dirty="0" err="1" smtClean="0">
                <a:solidFill>
                  <a:srgbClr val="D2D2D2"/>
                </a:solidFill>
                <a:effectLst/>
                <a:latin typeface="微軟正黑體" panose="020B0604030504040204" pitchFamily="34" charset="-120"/>
                <a:ea typeface="微軟正黑體" panose="020B0604030504040204" pitchFamily="34" charset="-120"/>
              </a:rPr>
              <a:t>vscode</a:t>
            </a:r>
            <a:r>
              <a:rPr lang="en-US" altLang="zh-TW" sz="1400" b="1" i="0" dirty="0" smtClean="0">
                <a:solidFill>
                  <a:srgbClr val="D2D2D2"/>
                </a:solidFill>
                <a:effectLst/>
                <a:latin typeface="微軟正黑體" panose="020B0604030504040204" pitchFamily="34" charset="-120"/>
                <a:ea typeface="微軟正黑體" panose="020B0604030504040204" pitchFamily="34" charset="-120"/>
              </a:rPr>
              <a:t>-icons</a:t>
            </a:r>
          </a:p>
          <a:p>
            <a:pPr>
              <a:lnSpc>
                <a:spcPct val="150000"/>
              </a:lnSpc>
            </a:pPr>
            <a:r>
              <a:rPr lang="en-US" altLang="zh-TW" sz="1400" b="1" dirty="0">
                <a:solidFill>
                  <a:srgbClr val="D2D2D2"/>
                </a:solidFill>
              </a:rPr>
              <a:t>Copy filename</a:t>
            </a:r>
            <a:endParaRPr lang="en-US" altLang="zh-TW" sz="1400" b="1" i="0" dirty="0">
              <a:solidFill>
                <a:srgbClr val="D2D2D2"/>
              </a:solidFill>
              <a:effectLst/>
              <a:latin typeface="微軟正黑體" panose="020B0604030504040204" pitchFamily="34" charset="-120"/>
              <a:ea typeface="微軟正黑體" panose="020B0604030504040204" pitchFamily="34" charset="-120"/>
            </a:endParaRPr>
          </a:p>
        </p:txBody>
      </p:sp>
      <p:sp>
        <p:nvSpPr>
          <p:cNvPr id="6" name="矩形 5"/>
          <p:cNvSpPr/>
          <p:nvPr/>
        </p:nvSpPr>
        <p:spPr>
          <a:xfrm>
            <a:off x="794904" y="632516"/>
            <a:ext cx="3520516" cy="369332"/>
          </a:xfrm>
          <a:prstGeom prst="rect">
            <a:avLst/>
          </a:prstGeom>
        </p:spPr>
        <p:txBody>
          <a:bodyPr wrap="none">
            <a:spAutoFit/>
          </a:bodyPr>
          <a:lstStyle/>
          <a:p>
            <a:r>
              <a:rPr lang="zh-TW" altLang="en-US" b="1" dirty="0" smtClean="0">
                <a:solidFill>
                  <a:srgbClr val="D2D2D2"/>
                </a:solidFill>
                <a:latin typeface="Adobe 黑体 Std R" panose="020B0400000000000000" pitchFamily="34" charset="-128"/>
                <a:ea typeface="Adobe 黑体 Std R" panose="020B0400000000000000" pitchFamily="34" charset="-128"/>
              </a:rPr>
              <a:t>編輯器安裝 </a:t>
            </a:r>
            <a:r>
              <a:rPr lang="en-US" altLang="zh-TW" b="1" dirty="0">
                <a:solidFill>
                  <a:srgbClr val="89CE01"/>
                </a:solidFill>
                <a:latin typeface="微軟正黑體" panose="020B0604030504040204" pitchFamily="34" charset="-120"/>
                <a:ea typeface="微軟正黑體" panose="020B0604030504040204" pitchFamily="34" charset="-120"/>
              </a:rPr>
              <a:t>Visual Studio </a:t>
            </a:r>
            <a:r>
              <a:rPr lang="en-US" altLang="zh-TW" b="1" dirty="0" smtClean="0">
                <a:solidFill>
                  <a:srgbClr val="89CE01"/>
                </a:solidFill>
                <a:latin typeface="微軟正黑體" panose="020B0604030504040204" pitchFamily="34" charset="-120"/>
                <a:ea typeface="微軟正黑體" panose="020B0604030504040204" pitchFamily="34" charset="-120"/>
              </a:rPr>
              <a:t>Code</a:t>
            </a:r>
            <a:endParaRPr lang="en-US" altLang="zh-TW" b="1" dirty="0">
              <a:solidFill>
                <a:srgbClr val="89CE0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6975670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1707</Words>
  <Application>Microsoft Office PowerPoint</Application>
  <PresentationFormat>寬螢幕</PresentationFormat>
  <Paragraphs>242</Paragraphs>
  <Slides>40</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40</vt:i4>
      </vt:variant>
    </vt:vector>
  </HeadingPairs>
  <TitlesOfParts>
    <vt:vector size="51" baseType="lpstr">
      <vt:lpstr>Adobe 黑体 Std R</vt:lpstr>
      <vt:lpstr>Adobe 繁黑體 Std B</vt:lpstr>
      <vt:lpstr>-apple-system</vt:lpstr>
      <vt:lpstr>微軟正黑體</vt:lpstr>
      <vt:lpstr>微軟正黑體 Light</vt:lpstr>
      <vt:lpstr>新細明體</vt:lpstr>
      <vt:lpstr>Arial</vt:lpstr>
      <vt:lpstr>Calibri</vt:lpstr>
      <vt:lpstr>Calibri Light</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NVM指令 nvm list：查看已安裝的版本 nvm list available：查看有哪些 Node 版本可以裝 nvm install v8.11.2：安裝指定的 Node 版本 nvm use v8.11.2：指定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104</cp:revision>
  <dcterms:created xsi:type="dcterms:W3CDTF">2018-06-07T14:38:31Z</dcterms:created>
  <dcterms:modified xsi:type="dcterms:W3CDTF">2018-07-07T02:32:52Z</dcterms:modified>
</cp:coreProperties>
</file>