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7" r:id="rId4"/>
    <p:sldId id="296" r:id="rId5"/>
    <p:sldId id="294" r:id="rId6"/>
    <p:sldId id="277" r:id="rId7"/>
    <p:sldId id="278" r:id="rId8"/>
    <p:sldId id="279" r:id="rId9"/>
    <p:sldId id="276" r:id="rId10"/>
    <p:sldId id="270" r:id="rId11"/>
    <p:sldId id="295" r:id="rId12"/>
    <p:sldId id="257" r:id="rId13"/>
    <p:sldId id="260" r:id="rId14"/>
    <p:sldId id="261" r:id="rId15"/>
    <p:sldId id="262" r:id="rId16"/>
    <p:sldId id="263" r:id="rId17"/>
    <p:sldId id="264" r:id="rId18"/>
    <p:sldId id="265" r:id="rId19"/>
    <p:sldId id="266" r:id="rId20"/>
    <p:sldId id="267" r:id="rId21"/>
    <p:sldId id="268" r:id="rId22"/>
    <p:sldId id="269" r:id="rId23"/>
    <p:sldId id="271" r:id="rId24"/>
    <p:sldId id="272" r:id="rId25"/>
    <p:sldId id="274" r:id="rId26"/>
    <p:sldId id="275" r:id="rId27"/>
    <p:sldId id="280" r:id="rId28"/>
    <p:sldId id="281" r:id="rId29"/>
    <p:sldId id="282" r:id="rId30"/>
    <p:sldId id="284" r:id="rId31"/>
    <p:sldId id="283" r:id="rId32"/>
    <p:sldId id="285" r:id="rId33"/>
    <p:sldId id="286" r:id="rId34"/>
    <p:sldId id="287" r:id="rId35"/>
    <p:sldId id="288" r:id="rId36"/>
    <p:sldId id="293" r:id="rId37"/>
    <p:sldId id="289" r:id="rId38"/>
    <p:sldId id="290" r:id="rId39"/>
    <p:sldId id="291" r:id="rId40"/>
    <p:sldId id="292"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E01"/>
    <a:srgbClr val="D2D2D2"/>
    <a:srgbClr val="262626"/>
    <a:srgbClr val="00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p:cViewPr>
        <p:scale>
          <a:sx n="125" d="100"/>
          <a:sy n="125" d="100"/>
        </p:scale>
        <p:origin x="-10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568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6201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76192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6008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8321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14491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85540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2701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65136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57085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0667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21F6F-6F99-4319-AE6F-AE3C5A992A21}" type="datetimeFigureOut">
              <a:rPr lang="zh-TW" altLang="en-US" smtClean="0"/>
              <a:t>2018/7/22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295897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reensock.com/tweenma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reensock.com/ease-visualizer"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TweenMax_cours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reensock.com/docs/Plugins/ScrollToPlug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zhangxinxu.com/study/201304/mousewheel-dommousescroll-same-differen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8304" y="3223552"/>
            <a:ext cx="9063700" cy="646331"/>
          </a:xfrm>
          <a:prstGeom prst="rect">
            <a:avLst/>
          </a:prstGeom>
        </p:spPr>
        <p:txBody>
          <a:bodyPr wrap="none">
            <a:spAutoFit/>
          </a:bodyPr>
          <a:lstStyle/>
          <a:p>
            <a:r>
              <a:rPr lang="zh-TW" altLang="en-US" sz="3600" dirty="0">
                <a:solidFill>
                  <a:schemeClr val="bg1"/>
                </a:solidFill>
                <a:latin typeface="Adobe 繁黑體 Std B" panose="020B0700000000000000" pitchFamily="34" charset="-120"/>
                <a:ea typeface="Adobe 繁黑體 Std B" panose="020B0700000000000000" pitchFamily="34" charset="-120"/>
              </a:rPr>
              <a:t>JavaScript ＆ </a:t>
            </a:r>
            <a:r>
              <a:rPr lang="zh-TW" altLang="en-US" sz="3600" dirty="0">
                <a:solidFill>
                  <a:srgbClr val="89CE01"/>
                </a:solidFill>
                <a:latin typeface="Adobe 繁黑體 Std B" panose="020B0700000000000000" pitchFamily="34" charset="-120"/>
                <a:ea typeface="Adobe 繁黑體 Std B" panose="020B0700000000000000" pitchFamily="34" charset="-120"/>
              </a:rPr>
              <a:t>TweenMax 動態特效速成實戰</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386" y="5725392"/>
            <a:ext cx="2357841" cy="841230"/>
          </a:xfrm>
          <a:prstGeom prst="rect">
            <a:avLst/>
          </a:prstGeom>
        </p:spPr>
      </p:pic>
    </p:spTree>
    <p:extLst>
      <p:ext uri="{BB962C8B-B14F-4D97-AF65-F5344CB8AC3E}">
        <p14:creationId xmlns:p14="http://schemas.microsoft.com/office/powerpoint/2010/main" val="2149124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0529" y="3416177"/>
            <a:ext cx="2558714"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來看看</a:t>
            </a:r>
            <a:r>
              <a:rPr lang="en-US" altLang="zh-TW" sz="2400" b="1" dirty="0" smtClean="0">
                <a:solidFill>
                  <a:srgbClr val="89CE01"/>
                </a:solidFill>
                <a:latin typeface="Adobe 黑体 Std R" panose="020B0400000000000000" pitchFamily="34" charset="-128"/>
                <a:ea typeface="Adobe 黑体 Std R" panose="020B0400000000000000" pitchFamily="34" charset="-128"/>
              </a:rPr>
              <a:t>GSAP</a:t>
            </a:r>
            <a:r>
              <a:rPr lang="zh-TW" altLang="en-US" sz="2400" b="1" dirty="0" smtClean="0">
                <a:solidFill>
                  <a:srgbClr val="89CE01"/>
                </a:solidFill>
                <a:latin typeface="Adobe 黑体 Std R" panose="020B0400000000000000" pitchFamily="34" charset="-128"/>
                <a:ea typeface="Adobe 黑体 Std R" panose="020B0400000000000000" pitchFamily="34" charset="-128"/>
              </a:rPr>
              <a:t>官</a:t>
            </a:r>
            <a:r>
              <a:rPr lang="zh-TW" altLang="en-US" sz="2400" b="1" dirty="0">
                <a:solidFill>
                  <a:srgbClr val="89CE01"/>
                </a:solidFill>
                <a:latin typeface="Adobe 黑体 Std R" panose="020B0400000000000000" pitchFamily="34" charset="-128"/>
                <a:ea typeface="Adobe 黑体 Std R" panose="020B0400000000000000" pitchFamily="34" charset="-128"/>
              </a:rPr>
              <a:t>網</a:t>
            </a:r>
          </a:p>
        </p:txBody>
      </p:sp>
      <p:sp>
        <p:nvSpPr>
          <p:cNvPr id="2" name="矩形 1"/>
          <p:cNvSpPr/>
          <p:nvPr/>
        </p:nvSpPr>
        <p:spPr>
          <a:xfrm>
            <a:off x="4328634" y="3877842"/>
            <a:ext cx="3390287" cy="369332"/>
          </a:xfrm>
          <a:prstGeom prst="rect">
            <a:avLst/>
          </a:prstGeom>
        </p:spPr>
        <p:txBody>
          <a:bodyPr wrap="none">
            <a:spAutoFit/>
          </a:bodyPr>
          <a:lstStyle/>
          <a:p>
            <a:r>
              <a:rPr lang="zh-TW" altLang="en-US" dirty="0">
                <a:hlinkClick r:id="rId2"/>
              </a:rPr>
              <a:t>https://greensock.com/tweenmax</a:t>
            </a:r>
            <a:endParaRPr lang="zh-TW" altLang="en-US" dirty="0"/>
          </a:p>
        </p:txBody>
      </p:sp>
    </p:spTree>
    <p:extLst>
      <p:ext uri="{BB962C8B-B14F-4D97-AF65-F5344CB8AC3E}">
        <p14:creationId xmlns:p14="http://schemas.microsoft.com/office/powerpoint/2010/main" val="4170952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17835" y="3456637"/>
            <a:ext cx="3611886"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先來講講基礎的部分吧</a:t>
            </a:r>
            <a:r>
              <a:rPr lang="en-US" altLang="zh-TW" sz="2400" b="1" dirty="0" smtClean="0">
                <a:solidFill>
                  <a:srgbClr val="89CE01"/>
                </a:solidFill>
                <a:latin typeface="Adobe 黑体 Std R" panose="020B0400000000000000" pitchFamily="34" charset="-128"/>
                <a:ea typeface="Adobe 黑体 Std R" panose="020B0400000000000000" pitchFamily="34" charset="-128"/>
              </a:rPr>
              <a:t>!!!</a:t>
            </a:r>
            <a:endParaRPr lang="zh-TW" altLang="en-US" sz="2400" b="1" dirty="0">
              <a:solidFill>
                <a:srgbClr val="89CE0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862142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84060" y="587252"/>
            <a:ext cx="4573688"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01 </a:t>
            </a:r>
            <a:r>
              <a:rPr lang="en-US" altLang="zh-TW" sz="2400" b="1"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b="1" dirty="0">
                <a:solidFill>
                  <a:srgbClr val="89CE01"/>
                </a:solidFill>
                <a:latin typeface="Adobe 黑体 Std R" panose="020B0400000000000000" pitchFamily="34" charset="-128"/>
                <a:ea typeface="Adobe 黑体 Std R" panose="020B0400000000000000" pitchFamily="34" charset="-128"/>
              </a:rPr>
              <a:t> </a:t>
            </a:r>
            <a:r>
              <a:rPr lang="zh-TW" altLang="en-US" sz="2400" b="1" dirty="0">
                <a:solidFill>
                  <a:srgbClr val="89CE01"/>
                </a:solidFill>
                <a:latin typeface="Adobe 黑体 Std R" panose="020B0400000000000000" pitchFamily="34" charset="-128"/>
                <a:ea typeface="Adobe 黑体 Std R" panose="020B0400000000000000" pitchFamily="34" charset="-128"/>
              </a:rPr>
              <a:t>使用與架構</a:t>
            </a:r>
          </a:p>
        </p:txBody>
      </p:sp>
      <p:sp>
        <p:nvSpPr>
          <p:cNvPr id="14" name="矩形 13"/>
          <p:cNvSpPr/>
          <p:nvPr/>
        </p:nvSpPr>
        <p:spPr>
          <a:xfrm>
            <a:off x="2495761" y="3308987"/>
            <a:ext cx="7282763" cy="523220"/>
          </a:xfrm>
          <a:prstGeom prst="rect">
            <a:avLst/>
          </a:prstGeom>
        </p:spPr>
        <p:txBody>
          <a:bodyPr wrap="none">
            <a:spAutoFit/>
          </a:bodyPr>
          <a:lstStyle/>
          <a:p>
            <a:r>
              <a:rPr lang="en-US" altLang="zh-TW" sz="2800" dirty="0">
                <a:solidFill>
                  <a:srgbClr val="F8F8F2"/>
                </a:solidFill>
                <a:latin typeface="Consolas" panose="020B0609020204030204" pitchFamily="49" charset="0"/>
              </a:rPr>
              <a:t>TweenMax.</a:t>
            </a:r>
            <a:r>
              <a:rPr lang="en-US" altLang="zh-TW" sz="2800" dirty="0">
                <a:solidFill>
                  <a:srgbClr val="A6E22E"/>
                </a:solidFill>
                <a:latin typeface="Consolas" panose="020B0609020204030204" pitchFamily="49" charset="0"/>
              </a:rPr>
              <a:t>to</a:t>
            </a:r>
            <a:r>
              <a:rPr lang="en-US" altLang="zh-TW" sz="2800" dirty="0">
                <a:solidFill>
                  <a:srgbClr val="F8F8F2"/>
                </a:solidFill>
                <a:latin typeface="Consolas" panose="020B0609020204030204" pitchFamily="49" charset="0"/>
              </a:rPr>
              <a:t>(</a:t>
            </a:r>
            <a:r>
              <a:rPr lang="en-US" altLang="zh-TW" sz="2800" dirty="0">
                <a:solidFill>
                  <a:srgbClr val="FFEE99"/>
                </a:solidFill>
                <a:latin typeface="Consolas" panose="020B0609020204030204" pitchFamily="49" charset="0"/>
              </a:rPr>
              <a:t>"#box"</a:t>
            </a:r>
            <a:r>
              <a:rPr lang="en-US" altLang="zh-TW" sz="2800" dirty="0">
                <a:solidFill>
                  <a:srgbClr val="F8F8F2"/>
                </a:solidFill>
                <a:latin typeface="Consolas" panose="020B0609020204030204" pitchFamily="49" charset="0"/>
              </a:rPr>
              <a:t>, </a:t>
            </a:r>
            <a:r>
              <a:rPr lang="en-US" altLang="zh-TW" sz="2800" dirty="0">
                <a:solidFill>
                  <a:srgbClr val="FF80F4"/>
                </a:solidFill>
                <a:latin typeface="Consolas" panose="020B0609020204030204" pitchFamily="49" charset="0"/>
              </a:rPr>
              <a:t>1</a:t>
            </a:r>
            <a:r>
              <a:rPr lang="en-US" altLang="zh-TW" sz="2800" dirty="0">
                <a:solidFill>
                  <a:srgbClr val="F8F8F2"/>
                </a:solidFill>
                <a:latin typeface="Consolas" panose="020B0609020204030204" pitchFamily="49" charset="0"/>
              </a:rPr>
              <a:t>, {x:</a:t>
            </a:r>
            <a:r>
              <a:rPr lang="en-US" altLang="zh-TW" sz="2800" dirty="0">
                <a:solidFill>
                  <a:srgbClr val="FFEE99"/>
                </a:solidFill>
                <a:latin typeface="Consolas" panose="020B0609020204030204" pitchFamily="49" charset="0"/>
              </a:rPr>
              <a:t>"700px"</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15" name="矩形 14"/>
          <p:cNvSpPr/>
          <p:nvPr/>
        </p:nvSpPr>
        <p:spPr>
          <a:xfrm>
            <a:off x="3890767" y="2378237"/>
            <a:ext cx="837089"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id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5541502" y="4689897"/>
            <a:ext cx="2521844"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多少秒數執行完成</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7" name="矩形 16"/>
          <p:cNvSpPr/>
          <p:nvPr/>
        </p:nvSpPr>
        <p:spPr>
          <a:xfrm>
            <a:off x="7889249" y="1809620"/>
            <a:ext cx="1098378"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屬性</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19" name="直線單箭頭接點 18"/>
          <p:cNvCxnSpPr/>
          <p:nvPr/>
        </p:nvCxnSpPr>
        <p:spPr>
          <a:xfrm>
            <a:off x="4727856" y="2741434"/>
            <a:ext cx="786253" cy="5675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單箭頭接點 20"/>
          <p:cNvCxnSpPr/>
          <p:nvPr/>
        </p:nvCxnSpPr>
        <p:spPr>
          <a:xfrm flipH="1">
            <a:off x="8063346" y="2310786"/>
            <a:ext cx="245783" cy="8735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單箭頭接點 22"/>
          <p:cNvCxnSpPr/>
          <p:nvPr/>
        </p:nvCxnSpPr>
        <p:spPr>
          <a:xfrm flipH="1" flipV="1">
            <a:off x="6576291" y="3899658"/>
            <a:ext cx="110040" cy="582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1106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向右箭號 5"/>
          <p:cNvSpPr/>
          <p:nvPr/>
        </p:nvSpPr>
        <p:spPr>
          <a:xfrm rot="5400000">
            <a:off x="1924418" y="2192955"/>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sp>
        <p:nvSpPr>
          <p:cNvPr id="7" name="矩形 6"/>
          <p:cNvSpPr/>
          <p:nvPr/>
        </p:nvSpPr>
        <p:spPr>
          <a:xfrm>
            <a:off x="4105563" y="865287"/>
            <a:ext cx="544376" cy="830997"/>
          </a:xfrm>
          <a:prstGeom prst="rect">
            <a:avLst/>
          </a:prstGeom>
        </p:spPr>
        <p:txBody>
          <a:bodyPr wrap="square">
            <a:spAutoFit/>
          </a:bodyPr>
          <a:lstStyle/>
          <a:p>
            <a:r>
              <a:rPr lang="en-US" altLang="zh-TW" sz="4800" b="1" dirty="0" smtClean="0">
                <a:solidFill>
                  <a:srgbClr val="89CE01"/>
                </a:solidFill>
                <a:latin typeface="Adobe 黑体 Std R" panose="020B0400000000000000" pitchFamily="34" charset="-128"/>
                <a:ea typeface="Adobe 黑体 Std R" panose="020B0400000000000000" pitchFamily="34" charset="-128"/>
              </a:rPr>
              <a:t>x</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8" name="矩形 7"/>
          <p:cNvSpPr/>
          <p:nvPr/>
        </p:nvSpPr>
        <p:spPr>
          <a:xfrm>
            <a:off x="1855784" y="2130395"/>
            <a:ext cx="544376" cy="830997"/>
          </a:xfrm>
          <a:prstGeom prst="rect">
            <a:avLst/>
          </a:prstGeom>
        </p:spPr>
        <p:txBody>
          <a:bodyPr wrap="square">
            <a:spAutoFit/>
          </a:bodyPr>
          <a:lstStyle/>
          <a:p>
            <a:r>
              <a:rPr lang="en-US" altLang="zh-TW" sz="4800" b="1" dirty="0" smtClean="0">
                <a:solidFill>
                  <a:srgbClr val="89CE01"/>
                </a:solidFill>
                <a:latin typeface="Adobe 黑体 Std R" panose="020B0400000000000000" pitchFamily="34" charset="-128"/>
                <a:ea typeface="Adobe 黑体 Std R" panose="020B0400000000000000" pitchFamily="34" charset="-128"/>
              </a:rPr>
              <a:t>y</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9" name="向右箭號 8"/>
          <p:cNvSpPr/>
          <p:nvPr/>
        </p:nvSpPr>
        <p:spPr>
          <a:xfrm>
            <a:off x="2789381" y="1243841"/>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37" y="1696284"/>
            <a:ext cx="6723463" cy="3949915"/>
          </a:xfrm>
          <a:prstGeom prst="rect">
            <a:avLst/>
          </a:prstGeom>
        </p:spPr>
      </p:pic>
    </p:spTree>
    <p:extLst>
      <p:ext uri="{BB962C8B-B14F-4D97-AF65-F5344CB8AC3E}">
        <p14:creationId xmlns:p14="http://schemas.microsoft.com/office/powerpoint/2010/main" val="216432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4060" y="587252"/>
            <a:ext cx="3639138"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Scale </a:t>
            </a:r>
            <a:r>
              <a:rPr lang="zh-TW" altLang="en-US" sz="2400" dirty="0">
                <a:solidFill>
                  <a:srgbClr val="89CE01"/>
                </a:solidFill>
                <a:latin typeface="Adobe 黑体 Std R" panose="020B0400000000000000" pitchFamily="34" charset="-128"/>
                <a:ea typeface="Adobe 黑体 Std R" panose="020B0400000000000000" pitchFamily="34" charset="-128"/>
              </a:rPr>
              <a:t>比例的縮放</a:t>
            </a:r>
          </a:p>
        </p:txBody>
      </p:sp>
      <p:sp>
        <p:nvSpPr>
          <p:cNvPr id="7" name="矩形 6"/>
          <p:cNvSpPr/>
          <p:nvPr/>
        </p:nvSpPr>
        <p:spPr>
          <a:xfrm>
            <a:off x="3897746" y="2542693"/>
            <a:ext cx="6096000" cy="2308324"/>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dialogBox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scaleX:</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scaleY:</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transformOrigin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 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087457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群組 27"/>
          <p:cNvGrpSpPr/>
          <p:nvPr/>
        </p:nvGrpSpPr>
        <p:grpSpPr>
          <a:xfrm>
            <a:off x="3307384" y="1925732"/>
            <a:ext cx="5697333" cy="3271190"/>
            <a:chOff x="3250234" y="1973357"/>
            <a:chExt cx="5697333" cy="327119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56" y="2367263"/>
              <a:ext cx="3288888" cy="2367998"/>
            </a:xfrm>
            <a:prstGeom prst="rect">
              <a:avLst/>
            </a:prstGeom>
          </p:spPr>
        </p:pic>
        <p:cxnSp>
          <p:nvCxnSpPr>
            <p:cNvPr id="6" name="直線接點 5"/>
            <p:cNvCxnSpPr/>
            <p:nvPr/>
          </p:nvCxnSpPr>
          <p:spPr>
            <a:xfrm>
              <a:off x="4286455" y="2367262"/>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接點 6"/>
            <p:cNvCxnSpPr/>
            <p:nvPr/>
          </p:nvCxnSpPr>
          <p:spPr>
            <a:xfrm>
              <a:off x="4286455" y="4736389"/>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直線接點 10"/>
            <p:cNvCxnSpPr/>
            <p:nvPr/>
          </p:nvCxnSpPr>
          <p:spPr>
            <a:xfrm>
              <a:off x="4286455" y="2367262"/>
              <a:ext cx="0" cy="2369127"/>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直線接點 11"/>
            <p:cNvCxnSpPr/>
            <p:nvPr/>
          </p:nvCxnSpPr>
          <p:spPr>
            <a:xfrm>
              <a:off x="7598063" y="2367262"/>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13" name="矩形 12"/>
            <p:cNvSpPr/>
            <p:nvPr/>
          </p:nvSpPr>
          <p:spPr>
            <a:xfrm>
              <a:off x="3670250" y="1997929"/>
              <a:ext cx="910827"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4" name="矩形 13"/>
            <p:cNvSpPr/>
            <p:nvPr/>
          </p:nvSpPr>
          <p:spPr>
            <a:xfrm>
              <a:off x="7415595" y="4856151"/>
              <a:ext cx="1455848"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5" name="矩形 14"/>
            <p:cNvSpPr/>
            <p:nvPr/>
          </p:nvSpPr>
          <p:spPr>
            <a:xfrm>
              <a:off x="3533994" y="4856151"/>
              <a:ext cx="1183337"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7004577" y="1978866"/>
              <a:ext cx="1125629"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20" name="直線接點 19"/>
            <p:cNvCxnSpPr/>
            <p:nvPr/>
          </p:nvCxnSpPr>
          <p:spPr>
            <a:xfrm>
              <a:off x="4278502" y="3611706"/>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直線接點 20"/>
            <p:cNvCxnSpPr/>
            <p:nvPr/>
          </p:nvCxnSpPr>
          <p:spPr>
            <a:xfrm>
              <a:off x="5996337" y="2367248"/>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22" name="矩形 21"/>
            <p:cNvSpPr/>
            <p:nvPr/>
          </p:nvSpPr>
          <p:spPr>
            <a:xfrm>
              <a:off x="5501650" y="1973357"/>
              <a:ext cx="989373"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4" name="矩形 23"/>
            <p:cNvSpPr/>
            <p:nvPr/>
          </p:nvSpPr>
          <p:spPr>
            <a:xfrm>
              <a:off x="5436212" y="4875215"/>
              <a:ext cx="1261884"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5" name="矩形 24"/>
            <p:cNvSpPr/>
            <p:nvPr/>
          </p:nvSpPr>
          <p:spPr>
            <a:xfrm>
              <a:off x="3250234" y="3427040"/>
              <a:ext cx="1047082"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6" name="矩形 25"/>
            <p:cNvSpPr/>
            <p:nvPr/>
          </p:nvSpPr>
          <p:spPr>
            <a:xfrm>
              <a:off x="7627975" y="3427040"/>
              <a:ext cx="1319592"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7" name="矩形 26"/>
            <p:cNvSpPr/>
            <p:nvPr/>
          </p:nvSpPr>
          <p:spPr>
            <a:xfrm>
              <a:off x="5433521" y="3611706"/>
              <a:ext cx="1125629"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grpSp>
    </p:spTree>
    <p:extLst>
      <p:ext uri="{BB962C8B-B14F-4D97-AF65-F5344CB8AC3E}">
        <p14:creationId xmlns:p14="http://schemas.microsoft.com/office/powerpoint/2010/main" val="376541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184" y="733425"/>
            <a:ext cx="5430666" cy="4772996"/>
          </a:xfrm>
          <a:prstGeom prst="rect">
            <a:avLst/>
          </a:prstGeom>
        </p:spPr>
      </p:pic>
      <p:sp>
        <p:nvSpPr>
          <p:cNvPr id="7" name="矩形 6"/>
          <p:cNvSpPr/>
          <p:nvPr/>
        </p:nvSpPr>
        <p:spPr>
          <a:xfrm>
            <a:off x="4027659" y="5676900"/>
            <a:ext cx="3769815" cy="369332"/>
          </a:xfrm>
          <a:prstGeom prst="rect">
            <a:avLst/>
          </a:prstGeom>
        </p:spPr>
        <p:txBody>
          <a:bodyPr wrap="none">
            <a:spAutoFit/>
          </a:bodyPr>
          <a:lstStyle/>
          <a:p>
            <a:r>
              <a:rPr lang="zh-TW" altLang="en-US" dirty="0">
                <a:solidFill>
                  <a:srgbClr val="89CE01"/>
                </a:solidFill>
                <a:hlinkClick r:id="rId3"/>
              </a:rPr>
              <a:t>https://greensock.com/ease-visualizer</a:t>
            </a:r>
            <a:endParaRPr lang="zh-TW" altLang="en-US" dirty="0">
              <a:solidFill>
                <a:srgbClr val="89CE01"/>
              </a:solidFill>
            </a:endParaRPr>
          </a:p>
        </p:txBody>
      </p:sp>
    </p:spTree>
    <p:extLst>
      <p:ext uri="{BB962C8B-B14F-4D97-AF65-F5344CB8AC3E}">
        <p14:creationId xmlns:p14="http://schemas.microsoft.com/office/powerpoint/2010/main" val="3544511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188693"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03 CSS </a:t>
            </a:r>
            <a:r>
              <a:rPr lang="zh-TW" altLang="en-US" sz="2400" b="1" dirty="0">
                <a:solidFill>
                  <a:srgbClr val="89CE01"/>
                </a:solidFill>
                <a:latin typeface="Adobe 黑体 Std R" panose="020B0400000000000000" pitchFamily="34" charset="-128"/>
                <a:ea typeface="Adobe 黑体 Std R" panose="020B0400000000000000" pitchFamily="34" charset="-128"/>
              </a:rPr>
              <a:t>屬性控制</a:t>
            </a:r>
          </a:p>
        </p:txBody>
      </p:sp>
      <p:sp>
        <p:nvSpPr>
          <p:cNvPr id="5" name="矩形 4"/>
          <p:cNvSpPr/>
          <p:nvPr/>
        </p:nvSpPr>
        <p:spPr>
          <a:xfrm>
            <a:off x="4324350" y="2761387"/>
            <a:ext cx="6096000" cy="1754326"/>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3</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339374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227165"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04 </a:t>
            </a:r>
            <a:r>
              <a:rPr lang="zh-TW" altLang="en-US" sz="2400" b="1" dirty="0">
                <a:solidFill>
                  <a:srgbClr val="89CE01"/>
                </a:solidFill>
                <a:latin typeface="Adobe 黑体 Std R" panose="020B0400000000000000" pitchFamily="34" charset="-128"/>
                <a:ea typeface="Adobe 黑体 Std R" panose="020B0400000000000000" pitchFamily="34" charset="-128"/>
              </a:rPr>
              <a:t>動畫結束之後</a:t>
            </a:r>
          </a:p>
        </p:txBody>
      </p:sp>
      <p:sp>
        <p:nvSpPr>
          <p:cNvPr id="5" name="矩形 4"/>
          <p:cNvSpPr/>
          <p:nvPr/>
        </p:nvSpPr>
        <p:spPr>
          <a:xfrm>
            <a:off x="3629025" y="2260164"/>
            <a:ext cx="6096000" cy="2585323"/>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動畫播完了</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smtClean="0">
                <a:solidFill>
                  <a:srgbClr val="F8F8F2"/>
                </a:solidFill>
                <a:latin typeface="Consolas" panose="020B0609020204030204" pitchFamily="49" charset="0"/>
              </a:rPr>
              <a:t>}</a:t>
            </a:r>
          </a:p>
          <a:p>
            <a:pPr lvl="1"/>
            <a:r>
              <a:rPr lang="en-US" altLang="zh-TW" dirty="0" smtClean="0">
                <a:solidFill>
                  <a:srgbClr val="F8F8F2"/>
                </a:solidFill>
                <a:latin typeface="Consolas" panose="020B0609020204030204" pitchFamily="49" charset="0"/>
              </a:rPr>
              <a:t>} </a:t>
            </a:r>
          </a:p>
          <a:p>
            <a:r>
              <a:rPr lang="en-US" altLang="zh-TW" dirty="0" smtClean="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60414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1963999"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05 </a:t>
            </a:r>
            <a:r>
              <a:rPr lang="zh-TW" altLang="en-US" sz="2400" b="1" dirty="0">
                <a:solidFill>
                  <a:srgbClr val="89CE01"/>
                </a:solidFill>
                <a:latin typeface="Adobe 黑体 Std R" panose="020B0400000000000000" pitchFamily="34" charset="-128"/>
                <a:ea typeface="Adobe 黑体 Std R" panose="020B0400000000000000" pitchFamily="34" charset="-128"/>
              </a:rPr>
              <a:t>旋轉</a:t>
            </a:r>
          </a:p>
        </p:txBody>
      </p:sp>
      <p:sp>
        <p:nvSpPr>
          <p:cNvPr id="5" name="矩形 4"/>
          <p:cNvSpPr/>
          <p:nvPr/>
        </p:nvSpPr>
        <p:spPr>
          <a:xfrm>
            <a:off x="2905235" y="1901815"/>
            <a:ext cx="7400816" cy="3693319"/>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height: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rotation: </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y: </a:t>
            </a:r>
            <a:r>
              <a:rPr lang="en-US" altLang="zh-TW" dirty="0" err="1">
                <a:solidFill>
                  <a:srgbClr val="F8F8F2"/>
                </a:solidFill>
                <a:latin typeface="Consolas" panose="020B0609020204030204" pitchFamily="49" charset="0"/>
              </a:rPr>
              <a:t>window.innerHeight</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424</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BackAminFn</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smtClean="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BackAminFn</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TweenMax.</a:t>
            </a:r>
            <a:r>
              <a:rPr lang="en-US" altLang="zh-TW" dirty="0" smtClean="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".message"</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1.5</a:t>
            </a:r>
            <a:r>
              <a:rPr lang="en-US" altLang="zh-TW" dirty="0">
                <a:solidFill>
                  <a:srgbClr val="F8F8F2"/>
                </a:solidFill>
                <a:latin typeface="Consolas" panose="020B0609020204030204" pitchFamily="49" charset="0"/>
              </a:rPr>
              <a:t>, { opacity: </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919903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99155" y="2942063"/>
            <a:ext cx="2441694" cy="769441"/>
          </a:xfrm>
          <a:prstGeom prst="rect">
            <a:avLst/>
          </a:prstGeom>
        </p:spPr>
        <p:txBody>
          <a:bodyPr wrap="none">
            <a:spAutoFit/>
          </a:bodyPr>
          <a:lstStyle/>
          <a:p>
            <a:r>
              <a:rPr lang="zh-TW" altLang="en-US" sz="4400" dirty="0" smtClean="0">
                <a:solidFill>
                  <a:srgbClr val="89CE01"/>
                </a:solidFill>
                <a:latin typeface="Adobe 繁黑體 Std B" panose="020B0700000000000000" pitchFamily="34" charset="-120"/>
                <a:ea typeface="Adobe 繁黑體 Std B" panose="020B0700000000000000" pitchFamily="34" charset="-120"/>
              </a:rPr>
              <a:t>範例下載</a:t>
            </a:r>
            <a:endParaRPr lang="zh-TW" altLang="en-US" sz="4400" dirty="0">
              <a:solidFill>
                <a:srgbClr val="89CE0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72870" y="3777474"/>
            <a:ext cx="6298303" cy="369332"/>
          </a:xfrm>
          <a:prstGeom prst="rect">
            <a:avLst/>
          </a:prstGeom>
        </p:spPr>
        <p:txBody>
          <a:bodyPr wrap="square">
            <a:spAutoFit/>
          </a:bodyPr>
          <a:lstStyle/>
          <a:p>
            <a:r>
              <a:rPr lang="zh-TW" altLang="en-US" dirty="0">
                <a:solidFill>
                  <a:schemeClr val="bg1"/>
                </a:solidFill>
                <a:hlinkClick r:id="rId2"/>
              </a:rPr>
              <a:t>https://github.com/MikeCheng1208/TweenMax_course_example</a:t>
            </a:r>
            <a:endParaRPr lang="zh-TW" altLang="en-US" dirty="0">
              <a:solidFill>
                <a:schemeClr val="bg1"/>
              </a:solidFill>
            </a:endParaRPr>
          </a:p>
        </p:txBody>
      </p:sp>
    </p:spTree>
    <p:extLst>
      <p:ext uri="{BB962C8B-B14F-4D97-AF65-F5344CB8AC3E}">
        <p14:creationId xmlns:p14="http://schemas.microsoft.com/office/powerpoint/2010/main" val="1920034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4128053"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06 </a:t>
            </a:r>
            <a:r>
              <a:rPr lang="en-US" altLang="zh-TW" sz="2400"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生命週期</a:t>
            </a:r>
          </a:p>
        </p:txBody>
      </p:sp>
      <p:sp>
        <p:nvSpPr>
          <p:cNvPr id="5" name="矩形 4"/>
          <p:cNvSpPr/>
          <p:nvPr/>
        </p:nvSpPr>
        <p:spPr>
          <a:xfrm>
            <a:off x="3248025" y="1748641"/>
            <a:ext cx="6096000" cy="3970318"/>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pPr lvl="2"/>
            <a:r>
              <a:rPr lang="en-US" altLang="zh-TW" dirty="0">
                <a:solidFill>
                  <a:srgbClr val="F8F8F2"/>
                </a:solidFill>
                <a:latin typeface="Consolas" panose="020B0609020204030204" pitchFamily="49" charset="0"/>
              </a:rPr>
              <a:t>x:</a:t>
            </a:r>
            <a:r>
              <a:rPr lang="en-US" altLang="zh-TW" dirty="0">
                <a:solidFill>
                  <a:srgbClr val="FFEE99"/>
                </a:solidFill>
                <a:latin typeface="Consolas" panose="020B0609020204030204" pitchFamily="49" charset="0"/>
              </a:rPr>
              <a:t>"700px"</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onStart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動畫開始</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動畫進行中</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動畫結束</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87143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2276475"/>
            <a:ext cx="10506075" cy="2133600"/>
          </a:xfrm>
          <a:prstGeom prst="rect">
            <a:avLst/>
          </a:prstGeom>
        </p:spPr>
      </p:pic>
      <p:sp>
        <p:nvSpPr>
          <p:cNvPr id="5" name="矩形 4"/>
          <p:cNvSpPr/>
          <p:nvPr/>
        </p:nvSpPr>
        <p:spPr>
          <a:xfrm>
            <a:off x="3503460" y="4768727"/>
            <a:ext cx="4698722" cy="338554"/>
          </a:xfrm>
          <a:prstGeom prst="rect">
            <a:avLst/>
          </a:prstGeom>
        </p:spPr>
        <p:txBody>
          <a:bodyPr wrap="none">
            <a:spAutoFit/>
          </a:bodyPr>
          <a:lstStyle/>
          <a:p>
            <a:r>
              <a:rPr lang="zh-TW" altLang="en-US" sz="1600" dirty="0" smtClean="0">
                <a:solidFill>
                  <a:srgbClr val="D2D2D2"/>
                </a:solidFill>
                <a:latin typeface="Adobe 黑体 Std R" panose="020B0400000000000000" pitchFamily="34" charset="-128"/>
                <a:ea typeface="Adobe 黑体 Std R" panose="020B0400000000000000" pitchFamily="34" charset="-128"/>
              </a:rPr>
              <a:t>動畫開始跟動畫結束只會有一次所以只會執行一次</a:t>
            </a:r>
            <a:endParaRPr lang="zh-TW" altLang="en-US" sz="1600" dirty="0">
              <a:solidFill>
                <a:srgbClr val="D2D2D2"/>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896911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2291012"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07 Repeat</a:t>
            </a:r>
          </a:p>
        </p:txBody>
      </p:sp>
      <p:sp>
        <p:nvSpPr>
          <p:cNvPr id="5" name="矩形 4"/>
          <p:cNvSpPr/>
          <p:nvPr/>
        </p:nvSpPr>
        <p:spPr>
          <a:xfrm>
            <a:off x="1543815" y="3572560"/>
            <a:ext cx="9476609" cy="369332"/>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60</a:t>
            </a:r>
            <a:r>
              <a:rPr lang="en-US" altLang="zh-TW" dirty="0">
                <a:solidFill>
                  <a:srgbClr val="F8F8F2"/>
                </a:solidFill>
                <a:latin typeface="Consolas" panose="020B0609020204030204" pitchFamily="49" charset="0"/>
              </a:rPr>
              <a:t>, {rotation:</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 repeat: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ease:Linear.easeInOut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06039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9735" y="3311402"/>
            <a:ext cx="3658374"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在來說些比較進階的應用</a:t>
            </a:r>
            <a:endParaRPr lang="zh-TW" altLang="en-US" sz="2400" b="1" dirty="0">
              <a:solidFill>
                <a:srgbClr val="89CE0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988607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2024" y="3372535"/>
            <a:ext cx="10544175" cy="369332"/>
          </a:xfrm>
          <a:prstGeom prst="rect">
            <a:avLst/>
          </a:prstGeom>
        </p:spPr>
        <p:txBody>
          <a:bodyPr wrap="square">
            <a:spAutoFit/>
          </a:bodyPr>
          <a:lstStyle/>
          <a:p>
            <a:r>
              <a:rPr lang="en-US" altLang="zh-TW" dirty="0" err="1">
                <a:solidFill>
                  <a:srgbClr val="F8F8F2"/>
                </a:solidFill>
                <a:latin typeface="Consolas" panose="020B0609020204030204" pitchFamily="49" charset="0"/>
              </a:rPr>
              <a:t>TweenMax.</a:t>
            </a:r>
            <a:r>
              <a:rPr lang="en-US" altLang="zh-TW" dirty="0" err="1">
                <a:solidFill>
                  <a:srgbClr val="A6E22E"/>
                </a:solidFill>
                <a:latin typeface="Consolas" panose="020B0609020204030204" pitchFamily="49" charset="0"/>
              </a:rPr>
              <a:t>staggerTo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".pic"</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{transform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translateY</a:t>
            </a:r>
            <a:r>
              <a:rPr lang="en-US" altLang="zh-TW" dirty="0">
                <a:solidFill>
                  <a:srgbClr val="FFEE99"/>
                </a:solidFill>
                <a:latin typeface="Consolas" panose="020B0609020204030204" pitchFamily="49" charset="0"/>
              </a:rPr>
              <a:t>(0px</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 opacity:</a:t>
            </a:r>
            <a:r>
              <a:rPr lang="en-US" altLang="zh-TW" dirty="0" smtClean="0">
                <a:solidFill>
                  <a:srgbClr val="FF80F4"/>
                </a:solidFill>
                <a:latin typeface="Consolas" panose="020B0609020204030204" pitchFamily="49" charset="0"/>
              </a:rPr>
              <a:t>1</a:t>
            </a:r>
            <a:r>
              <a:rPr lang="en-US" altLang="zh-TW" dirty="0" smtClean="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0.2</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684060" y="587252"/>
            <a:ext cx="4017446"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01 </a:t>
            </a:r>
            <a:r>
              <a:rPr lang="en-US" altLang="zh-TW" sz="2400" dirty="0" err="1">
                <a:solidFill>
                  <a:srgbClr val="89CE01"/>
                </a:solidFill>
                <a:latin typeface="Adobe 黑体 Std R" panose="020B0400000000000000" pitchFamily="34" charset="-128"/>
                <a:ea typeface="Adobe 黑体 Std R" panose="020B0400000000000000" pitchFamily="34" charset="-128"/>
              </a:rPr>
              <a:t>staggerTo</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依序處理</a:t>
            </a:r>
          </a:p>
        </p:txBody>
      </p:sp>
      <p:sp>
        <p:nvSpPr>
          <p:cNvPr id="6" name="矩形 5"/>
          <p:cNvSpPr/>
          <p:nvPr/>
        </p:nvSpPr>
        <p:spPr>
          <a:xfrm>
            <a:off x="7696828" y="4963983"/>
            <a:ext cx="2856872"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所有物件慢</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0.2</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秒執行</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7" name="直線單箭頭接點 6"/>
          <p:cNvCxnSpPr/>
          <p:nvPr/>
        </p:nvCxnSpPr>
        <p:spPr>
          <a:xfrm flipV="1">
            <a:off x="9182100" y="3829050"/>
            <a:ext cx="1371600" cy="9810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40786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8782" y="3149084"/>
            <a:ext cx="3733714"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TweenMax.</a:t>
            </a:r>
            <a:r>
              <a:rPr lang="en-US" altLang="zh-TW" sz="2800" dirty="0" err="1">
                <a:solidFill>
                  <a:srgbClr val="A6E22E"/>
                </a:solidFill>
                <a:latin typeface="Consolas" panose="020B0609020204030204" pitchFamily="49" charset="0"/>
              </a:rPr>
              <a:t>staggerTo</a:t>
            </a:r>
            <a:endParaRPr lang="zh-TW" altLang="en-US" sz="2800" dirty="0"/>
          </a:p>
        </p:txBody>
      </p:sp>
      <p:sp>
        <p:nvSpPr>
          <p:cNvPr id="6" name="矩形 5"/>
          <p:cNvSpPr/>
          <p:nvPr/>
        </p:nvSpPr>
        <p:spPr>
          <a:xfrm>
            <a:off x="1758782" y="3797469"/>
            <a:ext cx="9204493" cy="307777"/>
          </a:xfrm>
          <a:prstGeom prst="rect">
            <a:avLst/>
          </a:prstGeom>
        </p:spPr>
        <p:txBody>
          <a:bodyPr wrap="square">
            <a:spAutoFit/>
          </a:bodyPr>
          <a:lstStyle/>
          <a:p>
            <a:r>
              <a:rPr lang="en-US" altLang="zh-TW" sz="1400" b="1" dirty="0" err="1">
                <a:solidFill>
                  <a:srgbClr val="D2D2D2"/>
                </a:solidFill>
                <a:latin typeface="微軟正黑體 Light" panose="020B0304030504040204" pitchFamily="34" charset="-120"/>
                <a:ea typeface="微軟正黑體 Light" panose="020B0304030504040204" pitchFamily="34" charset="-120"/>
              </a:rPr>
              <a:t>staggerTo</a:t>
            </a:r>
            <a:r>
              <a:rPr lang="en-US" altLang="zh-TW" sz="1400" b="1" dirty="0" smtClean="0">
                <a:solidFill>
                  <a:srgbClr val="D2D2D2"/>
                </a:solidFill>
                <a:latin typeface="微軟正黑體 Light" panose="020B0304030504040204" pitchFamily="34" charset="-120"/>
                <a:ea typeface="微軟正黑體 Light" panose="020B0304030504040204" pitchFamily="34" charset="-120"/>
              </a:rPr>
              <a:t>( ) </a:t>
            </a:r>
            <a:r>
              <a:rPr lang="zh-TW" altLang="en-US" sz="1400" b="1" dirty="0">
                <a:solidFill>
                  <a:srgbClr val="D2D2D2"/>
                </a:solidFill>
                <a:latin typeface="微軟正黑體 Light" panose="020B0304030504040204" pitchFamily="34" charset="-120"/>
                <a:ea typeface="微軟正黑體 Light" panose="020B0304030504040204" pitchFamily="34" charset="-120"/>
              </a:rPr>
              <a:t>會抓取所有的目標，並為每個目標創建</a:t>
            </a:r>
            <a:r>
              <a:rPr lang="zh-TW" altLang="en-US" sz="1400" b="1" dirty="0" smtClean="0">
                <a:solidFill>
                  <a:srgbClr val="D2D2D2"/>
                </a:solidFill>
                <a:latin typeface="微軟正黑體 Light" panose="020B0304030504040204" pitchFamily="34" charset="-120"/>
                <a:ea typeface="微軟正黑體 Light" panose="020B0304030504040204" pitchFamily="34" charset="-120"/>
              </a:rPr>
              <a:t>一個 </a:t>
            </a:r>
            <a:r>
              <a:rPr lang="en-US" altLang="zh-TW" sz="1400" b="1" dirty="0" smtClean="0">
                <a:solidFill>
                  <a:srgbClr val="D2D2D2"/>
                </a:solidFill>
                <a:latin typeface="微軟正黑體 Light" panose="020B0304030504040204" pitchFamily="34" charset="-120"/>
                <a:ea typeface="微軟正黑體 Light" panose="020B0304030504040204" pitchFamily="34" charset="-120"/>
              </a:rPr>
              <a:t>to( ) </a:t>
            </a:r>
            <a:r>
              <a:rPr lang="zh-TW" altLang="en-US" sz="1400" b="1" dirty="0" smtClean="0">
                <a:solidFill>
                  <a:srgbClr val="D2D2D2"/>
                </a:solidFill>
                <a:latin typeface="微軟正黑體 Light" panose="020B0304030504040204" pitchFamily="34" charset="-120"/>
                <a:ea typeface="微軟正黑體 Light" panose="020B0304030504040204" pitchFamily="34" charset="-120"/>
              </a:rPr>
              <a:t>補</a:t>
            </a:r>
            <a:r>
              <a:rPr lang="zh-TW" altLang="en-US" sz="1400" b="1" dirty="0">
                <a:solidFill>
                  <a:srgbClr val="D2D2D2"/>
                </a:solidFill>
                <a:latin typeface="微軟正黑體 Light" panose="020B0304030504040204" pitchFamily="34" charset="-120"/>
                <a:ea typeface="微軟正黑體 Light" panose="020B0304030504040204" pitchFamily="34" charset="-120"/>
              </a:rPr>
              <a:t>間，然後回傳一個包含所有動畫補間的內容。</a:t>
            </a:r>
            <a:endParaRPr lang="zh-TW" altLang="en-US" sz="1400" b="1" dirty="0">
              <a:solidFill>
                <a:srgbClr val="D2D2D2"/>
              </a:solidFill>
              <a:effectLst/>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30311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4060" y="587252"/>
            <a:ext cx="2539478"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a:t>
            </a:r>
            <a:r>
              <a:rPr lang="zh-TW" altLang="en-US" sz="2400" dirty="0">
                <a:solidFill>
                  <a:srgbClr val="89CE01"/>
                </a:solidFill>
                <a:latin typeface="Adobe 黑体 Std R" panose="020B0400000000000000" pitchFamily="34" charset="-128"/>
                <a:ea typeface="Adobe 黑体 Std R" panose="020B0400000000000000" pitchFamily="34" charset="-128"/>
              </a:rPr>
              <a:t>捲軸動畫</a:t>
            </a:r>
          </a:p>
        </p:txBody>
      </p:sp>
      <p:sp>
        <p:nvSpPr>
          <p:cNvPr id="2" name="矩形 1"/>
          <p:cNvSpPr/>
          <p:nvPr/>
        </p:nvSpPr>
        <p:spPr>
          <a:xfrm>
            <a:off x="923926" y="3493264"/>
            <a:ext cx="10610850" cy="738664"/>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jquery</a:t>
            </a:r>
            <a:r>
              <a:rPr lang="en-US" altLang="zh-TW" sz="1400" dirty="0">
                <a:solidFill>
                  <a:srgbClr val="FFEE99"/>
                </a:solidFill>
                <a:latin typeface="Consolas" panose="020B0609020204030204" pitchFamily="49" charset="0"/>
              </a:rPr>
              <a:t>/2.2.4/jquery.min.js"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/1.20.4/plugins/ScrollToPlugin.min.js"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
        <p:nvSpPr>
          <p:cNvPr id="4" name="矩形 3"/>
          <p:cNvSpPr/>
          <p:nvPr/>
        </p:nvSpPr>
        <p:spPr>
          <a:xfrm>
            <a:off x="923926" y="3123932"/>
            <a:ext cx="659155" cy="369332"/>
          </a:xfrm>
          <a:prstGeom prst="rect">
            <a:avLst/>
          </a:prstGeom>
        </p:spPr>
        <p:txBody>
          <a:bodyPr wrap="none">
            <a:spAutoFit/>
          </a:bodyPr>
          <a:lstStyle/>
          <a:p>
            <a:r>
              <a:rPr lang="zh-TW" altLang="en-US" b="1" dirty="0" smtClean="0">
                <a:solidFill>
                  <a:srgbClr val="D2D2D2"/>
                </a:solidFill>
                <a:latin typeface="Adobe 黑体 Std R" panose="020B0400000000000000" pitchFamily="34" charset="-128"/>
                <a:ea typeface="Adobe 黑体 Std R" panose="020B0400000000000000" pitchFamily="34" charset="-128"/>
              </a:rPr>
              <a:t>載入</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163654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38920" y="2488880"/>
            <a:ext cx="3427541" cy="369332"/>
          </a:xfrm>
          <a:prstGeom prst="rect">
            <a:avLst/>
          </a:prstGeom>
        </p:spPr>
        <p:txBody>
          <a:bodyPr wrap="none">
            <a:spAutoFit/>
          </a:bodyPr>
          <a:lstStyle/>
          <a:p>
            <a:r>
              <a:rPr lang="en-US" altLang="zh-TW" b="1" dirty="0" err="1" smtClean="0">
                <a:solidFill>
                  <a:srgbClr val="89CE01"/>
                </a:solidFill>
                <a:latin typeface="Adobe 黑体 Std R" panose="020B0400000000000000" pitchFamily="34" charset="-128"/>
                <a:ea typeface="Adobe 黑体 Std R" panose="020B0400000000000000" pitchFamily="34" charset="-128"/>
              </a:rPr>
              <a:t>Jquery</a:t>
            </a:r>
            <a:r>
              <a:rPr lang="en-US" altLang="zh-TW" b="1" dirty="0" smtClean="0">
                <a:solidFill>
                  <a:srgbClr val="89CE01"/>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 :  </a:t>
            </a:r>
            <a:r>
              <a:rPr lang="zh-TW" altLang="en-US" b="1" dirty="0" smtClean="0">
                <a:solidFill>
                  <a:srgbClr val="D2D2D2"/>
                </a:solidFill>
                <a:latin typeface="Adobe 黑体 Std R" panose="020B0400000000000000" pitchFamily="34" charset="-128"/>
                <a:ea typeface="Adobe 黑体 Std R" panose="020B0400000000000000" pitchFamily="34" charset="-128"/>
              </a:rPr>
              <a:t>處理</a:t>
            </a:r>
            <a:r>
              <a:rPr lang="en-US" altLang="zh-TW" b="1" dirty="0" smtClean="0">
                <a:solidFill>
                  <a:srgbClr val="D2D2D2"/>
                </a:solidFill>
                <a:latin typeface="Adobe 黑体 Std R" panose="020B0400000000000000" pitchFamily="34" charset="-128"/>
                <a:ea typeface="Adobe 黑体 Std R" panose="020B0400000000000000" pitchFamily="34" charset="-128"/>
              </a:rPr>
              <a:t>DOM</a:t>
            </a:r>
            <a:r>
              <a:rPr lang="zh-TW" altLang="en-US" b="1" dirty="0" smtClean="0">
                <a:solidFill>
                  <a:srgbClr val="D2D2D2"/>
                </a:solidFill>
                <a:latin typeface="Adobe 黑体 Std R" panose="020B0400000000000000" pitchFamily="34" charset="-128"/>
                <a:ea typeface="Adobe 黑体 Std R" panose="020B0400000000000000" pitchFamily="34" charset="-128"/>
              </a:rPr>
              <a:t>上面的選取</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
        <p:nvSpPr>
          <p:cNvPr id="5" name="矩形 4"/>
          <p:cNvSpPr/>
          <p:nvPr/>
        </p:nvSpPr>
        <p:spPr>
          <a:xfrm>
            <a:off x="1638920" y="3353379"/>
            <a:ext cx="3284874" cy="369332"/>
          </a:xfrm>
          <a:prstGeom prst="rect">
            <a:avLst/>
          </a:prstGeom>
        </p:spPr>
        <p:txBody>
          <a:bodyPr wrap="none">
            <a:spAutoFit/>
          </a:bodyPr>
          <a:lstStyle/>
          <a:p>
            <a:r>
              <a:rPr lang="en-US" altLang="zh-TW" b="1" dirty="0" err="1" smtClean="0">
                <a:solidFill>
                  <a:srgbClr val="89CE01"/>
                </a:solidFill>
                <a:latin typeface="Adobe 黑体 Std R" panose="020B0400000000000000" pitchFamily="34" charset="-128"/>
                <a:ea typeface="Adobe 黑体 Std R" panose="020B0400000000000000" pitchFamily="34" charset="-128"/>
              </a:rPr>
              <a:t>TweenMax</a:t>
            </a:r>
            <a:r>
              <a:rPr lang="zh-TW" altLang="en-US" b="1" dirty="0" smtClean="0">
                <a:solidFill>
                  <a:srgbClr val="89CE01"/>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 :</a:t>
            </a:r>
            <a:r>
              <a:rPr lang="zh-TW" altLang="en-US" b="1" dirty="0" smtClean="0">
                <a:solidFill>
                  <a:srgbClr val="D2D2D2"/>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 </a:t>
            </a:r>
            <a:r>
              <a:rPr lang="zh-TW" altLang="en-US" b="1" dirty="0" smtClean="0">
                <a:solidFill>
                  <a:srgbClr val="D2D2D2"/>
                </a:solidFill>
                <a:latin typeface="Adobe 黑体 Std R" panose="020B0400000000000000" pitchFamily="34" charset="-128"/>
                <a:ea typeface="Adobe 黑体 Std R" panose="020B0400000000000000" pitchFamily="34" charset="-128"/>
              </a:rPr>
              <a:t>動態處理 </a:t>
            </a:r>
            <a:r>
              <a:rPr lang="en-US" altLang="zh-TW" dirty="0" smtClean="0">
                <a:solidFill>
                  <a:schemeClr val="tx1">
                    <a:lumMod val="75000"/>
                    <a:lumOff val="25000"/>
                  </a:schemeClr>
                </a:solidFill>
                <a:latin typeface="Adobe 繁黑體 Std B" panose="020B0700000000000000" pitchFamily="34" charset="-120"/>
                <a:ea typeface="Adobe 繁黑體 Std B" panose="020B0700000000000000" pitchFamily="34" charset="-120"/>
              </a:rPr>
              <a:t>(</a:t>
            </a:r>
            <a:r>
              <a:rPr lang="zh-TW" altLang="en-US" dirty="0" smtClean="0">
                <a:solidFill>
                  <a:schemeClr val="tx1">
                    <a:lumMod val="75000"/>
                    <a:lumOff val="25000"/>
                  </a:schemeClr>
                </a:solidFill>
                <a:latin typeface="Adobe 繁黑體 Std B" panose="020B0700000000000000" pitchFamily="34" charset="-120"/>
                <a:ea typeface="Adobe 繁黑體 Std B" panose="020B0700000000000000" pitchFamily="34" charset="-120"/>
              </a:rPr>
              <a:t> 廢話</a:t>
            </a:r>
            <a:endParaRPr lang="zh-TW" altLang="en-US"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638920" y="4217878"/>
            <a:ext cx="6157455" cy="369332"/>
          </a:xfrm>
          <a:prstGeom prst="rect">
            <a:avLst/>
          </a:prstGeom>
        </p:spPr>
        <p:txBody>
          <a:bodyPr wrap="none">
            <a:spAutoFit/>
          </a:bodyPr>
          <a:lstStyle/>
          <a:p>
            <a:r>
              <a:rPr lang="en-US" altLang="zh-TW" b="1" dirty="0" err="1" smtClean="0">
                <a:solidFill>
                  <a:srgbClr val="89CE01"/>
                </a:solidFill>
                <a:latin typeface="Adobe 黑体 Std R" panose="020B0400000000000000" pitchFamily="34" charset="-128"/>
                <a:ea typeface="Adobe 黑体 Std R" panose="020B0400000000000000" pitchFamily="34" charset="-128"/>
              </a:rPr>
              <a:t>ScrollToPlugin</a:t>
            </a:r>
            <a:r>
              <a:rPr lang="zh-TW" altLang="en-US" dirty="0" smtClean="0">
                <a:solidFill>
                  <a:srgbClr val="89CE01"/>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a:t>
            </a:r>
            <a:r>
              <a:rPr lang="zh-TW" altLang="en-US" b="1" dirty="0" smtClean="0">
                <a:solidFill>
                  <a:srgbClr val="D2D2D2"/>
                </a:solidFill>
                <a:latin typeface="Adobe 黑体 Std R" panose="020B0400000000000000" pitchFamily="34" charset="-128"/>
                <a:ea typeface="Adobe 黑体 Std R" panose="020B0400000000000000" pitchFamily="34" charset="-128"/>
              </a:rPr>
              <a:t>  </a:t>
            </a:r>
            <a:r>
              <a:rPr lang="en-US" altLang="zh-TW" b="1" dirty="0" err="1" smtClean="0">
                <a:solidFill>
                  <a:srgbClr val="D2D2D2"/>
                </a:solidFill>
                <a:latin typeface="Adobe 黑体 Std R" panose="020B0400000000000000" pitchFamily="34" charset="-128"/>
                <a:ea typeface="Adobe 黑体 Std R" panose="020B0400000000000000" pitchFamily="34" charset="-128"/>
              </a:rPr>
              <a:t>TweenMax</a:t>
            </a:r>
            <a:r>
              <a:rPr lang="en-US" altLang="zh-TW" b="1" dirty="0" smtClean="0">
                <a:solidFill>
                  <a:srgbClr val="D2D2D2"/>
                </a:solidFill>
                <a:latin typeface="Adobe 黑体 Std R" panose="020B0400000000000000" pitchFamily="34" charset="-128"/>
                <a:ea typeface="Adobe 黑体 Std R" panose="020B0400000000000000" pitchFamily="34" charset="-128"/>
              </a:rPr>
              <a:t> </a:t>
            </a:r>
            <a:r>
              <a:rPr lang="zh-TW" altLang="en-US" b="1" dirty="0" smtClean="0">
                <a:solidFill>
                  <a:srgbClr val="D2D2D2"/>
                </a:solidFill>
                <a:latin typeface="Adobe 黑体 Std R" panose="020B0400000000000000" pitchFamily="34" charset="-128"/>
                <a:ea typeface="Adobe 黑体 Std R" panose="020B0400000000000000" pitchFamily="34" charset="-128"/>
              </a:rPr>
              <a:t>處理捲軸動態需要額外載入</a:t>
            </a:r>
            <a:endParaRPr lang="en-US" altLang="zh-TW" b="1" dirty="0" smtClean="0">
              <a:solidFill>
                <a:srgbClr val="D2D2D2"/>
              </a:solidFill>
              <a:latin typeface="Adobe 黑体 Std R" panose="020B0400000000000000" pitchFamily="34" charset="-128"/>
              <a:ea typeface="Adobe 黑体 Std R" panose="020B0400000000000000" pitchFamily="34" charset="-128"/>
            </a:endParaRPr>
          </a:p>
        </p:txBody>
      </p:sp>
      <p:sp>
        <p:nvSpPr>
          <p:cNvPr id="7" name="矩形 6"/>
          <p:cNvSpPr/>
          <p:nvPr/>
        </p:nvSpPr>
        <p:spPr>
          <a:xfrm>
            <a:off x="1638920" y="4587210"/>
            <a:ext cx="6096000" cy="307777"/>
          </a:xfrm>
          <a:prstGeom prst="rect">
            <a:avLst/>
          </a:prstGeom>
        </p:spPr>
        <p:txBody>
          <a:bodyPr>
            <a:spAutoFit/>
          </a:bodyPr>
          <a:lstStyle/>
          <a:p>
            <a:r>
              <a:rPr lang="en-US" altLang="zh-TW" sz="1400" dirty="0">
                <a:solidFill>
                  <a:srgbClr val="8C8C8C"/>
                </a:solidFill>
                <a:latin typeface="Consolas" panose="020B0609020204030204" pitchFamily="49" charset="0"/>
                <a:hlinkClick r:id="rId2"/>
              </a:rPr>
              <a:t>https://greensock.com/docs/Plugins/ScrollToPlugin</a:t>
            </a:r>
            <a:endParaRPr lang="en-US" altLang="zh-TW" sz="14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844826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225" y="2135083"/>
            <a:ext cx="9737415" cy="2677656"/>
          </a:xfrm>
          <a:prstGeom prst="rect">
            <a:avLst/>
          </a:prstGeom>
        </p:spPr>
        <p:txBody>
          <a:bodyPr wrap="square">
            <a:spAutoFit/>
          </a:bodyPr>
          <a:lstStyle/>
          <a:p>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a:t>
            </a:r>
            <a:r>
              <a:rPr lang="en-US" altLang="zh-TW" sz="1400" i="1" dirty="0" smtClean="0">
                <a:solidFill>
                  <a:srgbClr val="66D9EF"/>
                </a:solidFill>
                <a:latin typeface="Consolas" panose="020B0609020204030204" pitchFamily="49" charset="0"/>
              </a:rPr>
              <a:t>function</a:t>
            </a:r>
            <a:r>
              <a:rPr lang="en-US" altLang="zh-TW" sz="1400" dirty="0" smtClean="0">
                <a:solidFill>
                  <a:srgbClr val="F8F8F2"/>
                </a:solidFill>
                <a:latin typeface="Consolas" panose="020B0609020204030204" pitchFamily="49" charset="0"/>
              </a:rPr>
              <a:t>(){</a:t>
            </a:r>
          </a:p>
          <a:p>
            <a:pPr lvl="1"/>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speed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FF80F4"/>
                </a:solidFill>
                <a:latin typeface="Consolas" panose="020B0609020204030204" pitchFamily="49" charset="0"/>
              </a:rPr>
              <a:t>170</a:t>
            </a:r>
            <a:r>
              <a:rPr lang="en-US" altLang="zh-TW" sz="1400" dirty="0" smtClean="0">
                <a:solidFill>
                  <a:srgbClr val="F8F8F2"/>
                </a:solidFill>
                <a:latin typeface="Consolas" panose="020B0609020204030204" pitchFamily="49" charset="0"/>
              </a:rPr>
              <a:t>;</a:t>
            </a:r>
          </a:p>
          <a:p>
            <a:pPr lvl="1"/>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(window).</a:t>
            </a:r>
            <a:r>
              <a:rPr lang="en-US" altLang="zh-TW" sz="1400" dirty="0" smtClean="0">
                <a:solidFill>
                  <a:srgbClr val="A6E22E"/>
                </a:solidFill>
                <a:latin typeface="Consolas" panose="020B0609020204030204" pitchFamily="49" charset="0"/>
              </a:rPr>
              <a:t>on</a:t>
            </a:r>
            <a:r>
              <a:rPr lang="en-US" altLang="zh-TW" sz="1400" dirty="0" smtClean="0">
                <a:solidFill>
                  <a:srgbClr val="F8F8F2"/>
                </a:solidFill>
                <a:latin typeface="Consolas" panose="020B0609020204030204" pitchFamily="49" charset="0"/>
              </a:rPr>
              <a:t>(</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mousewheel</a:t>
            </a:r>
            <a:r>
              <a:rPr lang="en-US" altLang="zh-TW" sz="1400" dirty="0" smtClean="0">
                <a:solidFill>
                  <a:srgbClr val="FFEE99"/>
                </a:solidFill>
                <a:latin typeface="Consolas" panose="020B0609020204030204" pitchFamily="49" charset="0"/>
              </a:rPr>
              <a:t> </a:t>
            </a:r>
            <a:r>
              <a:rPr lang="en-US" altLang="zh-TW" sz="1400" dirty="0" err="1" smtClean="0">
                <a:solidFill>
                  <a:srgbClr val="FFEE99"/>
                </a:solidFill>
                <a:latin typeface="Consolas" panose="020B0609020204030204" pitchFamily="49" charset="0"/>
              </a:rPr>
              <a:t>DOMMouseScroll</a:t>
            </a:r>
            <a:r>
              <a:rPr lang="en-US" altLang="zh-TW" sz="1400" dirty="0" smtClean="0">
                <a:solidFill>
                  <a:srgbClr val="FFEE99"/>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i="1" dirty="0" smtClean="0">
                <a:solidFill>
                  <a:srgbClr val="66D9EF"/>
                </a:solidFill>
                <a:latin typeface="Consolas" panose="020B0609020204030204" pitchFamily="49" charset="0"/>
              </a:rPr>
              <a:t>function</a:t>
            </a:r>
            <a:r>
              <a:rPr lang="en-US" altLang="zh-TW" sz="1400" dirty="0" smtClean="0">
                <a:solidFill>
                  <a:srgbClr val="F8F8F2"/>
                </a:solidFill>
                <a:latin typeface="Consolas" panose="020B0609020204030204" pitchFamily="49" charset="0"/>
              </a:rPr>
              <a:t>(</a:t>
            </a:r>
            <a:r>
              <a:rPr lang="en-US" altLang="zh-TW" sz="1400" i="1" dirty="0" smtClean="0">
                <a:solidFill>
                  <a:srgbClr val="FD971F"/>
                </a:solidFill>
                <a:latin typeface="Consolas" panose="020B0609020204030204" pitchFamily="49" charset="0"/>
              </a:rPr>
              <a:t>e</a:t>
            </a:r>
            <a:r>
              <a:rPr lang="en-US" altLang="zh-TW" sz="1400" dirty="0" smtClean="0">
                <a:solidFill>
                  <a:srgbClr val="F8F8F2"/>
                </a:solidFill>
                <a:latin typeface="Consolas" panose="020B0609020204030204" pitchFamily="49" charset="0"/>
              </a:rPr>
              <a:t>){</a:t>
            </a:r>
          </a:p>
          <a:p>
            <a:pPr lvl="2"/>
            <a:r>
              <a:rPr lang="en-US" altLang="zh-TW" sz="1400" dirty="0" err="1" smtClean="0">
                <a:solidFill>
                  <a:srgbClr val="F8F8F2"/>
                </a:solidFill>
                <a:latin typeface="Consolas" panose="020B0609020204030204" pitchFamily="49" charset="0"/>
              </a:rPr>
              <a:t>e.</a:t>
            </a:r>
            <a:r>
              <a:rPr lang="en-US" altLang="zh-TW" sz="1400" dirty="0" err="1" smtClean="0">
                <a:solidFill>
                  <a:srgbClr val="66D9EF"/>
                </a:solidFill>
                <a:latin typeface="Consolas" panose="020B0609020204030204" pitchFamily="49" charset="0"/>
              </a:rPr>
              <a:t>preventDefault</a:t>
            </a:r>
            <a:r>
              <a:rPr lang="en-US" altLang="zh-TW" sz="1400" dirty="0" smtClean="0">
                <a:solidFill>
                  <a:srgbClr val="F8F8F2"/>
                </a:solidFill>
                <a:latin typeface="Consolas" panose="020B0609020204030204" pitchFamily="49" charset="0"/>
              </a:rPr>
              <a:t>();</a:t>
            </a:r>
          </a:p>
          <a:p>
            <a:pPr lvl="2"/>
            <a:endParaRPr lang="en-US" altLang="zh-TW" sz="1400" dirty="0" smtClean="0">
              <a:solidFill>
                <a:srgbClr val="F8F8F2"/>
              </a:solidFill>
              <a:latin typeface="Consolas" panose="020B0609020204030204" pitchFamily="49" charset="0"/>
            </a:endParaRPr>
          </a:p>
          <a:p>
            <a:pPr lvl="2"/>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delta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e.originalEvent.wheelDelta</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FF80F4"/>
                </a:solidFill>
                <a:latin typeface="Consolas" panose="020B0609020204030204" pitchFamily="49" charset="0"/>
              </a:rPr>
              <a:t>120</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e.originalEvent.detail</a:t>
            </a:r>
            <a:r>
              <a:rPr lang="en-US" altLang="zh-TW" sz="1400" dirty="0" smtClean="0">
                <a:solidFill>
                  <a:srgbClr val="F92672"/>
                </a:solidFill>
                <a:latin typeface="Consolas" panose="020B0609020204030204" pitchFamily="49" charset="0"/>
              </a:rPr>
              <a:t>/</a:t>
            </a:r>
            <a:r>
              <a:rPr lang="en-US" altLang="zh-TW" sz="1400" dirty="0" smtClean="0">
                <a:solidFill>
                  <a:srgbClr val="FF80F4"/>
                </a:solidFill>
                <a:latin typeface="Consolas" panose="020B0609020204030204" pitchFamily="49" charset="0"/>
              </a:rPr>
              <a:t>3</a:t>
            </a:r>
            <a:r>
              <a:rPr lang="en-US" altLang="zh-TW" sz="1400" dirty="0" smtClean="0">
                <a:solidFill>
                  <a:srgbClr val="F8F8F2"/>
                </a:solidFill>
                <a:latin typeface="Consolas" panose="020B0609020204030204" pitchFamily="49" charset="0"/>
              </a:rPr>
              <a:t>;</a:t>
            </a:r>
          </a:p>
          <a:p>
            <a:pPr lvl="2"/>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scrollTop</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(window).</a:t>
            </a:r>
            <a:r>
              <a:rPr lang="en-US" altLang="zh-TW" sz="1400" dirty="0" err="1" smtClean="0">
                <a:solidFill>
                  <a:srgbClr val="A6E22E"/>
                </a:solidFill>
                <a:latin typeface="Consolas" panose="020B0609020204030204" pitchFamily="49" charset="0"/>
              </a:rPr>
              <a:t>scrollTop</a:t>
            </a:r>
            <a:r>
              <a:rPr lang="en-US" altLang="zh-TW" sz="1400" dirty="0" smtClean="0">
                <a:solidFill>
                  <a:srgbClr val="F8F8F2"/>
                </a:solidFill>
                <a:latin typeface="Consolas" panose="020B0609020204030204" pitchFamily="49" charset="0"/>
              </a:rPr>
              <a:t>();</a:t>
            </a:r>
          </a:p>
          <a:p>
            <a:pPr lvl="2"/>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finalScroll</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scrollTop</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66D9EF"/>
                </a:solidFill>
                <a:latin typeface="Consolas" panose="020B0609020204030204" pitchFamily="49" charset="0"/>
              </a:rPr>
              <a:t>parseInt</a:t>
            </a:r>
            <a:r>
              <a:rPr lang="en-US" altLang="zh-TW" sz="1400" dirty="0" smtClean="0">
                <a:solidFill>
                  <a:srgbClr val="F8F8F2"/>
                </a:solidFill>
                <a:latin typeface="Consolas" panose="020B0609020204030204" pitchFamily="49" charset="0"/>
              </a:rPr>
              <a:t>(delta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speed);</a:t>
            </a:r>
          </a:p>
          <a:p>
            <a:pPr lvl="2"/>
            <a:r>
              <a:rPr lang="en-US" altLang="zh-TW" sz="1400" dirty="0" smtClean="0">
                <a:solidFill>
                  <a:srgbClr val="F8F8F2"/>
                </a:solidFill>
                <a:latin typeface="Consolas" panose="020B0609020204030204" pitchFamily="49" charset="0"/>
              </a:rPr>
              <a:t/>
            </a:r>
            <a:br>
              <a:rPr lang="en-US" altLang="zh-TW" sz="1400" dirty="0" smtClean="0">
                <a:solidFill>
                  <a:srgbClr val="F8F8F2"/>
                </a:solidFill>
                <a:latin typeface="Consolas" panose="020B0609020204030204" pitchFamily="49" charset="0"/>
              </a:rPr>
            </a:br>
            <a:r>
              <a:rPr lang="en-US" altLang="zh-TW" sz="1400" dirty="0" smtClean="0">
                <a:solidFill>
                  <a:srgbClr val="F8F8F2"/>
                </a:solidFill>
                <a:latin typeface="Consolas" panose="020B0609020204030204" pitchFamily="49" charset="0"/>
              </a:rPr>
              <a:t>TweenMax.</a:t>
            </a:r>
            <a:r>
              <a:rPr lang="en-US" altLang="zh-TW" sz="1400" dirty="0" smtClean="0">
                <a:solidFill>
                  <a:srgbClr val="A6E22E"/>
                </a:solidFill>
                <a:latin typeface="Consolas" panose="020B0609020204030204" pitchFamily="49" charset="0"/>
              </a:rPr>
              <a:t>to</a:t>
            </a:r>
            <a:r>
              <a:rPr lang="en-US" altLang="zh-TW" sz="1400" dirty="0" smtClean="0">
                <a:solidFill>
                  <a:srgbClr val="F8F8F2"/>
                </a:solidFill>
                <a:latin typeface="Consolas" panose="020B0609020204030204" pitchFamily="49" charset="0"/>
              </a:rPr>
              <a:t>(</a:t>
            </a:r>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(window), </a:t>
            </a:r>
            <a:r>
              <a:rPr lang="en-US" altLang="zh-TW" sz="1400" dirty="0" smtClean="0">
                <a:solidFill>
                  <a:srgbClr val="FF80F4"/>
                </a:solidFill>
                <a:latin typeface="Consolas" panose="020B0609020204030204" pitchFamily="49" charset="0"/>
              </a:rPr>
              <a:t>1.2</a:t>
            </a:r>
            <a:r>
              <a:rPr lang="en-US" altLang="zh-TW" sz="1400" dirty="0" smtClean="0">
                <a:solidFill>
                  <a:srgbClr val="F8F8F2"/>
                </a:solidFill>
                <a:latin typeface="Consolas" panose="020B0609020204030204" pitchFamily="49" charset="0"/>
              </a:rPr>
              <a:t>, { </a:t>
            </a:r>
            <a:r>
              <a:rPr lang="en-US" altLang="zh-TW" sz="1400" dirty="0" err="1" smtClean="0">
                <a:solidFill>
                  <a:srgbClr val="F8F8F2"/>
                </a:solidFill>
                <a:latin typeface="Consolas" panose="020B0609020204030204" pitchFamily="49" charset="0"/>
              </a:rPr>
              <a:t>scrollTo</a:t>
            </a:r>
            <a:r>
              <a:rPr lang="en-US" altLang="zh-TW" sz="1400" dirty="0" smtClean="0">
                <a:solidFill>
                  <a:srgbClr val="F8F8F2"/>
                </a:solidFill>
                <a:latin typeface="Consolas" panose="020B0609020204030204" pitchFamily="49" charset="0"/>
              </a:rPr>
              <a:t> : { y: </a:t>
            </a:r>
            <a:r>
              <a:rPr lang="en-US" altLang="zh-TW" sz="1400" dirty="0" err="1" smtClean="0">
                <a:solidFill>
                  <a:srgbClr val="F8F8F2"/>
                </a:solidFill>
                <a:latin typeface="Consolas" panose="020B0609020204030204" pitchFamily="49" charset="0"/>
              </a:rPr>
              <a:t>finalScroll</a:t>
            </a:r>
            <a:r>
              <a:rPr lang="zh-TW" altLang="en-US" sz="1400" dirty="0" smtClean="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a:t>
            </a:r>
            <a:r>
              <a:rPr lang="zh-TW" altLang="en-US" sz="1400" dirty="0" smtClean="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ease: Power1.easeOut});</a:t>
            </a:r>
          </a:p>
          <a:p>
            <a:pPr lvl="1"/>
            <a:r>
              <a:rPr lang="en-US" altLang="zh-TW" sz="1400" dirty="0" smtClean="0">
                <a:solidFill>
                  <a:srgbClr val="F8F8F2"/>
                </a:solidFill>
                <a:latin typeface="Consolas" panose="020B0609020204030204" pitchFamily="49" charset="0"/>
              </a:rPr>
              <a:t>});</a:t>
            </a: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53536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5689" y="2970236"/>
            <a:ext cx="5598007" cy="523220"/>
          </a:xfrm>
          <a:prstGeom prst="rect">
            <a:avLst/>
          </a:prstGeom>
        </p:spPr>
        <p:txBody>
          <a:bodyPr wrap="none">
            <a:spAutoFit/>
          </a:bodyPr>
          <a:lstStyle/>
          <a:p>
            <a:r>
              <a:rPr lang="en-US" altLang="zh-TW" sz="2800" dirty="0" err="1" smtClean="0">
                <a:solidFill>
                  <a:srgbClr val="FFEE99"/>
                </a:solidFill>
                <a:latin typeface="Adobe 繁黑體 Std B" panose="020B0700000000000000" pitchFamily="34" charset="-120"/>
                <a:ea typeface="Adobe 繁黑體 Std B" panose="020B0700000000000000" pitchFamily="34" charset="-120"/>
              </a:rPr>
              <a:t>Mousewheel</a:t>
            </a:r>
            <a:r>
              <a:rPr lang="zh-TW" altLang="en-US" sz="2800" dirty="0" smtClean="0">
                <a:solidFill>
                  <a:srgbClr val="FFEE99"/>
                </a:solidFill>
                <a:latin typeface="Adobe 繁黑體 Std B" panose="020B0700000000000000" pitchFamily="34" charset="-120"/>
                <a:ea typeface="Adobe 繁黑體 Std B" panose="020B0700000000000000" pitchFamily="34" charset="-120"/>
              </a:rPr>
              <a:t> 與 </a:t>
            </a:r>
            <a:r>
              <a:rPr lang="en-US" altLang="zh-TW" sz="2800" dirty="0" err="1" smtClean="0">
                <a:solidFill>
                  <a:srgbClr val="FFEE99"/>
                </a:solidFill>
                <a:latin typeface="Adobe 繁黑體 Std B" panose="020B0700000000000000" pitchFamily="34" charset="-120"/>
                <a:ea typeface="Adobe 繁黑體 Std B" panose="020B0700000000000000" pitchFamily="34" charset="-120"/>
              </a:rPr>
              <a:t>DOMMouseScroll</a:t>
            </a:r>
            <a:endParaRPr lang="en-US" altLang="zh-TW" sz="2800" b="0" dirty="0">
              <a:solidFill>
                <a:srgbClr val="F8F8F2"/>
              </a:solidFill>
              <a:effectLst/>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235689" y="3614698"/>
            <a:ext cx="7992643" cy="706604"/>
          </a:xfrm>
          <a:prstGeom prst="rect">
            <a:avLst/>
          </a:prstGeom>
        </p:spPr>
        <p:txBody>
          <a:bodyPr wrap="square">
            <a:spAutoFit/>
          </a:bodyPr>
          <a:lstStyle/>
          <a:p>
            <a:pPr>
              <a:lnSpc>
                <a:spcPct val="150000"/>
              </a:lnSpc>
            </a:pPr>
            <a:r>
              <a:rPr lang="zh-TW" altLang="en-US" sz="1400" dirty="0">
                <a:solidFill>
                  <a:srgbClr val="8C8C8C"/>
                </a:solidFill>
                <a:latin typeface="Adobe 繁黑體 Std B" panose="020B0700000000000000" pitchFamily="34" charset="-120"/>
                <a:ea typeface="Adobe 繁黑體 Std B" panose="020B0700000000000000" pitchFamily="34" charset="-120"/>
              </a:rPr>
              <a:t>監聽不同的</a:t>
            </a:r>
            <a:r>
              <a:rPr lang="en-US" altLang="zh-TW" sz="1400" dirty="0">
                <a:solidFill>
                  <a:srgbClr val="8C8C8C"/>
                </a:solidFill>
                <a:latin typeface="Adobe 繁黑體 Std B" panose="020B0700000000000000" pitchFamily="34" charset="-120"/>
                <a:ea typeface="Adobe 繁黑體 Std B" panose="020B0700000000000000" pitchFamily="34" charset="-120"/>
              </a:rPr>
              <a:t>mouse</a:t>
            </a:r>
            <a:r>
              <a:rPr lang="zh-TW" altLang="en-US" sz="1400" dirty="0">
                <a:solidFill>
                  <a:srgbClr val="8C8C8C"/>
                </a:solidFill>
                <a:latin typeface="Adobe 繁黑體 Std B" panose="020B0700000000000000" pitchFamily="34" charset="-120"/>
                <a:ea typeface="Adobe 繁黑體 Std B" panose="020B0700000000000000" pitchFamily="34" charset="-120"/>
              </a:rPr>
              <a:t>事件是因為每個瀏覽器的支援度不同</a:t>
            </a:r>
            <a:endParaRPr lang="zh-TW" altLang="en-US" sz="1400" dirty="0">
              <a:solidFill>
                <a:srgbClr val="F8F8F2"/>
              </a:solidFill>
              <a:latin typeface="Adobe 繁黑體 Std B" panose="020B0700000000000000" pitchFamily="34" charset="-120"/>
              <a:ea typeface="Adobe 繁黑體 Std B" panose="020B0700000000000000" pitchFamily="34" charset="-120"/>
            </a:endParaRPr>
          </a:p>
          <a:p>
            <a:pPr>
              <a:lnSpc>
                <a:spcPct val="150000"/>
              </a:lnSpc>
            </a:pPr>
            <a:r>
              <a:rPr lang="en-US" altLang="zh-TW" sz="1400" dirty="0">
                <a:solidFill>
                  <a:srgbClr val="8C8C8C"/>
                </a:solidFill>
                <a:latin typeface="Adobe 繁黑體 Std B" panose="020B0700000000000000" pitchFamily="34" charset="-120"/>
                <a:ea typeface="Adobe 繁黑體 Std B" panose="020B0700000000000000" pitchFamily="34" charset="-120"/>
                <a:hlinkClick r:id="rId2"/>
              </a:rPr>
              <a:t>http://www.zhangxinxu.com/study/201304/mousewheel-dommousescroll-same-different.html</a:t>
            </a:r>
            <a:endParaRPr lang="en-US" altLang="zh-TW"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36259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913206" y="2692966"/>
            <a:ext cx="5819476" cy="3280637"/>
          </a:xfrm>
        </p:spPr>
        <p:txBody>
          <a:bodyPr>
            <a:normAutofit/>
          </a:bodyPr>
          <a:lstStyle/>
          <a:p>
            <a:pPr marL="0" indent="0">
              <a:lnSpc>
                <a:spcPct val="200000"/>
              </a:lnSpc>
              <a:buNone/>
            </a:pP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是</a:t>
            </a:r>
            <a:r>
              <a:rPr lang="en-US" altLang="zh-TW" sz="1200" dirty="0">
                <a:solidFill>
                  <a:schemeClr val="bg1"/>
                </a:solidFill>
                <a:latin typeface="微軟正黑體 Light" panose="020B0304030504040204" pitchFamily="34" charset="-120"/>
                <a:ea typeface="微軟正黑體 Light" panose="020B0304030504040204" pitchFamily="34" charset="-120"/>
              </a:rPr>
              <a:t>GSAP(</a:t>
            </a:r>
            <a:r>
              <a:rPr lang="en-US" altLang="zh-TW" sz="1200" dirty="0" err="1">
                <a:solidFill>
                  <a:schemeClr val="bg1"/>
                </a:solidFill>
                <a:latin typeface="微軟正黑體 Light" panose="020B0304030504040204" pitchFamily="34" charset="-120"/>
                <a:ea typeface="微軟正黑體 Light" panose="020B0304030504040204" pitchFamily="34" charset="-120"/>
              </a:rPr>
              <a:t>GreenSock</a:t>
            </a:r>
            <a:r>
              <a:rPr lang="en-US" altLang="zh-TW" sz="1200" dirty="0">
                <a:solidFill>
                  <a:schemeClr val="bg1"/>
                </a:solidFill>
                <a:latin typeface="微軟正黑體 Light" panose="020B0304030504040204" pitchFamily="34" charset="-120"/>
                <a:ea typeface="微軟正黑體 Light" panose="020B0304030504040204" pitchFamily="34" charset="-120"/>
              </a:rPr>
              <a:t> Animation Platform)</a:t>
            </a:r>
            <a:r>
              <a:rPr lang="zh-TW" altLang="en-US" sz="1200" dirty="0">
                <a:solidFill>
                  <a:schemeClr val="bg1"/>
                </a:solidFill>
                <a:latin typeface="微軟正黑體 Light" panose="020B0304030504040204" pitchFamily="34" charset="-120"/>
                <a:ea typeface="微軟正黑體 Light" panose="020B0304030504040204" pitchFamily="34" charset="-120"/>
              </a:rPr>
              <a:t>創作的動畫工具，它簡單的語法實現了許多其他工具做起來很複雜或是很難達成的效果，除了方便好用外，在行動裝置上面的效能更是優異，不仰賴</a:t>
            </a:r>
            <a:r>
              <a:rPr lang="en-US" altLang="zh-TW" sz="1200" dirty="0">
                <a:solidFill>
                  <a:schemeClr val="bg1"/>
                </a:solidFill>
                <a:latin typeface="微軟正黑體 Light" panose="020B0304030504040204" pitchFamily="34" charset="-120"/>
                <a:ea typeface="微軟正黑體 Light" panose="020B0304030504040204" pitchFamily="34" charset="-120"/>
              </a:rPr>
              <a:t>jQuery</a:t>
            </a:r>
            <a:r>
              <a:rPr lang="zh-TW" altLang="en-US" sz="1200" dirty="0">
                <a:solidFill>
                  <a:schemeClr val="bg1"/>
                </a:solidFill>
                <a:latin typeface="微軟正黑體 Light" panose="020B0304030504040204" pitchFamily="34" charset="-120"/>
                <a:ea typeface="微軟正黑體 Light" panose="020B0304030504040204" pitchFamily="34" charset="-120"/>
              </a:rPr>
              <a:t>，而靈活控制，可以重疊動畫，可以精確控制時間，靈活的使用最少的程式碼實現動態特效，最棒的是任何元素都可以實現動畫，除了</a:t>
            </a:r>
            <a:r>
              <a:rPr lang="en-US" altLang="zh-TW" sz="1200" dirty="0">
                <a:solidFill>
                  <a:schemeClr val="bg1"/>
                </a:solidFill>
                <a:latin typeface="微軟正黑體 Light" panose="020B0304030504040204" pitchFamily="34" charset="-120"/>
                <a:ea typeface="微軟正黑體 Light" panose="020B0304030504040204" pitchFamily="34" charset="-120"/>
              </a:rPr>
              <a:t>DOM</a:t>
            </a:r>
            <a:r>
              <a:rPr lang="zh-TW" altLang="en-US" sz="1200" dirty="0">
                <a:solidFill>
                  <a:schemeClr val="bg1"/>
                </a:solidFill>
                <a:latin typeface="微軟正黑體 Light" panose="020B0304030504040204" pitchFamily="34" charset="-120"/>
                <a:ea typeface="微軟正黑體 Light" panose="020B0304030504040204" pitchFamily="34" charset="-120"/>
              </a:rPr>
              <a:t>動畫以外，舉例</a:t>
            </a:r>
            <a:r>
              <a:rPr lang="en-US" altLang="zh-TW" sz="1200" dirty="0">
                <a:solidFill>
                  <a:schemeClr val="bg1"/>
                </a:solidFill>
                <a:latin typeface="微軟正黑體 Light" panose="020B0304030504040204" pitchFamily="34" charset="-120"/>
                <a:ea typeface="微軟正黑體 Light" panose="020B0304030504040204" pitchFamily="34" charset="-120"/>
              </a:rPr>
              <a:t>Canvas </a:t>
            </a:r>
            <a:r>
              <a:rPr lang="zh-TW" altLang="en-US" sz="1200" dirty="0">
                <a:solidFill>
                  <a:schemeClr val="bg1"/>
                </a:solidFill>
                <a:latin typeface="微軟正黑體 Light" panose="020B0304030504040204" pitchFamily="34" charset="-120"/>
                <a:ea typeface="微軟正黑體 Light" panose="020B0304030504040204" pitchFamily="34" charset="-120"/>
              </a:rPr>
              <a:t>元素、文字都可以去做動態控制，可以說是相當的全面</a:t>
            </a:r>
            <a:r>
              <a:rPr lang="en-US" altLang="zh-TW" sz="1200" dirty="0">
                <a:solidFill>
                  <a:schemeClr val="bg1"/>
                </a:solidFill>
                <a:latin typeface="微軟正黑體 Light" panose="020B0304030504040204" pitchFamily="34" charset="-120"/>
                <a:ea typeface="微軟正黑體 Light" panose="020B0304030504040204" pitchFamily="34" charset="-120"/>
              </a:rPr>
              <a:t>! GSAP</a:t>
            </a:r>
            <a:r>
              <a:rPr lang="zh-TW" altLang="en-US" sz="1200" dirty="0">
                <a:solidFill>
                  <a:schemeClr val="bg1"/>
                </a:solidFill>
                <a:latin typeface="微軟正黑體 Light" panose="020B0304030504040204" pitchFamily="34" charset="-120"/>
                <a:ea typeface="微軟正黑體 Light" panose="020B0304030504040204" pitchFamily="34" charset="-120"/>
              </a:rPr>
              <a:t>提供了</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TimelineMax</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zh-TW" altLang="en-US" sz="1200" dirty="0">
                <a:solidFill>
                  <a:schemeClr val="bg1"/>
                </a:solidFill>
                <a:latin typeface="微軟正黑體 Light" panose="020B0304030504040204" pitchFamily="34" charset="-120"/>
                <a:ea typeface="微軟正黑體 Light" panose="020B0304030504040204" pitchFamily="34" charset="-120"/>
              </a:rPr>
              <a:t>和 </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不同功能的動畫模塊，你可以按需使用。</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8936" y="1758222"/>
            <a:ext cx="1563633" cy="569544"/>
          </a:xfrm>
          <a:prstGeom prst="rect">
            <a:avLst/>
          </a:prstGeom>
        </p:spPr>
      </p:pic>
      <p:sp>
        <p:nvSpPr>
          <p:cNvPr id="5" name="矩形 4"/>
          <p:cNvSpPr/>
          <p:nvPr/>
        </p:nvSpPr>
        <p:spPr>
          <a:xfrm>
            <a:off x="4855203" y="1558325"/>
            <a:ext cx="3716082" cy="769441"/>
          </a:xfrm>
          <a:prstGeom prst="rect">
            <a:avLst/>
          </a:prstGeom>
        </p:spPr>
        <p:txBody>
          <a:bodyPr wrap="none">
            <a:spAutoFit/>
          </a:bodyPr>
          <a:lstStyle/>
          <a:p>
            <a:r>
              <a:rPr lang="en-US" altLang="zh-TW" sz="4400" dirty="0" smtClean="0">
                <a:solidFill>
                  <a:srgbClr val="89CE01"/>
                </a:solidFill>
                <a:latin typeface="Adobe 繁黑體 Std B" panose="020B0700000000000000" pitchFamily="34" charset="-120"/>
                <a:ea typeface="Adobe 繁黑體 Std B" panose="020B0700000000000000" pitchFamily="34" charset="-120"/>
              </a:rPr>
              <a:t>{ </a:t>
            </a:r>
            <a:r>
              <a:rPr lang="zh-TW" altLang="en-US" sz="4400" dirty="0" smtClean="0">
                <a:solidFill>
                  <a:srgbClr val="89CE01"/>
                </a:solidFill>
                <a:latin typeface="Adobe 繁黑體 Std B" panose="020B0700000000000000" pitchFamily="34" charset="-120"/>
                <a:ea typeface="Adobe 繁黑體 Std B" panose="020B0700000000000000" pitchFamily="34" charset="-120"/>
              </a:rPr>
              <a:t>TweenMax </a:t>
            </a:r>
            <a:r>
              <a:rPr lang="en-US" altLang="zh-TW" sz="4400" dirty="0" smtClean="0">
                <a:solidFill>
                  <a:srgbClr val="89CE01"/>
                </a:solidFill>
                <a:latin typeface="Adobe 繁黑體 Std B" panose="020B0700000000000000" pitchFamily="34" charset="-120"/>
                <a:ea typeface="Adobe 繁黑體 Std B" panose="020B0700000000000000" pitchFamily="34" charset="-120"/>
              </a:rPr>
              <a:t>}</a:t>
            </a:r>
            <a:r>
              <a:rPr lang="zh-TW" altLang="en-US" sz="4400" dirty="0" smtClean="0">
                <a:solidFill>
                  <a:srgbClr val="89CE01"/>
                </a:solidFill>
                <a:latin typeface="Adobe 繁黑體 Std B" panose="020B0700000000000000" pitchFamily="34" charset="-120"/>
                <a:ea typeface="Adobe 繁黑體 Std B" panose="020B0700000000000000" pitchFamily="34" charset="-120"/>
              </a:rPr>
              <a:t> </a:t>
            </a:r>
            <a:endParaRPr lang="zh-TW" altLang="en-US" sz="4400" dirty="0"/>
          </a:p>
        </p:txBody>
      </p:sp>
    </p:spTree>
    <p:extLst>
      <p:ext uri="{BB962C8B-B14F-4D97-AF65-F5344CB8AC3E}">
        <p14:creationId xmlns:p14="http://schemas.microsoft.com/office/powerpoint/2010/main" val="3712558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95836" y="1262358"/>
            <a:ext cx="7671250" cy="4124206"/>
          </a:xfrm>
          <a:prstGeom prst="rect">
            <a:avLst/>
          </a:prstGeom>
        </p:spPr>
        <p:txBody>
          <a:bodyPr wrap="square">
            <a:spAutoFit/>
          </a:bodyPr>
          <a:lstStyle/>
          <a:p>
            <a:r>
              <a:rPr lang="zh-TW" altLang="en-US" sz="2000" dirty="0" smtClean="0">
                <a:solidFill>
                  <a:srgbClr val="89CE01"/>
                </a:solidFill>
                <a:latin typeface="Adobe 繁黑體 Std B" panose="020B0700000000000000" pitchFamily="34" charset="-120"/>
                <a:ea typeface="Adobe 繁黑體 Std B" panose="020B0700000000000000" pitchFamily="34" charset="-120"/>
              </a:rPr>
              <a:t>mousewheel</a:t>
            </a:r>
            <a:endParaRPr lang="zh-TW" altLang="en-US" sz="20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IE</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6、 Opera</a:t>
            </a:r>
            <a:r>
              <a:rPr lang="zh-TW" altLang="en-US" sz="1200" dirty="0">
                <a:solidFill>
                  <a:srgbClr val="D2D2D2"/>
                </a:solidFill>
                <a:latin typeface="Adobe 繁黑體 Std B" panose="020B0700000000000000" pitchFamily="34" charset="-120"/>
                <a:ea typeface="Adobe 繁黑體 Std B" panose="020B0700000000000000" pitchFamily="34" charset="-120"/>
              </a:rPr>
              <a:t>、Chrome和Safar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i 都有這個</a:t>
            </a:r>
            <a:r>
              <a:rPr lang="zh-TW" altLang="en-US" sz="1200" dirty="0">
                <a:solidFill>
                  <a:srgbClr val="D2D2D2"/>
                </a:solidFill>
                <a:latin typeface="Adobe 繁黑體 Std B" panose="020B0700000000000000" pitchFamily="34" charset="-120"/>
                <a:ea typeface="Adobe 繁黑體 Std B" panose="020B0700000000000000" pitchFamily="34" charset="-120"/>
              </a:rPr>
              <a:t>事件</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。當</a:t>
            </a:r>
            <a:r>
              <a:rPr lang="en-US" altLang="zh-TW" sz="1200" dirty="0" smtClean="0">
                <a:solidFill>
                  <a:srgbClr val="D2D2D2"/>
                </a:solidFill>
                <a:latin typeface="Adobe 繁黑體 Std B" panose="020B0700000000000000" pitchFamily="34" charset="-120"/>
                <a:ea typeface="Adobe 繁黑體 Std B" panose="020B0700000000000000" pitchFamily="34" charset="-120"/>
              </a:rPr>
              <a:t>user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使用滑鼠滾輪滾動</a:t>
            </a:r>
            <a:r>
              <a:rPr lang="zh-TW" altLang="en-US" sz="1200" dirty="0">
                <a:solidFill>
                  <a:srgbClr val="D2D2D2"/>
                </a:solidFill>
                <a:latin typeface="Adobe 繁黑體 Std B" panose="020B0700000000000000" pitchFamily="34" charset="-120"/>
                <a:ea typeface="Adobe 繁黑體 Std B" panose="020B0700000000000000" pitchFamily="34" charset="-120"/>
              </a:rPr>
              <a:t>頁面</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時，</a:t>
            </a:r>
            <a:r>
              <a:rPr lang="zh-TW" altLang="en-US" sz="1200" dirty="0">
                <a:solidFill>
                  <a:srgbClr val="D2D2D2"/>
                </a:solidFill>
                <a:latin typeface="Adobe 繁黑體 Std B" panose="020B0700000000000000" pitchFamily="34" charset="-120"/>
                <a:ea typeface="Adobe 繁黑體 Std B" panose="020B0700000000000000" pitchFamily="34" charset="-120"/>
              </a:rPr>
              <a:t>就會觸發mousewheel事件。這個事件可以在</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任何</a:t>
            </a:r>
            <a:r>
              <a:rPr lang="en-US" altLang="zh-TW" sz="1200" dirty="0" smtClean="0">
                <a:solidFill>
                  <a:srgbClr val="D2D2D2"/>
                </a:solidFill>
                <a:latin typeface="Adobe 繁黑體 Std B" panose="020B0700000000000000" pitchFamily="34" charset="-120"/>
                <a:ea typeface="Adobe 繁黑體 Std B" panose="020B0700000000000000" pitchFamily="34" charset="-120"/>
              </a:rPr>
              <a:t>DOM</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上面觸發。</a:t>
            </a:r>
            <a:r>
              <a:rPr lang="zh-TW" altLang="en-US" sz="1200" dirty="0">
                <a:solidFill>
                  <a:srgbClr val="D2D2D2"/>
                </a:solidFill>
                <a:latin typeface="Adobe 繁黑體 Std B" panose="020B0700000000000000" pitchFamily="34" charset="-120"/>
                <a:ea typeface="Adobe 繁黑體 Std B" panose="020B0700000000000000" pitchFamily="34" charset="-120"/>
              </a:rPr>
              <a:t>與mousewheel事件對應的event對象</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包含滑</a:t>
            </a:r>
            <a:r>
              <a:rPr lang="zh-TW" altLang="en-US" sz="1200" dirty="0">
                <a:solidFill>
                  <a:srgbClr val="D2D2D2"/>
                </a:solidFill>
                <a:latin typeface="Adobe 繁黑體 Std B" panose="020B0700000000000000" pitchFamily="34" charset="-120"/>
                <a:ea typeface="Adobe 繁黑體 Std B" panose="020B0700000000000000" pitchFamily="34" charset="-120"/>
              </a:rPr>
              <a:t>鼠</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事件</a:t>
            </a:r>
            <a:r>
              <a:rPr lang="zh-TW" altLang="en-US" sz="1200" dirty="0">
                <a:solidFill>
                  <a:srgbClr val="D2D2D2"/>
                </a:solidFill>
                <a:latin typeface="Adobe 繁黑體 Std B" panose="020B0700000000000000" pitchFamily="34" charset="-120"/>
                <a:ea typeface="Adobe 繁黑體 Std B" panose="020B0700000000000000" pitchFamily="34" charset="-120"/>
              </a:rPr>
              <a:t>的</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所有標準內容外</a:t>
            </a:r>
            <a:r>
              <a:rPr lang="zh-TW" altLang="en-US" sz="1200" dirty="0">
                <a:solidFill>
                  <a:srgbClr val="D2D2D2"/>
                </a:solidFill>
                <a:latin typeface="Adobe 繁黑體 Std B" panose="020B0700000000000000" pitchFamily="34" charset="-120"/>
                <a:ea typeface="Adobe 繁黑體 Std B" panose="020B0700000000000000" pitchFamily="34" charset="-120"/>
              </a:rPr>
              <a:t>，還包含</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一個w</a:t>
            </a:r>
            <a:r>
              <a:rPr lang="zh-TW" altLang="en-US" sz="1200" dirty="0">
                <a:solidFill>
                  <a:srgbClr val="D2D2D2"/>
                </a:solidFill>
                <a:latin typeface="Adobe 繁黑體 Std B" panose="020B0700000000000000" pitchFamily="34" charset="-120"/>
                <a:ea typeface="Adobe 繁黑體 Std B" panose="020B0700000000000000" pitchFamily="34" charset="-120"/>
              </a:rPr>
              <a:t>heelDelta屬性。</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向上</a:t>
            </a:r>
            <a:r>
              <a:rPr lang="zh-TW" altLang="en-US" sz="1200" dirty="0">
                <a:solidFill>
                  <a:srgbClr val="D2D2D2"/>
                </a:solidFill>
                <a:latin typeface="Adobe 繁黑體 Std B" panose="020B0700000000000000" pitchFamily="34" charset="-120"/>
                <a:ea typeface="Adobe 繁黑體 Std B" panose="020B0700000000000000" pitchFamily="34" charset="-120"/>
              </a:rPr>
              <a:t>滾動鼠標滾輪時，wheelDelta是120的倍數；</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向下</a:t>
            </a:r>
            <a:r>
              <a:rPr lang="zh-TW" altLang="en-US" sz="1200" dirty="0">
                <a:solidFill>
                  <a:srgbClr val="D2D2D2"/>
                </a:solidFill>
                <a:latin typeface="Adobe 繁黑體 Std B" panose="020B0700000000000000" pitchFamily="34" charset="-120"/>
                <a:ea typeface="Adobe 繁黑體 Std B" panose="020B0700000000000000" pitchFamily="34" charset="-120"/>
              </a:rPr>
              <a:t>滾動鼠標滾輪時，wheelDelta是-120的倍數</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a:t>
            </a:r>
            <a:endParaRPr lang="en-US" altLang="zh-TW" sz="1200" dirty="0" smtClean="0">
              <a:solidFill>
                <a:srgbClr val="D2D2D2"/>
              </a:solidFill>
              <a:latin typeface="Adobe 繁黑體 Std B" panose="020B0700000000000000" pitchFamily="34" charset="-120"/>
              <a:ea typeface="Adobe 繁黑體 Std B" panose="020B0700000000000000" pitchFamily="34" charset="-120"/>
            </a:endParaRPr>
          </a:p>
          <a:p>
            <a:endParaRPr lang="en-US" altLang="zh-TW"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r>
              <a:rPr lang="zh-TW" altLang="en-US" sz="2000" dirty="0" smtClean="0">
                <a:solidFill>
                  <a:srgbClr val="89CE01"/>
                </a:solidFill>
                <a:latin typeface="Adobe 繁黑體 Std B" panose="020B0700000000000000" pitchFamily="34" charset="-120"/>
                <a:ea typeface="Adobe 繁黑體 Std B" panose="020B0700000000000000" pitchFamily="34" charset="-120"/>
              </a:rPr>
              <a:t>DOMMouseScroll</a:t>
            </a:r>
            <a:endParaRPr lang="zh-TW" altLang="en-US" sz="20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Firefox支持一個名為DOMMouseScroll</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的事件</a:t>
            </a:r>
            <a:r>
              <a:rPr lang="zh-TW" altLang="en-US" sz="1200" dirty="0">
                <a:solidFill>
                  <a:srgbClr val="D2D2D2"/>
                </a:solidFill>
                <a:latin typeface="Adobe 繁黑體 Std B" panose="020B0700000000000000" pitchFamily="34" charset="-120"/>
                <a:ea typeface="Adobe 繁黑體 Std B" panose="020B0700000000000000" pitchFamily="34" charset="-120"/>
              </a:rPr>
              <a:t>，也是</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在滑鼠滾輪</a:t>
            </a:r>
            <a:r>
              <a:rPr lang="zh-TW" altLang="en-US" sz="1200" dirty="0">
                <a:solidFill>
                  <a:srgbClr val="D2D2D2"/>
                </a:solidFill>
                <a:latin typeface="Adobe 繁黑體 Std B" panose="020B0700000000000000" pitchFamily="34" charset="-120"/>
                <a:ea typeface="Adobe 繁黑體 Std B" panose="020B0700000000000000" pitchFamily="34" charset="-120"/>
              </a:rPr>
              <a:t>滾動時觸發。與mousewheel事件一樣，DOMMouseScroll也被</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視為滑鼠事件</a:t>
            </a:r>
            <a:r>
              <a:rPr lang="zh-TW" altLang="en-US" sz="1200" dirty="0">
                <a:solidFill>
                  <a:srgbClr val="D2D2D2"/>
                </a:solidFill>
                <a:latin typeface="Adobe 繁黑體 Std B" panose="020B0700000000000000" pitchFamily="34" charset="-120"/>
                <a:ea typeface="Adobe 繁黑體 Std B" panose="020B0700000000000000" pitchFamily="34" charset="-120"/>
              </a:rPr>
              <a:t>，因而包含</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於</a:t>
            </a:r>
            <a:r>
              <a:rPr lang="zh-TW" altLang="en-US" sz="1200" dirty="0">
                <a:solidFill>
                  <a:srgbClr val="D2D2D2"/>
                </a:solidFill>
                <a:latin typeface="Adobe 繁黑體 Std B" panose="020B0700000000000000" pitchFamily="34" charset="-120"/>
                <a:ea typeface="Adobe 繁黑體 Std B" panose="020B0700000000000000" pitchFamily="34" charset="-120"/>
              </a:rPr>
              <a:t>滑鼠</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事件</a:t>
            </a:r>
            <a:r>
              <a:rPr lang="zh-TW" altLang="en-US" sz="1200" dirty="0">
                <a:solidFill>
                  <a:srgbClr val="D2D2D2"/>
                </a:solidFill>
                <a:latin typeface="Adobe 繁黑體 Std B" panose="020B0700000000000000" pitchFamily="34" charset="-120"/>
                <a:ea typeface="Adobe 繁黑體 Std B" panose="020B0700000000000000" pitchFamily="34" charset="-120"/>
              </a:rPr>
              <a:t>有關的所有屬性。而</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有關</a:t>
            </a:r>
            <a:r>
              <a:rPr lang="zh-TW" altLang="en-US" sz="1200" dirty="0">
                <a:solidFill>
                  <a:srgbClr val="D2D2D2"/>
                </a:solidFill>
                <a:latin typeface="Adobe 繁黑體 Std B" panose="020B0700000000000000" pitchFamily="34" charset="-120"/>
                <a:ea typeface="Adobe 繁黑體 Std B" panose="020B0700000000000000" pitchFamily="34" charset="-120"/>
              </a:rPr>
              <a:t>滑鼠</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滾輪的</a:t>
            </a:r>
            <a:r>
              <a:rPr lang="zh-TW" altLang="en-US" sz="1200" dirty="0">
                <a:solidFill>
                  <a:srgbClr val="D2D2D2"/>
                </a:solidFill>
                <a:latin typeface="Adobe 繁黑體 Std B" panose="020B0700000000000000" pitchFamily="34" charset="-120"/>
                <a:ea typeface="Adobe 繁黑體 Std B" panose="020B0700000000000000" pitchFamily="34" charset="-120"/>
              </a:rPr>
              <a:t>內容</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則存在</a:t>
            </a:r>
            <a:r>
              <a:rPr lang="zh-TW" altLang="en-US" sz="1200" dirty="0">
                <a:solidFill>
                  <a:srgbClr val="D2D2D2"/>
                </a:solidFill>
                <a:latin typeface="Adobe 繁黑體 Std B" panose="020B0700000000000000" pitchFamily="34" charset="-120"/>
                <a:ea typeface="Adobe 繁黑體 Std B" panose="020B0700000000000000" pitchFamily="34" charset="-120"/>
              </a:rPr>
              <a:t>detail屬性中，當向上滾動鼠標滾輪時，這個屬性的值是-3的倍數，當向下滾動鼠標滾輪時，這個屬性的值是3的倍數。</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火狐F</a:t>
            </a:r>
            <a:r>
              <a:rPr lang="zh-TW" altLang="en-US" sz="1200" dirty="0">
                <a:solidFill>
                  <a:srgbClr val="D2D2D2"/>
                </a:solidFill>
                <a:latin typeface="Adobe 繁黑體 Std B" panose="020B0700000000000000" pitchFamily="34" charset="-120"/>
                <a:ea typeface="Adobe 繁黑體 Std B" panose="020B0700000000000000" pitchFamily="34" charset="-120"/>
              </a:rPr>
              <a:t>ireFox瀏覽器的方向判斷的數值的正負與其他瀏覽器是相反的。 FireFox瀏覽器向下滾動是正值，而其他瀏覽器是負值。</a:t>
            </a:r>
          </a:p>
        </p:txBody>
      </p:sp>
    </p:spTree>
    <p:extLst>
      <p:ext uri="{BB962C8B-B14F-4D97-AF65-F5344CB8AC3E}">
        <p14:creationId xmlns:p14="http://schemas.microsoft.com/office/powerpoint/2010/main" val="4123360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5761" y="3040443"/>
            <a:ext cx="4729585" cy="400110"/>
          </a:xfrm>
          <a:prstGeom prst="rect">
            <a:avLst/>
          </a:prstGeom>
        </p:spPr>
        <p:txBody>
          <a:bodyPr wrap="square">
            <a:spAutoFit/>
          </a:bodyPr>
          <a:lstStyle/>
          <a:p>
            <a:pPr lvl="2"/>
            <a:r>
              <a:rPr lang="en-US" altLang="zh-TW" sz="2000" dirty="0" err="1">
                <a:solidFill>
                  <a:srgbClr val="F8F8F2"/>
                </a:solidFill>
                <a:latin typeface="Consolas" panose="020B0609020204030204" pitchFamily="49" charset="0"/>
              </a:rPr>
              <a:t>e.</a:t>
            </a:r>
            <a:r>
              <a:rPr lang="en-US" altLang="zh-TW" sz="2000" dirty="0" err="1">
                <a:solidFill>
                  <a:srgbClr val="66D9EF"/>
                </a:solidFill>
                <a:latin typeface="Consolas" panose="020B0609020204030204" pitchFamily="49" charset="0"/>
              </a:rPr>
              <a:t>preventDefault</a:t>
            </a:r>
            <a:r>
              <a:rPr lang="en-US" altLang="zh-TW" sz="2000" dirty="0">
                <a:solidFill>
                  <a:srgbClr val="F8F8F2"/>
                </a:solidFill>
                <a:latin typeface="Consolas" panose="020B0609020204030204" pitchFamily="49" charset="0"/>
              </a:rPr>
              <a:t>();</a:t>
            </a:r>
          </a:p>
        </p:txBody>
      </p:sp>
      <p:sp>
        <p:nvSpPr>
          <p:cNvPr id="6" name="矩形 5"/>
          <p:cNvSpPr/>
          <p:nvPr/>
        </p:nvSpPr>
        <p:spPr>
          <a:xfrm>
            <a:off x="4383227" y="3568014"/>
            <a:ext cx="2954655" cy="369332"/>
          </a:xfrm>
          <a:prstGeom prst="rect">
            <a:avLst/>
          </a:prstGeom>
        </p:spPr>
        <p:txBody>
          <a:bodyPr wrap="none">
            <a:spAutoFit/>
          </a:bodyPr>
          <a:lstStyle/>
          <a:p>
            <a:r>
              <a:rPr lang="zh-TW" altLang="en-US" b="1" dirty="0">
                <a:solidFill>
                  <a:srgbClr val="89CE01"/>
                </a:solidFill>
                <a:latin typeface="Adobe 繁黑體 Std B" panose="020B0700000000000000" pitchFamily="34" charset="-120"/>
                <a:ea typeface="Adobe 繁黑體 Std B" panose="020B0700000000000000" pitchFamily="34" charset="-120"/>
              </a:rPr>
              <a:t>阻止瀏覽器發生預設的行為</a:t>
            </a:r>
          </a:p>
        </p:txBody>
      </p:sp>
    </p:spTree>
    <p:extLst>
      <p:ext uri="{BB962C8B-B14F-4D97-AF65-F5344CB8AC3E}">
        <p14:creationId xmlns:p14="http://schemas.microsoft.com/office/powerpoint/2010/main" val="833729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03 Number </a:t>
            </a:r>
            <a:r>
              <a:rPr lang="en-US" altLang="zh-TW" sz="2400" dirty="0" err="1">
                <a:solidFill>
                  <a:srgbClr val="89CE01"/>
                </a:solidFill>
                <a:latin typeface="Adobe 繁黑體 Std B" panose="020B0700000000000000" pitchFamily="34" charset="-120"/>
                <a:ea typeface="Adobe 繁黑體 Std B" panose="020B0700000000000000" pitchFamily="34" charset="-120"/>
              </a:rPr>
              <a:t>Amination</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611845" y="2224418"/>
            <a:ext cx="8239574" cy="313932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demo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10</a:t>
            </a:r>
            <a:r>
              <a:rPr lang="en-US" altLang="zh-TW" dirty="0" smtClean="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(demo, </a:t>
            </a:r>
            <a:r>
              <a:rPr lang="en-US" altLang="zh-TW" dirty="0">
                <a:solidFill>
                  <a:srgbClr val="FF80F4"/>
                </a:solidFill>
                <a:latin typeface="Consolas" panose="020B0609020204030204" pitchFamily="49" charset="0"/>
              </a:rPr>
              <a:t>4</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0</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Circ.easeOut</a:t>
            </a:r>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smtClean="0">
                <a:solidFill>
                  <a:srgbClr val="A6E22E"/>
                </a:solidFill>
                <a:latin typeface="Consolas" panose="020B0609020204030204" pitchFamily="49" charset="0"/>
              </a:rPr>
              <a:t>	$</a:t>
            </a:r>
            <a:r>
              <a:rPr lang="en-US" altLang="zh-TW" dirty="0" smtClean="0">
                <a:solidFill>
                  <a:srgbClr val="F8F8F2"/>
                </a:solidFill>
                <a:latin typeface="Consolas" panose="020B0609020204030204" pitchFamily="49" charset="0"/>
              </a:rPr>
              <a:t>(</a:t>
            </a:r>
            <a:r>
              <a:rPr lang="en-US" altLang="zh-TW" dirty="0" smtClean="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scoreDisplay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html</a:t>
            </a:r>
            <a:r>
              <a:rPr lang="en-US" altLang="zh-TW" dirty="0">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Math</a:t>
            </a:r>
            <a:r>
              <a:rPr lang="en-US" altLang="zh-TW" dirty="0" err="1">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ceil</a:t>
            </a:r>
            <a:r>
              <a:rPr lang="en-US" altLang="zh-TW" dirty="0">
                <a:solidFill>
                  <a:srgbClr val="F8F8F2"/>
                </a:solidFill>
                <a:latin typeface="Consolas" panose="020B0609020204030204" pitchFamily="49" charset="0"/>
              </a:rPr>
              <a:t>(</a:t>
            </a:r>
            <a:r>
              <a:rPr lang="en-US" altLang="zh-TW" dirty="0" err="1">
                <a:solidFill>
                  <a:srgbClr val="F8F8F2"/>
                </a:solidFill>
                <a:latin typeface="Consolas" panose="020B0609020204030204" pitchFamily="49" charset="0"/>
              </a:rPr>
              <a:t>demo.score</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smtClean="0">
                <a:solidFill>
                  <a:srgbClr val="A6E22E"/>
                </a:solidFill>
                <a:latin typeface="Consolas" panose="020B0609020204030204" pitchFamily="49" charset="0"/>
              </a:rPr>
              <a:t>	alert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時間到</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7004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04 Parallax</a:t>
            </a:r>
          </a:p>
        </p:txBody>
      </p:sp>
      <p:sp>
        <p:nvSpPr>
          <p:cNvPr id="2" name="矩形 1"/>
          <p:cNvSpPr/>
          <p:nvPr/>
        </p:nvSpPr>
        <p:spPr>
          <a:xfrm>
            <a:off x="2851370" y="1620559"/>
            <a:ext cx="7573459" cy="4154984"/>
          </a:xfrm>
          <a:prstGeom prst="rect">
            <a:avLst/>
          </a:prstGeom>
        </p:spPr>
        <p:txBody>
          <a:bodyPr wrap="square">
            <a:spAutoFit/>
          </a:bodyPr>
          <a:lstStyle/>
          <a:p>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tl</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TimelineLite</a:t>
            </a:r>
            <a:r>
              <a:rPr lang="en-US" altLang="zh-TW" sz="1200" dirty="0" smtClean="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".pic2"</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".pic3"</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".pic4"</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"scale(1)"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ease: </a:t>
            </a:r>
            <a:r>
              <a:rPr lang="en-US" altLang="zh-TW" sz="1200" dirty="0" err="1">
                <a:solidFill>
                  <a:srgbClr val="F8F8F2"/>
                </a:solidFill>
                <a:latin typeface="Consolas" panose="020B0609020204030204" pitchFamily="49" charset="0"/>
              </a:rPr>
              <a:t>Bounce.easeOut</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".pic5"</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".pic6"</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scaleX</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".pic7"</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".pic8"</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".pic9"</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scaleY</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".pic10"</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err="1" smtClean="0">
                <a:solidFill>
                  <a:srgbClr val="F8F8F2"/>
                </a:solidFill>
                <a:latin typeface="Consolas" panose="020B0609020204030204" pitchFamily="49" charset="0"/>
              </a:rPr>
              <a:t>tl.</a:t>
            </a:r>
            <a:r>
              <a:rPr lang="en-US" altLang="zh-TW" sz="1200" dirty="0" err="1" smtClean="0">
                <a:solidFill>
                  <a:srgbClr val="66D9EF"/>
                </a:solidFill>
                <a:latin typeface="Consolas" panose="020B0609020204030204" pitchFamily="49" charset="0"/>
              </a:rPr>
              <a:t>pause</a:t>
            </a:r>
            <a:r>
              <a:rPr lang="en-US" altLang="zh-TW" sz="1200" dirty="0" smtClean="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66D9EF"/>
                </a:solidFill>
                <a:latin typeface="Consolas" panose="020B0609020204030204" pitchFamily="49" charset="0"/>
              </a:rPr>
              <a:t>scroll</a:t>
            </a:r>
            <a:r>
              <a:rPr lang="en-US" altLang="zh-TW" sz="1200" dirty="0">
                <a:solidFill>
                  <a:srgbClr val="F8F8F2"/>
                </a:solidFill>
                <a:latin typeface="Consolas" panose="020B0609020204030204" pitchFamily="49" charset="0"/>
              </a:rPr>
              <a:t>(</a:t>
            </a:r>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err="1">
                <a:solidFill>
                  <a:srgbClr val="A6E22E"/>
                </a:solidFill>
                <a:latin typeface="Consolas" panose="020B0609020204030204" pitchFamily="49" charset="0"/>
              </a:rPr>
              <a:t>scrollTop</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(document).</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a:t>
            </a:r>
          </a:p>
          <a:p>
            <a:pPr lvl="1"/>
            <a:r>
              <a:rPr lang="en-US" altLang="zh-TW" sz="1200" dirty="0" err="1">
                <a:solidFill>
                  <a:srgbClr val="F8F8F2"/>
                </a:solidFill>
                <a:latin typeface="Consolas" panose="020B0609020204030204" pitchFamily="49" charset="0"/>
              </a:rPr>
              <a:t>tl.</a:t>
            </a:r>
            <a:r>
              <a:rPr lang="en-US" altLang="zh-TW" sz="1200" dirty="0" err="1">
                <a:solidFill>
                  <a:srgbClr val="A6E22E"/>
                </a:solidFill>
                <a:latin typeface="Consolas" panose="020B0609020204030204" pitchFamily="49" charset="0"/>
              </a:rPr>
              <a:t>progress</a:t>
            </a:r>
            <a:r>
              <a:rPr lang="en-US" altLang="zh-TW" sz="1200" dirty="0">
                <a:solidFill>
                  <a:srgbClr val="F8F8F2"/>
                </a:solidFill>
                <a:latin typeface="Consolas" panose="020B0609020204030204" pitchFamily="49" charset="0"/>
              </a:rPr>
              <a:t>(</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42225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05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1900842" y="3081034"/>
            <a:ext cx="9337964" cy="1200329"/>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"background-position-x"</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550712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06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pageXY</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2" name="矩形 1"/>
          <p:cNvSpPr/>
          <p:nvPr/>
        </p:nvSpPr>
        <p:spPr>
          <a:xfrm>
            <a:off x="2668490" y="2558060"/>
            <a:ext cx="8025511" cy="2308324"/>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(window).</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0.3</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 </a:t>
            </a:r>
          </a:p>
          <a:p>
            <a:pPr lvl="3"/>
            <a:r>
              <a:rPr lang="en-US" altLang="zh-TW" dirty="0">
                <a:solidFill>
                  <a:srgbClr val="F8F8F2"/>
                </a:solidFill>
                <a:latin typeface="Consolas" panose="020B0609020204030204" pitchFamily="49" charset="0"/>
              </a:rPr>
              <a:t>left: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width</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 </a:t>
            </a:r>
          </a:p>
          <a:p>
            <a:pPr lvl="3"/>
            <a:r>
              <a:rPr lang="en-US" altLang="zh-TW" dirty="0">
                <a:solidFill>
                  <a:srgbClr val="F8F8F2"/>
                </a:solidFill>
                <a:latin typeface="Consolas" panose="020B0609020204030204" pitchFamily="49" charset="0"/>
              </a:rPr>
              <a:t>top: </a:t>
            </a:r>
            <a:r>
              <a:rPr lang="en-US" altLang="zh-TW" dirty="0" err="1">
                <a:solidFill>
                  <a:srgbClr val="F8F8F2"/>
                </a:solidFill>
                <a:latin typeface="Consolas" panose="020B0609020204030204" pitchFamily="49" charset="0"/>
              </a:rPr>
              <a:t>e.pageY</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height</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52897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486" y="2118554"/>
            <a:ext cx="3013224" cy="2558643"/>
          </a:xfrm>
          <a:prstGeom prst="rect">
            <a:avLst/>
          </a:prstGeom>
        </p:spPr>
      </p:pic>
      <p:cxnSp>
        <p:nvCxnSpPr>
          <p:cNvPr id="6" name="直線接點 5"/>
          <p:cNvCxnSpPr/>
          <p:nvPr/>
        </p:nvCxnSpPr>
        <p:spPr>
          <a:xfrm>
            <a:off x="4499172" y="2128205"/>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直線接點 7"/>
          <p:cNvCxnSpPr/>
          <p:nvPr/>
        </p:nvCxnSpPr>
        <p:spPr>
          <a:xfrm flipV="1">
            <a:off x="4499172" y="2128205"/>
            <a:ext cx="0" cy="2565176"/>
          </a:xfrm>
          <a:prstGeom prst="line">
            <a:avLst/>
          </a:prstGeom>
        </p:spPr>
        <p:style>
          <a:lnRef idx="1">
            <a:schemeClr val="accent4"/>
          </a:lnRef>
          <a:fillRef idx="0">
            <a:schemeClr val="accent4"/>
          </a:fillRef>
          <a:effectRef idx="0">
            <a:schemeClr val="accent4"/>
          </a:effectRef>
          <a:fontRef idx="minor">
            <a:schemeClr val="tx1"/>
          </a:fontRef>
        </p:style>
      </p:cxnSp>
      <p:sp>
        <p:nvSpPr>
          <p:cNvPr id="9" name="矩形 8"/>
          <p:cNvSpPr/>
          <p:nvPr/>
        </p:nvSpPr>
        <p:spPr>
          <a:xfrm>
            <a:off x="5518189" y="1311764"/>
            <a:ext cx="1206293" cy="461665"/>
          </a:xfrm>
          <a:prstGeom prst="rect">
            <a:avLst/>
          </a:prstGeom>
        </p:spPr>
        <p:txBody>
          <a:bodyPr wrap="square">
            <a:spAutoFit/>
          </a:bodyPr>
          <a:lstStyle/>
          <a:p>
            <a:r>
              <a:rPr lang="en-US" altLang="zh-TW" sz="2400" b="1" dirty="0" smtClean="0">
                <a:solidFill>
                  <a:srgbClr val="89CE01"/>
                </a:solidFill>
                <a:latin typeface="Adobe 繁黑體 Std B" panose="020B0700000000000000" pitchFamily="34" charset="-120"/>
                <a:ea typeface="Adobe 繁黑體 Std B" panose="020B0700000000000000" pitchFamily="34" charset="-120"/>
              </a:rPr>
              <a:t>width</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3179206" y="3308863"/>
            <a:ext cx="1206293" cy="461665"/>
          </a:xfrm>
          <a:prstGeom prst="rect">
            <a:avLst/>
          </a:prstGeom>
        </p:spPr>
        <p:txBody>
          <a:bodyPr wrap="square">
            <a:spAutoFit/>
          </a:bodyPr>
          <a:lstStyle/>
          <a:p>
            <a:r>
              <a:rPr lang="en-US" altLang="zh-TW" sz="2400" dirty="0" smtClean="0">
                <a:solidFill>
                  <a:srgbClr val="89CE01"/>
                </a:solidFill>
                <a:latin typeface="Adobe 繁黑體 Std B" panose="020B0700000000000000" pitchFamily="34" charset="-120"/>
                <a:ea typeface="Adobe 繁黑體 Std B" panose="020B0700000000000000" pitchFamily="34" charset="-120"/>
              </a:rPr>
              <a:t>height</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cxnSp>
        <p:nvCxnSpPr>
          <p:cNvPr id="11" name="直線接點 10"/>
          <p:cNvCxnSpPr/>
          <p:nvPr/>
        </p:nvCxnSpPr>
        <p:spPr>
          <a:xfrm>
            <a:off x="4492381" y="4693381"/>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直線接點 11"/>
          <p:cNvCxnSpPr/>
          <p:nvPr/>
        </p:nvCxnSpPr>
        <p:spPr>
          <a:xfrm flipV="1">
            <a:off x="7517501"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直線接點 12"/>
          <p:cNvCxnSpPr/>
          <p:nvPr/>
        </p:nvCxnSpPr>
        <p:spPr>
          <a:xfrm flipV="1">
            <a:off x="6001545"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直線接點 13"/>
          <p:cNvCxnSpPr/>
          <p:nvPr/>
        </p:nvCxnSpPr>
        <p:spPr>
          <a:xfrm>
            <a:off x="4499172" y="3522162"/>
            <a:ext cx="3018329"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3350" y="3516280"/>
            <a:ext cx="235969" cy="370190"/>
          </a:xfrm>
          <a:prstGeom prst="rect">
            <a:avLst/>
          </a:prstGeom>
        </p:spPr>
      </p:pic>
    </p:spTree>
    <p:extLst>
      <p:ext uri="{BB962C8B-B14F-4D97-AF65-F5344CB8AC3E}">
        <p14:creationId xmlns:p14="http://schemas.microsoft.com/office/powerpoint/2010/main" val="3777658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07 </a:t>
            </a:r>
            <a:r>
              <a:rPr lang="en-US" altLang="zh-TW" sz="2400" dirty="0" err="1">
                <a:solidFill>
                  <a:srgbClr val="89CE01"/>
                </a:solidFill>
                <a:latin typeface="Adobe 繁黑體 Std B" panose="020B0700000000000000" pitchFamily="34" charset="-120"/>
                <a:ea typeface="Adobe 繁黑體 Std B" panose="020B0700000000000000" pitchFamily="34" charset="-120"/>
              </a:rPr>
              <a:t>staggerFrom</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154011" y="1341742"/>
            <a:ext cx="8012997" cy="4893647"/>
          </a:xfrm>
          <a:prstGeom prst="rect">
            <a:avLst/>
          </a:prstGeom>
        </p:spPr>
        <p:txBody>
          <a:bodyPr wrap="square">
            <a:spAutoFit/>
          </a:bodyPr>
          <a:lstStyle/>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menuBtn</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on</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click"</a:t>
            </a:r>
            <a:r>
              <a:rPr lang="en-US" altLang="zh-TW" sz="1200" dirty="0" err="1">
                <a:solidFill>
                  <a:srgbClr val="F8F8F2"/>
                </a:solidFill>
                <a:latin typeface="Consolas" panose="020B0609020204030204" pitchFamily="49" charset="0"/>
              </a:rPr>
              <a:t>,</a:t>
            </a:r>
            <a:r>
              <a:rPr lang="en-US" altLang="zh-TW" sz="1200" i="1" dirty="0" err="1">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p>
          <a:p>
            <a:pPr lvl="1"/>
            <a:r>
              <a:rPr lang="en-US" altLang="zh-TW" sz="1200" dirty="0">
                <a:solidFill>
                  <a:srgbClr val="F92672"/>
                </a:solidFill>
                <a:latin typeface="Consolas" panose="020B0609020204030204" pitchFamily="49" charset="0"/>
              </a:rPr>
              <a:t>if</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hasClass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else</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smtClean="0">
                <a:solidFill>
                  <a:srgbClr val="F8F8F2"/>
                </a:solidFill>
                <a:latin typeface="Consolas" panose="020B0609020204030204" pitchFamily="49" charset="0"/>
              </a:rPr>
              <a:t>();</a:t>
            </a:r>
          </a:p>
          <a:p>
            <a:pPr lvl="1"/>
            <a:r>
              <a:rPr lang="en-US" altLang="zh-TW" sz="1200" dirty="0" err="1" smtClean="0">
                <a:solidFill>
                  <a:srgbClr val="F8F8F2"/>
                </a:solidFill>
                <a:latin typeface="Consolas" panose="020B0609020204030204" pitchFamily="49" charset="0"/>
              </a:rPr>
              <a:t>TweenMax.</a:t>
            </a:r>
            <a:r>
              <a:rPr lang="en-US" altLang="zh-TW" sz="1200" dirty="0" err="1" smtClean="0">
                <a:solidFill>
                  <a:srgbClr val="A6E22E"/>
                </a:solidFill>
                <a:latin typeface="Consolas" panose="020B0609020204030204" pitchFamily="49" charset="0"/>
              </a:rPr>
              <a:t>staggerFrom</a:t>
            </a:r>
            <a:r>
              <a:rPr lang="en-US" altLang="zh-TW" sz="1200" dirty="0" smtClean="0">
                <a:solidFill>
                  <a:srgbClr val="F8F8F2"/>
                </a:solidFill>
                <a:latin typeface="Consolas" panose="020B0609020204030204" pitchFamily="49" charset="0"/>
              </a:rPr>
              <a:t>(el, </a:t>
            </a:r>
            <a:r>
              <a:rPr lang="en-US" altLang="zh-TW" sz="1200" dirty="0">
                <a:solidFill>
                  <a:srgbClr val="FF80F4"/>
                </a:solidFill>
                <a:latin typeface="Consolas" panose="020B0609020204030204" pitchFamily="49" charset="0"/>
              </a:rPr>
              <a:t>0.3</a:t>
            </a:r>
            <a:r>
              <a:rPr lang="en-US" altLang="zh-TW" sz="1200" dirty="0">
                <a:solidFill>
                  <a:srgbClr val="F8F8F2"/>
                </a:solidFill>
                <a:latin typeface="Consolas" panose="020B0609020204030204" pitchFamily="49" charset="0"/>
              </a:rPr>
              <a:t>, {</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0</a:t>
            </a:r>
            <a:r>
              <a:rPr lang="en-US" altLang="zh-TW" sz="1200" dirty="0" smtClean="0">
                <a:solidFill>
                  <a:srgbClr val="F8F8F2"/>
                </a:solidFill>
                <a:latin typeface="Consolas" panose="020B0609020204030204" pitchFamily="49" charset="0"/>
              </a:rPr>
              <a:t>,</a:t>
            </a:r>
            <a:endParaRPr lang="en-US" altLang="zh-TW" sz="1200" dirty="0">
              <a:solidFill>
                <a:srgbClr val="F8F8F2"/>
              </a:solidFill>
              <a:latin typeface="Consolas" panose="020B0609020204030204" pitchFamily="49" charset="0"/>
            </a:endParaRP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0.8</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ease: Power2.easeIn,</a:t>
            </a:r>
          </a:p>
          <a:p>
            <a:pPr lvl="1"/>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smtClean="0">
                <a:solidFill>
                  <a:srgbClr val="F8F8F2"/>
                </a:solidFill>
                <a:latin typeface="Consolas" panose="020B0609020204030204" pitchFamily="49" charset="0"/>
              </a:rPr>
              <a:t>();</a:t>
            </a:r>
          </a:p>
          <a:p>
            <a:pPr lvl="1"/>
            <a:r>
              <a:rPr lang="en-US" altLang="zh-TW" sz="1200" dirty="0" err="1" smtClean="0">
                <a:solidFill>
                  <a:srgbClr val="F8F8F2"/>
                </a:solidFill>
                <a:latin typeface="Consolas" panose="020B0609020204030204" pitchFamily="49" charset="0"/>
              </a:rPr>
              <a:t>TweenMax.</a:t>
            </a:r>
            <a:r>
              <a:rPr lang="en-US" altLang="zh-TW" sz="1200" dirty="0" err="1" smtClean="0">
                <a:solidFill>
                  <a:srgbClr val="A6E22E"/>
                </a:solidFill>
                <a:latin typeface="Consolas" panose="020B0609020204030204" pitchFamily="49" charset="0"/>
              </a:rPr>
              <a:t>set</a:t>
            </a:r>
            <a:r>
              <a:rPr lang="en-US" altLang="zh-TW" sz="1200" dirty="0" smtClean="0">
                <a:solidFill>
                  <a:srgbClr val="F8F8F2"/>
                </a:solidFill>
                <a:latin typeface="Consolas" panose="020B0609020204030204" pitchFamily="49" charset="0"/>
              </a:rPr>
              <a:t>(el, </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1"/>
            <a:r>
              <a:rPr lang="en-US" altLang="zh-TW" sz="1200" smtClean="0">
                <a:solidFill>
                  <a:srgbClr val="F8F8F2"/>
                </a:solidFill>
                <a:latin typeface="Consolas" panose="020B0609020204030204" pitchFamily="49" charset="0"/>
              </a:rPr>
              <a:t>});</a:t>
            </a:r>
            <a:endParaRPr lang="en-US" altLang="zh-TW" sz="1200" dirty="0">
              <a:solidFill>
                <a:srgbClr val="F8F8F2"/>
              </a:solidFill>
              <a:latin typeface="Consolas" panose="020B0609020204030204" pitchFamily="49" charset="0"/>
            </a:endParaRP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264132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7574" y="3268611"/>
            <a:ext cx="3005951" cy="400110"/>
          </a:xfrm>
          <a:prstGeom prst="rect">
            <a:avLst/>
          </a:prstGeom>
        </p:spPr>
        <p:txBody>
          <a:bodyPr wrap="none">
            <a:spAutoFit/>
          </a:bodyPr>
          <a:lstStyle/>
          <a:p>
            <a:r>
              <a:rPr lang="en-US" altLang="zh-TW" sz="2000" dirty="0" err="1">
                <a:solidFill>
                  <a:srgbClr val="F8F8F2"/>
                </a:solidFill>
                <a:latin typeface="Consolas" panose="020B0609020204030204" pitchFamily="49" charset="0"/>
              </a:rPr>
              <a:t>TweenMax.</a:t>
            </a:r>
            <a:r>
              <a:rPr lang="en-US" altLang="zh-TW" sz="2000" dirty="0" err="1">
                <a:solidFill>
                  <a:srgbClr val="A6E22E"/>
                </a:solidFill>
                <a:latin typeface="Consolas" panose="020B0609020204030204" pitchFamily="49" charset="0"/>
              </a:rPr>
              <a:t>staggerFrom</a:t>
            </a:r>
            <a:endParaRPr lang="zh-TW" altLang="en-US" sz="2000" dirty="0"/>
          </a:p>
        </p:txBody>
      </p:sp>
      <p:sp>
        <p:nvSpPr>
          <p:cNvPr id="5" name="矩形 4"/>
          <p:cNvSpPr/>
          <p:nvPr/>
        </p:nvSpPr>
        <p:spPr>
          <a:xfrm>
            <a:off x="2827574" y="3668721"/>
            <a:ext cx="6162677" cy="307777"/>
          </a:xfrm>
          <a:prstGeom prst="rect">
            <a:avLst/>
          </a:prstGeom>
        </p:spPr>
        <p:txBody>
          <a:bodyPr wrap="square">
            <a:spAutoFit/>
          </a:bodyPr>
          <a:lstStyle/>
          <a:p>
            <a:r>
              <a:rPr lang="en-US" altLang="zh-TW" sz="1400" dirty="0" err="1">
                <a:solidFill>
                  <a:srgbClr val="8C8C8C"/>
                </a:solidFill>
                <a:latin typeface="Adobe 繁黑體 Std B" panose="020B0700000000000000" pitchFamily="34" charset="-120"/>
                <a:ea typeface="Adobe 繁黑體 Std B" panose="020B0700000000000000" pitchFamily="34" charset="-120"/>
              </a:rPr>
              <a:t>staggerFrom</a:t>
            </a:r>
            <a:r>
              <a:rPr lang="en-US" altLang="zh-TW" sz="1400" dirty="0">
                <a:solidFill>
                  <a:srgbClr val="8C8C8C"/>
                </a:solidFill>
                <a:latin typeface="Adobe 繁黑體 Std B" panose="020B0700000000000000" pitchFamily="34" charset="-120"/>
                <a:ea typeface="Adobe 繁黑體 Std B" panose="020B0700000000000000" pitchFamily="34" charset="-120"/>
              </a:rPr>
              <a:t>() </a:t>
            </a:r>
            <a:r>
              <a:rPr lang="zh-TW" altLang="en-US" sz="1400" dirty="0">
                <a:solidFill>
                  <a:srgbClr val="8C8C8C"/>
                </a:solidFill>
                <a:latin typeface="Adobe 繁黑體 Std B" panose="020B0700000000000000" pitchFamily="34" charset="-120"/>
                <a:ea typeface="Adobe 繁黑體 Std B" panose="020B0700000000000000" pitchFamily="34" charset="-120"/>
              </a:rPr>
              <a:t>會抓取所有的目標，並為每個目標創建一個之前狀態的補間</a:t>
            </a:r>
            <a:endParaRPr lang="zh-TW" altLang="en-US"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492825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08 </a:t>
            </a:r>
            <a:r>
              <a:rPr lang="en-US" altLang="zh-TW" sz="2400" dirty="0" err="1">
                <a:solidFill>
                  <a:srgbClr val="89CE01"/>
                </a:solidFill>
                <a:latin typeface="Adobe 繁黑體 Std B" panose="020B0700000000000000" pitchFamily="34" charset="-120"/>
                <a:ea typeface="Adobe 繁黑體 Std B" panose="020B0700000000000000" pitchFamily="34" charset="-120"/>
              </a:rPr>
              <a:t>TextPlugin</a:t>
            </a:r>
            <a:r>
              <a:rPr lang="en-US" altLang="zh-TW" sz="2400" dirty="0">
                <a:solidFill>
                  <a:srgbClr val="89CE01"/>
                </a:solidFill>
                <a:latin typeface="Adobe 繁黑體 Std B" panose="020B0700000000000000" pitchFamily="34" charset="-120"/>
                <a:ea typeface="Adobe 繁黑體 Std B" panose="020B0700000000000000" pitchFamily="34" charset="-120"/>
              </a:rPr>
              <a:t> </a:t>
            </a:r>
            <a:r>
              <a:rPr lang="zh-TW" altLang="en-US" sz="2400" dirty="0">
                <a:solidFill>
                  <a:srgbClr val="89CE01"/>
                </a:solidFill>
                <a:latin typeface="Adobe 繁黑體 Std B" panose="020B0700000000000000" pitchFamily="34" charset="-120"/>
                <a:ea typeface="Adobe 繁黑體 Std B" panose="020B0700000000000000" pitchFamily="34" charset="-120"/>
              </a:rPr>
              <a:t>文字變換</a:t>
            </a:r>
          </a:p>
        </p:txBody>
      </p:sp>
      <p:sp>
        <p:nvSpPr>
          <p:cNvPr id="5" name="矩形 4"/>
          <p:cNvSpPr/>
          <p:nvPr/>
        </p:nvSpPr>
        <p:spPr>
          <a:xfrm>
            <a:off x="839688" y="3731403"/>
            <a:ext cx="9414803" cy="954107"/>
          </a:xfrm>
          <a:prstGeom prst="rect">
            <a:avLst/>
          </a:prstGeom>
        </p:spPr>
        <p:txBody>
          <a:bodyPr wrap="square">
            <a:spAutoFit/>
          </a:bodyPr>
          <a:lstStyle/>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bg</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60</a:t>
            </a:r>
            <a:r>
              <a:rPr lang="en-US" altLang="zh-TW" sz="1400" dirty="0">
                <a:solidFill>
                  <a:srgbClr val="F8F8F2"/>
                </a:solidFill>
                <a:latin typeface="Consolas" panose="020B0609020204030204" pitchFamily="49" charset="0"/>
              </a:rPr>
              <a:t>, {rotation:</a:t>
            </a:r>
            <a:r>
              <a:rPr lang="en-US" altLang="zh-TW" sz="1400" dirty="0">
                <a:solidFill>
                  <a:srgbClr val="FF80F4"/>
                </a:solidFill>
                <a:latin typeface="Consolas" panose="020B0609020204030204" pitchFamily="49" charset="0"/>
              </a:rPr>
              <a:t>360</a:t>
            </a:r>
            <a:r>
              <a:rPr lang="en-US" altLang="zh-TW" sz="1400" dirty="0">
                <a:solidFill>
                  <a:srgbClr val="F8F8F2"/>
                </a:solidFill>
                <a:latin typeface="Consolas" panose="020B0609020204030204" pitchFamily="49" charset="0"/>
              </a:rPr>
              <a:t>, repeat:</a:t>
            </a:r>
            <a:r>
              <a:rPr lang="en-US" altLang="zh-TW" sz="1400" dirty="0">
                <a:solidFill>
                  <a:srgbClr val="F92672"/>
                </a:solidFill>
                <a:latin typeface="Consolas" panose="020B0609020204030204" pitchFamily="49" charset="0"/>
              </a:rPr>
              <a:t>-</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ease:Linear.easeInOut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"YOTTA</a:t>
            </a:r>
            <a:r>
              <a:rPr lang="en-US" altLang="zh-TW" sz="1400" dirty="0">
                <a:solidFill>
                  <a:srgbClr val="FFEE99"/>
                </a:solidFill>
                <a:latin typeface="Consolas" panose="020B0609020204030204" pitchFamily="49" charset="0"/>
              </a:rPr>
              <a:t> </a:t>
            </a:r>
            <a:r>
              <a:rPr lang="zh-TW" altLang="en-US" sz="1400" dirty="0">
                <a:solidFill>
                  <a:srgbClr val="FFEE99"/>
                </a:solidFill>
                <a:latin typeface="Consolas" panose="020B0609020204030204" pitchFamily="49" charset="0"/>
              </a:rPr>
              <a:t>你最專業的學習夥伴</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ease: Power1.easeOut});</a:t>
            </a:r>
          </a:p>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"#txt"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3</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"https</a:t>
            </a:r>
            <a:r>
              <a:rPr lang="en-US" altLang="zh-TW" sz="1400" dirty="0">
                <a:solidFill>
                  <a:srgbClr val="FFEE99"/>
                </a:solidFill>
                <a:latin typeface="Consolas" panose="020B0609020204030204" pitchFamily="49" charset="0"/>
              </a:rPr>
              <a:t>://www.yottau.com.tw/"</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Power1.easeOut});</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839688" y="2438547"/>
            <a:ext cx="10430633" cy="523220"/>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/1.20.4/plugins/TextPlugin.min.js"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24444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660" y="2880772"/>
            <a:ext cx="4618481" cy="1682254"/>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431" y="2791759"/>
            <a:ext cx="1623441" cy="1623441"/>
          </a:xfrm>
          <a:prstGeom prst="rect">
            <a:avLst/>
          </a:prstGeom>
        </p:spPr>
      </p:pic>
    </p:spTree>
    <p:extLst>
      <p:ext uri="{BB962C8B-B14F-4D97-AF65-F5344CB8AC3E}">
        <p14:creationId xmlns:p14="http://schemas.microsoft.com/office/powerpoint/2010/main" val="5236651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09 Transitions</a:t>
            </a:r>
          </a:p>
        </p:txBody>
      </p:sp>
      <p:sp>
        <p:nvSpPr>
          <p:cNvPr id="5" name="矩形 4"/>
          <p:cNvSpPr/>
          <p:nvPr/>
        </p:nvSpPr>
        <p:spPr>
          <a:xfrm>
            <a:off x="1599525" y="1636794"/>
            <a:ext cx="9486563" cy="4185761"/>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width</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height</a:t>
            </a:r>
            <a:r>
              <a:rPr lang="en-US" altLang="zh-TW" sz="1400" dirty="0" smtClean="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pagetransition</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2.5</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'.logo'</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.8</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scale: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r>
              <a:rPr lang="en-US" altLang="zh-TW" sz="1400" dirty="0" smtClean="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".black"</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smtClean="0">
                <a:solidFill>
                  <a:srgbClr val="F8F8F2"/>
                </a:solidFill>
                <a:latin typeface="Consolas" panose="020B0609020204030204" pitchFamily="49" charset="0"/>
              </a:rPr>
              <a:t>	TweenMax.</a:t>
            </a:r>
            <a:r>
              <a:rPr lang="en-US" altLang="zh-TW" sz="1400" dirty="0" smtClean="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smtClean="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".gold"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smtClean="0">
                <a:solidFill>
                  <a:srgbClr val="F8F8F2"/>
                </a:solidFill>
                <a:latin typeface="Consolas" panose="020B0609020204030204" pitchFamily="49" charset="0"/>
              </a:rPr>
              <a:t>	TweenMax.</a:t>
            </a:r>
            <a:r>
              <a:rPr lang="en-US" altLang="zh-TW" sz="1400" dirty="0" smtClean="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5204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2952619" y="3375622"/>
            <a:ext cx="6150921" cy="7351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sz="3600" b="1" dirty="0" smtClean="0">
                <a:solidFill>
                  <a:srgbClr val="89CE01"/>
                </a:solidFill>
                <a:latin typeface="微軟正黑體" panose="020B0604030504040204" pitchFamily="34" charset="-120"/>
                <a:ea typeface="微軟正黑體" panose="020B0604030504040204" pitchFamily="34" charset="-120"/>
              </a:rPr>
              <a:t>我們要把開發環境準備好</a:t>
            </a:r>
            <a:endParaRPr lang="en-US" altLang="zh-TW" sz="3600" b="1" dirty="0">
              <a:solidFill>
                <a:srgbClr val="89CE0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3822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6683" y="2843507"/>
            <a:ext cx="994744" cy="990599"/>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767" y="2475571"/>
            <a:ext cx="1724024" cy="1724024"/>
          </a:xfrm>
          <a:prstGeom prst="rect">
            <a:avLst/>
          </a:prstGeom>
        </p:spPr>
      </p:pic>
      <p:sp>
        <p:nvSpPr>
          <p:cNvPr id="6" name="副標題 2"/>
          <p:cNvSpPr txBox="1">
            <a:spLocks/>
          </p:cNvSpPr>
          <p:nvPr/>
        </p:nvSpPr>
        <p:spPr>
          <a:xfrm>
            <a:off x="3656629"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a:solidFill>
                  <a:schemeClr val="bg1"/>
                </a:solidFill>
                <a:latin typeface="微軟正黑體" panose="020B0604030504040204" pitchFamily="34" charset="-120"/>
                <a:ea typeface="微軟正黑體" panose="020B0604030504040204" pitchFamily="34" charset="-120"/>
              </a:rPr>
              <a:t>Visual Studio Code</a:t>
            </a:r>
          </a:p>
        </p:txBody>
      </p:sp>
      <p:sp>
        <p:nvSpPr>
          <p:cNvPr id="7" name="副標題 2"/>
          <p:cNvSpPr txBox="1">
            <a:spLocks/>
          </p:cNvSpPr>
          <p:nvPr/>
        </p:nvSpPr>
        <p:spPr>
          <a:xfrm>
            <a:off x="5893396"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err="1" smtClean="0">
                <a:solidFill>
                  <a:schemeClr val="bg1"/>
                </a:solidFill>
                <a:latin typeface="微軟正黑體" panose="020B0604030504040204" pitchFamily="34" charset="-120"/>
                <a:ea typeface="微軟正黑體" panose="020B0604030504040204" pitchFamily="34" charset="-120"/>
              </a:rPr>
              <a:t>nodejs</a:t>
            </a:r>
            <a:endParaRPr lang="en-US" altLang="zh-TW" sz="1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95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2"/>
          <p:cNvSpPr txBox="1">
            <a:spLocks/>
          </p:cNvSpPr>
          <p:nvPr/>
        </p:nvSpPr>
        <p:spPr>
          <a:xfrm>
            <a:off x="4385518" y="34256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chemeClr val="bg1"/>
                </a:solidFill>
                <a:latin typeface="微軟正黑體" panose="020B0604030504040204" pitchFamily="34" charset="-120"/>
                <a:ea typeface="微軟正黑體" panose="020B0604030504040204" pitchFamily="34" charset="-120"/>
              </a:rPr>
              <a:t>先來安裝個</a:t>
            </a:r>
            <a:r>
              <a:rPr lang="en-US" altLang="zh-TW" b="1" dirty="0" err="1" smtClean="0">
                <a:solidFill>
                  <a:schemeClr val="bg1"/>
                </a:solidFill>
                <a:latin typeface="微軟正黑體" panose="020B0604030504040204" pitchFamily="34" charset="-120"/>
                <a:ea typeface="微軟正黑體" panose="020B0604030504040204" pitchFamily="34" charset="-120"/>
              </a:rPr>
              <a:t>nvm</a:t>
            </a:r>
            <a:r>
              <a:rPr lang="zh-TW" altLang="en-US" b="1" dirty="0" smtClean="0">
                <a:solidFill>
                  <a:schemeClr val="bg1"/>
                </a:solidFill>
                <a:latin typeface="微軟正黑體" panose="020B0604030504040204" pitchFamily="34" charset="-120"/>
                <a:ea typeface="微軟正黑體" panose="020B0604030504040204" pitchFamily="34" charset="-120"/>
              </a:rPr>
              <a:t>吧</a:t>
            </a:r>
            <a:r>
              <a:rPr lang="en-US" altLang="zh-TW" b="1" dirty="0" smtClean="0">
                <a:solidFill>
                  <a:schemeClr val="bg1"/>
                </a:solidFill>
                <a:latin typeface="微軟正黑體" panose="020B0604030504040204" pitchFamily="34" charset="-120"/>
                <a:ea typeface="微軟正黑體" panose="020B0604030504040204" pitchFamily="34" charset="-120"/>
              </a:rPr>
              <a:t>!</a:t>
            </a:r>
            <a:endParaRPr lang="en-US" altLang="zh-TW" b="1" dirty="0">
              <a:solidFill>
                <a:schemeClr val="bg1"/>
              </a:solidFill>
              <a:latin typeface="微軟正黑體" panose="020B0604030504040204" pitchFamily="34" charset="-120"/>
              <a:ea typeface="微軟正黑體" panose="020B0604030504040204" pitchFamily="34" charset="-120"/>
            </a:endParaRPr>
          </a:p>
        </p:txBody>
      </p:sp>
      <p:sp>
        <p:nvSpPr>
          <p:cNvPr id="7" name="矩形 6"/>
          <p:cNvSpPr/>
          <p:nvPr/>
        </p:nvSpPr>
        <p:spPr>
          <a:xfrm>
            <a:off x="3673329" y="3830769"/>
            <a:ext cx="4884671" cy="369332"/>
          </a:xfrm>
          <a:prstGeom prst="rect">
            <a:avLst/>
          </a:prstGeom>
        </p:spPr>
        <p:txBody>
          <a:bodyPr wrap="none">
            <a:spAutoFit/>
          </a:bodyPr>
          <a:lstStyle/>
          <a:p>
            <a:r>
              <a:rPr lang="en-US" altLang="zh-TW" u="sng" dirty="0">
                <a:solidFill>
                  <a:srgbClr val="89CE01"/>
                </a:solidFill>
                <a:latin typeface="-apple-system"/>
                <a:hlinkClick r:id="rId2"/>
              </a:rPr>
              <a:t>https://github.com/coreybutler/nvm-windows/releases</a:t>
            </a:r>
            <a:endParaRPr lang="zh-TW" altLang="en-US" dirty="0">
              <a:solidFill>
                <a:srgbClr val="89CE01"/>
              </a:solidFill>
            </a:endParaRPr>
          </a:p>
        </p:txBody>
      </p:sp>
    </p:spTree>
    <p:extLst>
      <p:ext uri="{BB962C8B-B14F-4D97-AF65-F5344CB8AC3E}">
        <p14:creationId xmlns:p14="http://schemas.microsoft.com/office/powerpoint/2010/main" val="72616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chemeClr val="bg1"/>
                </a:solidFill>
                <a:latin typeface="微軟正黑體" panose="020B0604030504040204" pitchFamily="34" charset="-120"/>
                <a:ea typeface="微軟正黑體" panose="020B0604030504040204" pitchFamily="34" charset="-120"/>
              </a:rPr>
              <a:t>NVM</a:t>
            </a:r>
            <a:r>
              <a:rPr lang="zh-TW" altLang="en-US" sz="1800" b="1" dirty="0">
                <a:solidFill>
                  <a:schemeClr val="bg1"/>
                </a:solidFill>
                <a:latin typeface="微軟正黑體" panose="020B0604030504040204" pitchFamily="34" charset="-120"/>
                <a:ea typeface="微軟正黑體" panose="020B0604030504040204" pitchFamily="34" charset="-120"/>
              </a:rPr>
              <a:t>指令</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a:t>
            </a:r>
            <a:r>
              <a:rPr lang="zh-TW" altLang="en-US" sz="1800" b="1" dirty="0">
                <a:solidFill>
                  <a:schemeClr val="bg1"/>
                </a:solidFill>
                <a:latin typeface="微軟正黑體" panose="020B0604030504040204" pitchFamily="34" charset="-120"/>
                <a:ea typeface="微軟正黑體" panose="020B0604030504040204" pitchFamily="34" charset="-120"/>
              </a:rPr>
              <a:t>：查看已安裝的版本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 available</a:t>
            </a:r>
            <a:r>
              <a:rPr lang="zh-TW" altLang="en-US" sz="1800" b="1" dirty="0">
                <a:solidFill>
                  <a:schemeClr val="bg1"/>
                </a:solidFill>
                <a:latin typeface="微軟正黑體" panose="020B0604030504040204" pitchFamily="34" charset="-120"/>
                <a:ea typeface="微軟正黑體" panose="020B0604030504040204" pitchFamily="34" charset="-120"/>
              </a:rPr>
              <a:t>：查看有哪些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版本可以裝</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install v8.11.2</a:t>
            </a:r>
            <a:r>
              <a:rPr lang="zh-TW" altLang="en-US" sz="1800" b="1" dirty="0">
                <a:solidFill>
                  <a:schemeClr val="bg1"/>
                </a:solidFill>
                <a:latin typeface="微軟正黑體" panose="020B0604030504040204" pitchFamily="34" charset="-120"/>
                <a:ea typeface="微軟正黑體" panose="020B0604030504040204" pitchFamily="34" charset="-120"/>
              </a:rPr>
              <a:t>：安裝指定的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use v8.11.2</a:t>
            </a:r>
            <a:r>
              <a:rPr lang="zh-TW" altLang="en-US" sz="1800" b="1" dirty="0">
                <a:solidFill>
                  <a:schemeClr val="bg1"/>
                </a:solidFill>
                <a:latin typeface="微軟正黑體" panose="020B0604030504040204" pitchFamily="34" charset="-120"/>
                <a:ea typeface="微軟正黑體" panose="020B0604030504040204" pitchFamily="34" charset="-120"/>
              </a:rPr>
              <a:t>：指定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498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483" y="3121721"/>
            <a:ext cx="1148632" cy="1143846"/>
          </a:xfrm>
          <a:prstGeom prst="rect">
            <a:avLst/>
          </a:prstGeom>
        </p:spPr>
      </p:pic>
      <p:sp>
        <p:nvSpPr>
          <p:cNvPr id="5" name="矩形 4"/>
          <p:cNvSpPr/>
          <p:nvPr/>
        </p:nvSpPr>
        <p:spPr>
          <a:xfrm>
            <a:off x="5763806" y="2677981"/>
            <a:ext cx="2085975" cy="2031325"/>
          </a:xfrm>
          <a:prstGeom prst="rect">
            <a:avLst/>
          </a:prstGeom>
        </p:spPr>
        <p:txBody>
          <a:bodyPr wrap="square">
            <a:spAutoFit/>
          </a:bodyPr>
          <a:lstStyle/>
          <a:p>
            <a:pPr>
              <a:lnSpc>
                <a:spcPct val="150000"/>
              </a:lnSpc>
            </a:pPr>
            <a:r>
              <a:rPr lang="en-US" altLang="zh-TW" sz="1400" b="1" i="0" dirty="0" err="1" smtClean="0">
                <a:solidFill>
                  <a:srgbClr val="D2D2D2"/>
                </a:solidFill>
                <a:effectLst/>
                <a:latin typeface="微軟正黑體" panose="020B0604030504040204" pitchFamily="34" charset="-120"/>
                <a:ea typeface="微軟正黑體" panose="020B0604030504040204" pitchFamily="34" charset="-120"/>
              </a:rPr>
              <a:t>Monokai</a:t>
            </a:r>
            <a:r>
              <a:rPr lang="en-US" altLang="zh-TW" sz="1400" b="1" i="0" dirty="0" smtClean="0">
                <a:solidFill>
                  <a:srgbClr val="D2D2D2"/>
                </a:solidFill>
                <a:effectLst/>
                <a:latin typeface="微軟正黑體" panose="020B0604030504040204" pitchFamily="34" charset="-120"/>
                <a:ea typeface="微軟正黑體" panose="020B0604030504040204" pitchFamily="34" charset="-120"/>
              </a:rPr>
              <a:t> Dark Soda</a:t>
            </a:r>
          </a:p>
          <a:p>
            <a:pPr>
              <a:lnSpc>
                <a:spcPct val="150000"/>
              </a:lnSpc>
            </a:pPr>
            <a:r>
              <a:rPr lang="en-US" altLang="zh-TW" sz="1400" b="1" dirty="0">
                <a:solidFill>
                  <a:srgbClr val="D2D2D2"/>
                </a:solidFill>
                <a:latin typeface="微軟正黑體" panose="020B0604030504040204" pitchFamily="34" charset="-120"/>
                <a:ea typeface="微軟正黑體" panose="020B0604030504040204" pitchFamily="34" charset="-120"/>
              </a:rPr>
              <a:t>Live Server</a:t>
            </a:r>
            <a:endParaRPr lang="en-US" altLang="zh-TW" sz="1400" b="1" i="0" dirty="0" smtClean="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smtClean="0">
                <a:solidFill>
                  <a:srgbClr val="D2D2D2"/>
                </a:solidFill>
                <a:effectLst/>
                <a:latin typeface="微軟正黑體" panose="020B0604030504040204" pitchFamily="34" charset="-120"/>
                <a:ea typeface="微軟正黑體" panose="020B0604030504040204" pitchFamily="34" charset="-120"/>
              </a:rPr>
              <a:t>colorize</a:t>
            </a:r>
          </a:p>
          <a:p>
            <a:pPr>
              <a:lnSpc>
                <a:spcPct val="150000"/>
              </a:lnSpc>
            </a:pPr>
            <a:r>
              <a:rPr lang="en-US" altLang="zh-TW" sz="1400" b="1" i="0" dirty="0" err="1" smtClean="0">
                <a:solidFill>
                  <a:srgbClr val="D2D2D2"/>
                </a:solidFill>
                <a:effectLst/>
                <a:latin typeface="微軟正黑體" panose="020B0604030504040204" pitchFamily="34" charset="-120"/>
                <a:ea typeface="微軟正黑體" panose="020B0604030504040204" pitchFamily="34" charset="-120"/>
              </a:rPr>
              <a:t>AutoFileName</a:t>
            </a:r>
            <a:endParaRPr lang="en-US" altLang="zh-TW" sz="1400" b="1" i="0" dirty="0" smtClean="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smtClean="0">
                <a:solidFill>
                  <a:srgbClr val="D2D2D2"/>
                </a:solidFill>
                <a:effectLst/>
                <a:latin typeface="微軟正黑體" panose="020B0604030504040204" pitchFamily="34" charset="-120"/>
                <a:ea typeface="微軟正黑體" panose="020B0604030504040204" pitchFamily="34" charset="-120"/>
              </a:rPr>
              <a:t>vscode</a:t>
            </a:r>
            <a:r>
              <a:rPr lang="en-US" altLang="zh-TW" sz="1400" b="1" i="0" dirty="0" smtClean="0">
                <a:solidFill>
                  <a:srgbClr val="D2D2D2"/>
                </a:solidFill>
                <a:effectLst/>
                <a:latin typeface="微軟正黑體" panose="020B0604030504040204" pitchFamily="34" charset="-120"/>
                <a:ea typeface="微軟正黑體" panose="020B0604030504040204" pitchFamily="34" charset="-120"/>
              </a:rPr>
              <a:t>-icons</a:t>
            </a:r>
          </a:p>
          <a:p>
            <a:pPr>
              <a:lnSpc>
                <a:spcPct val="150000"/>
              </a:lnSpc>
            </a:pPr>
            <a:r>
              <a:rPr lang="en-US" altLang="zh-TW" sz="1400" b="1" dirty="0">
                <a:solidFill>
                  <a:srgbClr val="D2D2D2"/>
                </a:solidFill>
              </a:rPr>
              <a:t>Copy filename</a:t>
            </a:r>
            <a:endParaRPr lang="en-US" altLang="zh-TW" sz="1400" b="1" i="0" dirty="0">
              <a:solidFill>
                <a:srgbClr val="D2D2D2"/>
              </a:solidFill>
              <a:effectLst/>
              <a:latin typeface="微軟正黑體" panose="020B0604030504040204" pitchFamily="34" charset="-120"/>
              <a:ea typeface="微軟正黑體" panose="020B0604030504040204" pitchFamily="34" charset="-120"/>
            </a:endParaRPr>
          </a:p>
        </p:txBody>
      </p:sp>
      <p:sp>
        <p:nvSpPr>
          <p:cNvPr id="6" name="矩形 5"/>
          <p:cNvSpPr/>
          <p:nvPr/>
        </p:nvSpPr>
        <p:spPr>
          <a:xfrm>
            <a:off x="794904" y="632516"/>
            <a:ext cx="3520516" cy="369332"/>
          </a:xfrm>
          <a:prstGeom prst="rect">
            <a:avLst/>
          </a:prstGeom>
        </p:spPr>
        <p:txBody>
          <a:bodyPr wrap="none">
            <a:spAutoFit/>
          </a:bodyPr>
          <a:lstStyle/>
          <a:p>
            <a:r>
              <a:rPr lang="zh-TW" altLang="en-US" b="1" dirty="0" smtClean="0">
                <a:solidFill>
                  <a:srgbClr val="D2D2D2"/>
                </a:solidFill>
                <a:latin typeface="Adobe 黑体 Std R" panose="020B0400000000000000" pitchFamily="34" charset="-128"/>
                <a:ea typeface="Adobe 黑体 Std R" panose="020B0400000000000000" pitchFamily="34" charset="-128"/>
              </a:rPr>
              <a:t>編輯器安裝 </a:t>
            </a:r>
            <a:r>
              <a:rPr lang="en-US" altLang="zh-TW" b="1" dirty="0">
                <a:solidFill>
                  <a:srgbClr val="89CE01"/>
                </a:solidFill>
                <a:latin typeface="微軟正黑體" panose="020B0604030504040204" pitchFamily="34" charset="-120"/>
                <a:ea typeface="微軟正黑體" panose="020B0604030504040204" pitchFamily="34" charset="-120"/>
              </a:rPr>
              <a:t>Visual Studio </a:t>
            </a:r>
            <a:r>
              <a:rPr lang="en-US" altLang="zh-TW" b="1" dirty="0" smtClean="0">
                <a:solidFill>
                  <a:srgbClr val="89CE01"/>
                </a:solidFill>
                <a:latin typeface="微軟正黑體" panose="020B0604030504040204" pitchFamily="34" charset="-120"/>
                <a:ea typeface="微軟正黑體" panose="020B0604030504040204" pitchFamily="34" charset="-120"/>
              </a:rPr>
              <a:t>Code</a:t>
            </a:r>
            <a:endParaRPr lang="en-US" altLang="zh-TW" b="1" dirty="0">
              <a:solidFill>
                <a:srgbClr val="89CE0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975670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1703</Words>
  <Application>Microsoft Office PowerPoint</Application>
  <PresentationFormat>寬螢幕</PresentationFormat>
  <Paragraphs>242</Paragraphs>
  <Slides>40</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40</vt:i4>
      </vt:variant>
    </vt:vector>
  </HeadingPairs>
  <TitlesOfParts>
    <vt:vector size="51" baseType="lpstr">
      <vt:lpstr>Adobe 黑体 Std R</vt:lpstr>
      <vt:lpstr>Adobe 繁黑體 Std B</vt:lpstr>
      <vt:lpstr>-apple-system</vt:lpstr>
      <vt:lpstr>微軟正黑體</vt:lpstr>
      <vt:lpstr>微軟正黑體 Light</vt:lpstr>
      <vt:lpstr>新細明體</vt:lpstr>
      <vt:lpstr>Arial</vt:lpstr>
      <vt:lpstr>Calibri</vt:lpstr>
      <vt:lpstr>Calibri Light</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NVM指令 nvm list：查看已安裝的版本 nvm list available：查看有哪些 Node 版本可以裝 nvm install v8.11.2：安裝指定的 Node 版本 nvm use v8.11.2：指定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105</cp:revision>
  <dcterms:created xsi:type="dcterms:W3CDTF">2018-06-07T14:38:31Z</dcterms:created>
  <dcterms:modified xsi:type="dcterms:W3CDTF">2018-07-22T13:19:32Z</dcterms:modified>
</cp:coreProperties>
</file>