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3" r:id="rId7"/>
    <p:sldId id="266" r:id="rId8"/>
    <p:sldId id="267" r:id="rId9"/>
    <p:sldId id="268" r:id="rId10"/>
    <p:sldId id="269" r:id="rId11"/>
    <p:sldId id="272" r:id="rId12"/>
    <p:sldId id="273" r:id="rId13"/>
    <p:sldId id="274" r:id="rId14"/>
    <p:sldId id="275" r:id="rId15"/>
    <p:sldId id="276" r:id="rId16"/>
    <p:sldId id="279" r:id="rId17"/>
    <p:sldId id="284" r:id="rId18"/>
    <p:sldId id="270" r:id="rId19"/>
    <p:sldId id="285" r:id="rId20"/>
    <p:sldId id="280" r:id="rId21"/>
    <p:sldId id="286" r:id="rId22"/>
    <p:sldId id="287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 Esmeralda Alves Fernandes" initials="AEAF" lastIdx="1" clrIdx="0">
    <p:extLst>
      <p:ext uri="{19B8F6BF-5375-455C-9EA6-DF929625EA0E}">
        <p15:presenceInfo xmlns:p15="http://schemas.microsoft.com/office/powerpoint/2012/main" userId="9ad7cdd627b378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57803" autoAdjust="0"/>
  </p:normalViewPr>
  <p:slideViewPr>
    <p:cSldViewPr snapToGrid="0">
      <p:cViewPr varScale="1">
        <p:scale>
          <a:sx n="50" d="100"/>
          <a:sy n="50" d="100"/>
        </p:scale>
        <p:origin x="175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0EFDC-066B-4082-9091-AD6C428AC2DA}" type="datetimeFigureOut">
              <a:rPr lang="pt-PT" smtClean="0"/>
              <a:t>29/10/2017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61D9F-FC5C-48DD-9338-9FA4FD924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320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Esta imagem representa assim esta interação do agente a atuar sobre um ambiente e a receber a respetiva recompensa pelo desempenho dessa ação.</a:t>
            </a:r>
          </a:p>
          <a:p>
            <a:endParaRPr lang="pt-PT" dirty="0"/>
          </a:p>
          <a:p>
            <a:r>
              <a:rPr lang="pt-PT" dirty="0"/>
              <a:t>O processo de aprendizagem encontra-se no reforço e no facto de existirem punições e recompensas, e que apesar disto não é indicado ao agente que ações ele deve tomar, ele vai aprendendo por si quais as melhor ações a seguir para aprimorar as suas atuações para alcançar um determinado objetivo.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1D9F-FC5C-48DD-9338-9FA4FD9241EE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4326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A escolha destas ações não se faz de forma aleatória para isto é necessário a definição de uma política.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1D9F-FC5C-48DD-9338-9FA4FD9241E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9919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Q-</a:t>
            </a:r>
            <a:r>
              <a:rPr lang="pt-PT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Learning</a:t>
            </a:r>
            <a:r>
              <a:rPr lang="pt-PT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assume que a próxima ação a executar é a que trará uma maior recompensa. MAX </a:t>
            </a:r>
            <a:r>
              <a:rPr lang="pt-PT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bla</a:t>
            </a:r>
            <a:r>
              <a:rPr lang="pt-PT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pt-PT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bla</a:t>
            </a:r>
            <a:r>
              <a:rPr lang="pt-PT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pt-PT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bla</a:t>
            </a:r>
            <a:r>
              <a:rPr lang="pt-PT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SARSA estimar o retorno a próxima ação através da política atual e não assumindo que será a que traz maior recompensa.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1D9F-FC5C-48DD-9338-9FA4FD9241E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5533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1D9F-FC5C-48DD-9338-9FA4FD9241E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3445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1D9F-FC5C-48DD-9338-9FA4FD9241E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3935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1D9F-FC5C-48DD-9338-9FA4FD9241EE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4485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1D9F-FC5C-48DD-9338-9FA4FD9241EE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1287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1D9F-FC5C-48DD-9338-9FA4FD9241EE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6427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29/10/2017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338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29/10/2017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674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29/10/2017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2753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29/10/2017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511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29/10/2017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4641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29/10/2017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5852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29/10/2017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2401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29/10/2017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596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29/10/2017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703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29/10/2017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203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29/10/2017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512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29/10/2017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686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29/10/2017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756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29/10/2017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665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29/10/2017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5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29/10/2017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827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797D-177E-4E27-A6BA-EC75F2E65695}" type="datetimeFigureOut">
              <a:rPr lang="pt-PT" smtClean="0"/>
              <a:t>29/10/2017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363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3C7F1-F70D-45EA-8D9A-1CAA64347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358" y="2404534"/>
            <a:ext cx="8375645" cy="1646302"/>
          </a:xfrm>
        </p:spPr>
        <p:txBody>
          <a:bodyPr/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Sistemas de Aprendizagem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98F2B8-28AC-49C2-9241-11C287C92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358" y="4050833"/>
            <a:ext cx="8375645" cy="1096899"/>
          </a:xfrm>
        </p:spPr>
        <p:txBody>
          <a:bodyPr/>
          <a:lstStyle/>
          <a:p>
            <a:r>
              <a:rPr lang="pt-PT" dirty="0"/>
              <a:t>Aprendizagem por Reforço, Algoritmos Genéticos e </a:t>
            </a:r>
            <a:r>
              <a:rPr lang="pt-PT" i="1" dirty="0" err="1"/>
              <a:t>Support</a:t>
            </a:r>
            <a:r>
              <a:rPr lang="pt-PT" i="1" dirty="0"/>
              <a:t> </a:t>
            </a:r>
            <a:r>
              <a:rPr lang="pt-PT" i="1" dirty="0" err="1"/>
              <a:t>Vector</a:t>
            </a:r>
            <a:r>
              <a:rPr lang="pt-PT" i="1" dirty="0"/>
              <a:t> </a:t>
            </a:r>
            <a:r>
              <a:rPr lang="pt-PT" i="1" dirty="0" err="1"/>
              <a:t>Machines</a:t>
            </a:r>
            <a:endParaRPr lang="pt-PT" i="1" dirty="0"/>
          </a:p>
          <a:p>
            <a:endParaRPr lang="pt-PT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826F26C-6456-42AE-A85C-20702B13D072}"/>
              </a:ext>
            </a:extLst>
          </p:cNvPr>
          <p:cNvGrpSpPr/>
          <p:nvPr/>
        </p:nvGrpSpPr>
        <p:grpSpPr>
          <a:xfrm>
            <a:off x="78838" y="5404425"/>
            <a:ext cx="11885392" cy="1453575"/>
            <a:chOff x="78838" y="5404425"/>
            <a:chExt cx="11885392" cy="1453575"/>
          </a:xfrm>
        </p:grpSpPr>
        <p:sp>
          <p:nvSpPr>
            <p:cNvPr id="4" name="Subtítulo 2">
              <a:extLst>
                <a:ext uri="{FF2B5EF4-FFF2-40B4-BE49-F238E27FC236}">
                  <a16:creationId xmlns:a16="http://schemas.microsoft.com/office/drawing/2014/main" id="{B72A4D98-F6A9-41C3-B10B-2C82554E7BC9}"/>
                </a:ext>
              </a:extLst>
            </p:cNvPr>
            <p:cNvSpPr txBox="1">
              <a:spLocks/>
            </p:cNvSpPr>
            <p:nvPr/>
          </p:nvSpPr>
          <p:spPr>
            <a:xfrm>
              <a:off x="8061298" y="5404425"/>
              <a:ext cx="3902932" cy="109689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u="sng" dirty="0">
                  <a:solidFill>
                    <a:srgbClr val="002060"/>
                  </a:solidFill>
                </a:rPr>
                <a:t>Grupo 6</a:t>
              </a:r>
            </a:p>
            <a:p>
              <a:r>
                <a:rPr lang="pt-PT" sz="1600" dirty="0">
                  <a:solidFill>
                    <a:srgbClr val="002060"/>
                  </a:solidFill>
                </a:rPr>
                <a:t>Ana Esmeralda Fernandes a74321</a:t>
              </a:r>
            </a:p>
            <a:p>
              <a:r>
                <a:rPr lang="pt-PT" sz="1600" dirty="0">
                  <a:solidFill>
                    <a:srgbClr val="002060"/>
                  </a:solidFill>
                </a:rPr>
                <a:t>Miguel Dias Miranda a74726</a:t>
              </a:r>
              <a:endParaRPr lang="pt-PT" dirty="0">
                <a:solidFill>
                  <a:srgbClr val="002060"/>
                </a:solidFill>
              </a:endParaRPr>
            </a:p>
          </p:txBody>
        </p:sp>
        <p:sp>
          <p:nvSpPr>
            <p:cNvPr id="5" name="Subtítulo 2">
              <a:extLst>
                <a:ext uri="{FF2B5EF4-FFF2-40B4-BE49-F238E27FC236}">
                  <a16:creationId xmlns:a16="http://schemas.microsoft.com/office/drawing/2014/main" id="{404D9583-DABA-41E3-9589-D348661909C6}"/>
                </a:ext>
              </a:extLst>
            </p:cNvPr>
            <p:cNvSpPr txBox="1">
              <a:spLocks/>
            </p:cNvSpPr>
            <p:nvPr/>
          </p:nvSpPr>
          <p:spPr>
            <a:xfrm>
              <a:off x="1774674" y="5497025"/>
              <a:ext cx="4047391" cy="109689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r>
                <a:rPr lang="pt-PT" sz="1400" dirty="0">
                  <a:solidFill>
                    <a:srgbClr val="002060"/>
                  </a:solidFill>
                </a:rPr>
                <a:t>Mestrado Integrado em Engenharia Informática</a:t>
              </a:r>
            </a:p>
            <a:p>
              <a:pPr algn="l">
                <a:spcBef>
                  <a:spcPts val="0"/>
                </a:spcBef>
              </a:pPr>
              <a:r>
                <a:rPr lang="pt-PT" sz="1400" dirty="0">
                  <a:solidFill>
                    <a:srgbClr val="002060"/>
                  </a:solidFill>
                </a:rPr>
                <a:t>Perfil de Sistemas Inteligentes</a:t>
              </a:r>
            </a:p>
            <a:p>
              <a:pPr algn="l">
                <a:spcBef>
                  <a:spcPts val="0"/>
                </a:spcBef>
              </a:pPr>
              <a:r>
                <a:rPr lang="pt-PT" sz="1400" dirty="0">
                  <a:solidFill>
                    <a:srgbClr val="002060"/>
                  </a:solidFill>
                </a:rPr>
                <a:t>Outubro de 2017</a:t>
              </a:r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2D5EE5-6B53-43C8-BBF3-21C3BBAE0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38" y="5404425"/>
              <a:ext cx="1695837" cy="1453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4799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3A103-C102-4EDF-90F5-721590E7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22946"/>
            <a:ext cx="8596668" cy="807453"/>
          </a:xfrm>
        </p:spPr>
        <p:txBody>
          <a:bodyPr/>
          <a:lstStyle/>
          <a:p>
            <a:r>
              <a:rPr lang="pt-PT" dirty="0"/>
              <a:t>População inicial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6F86EF-1626-4E06-9B25-5648124C4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52133"/>
            <a:ext cx="8596668" cy="4080934"/>
          </a:xfrm>
        </p:spPr>
        <p:txBody>
          <a:bodyPr>
            <a:normAutofit/>
          </a:bodyPr>
          <a:lstStyle/>
          <a:p>
            <a:pPr lvl="0" algn="just">
              <a:buClr>
                <a:srgbClr val="5FCBEF"/>
              </a:buClr>
            </a:pP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Criada aleatoriamente, de forma a simular a diversidade e variabilidade do contexto real;</a:t>
            </a:r>
          </a:p>
          <a:p>
            <a:pPr lvl="0" algn="just">
              <a:buClr>
                <a:srgbClr val="5FCBEF"/>
              </a:buClr>
            </a:pP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O tamanho inicial da população é relevante:</a:t>
            </a:r>
          </a:p>
          <a:p>
            <a:pPr lvl="1" algn="just">
              <a:buClr>
                <a:srgbClr val="5FCBEF"/>
              </a:buClr>
              <a:buFont typeface="Wingdings" panose="05000000000000000000" pitchFamily="2" charset="2"/>
              <a:buChar char="à"/>
            </a:pP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População inicial reduzida corta a hipótese de sucessivas gerações:</a:t>
            </a:r>
          </a:p>
          <a:p>
            <a:pPr lvl="1" algn="just">
              <a:buClr>
                <a:srgbClr val="5FCBEF"/>
              </a:buClr>
              <a:buFont typeface="Wingdings" panose="05000000000000000000" pitchFamily="2" charset="2"/>
              <a:buChar char="à"/>
            </a:pP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Tamanho inicial grande condiciona tempo convergência algoritmo;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E06555-C204-4D35-9637-6A804BD3651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PT" dirty="0"/>
              <a:t>2. Algoritmos Genéticos</a:t>
            </a:r>
          </a:p>
        </p:txBody>
      </p:sp>
    </p:spTree>
    <p:extLst>
      <p:ext uri="{BB962C8B-B14F-4D97-AF65-F5344CB8AC3E}">
        <p14:creationId xmlns:p14="http://schemas.microsoft.com/office/powerpoint/2010/main" val="2439167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3A103-C102-4EDF-90F5-721590E7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22946"/>
            <a:ext cx="8596668" cy="807453"/>
          </a:xfrm>
        </p:spPr>
        <p:txBody>
          <a:bodyPr/>
          <a:lstStyle/>
          <a:p>
            <a:r>
              <a:rPr lang="pt-PT" dirty="0"/>
              <a:t>Seleção de Soluções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6F86EF-1626-4E06-9B25-5648124C4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52133"/>
            <a:ext cx="8596668" cy="4080934"/>
          </a:xfrm>
        </p:spPr>
        <p:txBody>
          <a:bodyPr>
            <a:normAutofit/>
          </a:bodyPr>
          <a:lstStyle/>
          <a:p>
            <a:pPr lvl="0" algn="just">
              <a:buClr>
                <a:srgbClr val="5FCBEF"/>
              </a:buClr>
            </a:pP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A função de avaliação </a:t>
            </a:r>
            <a:r>
              <a:rPr lang="pt-PT" sz="2400" i="1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(fitness) </a:t>
            </a: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deve ter em consideração o contexto do problema, valorizando as soluções que são melhores;</a:t>
            </a:r>
          </a:p>
          <a:p>
            <a:pPr lvl="0" algn="just">
              <a:buClr>
                <a:srgbClr val="5FCBEF"/>
              </a:buClr>
            </a:pP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Cada individuo é avaliado pela função, recebendo uma classificação; </a:t>
            </a:r>
          </a:p>
          <a:p>
            <a:pPr lvl="0" algn="just">
              <a:buClr>
                <a:srgbClr val="5FCBEF"/>
              </a:buClr>
            </a:pP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Regra geral, os indivíduos com melhores classificações apresentam maior probabilidade de seleção para a fase de reprodução;</a:t>
            </a:r>
          </a:p>
          <a:p>
            <a:pPr marL="0" lvl="0" indent="0" algn="just">
              <a:buClr>
                <a:srgbClr val="5FCBEF"/>
              </a:buClr>
              <a:buNone/>
            </a:pP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 </a:t>
            </a:r>
            <a:endParaRPr lang="pt-PT" dirty="0"/>
          </a:p>
          <a:p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E06555-C204-4D35-9637-6A804BD3651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PT" dirty="0"/>
              <a:t>2. Algoritmos Genéticos</a:t>
            </a:r>
          </a:p>
        </p:txBody>
      </p:sp>
    </p:spTree>
    <p:extLst>
      <p:ext uri="{BB962C8B-B14F-4D97-AF65-F5344CB8AC3E}">
        <p14:creationId xmlns:p14="http://schemas.microsoft.com/office/powerpoint/2010/main" val="1337311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3A103-C102-4EDF-90F5-721590E7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22946"/>
            <a:ext cx="8596668" cy="807453"/>
          </a:xfrm>
        </p:spPr>
        <p:txBody>
          <a:bodyPr/>
          <a:lstStyle/>
          <a:p>
            <a:r>
              <a:rPr lang="pt-PT" dirty="0"/>
              <a:t>Reprodução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6F86EF-1626-4E06-9B25-5648124C4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52133"/>
            <a:ext cx="8596668" cy="4080934"/>
          </a:xfrm>
        </p:spPr>
        <p:txBody>
          <a:bodyPr>
            <a:normAutofit/>
          </a:bodyPr>
          <a:lstStyle/>
          <a:p>
            <a:pPr lvl="0" algn="just">
              <a:buClr>
                <a:srgbClr val="5FCBEF"/>
              </a:buClr>
            </a:pP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Aplicação da técnica de </a:t>
            </a:r>
            <a:r>
              <a:rPr lang="pt-PT" sz="2400" i="1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crossover</a:t>
            </a: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 </a:t>
            </a:r>
          </a:p>
          <a:p>
            <a:pPr lvl="1" algn="just">
              <a:buClr>
                <a:srgbClr val="5FCBEF"/>
              </a:buClr>
              <a:buFont typeface="Wingdings" panose="05000000000000000000" pitchFamily="2" charset="2"/>
              <a:buChar char="à"/>
            </a:pPr>
            <a:r>
              <a:rPr lang="pt-PT" sz="22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Definição de pelo menos um plano de corte, onde dois cromossomas são fundidos;</a:t>
            </a:r>
          </a:p>
          <a:p>
            <a:pPr algn="just">
              <a:buClr>
                <a:srgbClr val="5FCBEF"/>
              </a:buClr>
            </a:pP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A escolha da zona de corte é aleatória, podendo levar a perda de significado dos genes do cromossoma. </a:t>
            </a:r>
          </a:p>
          <a:p>
            <a:pPr lvl="1" algn="just">
              <a:buClr>
                <a:srgbClr val="5FCBEF"/>
              </a:buClr>
              <a:buFont typeface="Wingdings" panose="05000000000000000000" pitchFamily="2" charset="2"/>
              <a:buChar char="à"/>
            </a:pPr>
            <a:r>
              <a:rPr lang="pt-PT" sz="22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É necessário um processo de verificação e correção.</a:t>
            </a:r>
          </a:p>
          <a:p>
            <a:pPr marL="457200" lvl="1" indent="0" algn="just">
              <a:buClr>
                <a:srgbClr val="5FCBEF"/>
              </a:buClr>
              <a:buNone/>
            </a:pPr>
            <a:endParaRPr lang="pt-PT" sz="2200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E06555-C204-4D35-9637-6A804BD3651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PT" dirty="0"/>
              <a:t>2. Algoritmos Genéticos</a:t>
            </a:r>
          </a:p>
        </p:txBody>
      </p:sp>
    </p:spTree>
    <p:extLst>
      <p:ext uri="{BB962C8B-B14F-4D97-AF65-F5344CB8AC3E}">
        <p14:creationId xmlns:p14="http://schemas.microsoft.com/office/powerpoint/2010/main" val="1797892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3A103-C102-4EDF-90F5-721590E7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22946"/>
            <a:ext cx="8596668" cy="807453"/>
          </a:xfrm>
        </p:spPr>
        <p:txBody>
          <a:bodyPr/>
          <a:lstStyle/>
          <a:p>
            <a:r>
              <a:rPr lang="pt-PT" dirty="0"/>
              <a:t>Reprodução 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AC78E1A7-0125-42DD-94BF-69AC00D47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39" y="2148822"/>
            <a:ext cx="8545563" cy="1664575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5E06555-C204-4D35-9637-6A804BD3651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PT" dirty="0"/>
              <a:t>2. Algoritmos Genéticos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1A3A0A2-20AC-440C-AE2D-2BB20770E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5" y="4301909"/>
            <a:ext cx="7095066" cy="187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71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3A103-C102-4EDF-90F5-721590E7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22946"/>
            <a:ext cx="8596668" cy="807453"/>
          </a:xfrm>
        </p:spPr>
        <p:txBody>
          <a:bodyPr/>
          <a:lstStyle/>
          <a:p>
            <a:r>
              <a:rPr lang="pt-PT" dirty="0"/>
              <a:t>Outros operadores genéticos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6F86EF-1626-4E06-9B25-5648124C4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52133"/>
            <a:ext cx="8596668" cy="4080934"/>
          </a:xfrm>
        </p:spPr>
        <p:txBody>
          <a:bodyPr>
            <a:normAutofit/>
          </a:bodyPr>
          <a:lstStyle/>
          <a:p>
            <a:pPr lvl="0" algn="just">
              <a:buClr>
                <a:srgbClr val="5FCBEF"/>
              </a:buClr>
            </a:pP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Além dos processos de seleção para reprodução são usados técnicas de:</a:t>
            </a:r>
          </a:p>
          <a:p>
            <a:pPr lvl="1" algn="just">
              <a:buClr>
                <a:srgbClr val="5FCBEF"/>
              </a:buClr>
              <a:buFont typeface="Wingdings" panose="05000000000000000000" pitchFamily="2" charset="2"/>
              <a:buChar char="à"/>
            </a:pPr>
            <a:r>
              <a:rPr lang="pt-PT" sz="22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mutação: Ocorre com probabilidade baixa e procura introduzir novas características e variabilidade na população;</a:t>
            </a:r>
          </a:p>
          <a:p>
            <a:pPr lvl="1" algn="just">
              <a:buClr>
                <a:srgbClr val="5FCBEF"/>
              </a:buClr>
              <a:buFont typeface="Wingdings" panose="05000000000000000000" pitchFamily="2" charset="2"/>
              <a:buChar char="à"/>
            </a:pPr>
            <a:r>
              <a:rPr lang="pt-PT" sz="22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Elitismo: Para garantir que as melhores características são preservadas na próxima geração, os melhores cromossomas de uma geração são transferidos para a geração seguintes- </a:t>
            </a:r>
          </a:p>
          <a:p>
            <a:pPr lvl="1" algn="just">
              <a:buClr>
                <a:srgbClr val="5FCBEF"/>
              </a:buClr>
              <a:buFont typeface="Wingdings" panose="05000000000000000000" pitchFamily="2" charset="2"/>
              <a:buChar char="à"/>
            </a:pPr>
            <a:endParaRPr lang="pt-PT" sz="2200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E06555-C204-4D35-9637-6A804BD3651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PT" dirty="0"/>
              <a:t>2. Algoritmos Genéticos</a:t>
            </a:r>
          </a:p>
        </p:txBody>
      </p:sp>
    </p:spTree>
    <p:extLst>
      <p:ext uri="{BB962C8B-B14F-4D97-AF65-F5344CB8AC3E}">
        <p14:creationId xmlns:p14="http://schemas.microsoft.com/office/powerpoint/2010/main" val="372499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3A103-C102-4EDF-90F5-721590E7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22946"/>
            <a:ext cx="8596668" cy="807453"/>
          </a:xfrm>
        </p:spPr>
        <p:txBody>
          <a:bodyPr/>
          <a:lstStyle/>
          <a:p>
            <a:r>
              <a:rPr lang="pt-PT" dirty="0"/>
              <a:t>Capacidade de Aprendizagem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6F86EF-1626-4E06-9B25-5648124C4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52133"/>
            <a:ext cx="8596668" cy="4080934"/>
          </a:xfrm>
        </p:spPr>
        <p:txBody>
          <a:bodyPr>
            <a:normAutofit/>
          </a:bodyPr>
          <a:lstStyle/>
          <a:p>
            <a:pPr lvl="0" algn="just">
              <a:buClr>
                <a:srgbClr val="5FCBEF"/>
              </a:buClr>
            </a:pP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Através do processo de reprodução, os cromossomas das futuras gerações vão “herdar” as melhores características dos seus progenitores;</a:t>
            </a:r>
          </a:p>
          <a:p>
            <a:pPr lvl="0" algn="just">
              <a:buClr>
                <a:srgbClr val="5FCBEF"/>
              </a:buClr>
            </a:pP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O conjunto de soluções final, após convergência do algoritmo, vai conter as principais características de todos os cromossomas que fazem parte da sua ascendência, adquirindo e aprimorando o conhecimento ao longo das iterações.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E06555-C204-4D35-9637-6A804BD3651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PT" dirty="0"/>
              <a:t>2. Algoritmos Genéticos</a:t>
            </a:r>
          </a:p>
        </p:txBody>
      </p:sp>
    </p:spTree>
    <p:extLst>
      <p:ext uri="{BB962C8B-B14F-4D97-AF65-F5344CB8AC3E}">
        <p14:creationId xmlns:p14="http://schemas.microsoft.com/office/powerpoint/2010/main" val="662427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3A103-C102-4EDF-90F5-721590E7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22946"/>
            <a:ext cx="8596668" cy="807453"/>
          </a:xfrm>
        </p:spPr>
        <p:txBody>
          <a:bodyPr/>
          <a:lstStyle/>
          <a:p>
            <a:r>
              <a:rPr lang="pt-PT" i="1" dirty="0" err="1"/>
              <a:t>Support</a:t>
            </a:r>
            <a:r>
              <a:rPr lang="pt-PT" i="1" dirty="0"/>
              <a:t> </a:t>
            </a:r>
            <a:r>
              <a:rPr lang="pt-PT" i="1" dirty="0" err="1"/>
              <a:t>Vector</a:t>
            </a:r>
            <a:r>
              <a:rPr lang="pt-PT" i="1" dirty="0"/>
              <a:t> </a:t>
            </a:r>
            <a:r>
              <a:rPr lang="pt-PT" i="1" dirty="0" err="1"/>
              <a:t>Machines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6F86EF-1626-4E06-9B25-5648124C4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52133"/>
            <a:ext cx="8596668" cy="4080934"/>
          </a:xfrm>
        </p:spPr>
        <p:txBody>
          <a:bodyPr>
            <a:normAutofit/>
          </a:bodyPr>
          <a:lstStyle/>
          <a:p>
            <a:pPr lvl="0" algn="just">
              <a:buClr>
                <a:srgbClr val="5FCBEF"/>
              </a:buClr>
            </a:pP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Algoritmos de aprendizagem supervisionada, utilizados no tratamento e classificação de dados;</a:t>
            </a:r>
          </a:p>
          <a:p>
            <a:pPr lvl="0" algn="just">
              <a:buClr>
                <a:srgbClr val="5FCBEF"/>
              </a:buClr>
            </a:pP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Através da análise de padrões nos valores dos atributos do conjunto de dados, define um conjunto de regras (</a:t>
            </a:r>
            <a:r>
              <a:rPr lang="pt-PT" sz="2400" dirty="0" err="1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hiperplanos</a:t>
            </a: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) que permitem separar as classes;</a:t>
            </a:r>
          </a:p>
          <a:p>
            <a:pPr lvl="0" algn="just">
              <a:buClr>
                <a:srgbClr val="5FCBEF"/>
              </a:buClr>
            </a:pP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Realiza uma representação N-dimensional do conjunto de dados.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E06555-C204-4D35-9637-6A804BD3651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PT" dirty="0"/>
              <a:t>3. </a:t>
            </a:r>
            <a:r>
              <a:rPr lang="pt-PT" i="1" dirty="0" err="1"/>
              <a:t>Support</a:t>
            </a:r>
            <a:r>
              <a:rPr lang="pt-PT" i="1" dirty="0"/>
              <a:t> </a:t>
            </a:r>
            <a:r>
              <a:rPr lang="pt-PT" i="1" dirty="0" err="1"/>
              <a:t>Vector</a:t>
            </a:r>
            <a:r>
              <a:rPr lang="pt-PT" i="1" dirty="0"/>
              <a:t> </a:t>
            </a:r>
            <a:r>
              <a:rPr lang="pt-PT" i="1" dirty="0" err="1"/>
              <a:t>Machines</a:t>
            </a:r>
            <a:endParaRPr lang="pt-PT" dirty="0"/>
          </a:p>
        </p:txBody>
      </p:sp>
      <p:pic>
        <p:nvPicPr>
          <p:cNvPr id="6" name="Imagem 5" descr="Recorte de Ecrã">
            <a:extLst>
              <a:ext uri="{FF2B5EF4-FFF2-40B4-BE49-F238E27FC236}">
                <a16:creationId xmlns:a16="http://schemas.microsoft.com/office/drawing/2014/main" id="{84FF0CED-58BD-4120-A54F-3D3B83EBD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791" y="4738117"/>
            <a:ext cx="3480533" cy="211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86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3A103-C102-4EDF-90F5-721590E7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22946"/>
            <a:ext cx="8596668" cy="807453"/>
          </a:xfrm>
        </p:spPr>
        <p:txBody>
          <a:bodyPr/>
          <a:lstStyle/>
          <a:p>
            <a:r>
              <a:rPr lang="pt-PT" i="1" dirty="0"/>
              <a:t>SVM Linear </a:t>
            </a:r>
            <a:endParaRPr lang="pt-PT" dirty="0"/>
          </a:p>
        </p:txBody>
      </p:sp>
      <p:pic>
        <p:nvPicPr>
          <p:cNvPr id="6" name="Marcador de Posição de Conteúdo 5" descr="Uma imagem com captura de ecrã&#10;&#10;Descrição gerada com confiança alta">
            <a:extLst>
              <a:ext uri="{FF2B5EF4-FFF2-40B4-BE49-F238E27FC236}">
                <a16:creationId xmlns:a16="http://schemas.microsoft.com/office/drawing/2014/main" id="{3A9BB265-3DDA-4F9C-96C4-B067A0882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4180867"/>
            <a:ext cx="8832070" cy="2596779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5E06555-C204-4D35-9637-6A804BD3651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PT" dirty="0"/>
              <a:t>3. </a:t>
            </a:r>
            <a:r>
              <a:rPr lang="pt-PT" i="1" dirty="0" err="1"/>
              <a:t>Support</a:t>
            </a:r>
            <a:r>
              <a:rPr lang="pt-PT" i="1" dirty="0"/>
              <a:t> </a:t>
            </a:r>
            <a:r>
              <a:rPr lang="pt-PT" i="1" dirty="0" err="1"/>
              <a:t>Vector</a:t>
            </a:r>
            <a:r>
              <a:rPr lang="pt-PT" i="1" dirty="0"/>
              <a:t> </a:t>
            </a:r>
            <a:r>
              <a:rPr lang="pt-PT" i="1" dirty="0" err="1"/>
              <a:t>Machines</a:t>
            </a:r>
            <a:endParaRPr lang="pt-PT" dirty="0"/>
          </a:p>
        </p:txBody>
      </p:sp>
      <p:pic>
        <p:nvPicPr>
          <p:cNvPr id="8" name="Imagem 7" descr="Recorte de Ecrã">
            <a:extLst>
              <a:ext uri="{FF2B5EF4-FFF2-40B4-BE49-F238E27FC236}">
                <a16:creationId xmlns:a16="http://schemas.microsoft.com/office/drawing/2014/main" id="{879E9CF3-5A53-4748-B25E-9BBA881F3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836" y="1519064"/>
            <a:ext cx="4326703" cy="265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52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3A103-C102-4EDF-90F5-721590E7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22946"/>
            <a:ext cx="8596668" cy="807453"/>
          </a:xfrm>
        </p:spPr>
        <p:txBody>
          <a:bodyPr/>
          <a:lstStyle/>
          <a:p>
            <a:r>
              <a:rPr lang="pt-PT" i="1" dirty="0"/>
              <a:t>SVM Não Linear </a:t>
            </a: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E06555-C204-4D35-9637-6A804BD3651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PT" dirty="0"/>
              <a:t>3. </a:t>
            </a:r>
            <a:r>
              <a:rPr lang="pt-PT" i="1" dirty="0" err="1"/>
              <a:t>Support</a:t>
            </a:r>
            <a:r>
              <a:rPr lang="pt-PT" i="1" dirty="0"/>
              <a:t> </a:t>
            </a:r>
            <a:r>
              <a:rPr lang="pt-PT" i="1" dirty="0" err="1"/>
              <a:t>Vector</a:t>
            </a:r>
            <a:r>
              <a:rPr lang="pt-PT" i="1" dirty="0"/>
              <a:t> </a:t>
            </a:r>
            <a:r>
              <a:rPr lang="pt-PT" i="1" dirty="0" err="1"/>
              <a:t>Machines</a:t>
            </a:r>
            <a:endParaRPr lang="pt-PT" dirty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CC6FE903-208F-4FA6-9BCE-43648115F565}"/>
              </a:ext>
            </a:extLst>
          </p:cNvPr>
          <p:cNvSpPr txBox="1">
            <a:spLocks/>
          </p:cNvSpPr>
          <p:nvPr/>
        </p:nvSpPr>
        <p:spPr>
          <a:xfrm>
            <a:off x="677334" y="2252133"/>
            <a:ext cx="8596668" cy="4080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5FCBEF"/>
              </a:buClr>
            </a:pP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Processo aplicado quando não é possível definir linearmente um </a:t>
            </a:r>
            <a:r>
              <a:rPr lang="pt-PT" sz="2400" dirty="0" err="1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hiperplano</a:t>
            </a: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 que separe as classes;</a:t>
            </a:r>
          </a:p>
          <a:p>
            <a:pPr algn="just">
              <a:buClr>
                <a:srgbClr val="5FCBEF"/>
              </a:buClr>
            </a:pP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Aplicado o </a:t>
            </a:r>
            <a:r>
              <a:rPr lang="pt-PT" sz="2400" i="1" dirty="0" err="1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kernel</a:t>
            </a:r>
            <a:r>
              <a:rPr lang="pt-PT" sz="2400" i="1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pt-PT" sz="2400" i="1" dirty="0" err="1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trick</a:t>
            </a:r>
            <a:r>
              <a:rPr lang="pt-PT" sz="2400" i="1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: </a:t>
            </a: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aumento da dimensão do espaço de representação, para ser possível observar os dados numa outra perspetiva;</a:t>
            </a:r>
          </a:p>
          <a:p>
            <a:pPr algn="just">
              <a:buClr>
                <a:srgbClr val="5FCBEF"/>
              </a:buClr>
            </a:pP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Introdução de um novo “atributo” que através da combinação de outros atributos permite introduzir uma nova dimensão. </a:t>
            </a:r>
          </a:p>
        </p:txBody>
      </p:sp>
    </p:spTree>
    <p:extLst>
      <p:ext uri="{BB962C8B-B14F-4D97-AF65-F5344CB8AC3E}">
        <p14:creationId xmlns:p14="http://schemas.microsoft.com/office/powerpoint/2010/main" val="877676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3A103-C102-4EDF-90F5-721590E7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22946"/>
            <a:ext cx="8596668" cy="807453"/>
          </a:xfrm>
        </p:spPr>
        <p:txBody>
          <a:bodyPr/>
          <a:lstStyle/>
          <a:p>
            <a:r>
              <a:rPr lang="pt-PT" i="1" dirty="0"/>
              <a:t>SVM Não Linear </a:t>
            </a: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E06555-C204-4D35-9637-6A804BD3651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PT" dirty="0"/>
              <a:t>3. </a:t>
            </a:r>
            <a:r>
              <a:rPr lang="pt-PT" i="1" dirty="0" err="1"/>
              <a:t>Support</a:t>
            </a:r>
            <a:r>
              <a:rPr lang="pt-PT" i="1" dirty="0"/>
              <a:t> </a:t>
            </a:r>
            <a:r>
              <a:rPr lang="pt-PT" i="1" dirty="0" err="1"/>
              <a:t>Vector</a:t>
            </a:r>
            <a:r>
              <a:rPr lang="pt-PT" i="1" dirty="0"/>
              <a:t> </a:t>
            </a:r>
            <a:r>
              <a:rPr lang="pt-PT" i="1" dirty="0" err="1"/>
              <a:t>Machines</a:t>
            </a:r>
            <a:endParaRPr lang="pt-PT" dirty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CC6FE903-208F-4FA6-9BCE-43648115F565}"/>
              </a:ext>
            </a:extLst>
          </p:cNvPr>
          <p:cNvSpPr txBox="1">
            <a:spLocks/>
          </p:cNvSpPr>
          <p:nvPr/>
        </p:nvSpPr>
        <p:spPr>
          <a:xfrm>
            <a:off x="677334" y="2252133"/>
            <a:ext cx="8596668" cy="4080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5FCBEF"/>
              </a:buClr>
              <a:buNone/>
            </a:pPr>
            <a:endParaRPr lang="pt-PT" sz="2400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757FA9D3-A0DF-4184-9B54-A908C28857F1}"/>
              </a:ext>
            </a:extLst>
          </p:cNvPr>
          <p:cNvGrpSpPr/>
          <p:nvPr/>
        </p:nvGrpSpPr>
        <p:grpSpPr>
          <a:xfrm>
            <a:off x="1053594" y="2252133"/>
            <a:ext cx="8220408" cy="3271255"/>
            <a:chOff x="2853409" y="2194453"/>
            <a:chExt cx="6485182" cy="2469094"/>
          </a:xfrm>
        </p:grpSpPr>
        <p:pic>
          <p:nvPicPr>
            <p:cNvPr id="8" name="Imagem 7" descr="Recorte de Ecrã">
              <a:extLst>
                <a:ext uri="{FF2B5EF4-FFF2-40B4-BE49-F238E27FC236}">
                  <a16:creationId xmlns:a16="http://schemas.microsoft.com/office/drawing/2014/main" id="{74817604-FDB3-4DB9-A176-8546E9AE7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3409" y="2194453"/>
              <a:ext cx="6485182" cy="2469094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3E8B0D4-FCD1-4663-9C5E-AFBF12D690A2}"/>
                </a:ext>
              </a:extLst>
            </p:cNvPr>
            <p:cNvSpPr/>
            <p:nvPr/>
          </p:nvSpPr>
          <p:spPr>
            <a:xfrm>
              <a:off x="8199120" y="2915920"/>
              <a:ext cx="419100" cy="360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0BA66B58-4E69-484B-B355-F1FCD30D7963}"/>
                </a:ext>
              </a:extLst>
            </p:cNvPr>
            <p:cNvSpPr/>
            <p:nvPr/>
          </p:nvSpPr>
          <p:spPr>
            <a:xfrm>
              <a:off x="6819900" y="3634740"/>
              <a:ext cx="185420" cy="164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86591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3A103-C102-4EDF-90F5-721590E7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22946"/>
            <a:ext cx="8596668" cy="807453"/>
          </a:xfrm>
        </p:spPr>
        <p:txBody>
          <a:bodyPr/>
          <a:lstStyle/>
          <a:p>
            <a:r>
              <a:rPr lang="pt-PT" dirty="0">
                <a:solidFill>
                  <a:srgbClr val="5FCBEF"/>
                </a:solidFill>
              </a:rPr>
              <a:t>Aprendizagem por Reforço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6F86EF-1626-4E06-9B25-5648124C4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>
              <a:buClr>
                <a:srgbClr val="5FCBEF"/>
              </a:buClr>
            </a:pP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Este tipo de aprendizagem funde conceitos de Inteligência Artificial e processos de </a:t>
            </a:r>
            <a:r>
              <a:rPr lang="pt-PT" sz="2400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Machine</a:t>
            </a:r>
            <a:r>
              <a:rPr lang="pt-PT" sz="24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pt-PT" sz="2400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Learning</a:t>
            </a: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</a:p>
          <a:p>
            <a:pPr lvl="0" algn="just">
              <a:buClr>
                <a:srgbClr val="5FCBEF"/>
              </a:buClr>
            </a:pP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 sistema é capaz de aprender por experiência e por si mesmo sem que as suas decisões tenham sido explicitamente programadas.</a:t>
            </a:r>
          </a:p>
          <a:p>
            <a:pPr lvl="0" algn="just">
              <a:buClr>
                <a:srgbClr val="5FCBEF"/>
              </a:buClr>
            </a:pP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Um agente é uma entidade que compreende um ambiente e desempenha ações. Este molda o seu comportamento de forma a maximizar o número de avaliações positivas que recebe.</a:t>
            </a:r>
          </a:p>
          <a:p>
            <a:pPr lvl="0" algn="just">
              <a:buClr>
                <a:srgbClr val="5FCBEF"/>
              </a:buClr>
            </a:pP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É-lhe então devolvido um </a:t>
            </a:r>
            <a:r>
              <a:rPr lang="pt-PT" sz="24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feedback </a:t>
            </a: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que pode ser positivo, negativo ou neutro que pode ser traduzido como recompensas ou punições.</a:t>
            </a:r>
            <a:endParaRPr lang="pt-PT" sz="24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E06555-C204-4D35-9637-6A804BD3651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PT" dirty="0"/>
              <a:t>1. Aprendizagem por Reforço </a:t>
            </a:r>
          </a:p>
        </p:txBody>
      </p:sp>
    </p:spTree>
    <p:extLst>
      <p:ext uri="{BB962C8B-B14F-4D97-AF65-F5344CB8AC3E}">
        <p14:creationId xmlns:p14="http://schemas.microsoft.com/office/powerpoint/2010/main" val="2573677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3A103-C102-4EDF-90F5-721590E7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22946"/>
            <a:ext cx="8596668" cy="807453"/>
          </a:xfrm>
        </p:spPr>
        <p:txBody>
          <a:bodyPr/>
          <a:lstStyle/>
          <a:p>
            <a:r>
              <a:rPr lang="pt-PT" i="1" dirty="0"/>
              <a:t>Conclusão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6F86EF-1626-4E06-9B25-5648124C4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52133"/>
            <a:ext cx="8596668" cy="4248420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5FCBEF"/>
              </a:buClr>
            </a:pPr>
            <a:r>
              <a:rPr lang="pt-PT" sz="2400" dirty="0"/>
              <a:t>Aprendizagem por reforço: </a:t>
            </a:r>
            <a:endParaRPr lang="pt-PT" sz="2400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lvl="1" algn="just">
              <a:buClr>
                <a:srgbClr val="5FCBEF"/>
              </a:buClr>
              <a:buFont typeface="Wingdings" panose="05000000000000000000" pitchFamily="2" charset="2"/>
              <a:buChar char="à"/>
            </a:pP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Método utilizado quando se pretende ter um sistema com capacidade de aprendizagem autónoma, através da descoberta do meio por tentativa-erro;</a:t>
            </a:r>
          </a:p>
          <a:p>
            <a:pPr lvl="1" algn="just">
              <a:buClr>
                <a:srgbClr val="5FCBEF"/>
              </a:buClr>
              <a:buFont typeface="Wingdings" panose="05000000000000000000" pitchFamily="2" charset="2"/>
              <a:buChar char="à"/>
            </a:pP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Não se sabe qual a melhor solução para um problema, mas sabe-se analisar se uma solução é ou não boa nesse contexto. </a:t>
            </a:r>
          </a:p>
          <a:p>
            <a:pPr lvl="1" algn="just">
              <a:buClr>
                <a:srgbClr val="5FCBEF"/>
              </a:buClr>
              <a:buFont typeface="Wingdings" panose="05000000000000000000" pitchFamily="2" charset="2"/>
              <a:buChar char="à"/>
            </a:pPr>
            <a:endParaRPr lang="pt-PT" sz="2400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algn="just">
              <a:buClr>
                <a:srgbClr val="5FCBEF"/>
              </a:buClr>
            </a:pP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Algoritmos Genéticos</a:t>
            </a:r>
          </a:p>
          <a:p>
            <a:pPr algn="just">
              <a:buClr>
                <a:srgbClr val="5FCBEF"/>
              </a:buClr>
            </a:pPr>
            <a:r>
              <a:rPr lang="pt-PT" sz="2400" dirty="0" err="1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Support</a:t>
            </a: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pt-PT" sz="2400" dirty="0" err="1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Vector</a:t>
            </a: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pt-PT" sz="2400" dirty="0" err="1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Machines</a:t>
            </a:r>
            <a:endParaRPr lang="pt-PT" sz="2400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algn="just">
              <a:buClr>
                <a:srgbClr val="5FCBEF"/>
              </a:buClr>
              <a:buFont typeface="Wingdings" panose="05000000000000000000" pitchFamily="2" charset="2"/>
              <a:buChar char="à"/>
            </a:pPr>
            <a:endParaRPr lang="pt-PT" sz="2600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0" indent="0" algn="just">
              <a:buClr>
                <a:srgbClr val="5FCBEF"/>
              </a:buClr>
              <a:buNone/>
            </a:pPr>
            <a:endParaRPr lang="pt-PT" sz="2400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0" indent="0" algn="just">
              <a:buClr>
                <a:srgbClr val="5FCBEF"/>
              </a:buClr>
              <a:buNone/>
            </a:pPr>
            <a:endParaRPr lang="pt-PT" sz="2200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lvl="1" algn="just">
              <a:buClr>
                <a:srgbClr val="5FCBEF"/>
              </a:buClr>
            </a:pPr>
            <a:endParaRPr lang="pt-PT" sz="2400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E06555-C204-4D35-9637-6A804BD3651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PT" dirty="0"/>
              <a:t>4. Conclusão</a:t>
            </a:r>
          </a:p>
        </p:txBody>
      </p:sp>
    </p:spTree>
    <p:extLst>
      <p:ext uri="{BB962C8B-B14F-4D97-AF65-F5344CB8AC3E}">
        <p14:creationId xmlns:p14="http://schemas.microsoft.com/office/powerpoint/2010/main" val="2684145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3A103-C102-4EDF-90F5-721590E7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22946"/>
            <a:ext cx="8596668" cy="807453"/>
          </a:xfrm>
        </p:spPr>
        <p:txBody>
          <a:bodyPr/>
          <a:lstStyle/>
          <a:p>
            <a:r>
              <a:rPr lang="pt-PT" i="1" dirty="0"/>
              <a:t>Conclusão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6F86EF-1626-4E06-9B25-5648124C4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52133"/>
            <a:ext cx="8596668" cy="4248420"/>
          </a:xfrm>
        </p:spPr>
        <p:txBody>
          <a:bodyPr>
            <a:normAutofit/>
          </a:bodyPr>
          <a:lstStyle/>
          <a:p>
            <a:pPr algn="just">
              <a:buClr>
                <a:srgbClr val="5FCBEF"/>
              </a:buClr>
            </a:pPr>
            <a:r>
              <a:rPr lang="pt-PT" sz="2400" dirty="0"/>
              <a:t>Aprendizagem por reforço</a:t>
            </a:r>
            <a:endParaRPr lang="pt-PT" sz="2400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algn="just">
              <a:buClr>
                <a:srgbClr val="5FCBEF"/>
              </a:buClr>
            </a:pP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Algoritmos Genéticos:</a:t>
            </a:r>
          </a:p>
          <a:p>
            <a:pPr lvl="1" algn="just">
              <a:buClr>
                <a:srgbClr val="5FCBEF"/>
              </a:buClr>
              <a:buFont typeface="Wingdings" panose="05000000000000000000" pitchFamily="2" charset="2"/>
              <a:buChar char="à"/>
            </a:pPr>
            <a:r>
              <a:rPr lang="pt-PT" sz="22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Aplicado a contextos de otimização de problemas, onde através de formulas matemática ou simulações se pode inferir a qualidade do cromossoma que representa uma solução</a:t>
            </a:r>
          </a:p>
          <a:p>
            <a:pPr lvl="1" algn="just">
              <a:buClr>
                <a:srgbClr val="5FCBEF"/>
              </a:buClr>
              <a:buFont typeface="Wingdings" panose="05000000000000000000" pitchFamily="2" charset="2"/>
              <a:buChar char="à"/>
            </a:pPr>
            <a:endParaRPr lang="pt-PT" sz="2200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algn="just">
              <a:buClr>
                <a:srgbClr val="5FCBEF"/>
              </a:buClr>
            </a:pPr>
            <a:r>
              <a:rPr lang="pt-PT" sz="2400" dirty="0" err="1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Support</a:t>
            </a: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pt-PT" sz="2400" dirty="0" err="1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Vector</a:t>
            </a: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pt-PT" sz="2400" dirty="0" err="1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Machines</a:t>
            </a:r>
            <a:endParaRPr lang="pt-PT" sz="2400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algn="just">
              <a:buClr>
                <a:srgbClr val="5FCBEF"/>
              </a:buClr>
              <a:buFont typeface="Wingdings" panose="05000000000000000000" pitchFamily="2" charset="2"/>
              <a:buChar char="à"/>
            </a:pPr>
            <a:endParaRPr lang="pt-PT" sz="2600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0" indent="0" algn="just">
              <a:buClr>
                <a:srgbClr val="5FCBEF"/>
              </a:buClr>
              <a:buNone/>
            </a:pPr>
            <a:endParaRPr lang="pt-PT" sz="2400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0" indent="0" algn="just">
              <a:buClr>
                <a:srgbClr val="5FCBEF"/>
              </a:buClr>
              <a:buNone/>
            </a:pPr>
            <a:endParaRPr lang="pt-PT" sz="2200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lvl="1" algn="just">
              <a:buClr>
                <a:srgbClr val="5FCBEF"/>
              </a:buClr>
            </a:pPr>
            <a:endParaRPr lang="pt-PT" sz="2400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E06555-C204-4D35-9637-6A804BD3651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PT" dirty="0"/>
              <a:t>4. Conclusão</a:t>
            </a:r>
          </a:p>
        </p:txBody>
      </p:sp>
    </p:spTree>
    <p:extLst>
      <p:ext uri="{BB962C8B-B14F-4D97-AF65-F5344CB8AC3E}">
        <p14:creationId xmlns:p14="http://schemas.microsoft.com/office/powerpoint/2010/main" val="1336864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3A103-C102-4EDF-90F5-721590E7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22946"/>
            <a:ext cx="8596668" cy="807453"/>
          </a:xfrm>
        </p:spPr>
        <p:txBody>
          <a:bodyPr/>
          <a:lstStyle/>
          <a:p>
            <a:r>
              <a:rPr lang="pt-PT" i="1" dirty="0"/>
              <a:t>Conclusão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6F86EF-1626-4E06-9B25-5648124C4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52133"/>
            <a:ext cx="8596668" cy="4248420"/>
          </a:xfrm>
        </p:spPr>
        <p:txBody>
          <a:bodyPr>
            <a:normAutofit/>
          </a:bodyPr>
          <a:lstStyle/>
          <a:p>
            <a:pPr algn="just">
              <a:buClr>
                <a:srgbClr val="5FCBEF"/>
              </a:buClr>
            </a:pPr>
            <a:r>
              <a:rPr lang="pt-PT" sz="2400" dirty="0"/>
              <a:t>Aprendizagem por reforço</a:t>
            </a:r>
            <a:endParaRPr lang="pt-PT" sz="2400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algn="just">
              <a:buClr>
                <a:srgbClr val="5FCBEF"/>
              </a:buClr>
            </a:pP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Algoritmos Genéticos:</a:t>
            </a:r>
          </a:p>
          <a:p>
            <a:pPr algn="just">
              <a:buClr>
                <a:srgbClr val="5FCBEF"/>
              </a:buClr>
            </a:pPr>
            <a:r>
              <a:rPr lang="pt-PT" sz="2400" dirty="0" err="1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Support</a:t>
            </a: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pt-PT" sz="2400" dirty="0" err="1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Vector</a:t>
            </a: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pt-PT" sz="2400" dirty="0" err="1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Machines</a:t>
            </a:r>
            <a:endParaRPr lang="pt-PT" sz="2400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lvl="1" algn="just">
              <a:buClr>
                <a:srgbClr val="5FCBEF"/>
              </a:buClr>
              <a:buFont typeface="Wingdings" panose="05000000000000000000" pitchFamily="2" charset="2"/>
              <a:buChar char="à"/>
            </a:pP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Aplicado em contextos de classificação de dados, tendo por base um conjunto de dados organizado;</a:t>
            </a:r>
          </a:p>
          <a:p>
            <a:pPr lvl="1" algn="just">
              <a:buClr>
                <a:srgbClr val="5FCBEF"/>
              </a:buClr>
              <a:buFont typeface="Wingdings" panose="05000000000000000000" pitchFamily="2" charset="2"/>
              <a:buChar char="à"/>
            </a:pP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Realiza a previsão de novos casos, classificando-os na classe que melhor os representa;</a:t>
            </a:r>
          </a:p>
          <a:p>
            <a:pPr lvl="1" algn="just">
              <a:buClr>
                <a:srgbClr val="5FCBEF"/>
              </a:buClr>
              <a:buFont typeface="Wingdings" panose="05000000000000000000" pitchFamily="2" charset="2"/>
              <a:buChar char="à"/>
            </a:pP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Teoricamente, não apresenta limite ao número de atributos que consegue processar em </a:t>
            </a:r>
            <a:r>
              <a:rPr lang="pt-PT" sz="2400" dirty="0" err="1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silumtaneo</a:t>
            </a: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. </a:t>
            </a:r>
          </a:p>
          <a:p>
            <a:pPr lvl="1" algn="just">
              <a:buClr>
                <a:srgbClr val="5FCBEF"/>
              </a:buClr>
              <a:buFont typeface="Wingdings" panose="05000000000000000000" pitchFamily="2" charset="2"/>
              <a:buChar char="à"/>
            </a:pPr>
            <a:endParaRPr lang="pt-PT" sz="2200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algn="just">
              <a:buClr>
                <a:srgbClr val="5FCBEF"/>
              </a:buClr>
              <a:buFont typeface="Wingdings" panose="05000000000000000000" pitchFamily="2" charset="2"/>
              <a:buChar char="à"/>
            </a:pPr>
            <a:endParaRPr lang="pt-PT" sz="2600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0" indent="0" algn="just">
              <a:buClr>
                <a:srgbClr val="5FCBEF"/>
              </a:buClr>
              <a:buNone/>
            </a:pPr>
            <a:endParaRPr lang="pt-PT" sz="2400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marL="0" indent="0" algn="just">
              <a:buClr>
                <a:srgbClr val="5FCBEF"/>
              </a:buClr>
              <a:buNone/>
            </a:pPr>
            <a:endParaRPr lang="pt-PT" sz="2200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  <a:p>
            <a:pPr lvl="1" algn="just">
              <a:buClr>
                <a:srgbClr val="5FCBEF"/>
              </a:buClr>
            </a:pPr>
            <a:endParaRPr lang="pt-PT" sz="2400" dirty="0">
              <a:solidFill>
                <a:prstClr val="black">
                  <a:lumMod val="75000"/>
                  <a:lumOff val="25000"/>
                </a:prstClr>
              </a:solidFill>
              <a:sym typeface="Wingdings" panose="05000000000000000000" pitchFamily="2" charset="2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E06555-C204-4D35-9637-6A804BD3651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PT" dirty="0"/>
              <a:t>4. Conclusão</a:t>
            </a:r>
          </a:p>
        </p:txBody>
      </p:sp>
    </p:spTree>
    <p:extLst>
      <p:ext uri="{BB962C8B-B14F-4D97-AF65-F5344CB8AC3E}">
        <p14:creationId xmlns:p14="http://schemas.microsoft.com/office/powerpoint/2010/main" val="1748740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3C7F1-F70D-45EA-8D9A-1CAA64347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358" y="2404534"/>
            <a:ext cx="8375645" cy="1646302"/>
          </a:xfrm>
        </p:spPr>
        <p:txBody>
          <a:bodyPr/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Sistemas de Aprendizagem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98F2B8-28AC-49C2-9241-11C287C92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358" y="4050833"/>
            <a:ext cx="8375645" cy="1096899"/>
          </a:xfrm>
        </p:spPr>
        <p:txBody>
          <a:bodyPr/>
          <a:lstStyle/>
          <a:p>
            <a:r>
              <a:rPr lang="pt-PT" dirty="0"/>
              <a:t>Aprendizagem por Reforço, Algoritmos Genéticos e </a:t>
            </a:r>
            <a:r>
              <a:rPr lang="pt-PT" i="1" dirty="0" err="1"/>
              <a:t>Support</a:t>
            </a:r>
            <a:r>
              <a:rPr lang="pt-PT" i="1" dirty="0"/>
              <a:t> </a:t>
            </a:r>
            <a:r>
              <a:rPr lang="pt-PT" i="1" dirty="0" err="1"/>
              <a:t>Vector</a:t>
            </a:r>
            <a:r>
              <a:rPr lang="pt-PT" i="1" dirty="0"/>
              <a:t> </a:t>
            </a:r>
            <a:r>
              <a:rPr lang="pt-PT" i="1" dirty="0" err="1"/>
              <a:t>Machines</a:t>
            </a:r>
            <a:endParaRPr lang="pt-PT" i="1" dirty="0"/>
          </a:p>
          <a:p>
            <a:endParaRPr lang="pt-PT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826F26C-6456-42AE-A85C-20702B13D072}"/>
              </a:ext>
            </a:extLst>
          </p:cNvPr>
          <p:cNvGrpSpPr/>
          <p:nvPr/>
        </p:nvGrpSpPr>
        <p:grpSpPr>
          <a:xfrm>
            <a:off x="78838" y="5404425"/>
            <a:ext cx="11885392" cy="1453575"/>
            <a:chOff x="78838" y="5404425"/>
            <a:chExt cx="11885392" cy="1453575"/>
          </a:xfrm>
        </p:grpSpPr>
        <p:sp>
          <p:nvSpPr>
            <p:cNvPr id="4" name="Subtítulo 2">
              <a:extLst>
                <a:ext uri="{FF2B5EF4-FFF2-40B4-BE49-F238E27FC236}">
                  <a16:creationId xmlns:a16="http://schemas.microsoft.com/office/drawing/2014/main" id="{B72A4D98-F6A9-41C3-B10B-2C82554E7BC9}"/>
                </a:ext>
              </a:extLst>
            </p:cNvPr>
            <p:cNvSpPr txBox="1">
              <a:spLocks/>
            </p:cNvSpPr>
            <p:nvPr/>
          </p:nvSpPr>
          <p:spPr>
            <a:xfrm>
              <a:off x="8061298" y="5404425"/>
              <a:ext cx="3902932" cy="109689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u="sng" dirty="0">
                  <a:solidFill>
                    <a:srgbClr val="002060"/>
                  </a:solidFill>
                </a:rPr>
                <a:t>Grupo 6</a:t>
              </a:r>
            </a:p>
            <a:p>
              <a:r>
                <a:rPr lang="pt-PT" sz="1600" dirty="0">
                  <a:solidFill>
                    <a:srgbClr val="002060"/>
                  </a:solidFill>
                </a:rPr>
                <a:t>Ana Esmeralda Fernandes a74321</a:t>
              </a:r>
            </a:p>
            <a:p>
              <a:r>
                <a:rPr lang="pt-PT" sz="1600" dirty="0">
                  <a:solidFill>
                    <a:srgbClr val="002060"/>
                  </a:solidFill>
                </a:rPr>
                <a:t>Miguel Dias Miranda a74726</a:t>
              </a:r>
              <a:endParaRPr lang="pt-PT" dirty="0">
                <a:solidFill>
                  <a:srgbClr val="002060"/>
                </a:solidFill>
              </a:endParaRPr>
            </a:p>
          </p:txBody>
        </p:sp>
        <p:sp>
          <p:nvSpPr>
            <p:cNvPr id="5" name="Subtítulo 2">
              <a:extLst>
                <a:ext uri="{FF2B5EF4-FFF2-40B4-BE49-F238E27FC236}">
                  <a16:creationId xmlns:a16="http://schemas.microsoft.com/office/drawing/2014/main" id="{404D9583-DABA-41E3-9589-D348661909C6}"/>
                </a:ext>
              </a:extLst>
            </p:cNvPr>
            <p:cNvSpPr txBox="1">
              <a:spLocks/>
            </p:cNvSpPr>
            <p:nvPr/>
          </p:nvSpPr>
          <p:spPr>
            <a:xfrm>
              <a:off x="1774674" y="5497025"/>
              <a:ext cx="4047391" cy="109689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r>
                <a:rPr lang="pt-PT" sz="1400" dirty="0">
                  <a:solidFill>
                    <a:srgbClr val="002060"/>
                  </a:solidFill>
                </a:rPr>
                <a:t>Mestrado Integrado em Engenharia Informática</a:t>
              </a:r>
            </a:p>
            <a:p>
              <a:pPr algn="l">
                <a:spcBef>
                  <a:spcPts val="0"/>
                </a:spcBef>
              </a:pPr>
              <a:r>
                <a:rPr lang="pt-PT" sz="1400" dirty="0">
                  <a:solidFill>
                    <a:srgbClr val="002060"/>
                  </a:solidFill>
                </a:rPr>
                <a:t>Perfil de Sistemas Inteligentes</a:t>
              </a:r>
            </a:p>
            <a:p>
              <a:pPr algn="l">
                <a:spcBef>
                  <a:spcPts val="0"/>
                </a:spcBef>
              </a:pPr>
              <a:r>
                <a:rPr lang="pt-PT" sz="1400" dirty="0">
                  <a:solidFill>
                    <a:srgbClr val="002060"/>
                  </a:solidFill>
                </a:rPr>
                <a:t>Outubro de 2017</a:t>
              </a:r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2D5EE5-6B53-43C8-BBF3-21C3BBAE0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38" y="5404425"/>
              <a:ext cx="1695837" cy="1453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03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3A103-C102-4EDF-90F5-721590E7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22946"/>
            <a:ext cx="8596668" cy="807453"/>
          </a:xfrm>
        </p:spPr>
        <p:txBody>
          <a:bodyPr/>
          <a:lstStyle/>
          <a:p>
            <a:r>
              <a:rPr lang="pt-PT" dirty="0"/>
              <a:t>Processo de Reforço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E06555-C204-4D35-9637-6A804BD3651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PT" dirty="0"/>
              <a:t>1. Aprendizagem por Reforço </a:t>
            </a:r>
          </a:p>
        </p:txBody>
      </p:sp>
      <p:pic>
        <p:nvPicPr>
          <p:cNvPr id="7" name="Marcador de Posição de Conteúdo 8">
            <a:extLst>
              <a:ext uri="{FF2B5EF4-FFF2-40B4-BE49-F238E27FC236}">
                <a16:creationId xmlns:a16="http://schemas.microsoft.com/office/drawing/2014/main" id="{FD4CEC30-2232-49FC-98FC-EE92B4A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77" y="2443745"/>
            <a:ext cx="6104848" cy="411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0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3A103-C102-4EDF-90F5-721590E7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22946"/>
            <a:ext cx="8596668" cy="807453"/>
          </a:xfrm>
        </p:spPr>
        <p:txBody>
          <a:bodyPr/>
          <a:lstStyle/>
          <a:p>
            <a:r>
              <a:rPr lang="pt-PT" dirty="0"/>
              <a:t>Processo de Reforço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6F86EF-1626-4E06-9B25-5648124C4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5FCBEF"/>
              </a:buClr>
            </a:pPr>
            <a:r>
              <a:rPr lang="pt-PT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Para se fazer a escolha das ações deve ser definida uma política </a:t>
            </a:r>
            <a:r>
              <a:rPr lang="el-GR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π</a:t>
            </a:r>
            <a:r>
              <a:rPr lang="pt-PT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Para determinar está política é necessário:</a:t>
            </a:r>
          </a:p>
          <a:p>
            <a:pPr lvl="1" algn="just">
              <a:buClr>
                <a:srgbClr val="5FCBEF"/>
              </a:buClr>
              <a:buFont typeface="Wingdings" panose="05000000000000000000" pitchFamily="2" charset="2"/>
              <a:buChar char="à"/>
            </a:pPr>
            <a:r>
              <a:rPr lang="pt-PT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Conhecer o ambiente e as consequências de cada ação;</a:t>
            </a:r>
          </a:p>
          <a:p>
            <a:pPr lvl="1" algn="just">
              <a:buClr>
                <a:srgbClr val="5FCBEF"/>
              </a:buClr>
              <a:buFont typeface="Wingdings" panose="05000000000000000000" pitchFamily="2" charset="2"/>
              <a:buChar char="à"/>
            </a:pPr>
            <a:r>
              <a:rPr lang="pt-PT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Ou, estimar a recompensa através de processo como o Q-</a:t>
            </a:r>
            <a:r>
              <a:rPr lang="pt-PT" sz="2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Learning</a:t>
            </a:r>
            <a:r>
              <a:rPr lang="pt-PT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ou SARSA.			 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E06555-C204-4D35-9637-6A804BD3651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PT" dirty="0"/>
              <a:t>1. Aprendizagem por Reforço </a:t>
            </a:r>
          </a:p>
        </p:txBody>
      </p:sp>
    </p:spTree>
    <p:extLst>
      <p:ext uri="{BB962C8B-B14F-4D97-AF65-F5344CB8AC3E}">
        <p14:creationId xmlns:p14="http://schemas.microsoft.com/office/powerpoint/2010/main" val="134880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3A103-C102-4EDF-90F5-721590E7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22946"/>
            <a:ext cx="8596668" cy="807453"/>
          </a:xfrm>
        </p:spPr>
        <p:txBody>
          <a:bodyPr/>
          <a:lstStyle/>
          <a:p>
            <a:r>
              <a:rPr lang="pt-PT" dirty="0">
                <a:solidFill>
                  <a:srgbClr val="5FCBEF"/>
                </a:solidFill>
              </a:rPr>
              <a:t>Algoritmo Q-</a:t>
            </a:r>
            <a:r>
              <a:rPr lang="pt-PT" dirty="0" err="1">
                <a:solidFill>
                  <a:srgbClr val="5FCBEF"/>
                </a:solidFill>
              </a:rPr>
              <a:t>Learning</a:t>
            </a:r>
            <a:r>
              <a:rPr lang="pt-PT" dirty="0">
                <a:solidFill>
                  <a:srgbClr val="5FCBEF"/>
                </a:solidFill>
              </a:rPr>
              <a:t> e SARSA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6F86EF-1626-4E06-9B25-5648124C4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62131"/>
          </a:xfrm>
        </p:spPr>
        <p:txBody>
          <a:bodyPr>
            <a:normAutofit/>
          </a:bodyPr>
          <a:lstStyle/>
          <a:p>
            <a:pPr lvl="0" algn="just">
              <a:buClr>
                <a:srgbClr val="5FCBEF"/>
              </a:buClr>
            </a:pP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 Q-</a:t>
            </a:r>
            <a:r>
              <a:rPr lang="pt-PT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Learning</a:t>
            </a: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é então utilizado para estimar a recompensa que uma ação obtém quando é aplicada a um estado </a:t>
            </a:r>
            <a:r>
              <a:rPr lang="pt-PT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 </a:t>
            </a: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através da função </a:t>
            </a:r>
            <a:r>
              <a:rPr lang="pt-PT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Q(</a:t>
            </a:r>
            <a:r>
              <a:rPr lang="pt-PT" sz="2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s,a</a:t>
            </a:r>
            <a:r>
              <a:rPr lang="pt-PT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). </a:t>
            </a:r>
          </a:p>
          <a:p>
            <a:pPr marL="0" lvl="0" indent="0" algn="just">
              <a:buClr>
                <a:srgbClr val="5FCBEF"/>
              </a:buClr>
              <a:buNone/>
            </a:pPr>
            <a:endParaRPr lang="pt-PT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just">
              <a:buClr>
                <a:srgbClr val="5FCBEF"/>
              </a:buClr>
            </a:pPr>
            <a:endParaRPr lang="pt-PT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just">
              <a:buClr>
                <a:srgbClr val="5FCBEF"/>
              </a:buClr>
            </a:pPr>
            <a:r>
              <a:rPr lang="pt-PT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SARSA analisa qual é a próxima ação através da política em uso e define essa ação como sendo a próxima a executar.</a:t>
            </a:r>
          </a:p>
          <a:p>
            <a:pPr lvl="0" algn="just">
              <a:buClr>
                <a:srgbClr val="5FCBEF"/>
              </a:buClr>
            </a:pPr>
            <a:endParaRPr lang="pt-PT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E06555-C204-4D35-9637-6A804BD3651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PT" dirty="0"/>
              <a:t>1. Aprendizagem por Reforço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7207F6-9F45-431B-ABB4-17B5D5B17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308264"/>
            <a:ext cx="9152466" cy="61152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741EF1E-86AE-4362-A35C-F47E3CD44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555143"/>
            <a:ext cx="9276960" cy="61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7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3A103-C102-4EDF-90F5-721590E7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22946"/>
            <a:ext cx="8596668" cy="807453"/>
          </a:xfrm>
        </p:spPr>
        <p:txBody>
          <a:bodyPr/>
          <a:lstStyle/>
          <a:p>
            <a:r>
              <a:rPr lang="pt-PT" dirty="0" err="1"/>
              <a:t>Exploration</a:t>
            </a:r>
            <a:r>
              <a:rPr lang="pt-PT" dirty="0"/>
              <a:t> </a:t>
            </a:r>
            <a:r>
              <a:rPr lang="pt-PT" dirty="0" err="1"/>
              <a:t>vs</a:t>
            </a:r>
            <a:r>
              <a:rPr lang="pt-PT" dirty="0"/>
              <a:t> </a:t>
            </a:r>
            <a:r>
              <a:rPr lang="pt-PT" dirty="0" err="1"/>
              <a:t>Exploitation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6F86EF-1626-4E06-9B25-5648124C4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buClr>
                <a:srgbClr val="5FCBEF"/>
              </a:buClr>
            </a:pPr>
            <a:r>
              <a:rPr lang="pt-PT" sz="2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Exploração: </a:t>
            </a:r>
            <a:r>
              <a:rPr lang="pt-PT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consiste na procura de novo conhecimento através do desempenho de novas ações, que não foram ainda executadas nesse ambiente.		 </a:t>
            </a:r>
          </a:p>
          <a:p>
            <a:pPr lvl="0" algn="just">
              <a:buClr>
                <a:srgbClr val="5FCBEF"/>
              </a:buClr>
            </a:pPr>
            <a:r>
              <a:rPr lang="pt-PT" sz="2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Investigação: </a:t>
            </a:r>
            <a:r>
              <a:rPr lang="pt-PT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em oposição, é de certo modo mais conservador e o agente não arrisca em executar novas ações. </a:t>
            </a:r>
            <a:endParaRPr lang="pt-PT" sz="2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algn="just">
              <a:buClr>
                <a:srgbClr val="5FCBEF"/>
              </a:buClr>
            </a:pPr>
            <a:r>
              <a:rPr lang="pt-PT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Um sistema deve possuir uma mistura destas duas técnicas de forma a obter as maiores recompensas possíveis quando alcança o seu objetivo.</a:t>
            </a:r>
          </a:p>
          <a:p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E06555-C204-4D35-9637-6A804BD3651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PT" dirty="0"/>
              <a:t>1. Aprendizagem por Reforço </a:t>
            </a:r>
          </a:p>
        </p:txBody>
      </p:sp>
    </p:spTree>
    <p:extLst>
      <p:ext uri="{BB962C8B-B14F-4D97-AF65-F5344CB8AC3E}">
        <p14:creationId xmlns:p14="http://schemas.microsoft.com/office/powerpoint/2010/main" val="324155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3A103-C102-4EDF-90F5-721590E7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22946"/>
            <a:ext cx="8596668" cy="807453"/>
          </a:xfrm>
        </p:spPr>
        <p:txBody>
          <a:bodyPr/>
          <a:lstStyle/>
          <a:p>
            <a:r>
              <a:rPr lang="pt-PT" dirty="0"/>
              <a:t>Algoritmos Genéticos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6F86EF-1626-4E06-9B25-5648124C4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400" dirty="0"/>
              <a:t>Processo de procura de soluções, sobre as quais é possível determinar a sua viabilidade;</a:t>
            </a:r>
          </a:p>
          <a:p>
            <a:pPr algn="just"/>
            <a:r>
              <a:rPr lang="pt-PT" sz="2400" dirty="0"/>
              <a:t>Expande para algoritmos de aprendizagem conceitos da Teoria da Evolução de Darwin;</a:t>
            </a:r>
          </a:p>
          <a:p>
            <a:pPr algn="just"/>
            <a:r>
              <a:rPr lang="pt-PT" sz="2400" dirty="0"/>
              <a:t>Baseia-se no conceito chave da “Sobrevivência dos indivíduos mais aptos”, sendo estes os que têm maior probabilidade de reprodução e passagem das suas características; 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E06555-C204-4D35-9637-6A804BD3651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PT" dirty="0"/>
              <a:t>2. Algoritmos Genéticos</a:t>
            </a:r>
          </a:p>
        </p:txBody>
      </p:sp>
    </p:spTree>
    <p:extLst>
      <p:ext uri="{BB962C8B-B14F-4D97-AF65-F5344CB8AC3E}">
        <p14:creationId xmlns:p14="http://schemas.microsoft.com/office/powerpoint/2010/main" val="222027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3A103-C102-4EDF-90F5-721590E7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22946"/>
            <a:ext cx="8596668" cy="807453"/>
          </a:xfrm>
        </p:spPr>
        <p:txBody>
          <a:bodyPr/>
          <a:lstStyle/>
          <a:p>
            <a:r>
              <a:rPr lang="pt-PT" dirty="0"/>
              <a:t>Codificação de soluções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6F86EF-1626-4E06-9B25-5648124C4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72478"/>
          </a:xfrm>
        </p:spPr>
        <p:txBody>
          <a:bodyPr>
            <a:normAutofit/>
          </a:bodyPr>
          <a:lstStyle/>
          <a:p>
            <a:pPr algn="just"/>
            <a:r>
              <a:rPr lang="pt-PT" sz="2400" dirty="0"/>
              <a:t>Analogamente à biologia, a informação de uma solução está representada na forma de um cromossoma;</a:t>
            </a:r>
          </a:p>
          <a:p>
            <a:pPr algn="just"/>
            <a:r>
              <a:rPr lang="pt-PT" sz="2400" dirty="0"/>
              <a:t>O algoritmo é independente do contexto em que é utilizado</a:t>
            </a:r>
          </a:p>
          <a:p>
            <a:pPr lvl="1" algn="just">
              <a:buFont typeface="Wingdings" panose="05000000000000000000" pitchFamily="2" charset="2"/>
              <a:buChar char="à"/>
            </a:pPr>
            <a:r>
              <a:rPr lang="pt-PT" sz="2200" dirty="0">
                <a:sym typeface="Wingdings" panose="05000000000000000000" pitchFamily="2" charset="2"/>
              </a:rPr>
              <a:t>Os cromossoma são uma representação abstrata das características reais de uma solução;</a:t>
            </a:r>
          </a:p>
          <a:p>
            <a:pPr algn="just"/>
            <a:r>
              <a:rPr lang="pt-PT" sz="2400" dirty="0">
                <a:sym typeface="Wingdings" panose="05000000000000000000" pitchFamily="2" charset="2"/>
              </a:rPr>
              <a:t>A codificação pode ser uma cadeia binária, um numero inteiro ou árvores de decisão.</a:t>
            </a:r>
          </a:p>
          <a:p>
            <a:pPr lvl="1" algn="just">
              <a:buFont typeface="Wingdings" panose="05000000000000000000" pitchFamily="2" charset="2"/>
              <a:buChar char="à"/>
            </a:pPr>
            <a:r>
              <a:rPr lang="pt-PT" sz="2200" dirty="0">
                <a:sym typeface="Wingdings" panose="05000000000000000000" pitchFamily="2" charset="2"/>
              </a:rPr>
              <a:t>Cabe á função de fitness interpretar a forma e conteúdo dos genes do cromossoma;</a:t>
            </a:r>
          </a:p>
          <a:p>
            <a:pPr marL="457200" lvl="1" indent="0">
              <a:buNone/>
            </a:pPr>
            <a:endParaRPr lang="pt-PT" sz="2200" dirty="0">
              <a:sym typeface="Wingdings" panose="05000000000000000000" pitchFamily="2" charset="2"/>
            </a:endParaRP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E06555-C204-4D35-9637-6A804BD3651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PT" dirty="0"/>
              <a:t>2. Algoritmos Genéticos</a:t>
            </a:r>
          </a:p>
        </p:txBody>
      </p:sp>
    </p:spTree>
    <p:extLst>
      <p:ext uri="{BB962C8B-B14F-4D97-AF65-F5344CB8AC3E}">
        <p14:creationId xmlns:p14="http://schemas.microsoft.com/office/powerpoint/2010/main" val="54759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3A103-C102-4EDF-90F5-721590E7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22946"/>
            <a:ext cx="8596668" cy="807453"/>
          </a:xfrm>
        </p:spPr>
        <p:txBody>
          <a:bodyPr/>
          <a:lstStyle/>
          <a:p>
            <a:r>
              <a:rPr lang="pt-PT" dirty="0"/>
              <a:t>Codificação de soluções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6F86EF-1626-4E06-9B25-5648124C4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894667"/>
            <a:ext cx="8596668" cy="2438400"/>
          </a:xfrm>
        </p:spPr>
        <p:txBody>
          <a:bodyPr>
            <a:normAutofit/>
          </a:bodyPr>
          <a:lstStyle/>
          <a:p>
            <a:pPr algn="just"/>
            <a:r>
              <a:rPr lang="pt-PT" sz="2400" dirty="0">
                <a:sym typeface="Wingdings" panose="05000000000000000000" pitchFamily="2" charset="2"/>
              </a:rPr>
              <a:t>Por exemplo, o embalamento de uma placa de alumínio, com 5cm de espessura, cuja caixa é fechada com fita cola e apresenta pegas laterais dará origem ao cromossoma cuja sequencia binária é 01 011 01 1.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E06555-C204-4D35-9637-6A804BD3651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PT" dirty="0"/>
              <a:t>2. Algoritmos Genéticos</a:t>
            </a:r>
          </a:p>
        </p:txBody>
      </p:sp>
      <p:pic>
        <p:nvPicPr>
          <p:cNvPr id="5" name="Marcador de Posição de Conteúdo 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65DB58AD-CAF8-40CF-A9B2-B643937A24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" t="7806" r="1623" b="6862"/>
          <a:stretch/>
        </p:blipFill>
        <p:spPr>
          <a:xfrm>
            <a:off x="2321245" y="2153492"/>
            <a:ext cx="5308846" cy="151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654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494</TotalTime>
  <Words>1245</Words>
  <Application>Microsoft Office PowerPoint</Application>
  <PresentationFormat>Ecrã Panorâmico</PresentationFormat>
  <Paragraphs>144</Paragraphs>
  <Slides>23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9" baseType="lpstr">
      <vt:lpstr>Arial</vt:lpstr>
      <vt:lpstr>Calibri</vt:lpstr>
      <vt:lpstr>Trebuchet MS</vt:lpstr>
      <vt:lpstr>Wingdings</vt:lpstr>
      <vt:lpstr>Wingdings 3</vt:lpstr>
      <vt:lpstr>Faceta</vt:lpstr>
      <vt:lpstr>Sistemas de Aprendizagem</vt:lpstr>
      <vt:lpstr>Aprendizagem por Reforço</vt:lpstr>
      <vt:lpstr>Processo de Reforço</vt:lpstr>
      <vt:lpstr>Processo de Reforço</vt:lpstr>
      <vt:lpstr>Algoritmo Q-Learning e SARSA</vt:lpstr>
      <vt:lpstr>Exploration vs Exploitation</vt:lpstr>
      <vt:lpstr>Algoritmos Genéticos</vt:lpstr>
      <vt:lpstr>Codificação de soluções</vt:lpstr>
      <vt:lpstr>Codificação de soluções</vt:lpstr>
      <vt:lpstr>População inicial</vt:lpstr>
      <vt:lpstr>Seleção de Soluções</vt:lpstr>
      <vt:lpstr>Reprodução </vt:lpstr>
      <vt:lpstr>Reprodução </vt:lpstr>
      <vt:lpstr>Outros operadores genéticos</vt:lpstr>
      <vt:lpstr>Capacidade de Aprendizagem</vt:lpstr>
      <vt:lpstr>Support Vector Machines</vt:lpstr>
      <vt:lpstr>SVM Linear </vt:lpstr>
      <vt:lpstr>SVM Não Linear </vt:lpstr>
      <vt:lpstr>SVM Não Linear </vt:lpstr>
      <vt:lpstr>Conclusão</vt:lpstr>
      <vt:lpstr>Conclusão</vt:lpstr>
      <vt:lpstr>Conclusão</vt:lpstr>
      <vt:lpstr>Sistemas de Aprendizagem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Aprendizagem</dc:title>
  <dc:creator>Miguel Dias Miranda</dc:creator>
  <cp:lastModifiedBy>Miguel Miranda</cp:lastModifiedBy>
  <cp:revision>32</cp:revision>
  <dcterms:created xsi:type="dcterms:W3CDTF">2017-10-26T21:20:52Z</dcterms:created>
  <dcterms:modified xsi:type="dcterms:W3CDTF">2017-10-30T01:21:22Z</dcterms:modified>
</cp:coreProperties>
</file>