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80" r:id="rId7"/>
    <p:sldId id="303" r:id="rId8"/>
    <p:sldId id="264" r:id="rId9"/>
    <p:sldId id="288" r:id="rId10"/>
    <p:sldId id="304" r:id="rId11"/>
    <p:sldId id="266" r:id="rId12"/>
    <p:sldId id="267" r:id="rId13"/>
    <p:sldId id="269" r:id="rId14"/>
    <p:sldId id="271" r:id="rId15"/>
    <p:sldId id="272" r:id="rId16"/>
    <p:sldId id="296" r:id="rId17"/>
    <p:sldId id="299" r:id="rId18"/>
    <p:sldId id="305" r:id="rId19"/>
    <p:sldId id="298" r:id="rId20"/>
    <p:sldId id="306" r:id="rId21"/>
    <p:sldId id="276" r:id="rId22"/>
    <p:sldId id="300" r:id="rId23"/>
    <p:sldId id="307" r:id="rId24"/>
    <p:sldId id="279" r:id="rId25"/>
    <p:sldId id="286" r:id="rId26"/>
    <p:sldId id="310" r:id="rId27"/>
    <p:sldId id="284" r:id="rId28"/>
    <p:sldId id="293" r:id="rId29"/>
    <p:sldId id="311" r:id="rId30"/>
    <p:sldId id="312" r:id="rId31"/>
    <p:sldId id="27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5214"/>
    <a:srgbClr val="EF8353"/>
    <a:srgbClr val="F0F1FE"/>
    <a:srgbClr val="F3A481"/>
    <a:srgbClr val="EF8657"/>
    <a:srgbClr val="F0876A"/>
    <a:srgbClr val="A72024"/>
    <a:srgbClr val="FFA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A2EA1-FE60-4BA1-BDA5-B04A769C7A33}" v="516" dt="2017-01-25T15:19:08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A7FB6-9EB4-4F4E-9FC9-86CF9ED2588B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94F98-1819-4136-83E9-673256C8A3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70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ADC3-4110-4F7F-BA5A-2C0B367C2CDA}" type="datetime1">
              <a:rPr lang="pt-PT" smtClean="0"/>
              <a:t>22/01/2019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99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70FF-89F2-48FF-B1E2-17A40E5D3CC5}" type="datetime1">
              <a:rPr lang="pt-PT" smtClean="0"/>
              <a:t>22/01/2019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336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AAB3-06EC-4CFA-B828-CB910C0F4E50}" type="datetime1">
              <a:rPr lang="pt-PT" smtClean="0"/>
              <a:t>22/01/2019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622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5836-A589-413E-821C-DDD3CD6ABBA9}" type="datetime1">
              <a:rPr lang="pt-PT" smtClean="0"/>
              <a:t>22/01/2019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050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EB54-A6C8-4B01-94D6-A279DA44CD7C}" type="datetime1">
              <a:rPr lang="pt-PT" smtClean="0"/>
              <a:t>22/01/2019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230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D9FE-D2C1-457C-8BB6-A7B7939C8EE3}" type="datetime1">
              <a:rPr lang="pt-PT" smtClean="0"/>
              <a:t>22/01/2019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345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A7CC-8B03-418B-B365-4969E2C7A56B}" type="datetime1">
              <a:rPr lang="pt-PT" smtClean="0"/>
              <a:t>22/01/2019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493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8824-8C2F-4123-8AC7-A9D9CF35DDF8}" type="datetime1">
              <a:rPr lang="pt-PT" smtClean="0"/>
              <a:t>22/01/2019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354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DE07-1017-4FD9-B43B-57ADD776DF68}" type="datetime1">
              <a:rPr lang="pt-PT" smtClean="0"/>
              <a:t>22/01/2019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037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745-974A-452E-A02E-08D8550C816E}" type="datetime1">
              <a:rPr lang="pt-PT" smtClean="0"/>
              <a:t>22/01/2019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733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84AF-3EA1-4728-B7BF-290967FE2B07}" type="datetime1">
              <a:rPr lang="pt-PT" smtClean="0"/>
              <a:t>22/01/2019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832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62BD-1049-4538-B56F-17DA3C530E76}" type="datetime1">
              <a:rPr lang="pt-PT" smtClean="0"/>
              <a:t>22/01/2019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063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5512904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grpSp>
        <p:nvGrpSpPr>
          <p:cNvPr id="15" name="Grupo 14"/>
          <p:cNvGrpSpPr/>
          <p:nvPr/>
        </p:nvGrpSpPr>
        <p:grpSpPr>
          <a:xfrm>
            <a:off x="432740" y="2202755"/>
            <a:ext cx="8299012" cy="4441631"/>
            <a:chOff x="432740" y="2202755"/>
            <a:chExt cx="8299012" cy="4441631"/>
          </a:xfrm>
        </p:grpSpPr>
        <p:sp>
          <p:nvSpPr>
            <p:cNvPr id="8" name="CaixaDeTexto 7"/>
            <p:cNvSpPr txBox="1"/>
            <p:nvPr/>
          </p:nvSpPr>
          <p:spPr>
            <a:xfrm>
              <a:off x="432740" y="2202755"/>
              <a:ext cx="8299012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>
                  <a:latin typeface="Arial" panose="020B0604020202020204" pitchFamily="34" charset="0"/>
                  <a:ea typeface="Open Sans Semibold" panose="020B0706030804020204" pitchFamily="34" charset="0"/>
                  <a:cs typeface="Arial" panose="020B0604020202020204" pitchFamily="34" charset="0"/>
                </a:rPr>
                <a:t>INTERTRAIN</a:t>
              </a:r>
            </a:p>
            <a:p>
              <a:r>
                <a:rPr lang="pt-PT" sz="1600" b="1">
                  <a:latin typeface="Arial" panose="020B0604020202020204" pitchFamily="34" charset="0"/>
                  <a:ea typeface="Open Sans Semibold" panose="020B0706030804020204" pitchFamily="34" charset="0"/>
                  <a:cs typeface="Arial" panose="020B0604020202020204" pitchFamily="34" charset="0"/>
                </a:rPr>
                <a:t>RESERVAS DE VIAGENS DE COMBOIO</a:t>
              </a:r>
            </a:p>
            <a:p>
              <a:endParaRPr lang="pt-PT" sz="2800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endParaRPr>
            </a:p>
            <a:p>
              <a:r>
                <a:rPr lang="pt-PT" sz="2800">
                  <a:latin typeface="Arial" panose="020B0604020202020204" pitchFamily="34" charset="0"/>
                  <a:ea typeface="Open Sans Semibold" panose="020B0706030804020204" pitchFamily="34" charset="0"/>
                  <a:cs typeface="Arial" panose="020B0604020202020204" pitchFamily="34" charset="0"/>
                </a:rPr>
                <a:t>MODELAÇAO E IMPLEMENTAÇÃO DE UMA BASE DE DADOS</a:t>
              </a:r>
              <a:endParaRPr lang="pt-PT" sz="4400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32740" y="5844167"/>
              <a:ext cx="36621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800" b="1">
                  <a:solidFill>
                    <a:schemeClr val="bg1"/>
                  </a:solidFill>
                  <a:latin typeface="Arial" panose="020B0604020202020204" pitchFamily="34" charset="0"/>
                  <a:ea typeface="Open Sans Semibold" panose="020B0706030804020204" pitchFamily="34" charset="0"/>
                  <a:cs typeface="Arial" panose="020B0604020202020204" pitchFamily="34" charset="0"/>
                </a:rPr>
                <a:t>BASES DE DADOS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740" y="6367387"/>
              <a:ext cx="6087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Mestrado Integrado em Engenharia Informática		JANEIRO DE 2017</a:t>
              </a:r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5155096" y="5729994"/>
            <a:ext cx="3576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Ana Fernandes</a:t>
            </a:r>
          </a:p>
          <a:p>
            <a:pPr algn="r"/>
            <a:r>
              <a:rPr lang="pt-PT" sz="14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Diogo Machado</a:t>
            </a:r>
          </a:p>
          <a:p>
            <a:pPr algn="r"/>
            <a:r>
              <a:rPr lang="pt-PT" sz="14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Miguel Miranda</a:t>
            </a:r>
          </a:p>
          <a:p>
            <a:pPr algn="r"/>
            <a:r>
              <a:rPr lang="pt-PT" sz="14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Rui Leite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86" y="0"/>
            <a:ext cx="2176461" cy="17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3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3829878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307484" y="2834111"/>
            <a:ext cx="829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3. Modelação Lógica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6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30" y="602301"/>
            <a:ext cx="8631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3.1. Modelo Lógico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	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07484" y="1510671"/>
            <a:ext cx="8567882" cy="459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endParaRPr lang="pt-PT" sz="200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411" r="4698" b="23925"/>
          <a:stretch/>
        </p:blipFill>
        <p:spPr>
          <a:xfrm>
            <a:off x="795130" y="1380125"/>
            <a:ext cx="7512031" cy="48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2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602301"/>
            <a:ext cx="8900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3.2. Validação por regras de normalização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Modelação Lógica</a:t>
            </a:r>
          </a:p>
        </p:txBody>
      </p:sp>
      <p:grpSp>
        <p:nvGrpSpPr>
          <p:cNvPr id="28" name="Grupo 27"/>
          <p:cNvGrpSpPr/>
          <p:nvPr/>
        </p:nvGrpSpPr>
        <p:grpSpPr>
          <a:xfrm>
            <a:off x="812690" y="1604963"/>
            <a:ext cx="7702856" cy="1391601"/>
            <a:chOff x="307484" y="2527147"/>
            <a:chExt cx="7670324" cy="1752686"/>
          </a:xfrm>
        </p:grpSpPr>
        <p:sp>
          <p:nvSpPr>
            <p:cNvPr id="29" name="Retângulo: Cantos Arredondados 28"/>
            <p:cNvSpPr/>
            <p:nvPr/>
          </p:nvSpPr>
          <p:spPr>
            <a:xfrm>
              <a:off x="307484" y="2862713"/>
              <a:ext cx="7670324" cy="1417120"/>
            </a:xfrm>
            <a:prstGeom prst="roundRect">
              <a:avLst>
                <a:gd name="adj" fmla="val 6281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Chave primária como identificador único em cada tabela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Valores atómicos nos atributos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Nomes únicos para tabelas e atributos </a:t>
              </a:r>
              <a:r>
                <a:rPr lang="pt-PT"/>
                <a:t>de cada uma</a:t>
              </a:r>
            </a:p>
          </p:txBody>
        </p:sp>
        <p:sp>
          <p:nvSpPr>
            <p:cNvPr id="30" name="Retângulo: Cantos Arredondados 29"/>
            <p:cNvSpPr/>
            <p:nvPr/>
          </p:nvSpPr>
          <p:spPr>
            <a:xfrm>
              <a:off x="307484" y="2527147"/>
              <a:ext cx="7670324" cy="460724"/>
            </a:xfrm>
            <a:prstGeom prst="roundRect">
              <a:avLst>
                <a:gd name="adj" fmla="val 23563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1.ª Forma Normal (1FN)</a:t>
              </a: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812690" y="3269224"/>
            <a:ext cx="7702856" cy="1206170"/>
            <a:chOff x="307484" y="2562732"/>
            <a:chExt cx="7670324" cy="1198770"/>
          </a:xfrm>
        </p:grpSpPr>
        <p:sp>
          <p:nvSpPr>
            <p:cNvPr id="32" name="Retângulo: Cantos Arredondados 31"/>
            <p:cNvSpPr/>
            <p:nvPr/>
          </p:nvSpPr>
          <p:spPr>
            <a:xfrm>
              <a:off x="307484" y="2686083"/>
              <a:ext cx="7670324" cy="1075419"/>
            </a:xfrm>
            <a:prstGeom prst="roundRect">
              <a:avLst>
                <a:gd name="adj" fmla="val 6281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pt-P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Todas as relações na 1FN</a:t>
              </a:r>
              <a:r>
                <a:rPr lang="pt-PT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Dependência funcional total em relação à chave primária</a:t>
              </a:r>
            </a:p>
          </p:txBody>
        </p:sp>
        <p:sp>
          <p:nvSpPr>
            <p:cNvPr id="33" name="Retângulo: Cantos Arredondados 32"/>
            <p:cNvSpPr/>
            <p:nvPr/>
          </p:nvSpPr>
          <p:spPr>
            <a:xfrm>
              <a:off x="307484" y="2562732"/>
              <a:ext cx="7670324" cy="384313"/>
            </a:xfrm>
            <a:prstGeom prst="roundRect">
              <a:avLst>
                <a:gd name="adj" fmla="val 23563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2.ª Forma Normal (2FN)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12690" y="4790384"/>
            <a:ext cx="7702856" cy="1146590"/>
            <a:chOff x="307484" y="2527147"/>
            <a:chExt cx="7670324" cy="1272950"/>
          </a:xfrm>
        </p:grpSpPr>
        <p:sp>
          <p:nvSpPr>
            <p:cNvPr id="18" name="Retângulo: Cantos Arredondados 13"/>
            <p:cNvSpPr/>
            <p:nvPr/>
          </p:nvSpPr>
          <p:spPr>
            <a:xfrm>
              <a:off x="307484" y="2537320"/>
              <a:ext cx="7670324" cy="1262777"/>
            </a:xfrm>
            <a:prstGeom prst="roundRect">
              <a:avLst>
                <a:gd name="adj" fmla="val 6281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endParaRPr lang="pt-P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Todas as relações na 2FN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Não existem dependências transitivas</a:t>
              </a:r>
            </a:p>
          </p:txBody>
        </p:sp>
        <p:sp>
          <p:nvSpPr>
            <p:cNvPr id="19" name="Retângulo: Cantos Arredondados 1"/>
            <p:cNvSpPr/>
            <p:nvPr/>
          </p:nvSpPr>
          <p:spPr>
            <a:xfrm>
              <a:off x="307484" y="2527147"/>
              <a:ext cx="7670324" cy="384313"/>
            </a:xfrm>
            <a:prstGeom prst="roundRect">
              <a:avLst>
                <a:gd name="adj" fmla="val 23563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3.ª Forma Normal (3FN)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183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602301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3.3. Validação segundo as transações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20571" y="1685841"/>
            <a:ext cx="7702856" cy="1678851"/>
            <a:chOff x="307484" y="2527147"/>
            <a:chExt cx="7670324" cy="1470747"/>
          </a:xfrm>
        </p:grpSpPr>
        <p:sp>
          <p:nvSpPr>
            <p:cNvPr id="14" name="Retângulo: Cantos Arredondados 13"/>
            <p:cNvSpPr/>
            <p:nvPr/>
          </p:nvSpPr>
          <p:spPr>
            <a:xfrm>
              <a:off x="307484" y="2616122"/>
              <a:ext cx="7670324" cy="1381772"/>
            </a:xfrm>
            <a:prstGeom prst="roundRect">
              <a:avLst>
                <a:gd name="adj" fmla="val 6281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 realizar a reserva de uma viagem é apenas necessário </a:t>
              </a:r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verificar se existe já alguma com o lugar </a:t>
              </a: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pretendido na mesma viagem. </a:t>
              </a:r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Caso haja, a transação é abortada</a:t>
              </a: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caso não haja basta registar na tabela </a:t>
              </a: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“Reserva” a nova informação.</a:t>
              </a:r>
            </a:p>
          </p:txBody>
        </p:sp>
        <p:sp>
          <p:nvSpPr>
            <p:cNvPr id="2" name="Retângulo: Cantos Arredondados 1"/>
            <p:cNvSpPr/>
            <p:nvPr/>
          </p:nvSpPr>
          <p:spPr>
            <a:xfrm>
              <a:off x="307484" y="2527147"/>
              <a:ext cx="7670324" cy="344246"/>
            </a:xfrm>
            <a:prstGeom prst="roundRect">
              <a:avLst>
                <a:gd name="adj" fmla="val 23563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Fazer a reserva de um lugar</a:t>
              </a:r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Modelação Lógica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327" y="3579386"/>
            <a:ext cx="3617345" cy="248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504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602301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3.4. Restrições de integridade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804537" y="1581406"/>
            <a:ext cx="7711009" cy="4520019"/>
            <a:chOff x="299365" y="2527146"/>
            <a:chExt cx="7678443" cy="2552298"/>
          </a:xfrm>
        </p:grpSpPr>
        <p:sp>
          <p:nvSpPr>
            <p:cNvPr id="14" name="Retângulo: Cantos Arredondados 13"/>
            <p:cNvSpPr/>
            <p:nvPr/>
          </p:nvSpPr>
          <p:spPr>
            <a:xfrm>
              <a:off x="299365" y="2527146"/>
              <a:ext cx="7670324" cy="2552298"/>
            </a:xfrm>
            <a:prstGeom prst="roundRect">
              <a:avLst>
                <a:gd name="adj" fmla="val 3246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Nenhum dos atributos pode tomar o valor Nulo;</a:t>
              </a:r>
            </a:p>
            <a:p>
              <a:endPara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Usados tipos de dados INT, VARCHAR, DATE, TIME e FLOAT;</a:t>
              </a:r>
            </a:p>
            <a:p>
              <a:endPara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Restrições de domínio: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atributo “Tipo” na tabela “Comboio”: 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Alfa pendular;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Intercidades.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atributo “Classe” na tabela “Lugar”: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– 1.ª classe; 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– 2.ª classe.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atributo “Sexo” na tabela “Cliente”: 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M;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F.</a:t>
              </a:r>
            </a:p>
          </p:txBody>
        </p:sp>
        <p:sp>
          <p:nvSpPr>
            <p:cNvPr id="2" name="Retângulo: Cantos Arredondados 1"/>
            <p:cNvSpPr/>
            <p:nvPr/>
          </p:nvSpPr>
          <p:spPr>
            <a:xfrm>
              <a:off x="299365" y="2527147"/>
              <a:ext cx="7678443" cy="213937"/>
            </a:xfrm>
            <a:prstGeom prst="roundRect">
              <a:avLst>
                <a:gd name="adj" fmla="val 23563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Integridade de domínio</a:t>
              </a:r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Modelação Lógica</a:t>
            </a:r>
          </a:p>
        </p:txBody>
      </p:sp>
    </p:spTree>
    <p:extLst>
      <p:ext uri="{BB962C8B-B14F-4D97-AF65-F5344CB8AC3E}">
        <p14:creationId xmlns:p14="http://schemas.microsoft.com/office/powerpoint/2010/main" val="64239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602301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3.4. Restrições de integridade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20572" y="1676468"/>
            <a:ext cx="7702856" cy="1206080"/>
            <a:chOff x="307484" y="2527147"/>
            <a:chExt cx="7670324" cy="846862"/>
          </a:xfrm>
        </p:grpSpPr>
        <p:sp>
          <p:nvSpPr>
            <p:cNvPr id="14" name="Retângulo: Cantos Arredondados 13"/>
            <p:cNvSpPr/>
            <p:nvPr/>
          </p:nvSpPr>
          <p:spPr>
            <a:xfrm>
              <a:off x="307484" y="2655429"/>
              <a:ext cx="7670324" cy="718580"/>
            </a:xfrm>
            <a:prstGeom prst="roundRect">
              <a:avLst>
                <a:gd name="adj" fmla="val 6281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lvl="0" indent="-317500"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endParaRPr lang="pt-P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lvl="0" indent="-317500"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Valores de chave primária não nulos;</a:t>
              </a:r>
            </a:p>
            <a:p>
              <a:pPr marL="457200" lvl="0" indent="-317500"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Não existem valores de chaves primárias iguais;</a:t>
              </a:r>
            </a:p>
          </p:txBody>
        </p:sp>
        <p:sp>
          <p:nvSpPr>
            <p:cNvPr id="2" name="Retângulo: Cantos Arredondados 1"/>
            <p:cNvSpPr/>
            <p:nvPr/>
          </p:nvSpPr>
          <p:spPr>
            <a:xfrm>
              <a:off x="307484" y="2527147"/>
              <a:ext cx="7670324" cy="265417"/>
            </a:xfrm>
            <a:prstGeom prst="roundRect">
              <a:avLst>
                <a:gd name="adj" fmla="val 23563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Integridade de Entidade</a:t>
              </a:r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Modelação Lógica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720572" y="3236221"/>
            <a:ext cx="7702856" cy="2297578"/>
            <a:chOff x="307484" y="2357316"/>
            <a:chExt cx="7670324" cy="2012778"/>
          </a:xfrm>
        </p:grpSpPr>
        <p:sp>
          <p:nvSpPr>
            <p:cNvPr id="17" name="Retângulo: Cantos Arredondados 16"/>
            <p:cNvSpPr/>
            <p:nvPr/>
          </p:nvSpPr>
          <p:spPr>
            <a:xfrm>
              <a:off x="307484" y="2537318"/>
              <a:ext cx="7670324" cy="1832776"/>
            </a:xfrm>
            <a:prstGeom prst="roundRect">
              <a:avLst>
                <a:gd name="adj" fmla="val 6281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Garantir a validade de todas as chaves estrangeiras: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caso das </a:t>
              </a:r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remoções e atualizações em relações “pai”</a:t>
              </a: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foram consideradas, em todas elas, as estratégias de </a:t>
              </a:r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ACTION ON DELETE e NO ACTION ON UPDATE</a:t>
              </a: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caso existam referências a relações “filho”, a remoção e atualização é impedida.</a:t>
              </a:r>
            </a:p>
          </p:txBody>
        </p:sp>
        <p:sp>
          <p:nvSpPr>
            <p:cNvPr id="18" name="Retângulo: Cantos Arredondados 17"/>
            <p:cNvSpPr/>
            <p:nvPr/>
          </p:nvSpPr>
          <p:spPr>
            <a:xfrm>
              <a:off x="307484" y="2357316"/>
              <a:ext cx="7670324" cy="331144"/>
            </a:xfrm>
            <a:prstGeom prst="roundRect">
              <a:avLst>
                <a:gd name="adj" fmla="val 23563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Integridade Referencial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780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602301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3.5. Restrições Gerais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: Cantos Arredondados 13"/>
          <p:cNvSpPr/>
          <p:nvPr/>
        </p:nvSpPr>
        <p:spPr>
          <a:xfrm>
            <a:off x="307483" y="1689822"/>
            <a:ext cx="8478708" cy="1941274"/>
          </a:xfrm>
          <a:prstGeom prst="roundRect">
            <a:avLst>
              <a:gd name="adj" fmla="val 628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9700">
              <a:buClr>
                <a:srgbClr val="000000"/>
              </a:buClr>
              <a:buSzPct val="100000"/>
            </a:pPr>
            <a:r>
              <a:rPr lang="pt-PT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Restrições impostas</a:t>
            </a:r>
          </a:p>
          <a:p>
            <a:pPr marL="139700">
              <a:buClr>
                <a:srgbClr val="000000"/>
              </a:buClr>
              <a:buSzPct val="100000"/>
            </a:pPr>
            <a:endParaRPr lang="pt-PT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número de reservas para uma viagem não pode exceder a lotação do comboio que a faz;</a:t>
            </a:r>
          </a:p>
          <a:p>
            <a:pPr marL="139700">
              <a:buClr>
                <a:srgbClr val="000000"/>
              </a:buClr>
              <a:buSzPct val="100000"/>
            </a:pPr>
            <a:endParaRPr lang="pt-PT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mesmo lugar não pode ser reservado duas vezes na mesma viagem.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Modelação Lógica</a:t>
            </a:r>
          </a:p>
        </p:txBody>
      </p:sp>
    </p:spTree>
    <p:extLst>
      <p:ext uri="{BB962C8B-B14F-4D97-AF65-F5344CB8AC3E}">
        <p14:creationId xmlns:p14="http://schemas.microsoft.com/office/powerpoint/2010/main" val="1340474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602301"/>
            <a:ext cx="8900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3.6. Tamanho Inicial e Crescimento Futuro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: Cantos Arredondados 13"/>
          <p:cNvSpPr/>
          <p:nvPr/>
        </p:nvSpPr>
        <p:spPr>
          <a:xfrm>
            <a:off x="622852" y="2239618"/>
            <a:ext cx="7892694" cy="2478155"/>
          </a:xfrm>
          <a:prstGeom prst="roundRect">
            <a:avLst>
              <a:gd name="adj" fmla="val 628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139700">
              <a:buClr>
                <a:srgbClr val="000000"/>
              </a:buClr>
              <a:buSzPct val="100000"/>
            </a:pPr>
            <a:r>
              <a:rPr lang="pt-PT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Tamanho Inicial</a:t>
            </a:r>
          </a:p>
          <a:p>
            <a:pPr marL="139700">
              <a:buClr>
                <a:srgbClr val="000000"/>
              </a:buClr>
              <a:buSzPct val="100000"/>
            </a:pPr>
            <a:endParaRPr lang="pt-PT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>
              <a:buClr>
                <a:srgbClr val="000000"/>
              </a:buClr>
              <a:buSzPct val="100000"/>
            </a:pPr>
            <a:r>
              <a:rPr lang="pt-P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 clientes</a:t>
            </a:r>
          </a:p>
          <a:p>
            <a:pPr marL="139700">
              <a:buClr>
                <a:srgbClr val="000000"/>
              </a:buClr>
              <a:buSzPct val="100000"/>
            </a:pPr>
            <a:r>
              <a:rPr lang="pt-P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3000 reservas</a:t>
            </a:r>
          </a:p>
          <a:p>
            <a:pPr marL="139700">
              <a:buClr>
                <a:srgbClr val="000000"/>
              </a:buClr>
              <a:buSzPct val="100000"/>
            </a:pPr>
            <a:r>
              <a:rPr lang="pt-P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130 viagens</a:t>
            </a:r>
          </a:p>
          <a:p>
            <a:pPr marL="139700">
              <a:buClr>
                <a:srgbClr val="000000"/>
              </a:buClr>
              <a:buSzPct val="100000"/>
            </a:pPr>
            <a:r>
              <a:rPr lang="pt-P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comboios</a:t>
            </a:r>
          </a:p>
          <a:p>
            <a:pPr marL="139700">
              <a:buClr>
                <a:srgbClr val="000000"/>
              </a:buClr>
              <a:buSzPct val="100000"/>
            </a:pPr>
            <a:r>
              <a:rPr lang="pt-P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lugares por comboio</a:t>
            </a:r>
          </a:p>
          <a:p>
            <a:pPr marL="139700">
              <a:buClr>
                <a:srgbClr val="000000"/>
              </a:buClr>
              <a:buSzPct val="100000"/>
            </a:pPr>
            <a:endParaRPr lang="pt-PT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>
              <a:buClr>
                <a:srgbClr val="000000"/>
              </a:buClr>
              <a:buSzPct val="100000"/>
            </a:pPr>
            <a:r>
              <a:rPr lang="pt-PT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Crescimento Futuro</a:t>
            </a:r>
          </a:p>
          <a:p>
            <a:pPr marL="139700">
              <a:buClr>
                <a:srgbClr val="000000"/>
              </a:buClr>
              <a:buSzPct val="100000"/>
            </a:pPr>
            <a:endParaRPr lang="pt-PT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>
              <a:buClr>
                <a:srgbClr val="000000"/>
              </a:buClr>
              <a:buSzPct val="100000"/>
            </a:pPr>
            <a:r>
              <a:rPr lang="pt-P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 clientes / ano</a:t>
            </a:r>
          </a:p>
          <a:p>
            <a:pPr marL="139700">
              <a:buClr>
                <a:srgbClr val="000000"/>
              </a:buClr>
              <a:buSzPct val="100000"/>
            </a:pPr>
            <a:r>
              <a:rPr lang="pt-P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800 reservas / ano</a:t>
            </a:r>
          </a:p>
          <a:p>
            <a:pPr marL="139700">
              <a:buClr>
                <a:srgbClr val="000000"/>
              </a:buClr>
              <a:buSzPct val="100000"/>
            </a:pPr>
            <a:r>
              <a:rPr lang="pt-P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viagens / dia</a:t>
            </a:r>
          </a:p>
          <a:p>
            <a:pPr marL="139700">
              <a:buClr>
                <a:srgbClr val="000000"/>
              </a:buClr>
              <a:buSzPct val="100000"/>
            </a:pPr>
            <a:r>
              <a:rPr lang="pt-P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comboio de 6 em 6 anos</a:t>
            </a:r>
          </a:p>
          <a:p>
            <a:pPr marL="139700">
              <a:buClr>
                <a:srgbClr val="000000"/>
              </a:buClr>
              <a:buSzPct val="100000"/>
            </a:pPr>
            <a:endParaRPr lang="pt-PT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Modelação Lógica</a:t>
            </a:r>
          </a:p>
        </p:txBody>
      </p:sp>
    </p:spTree>
    <p:extLst>
      <p:ext uri="{BB962C8B-B14F-4D97-AF65-F5344CB8AC3E}">
        <p14:creationId xmlns:p14="http://schemas.microsoft.com/office/powerpoint/2010/main" val="195975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3829878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307484" y="2834111"/>
            <a:ext cx="829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4. Modelação Física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42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602301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4.1. Tradução do modelo lógico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Modelação Física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07484" y="1581408"/>
            <a:ext cx="8567882" cy="4520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spcCol="540000" rtlCol="0" anchor="t"/>
          <a:lstStyle/>
          <a:p>
            <a:r>
              <a:rPr lang="pt-PT" b="1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Tradução do modelo lógico num SGBD – </a:t>
            </a:r>
            <a:r>
              <a:rPr lang="pt-PT" b="1" i="1" err="1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MySQL</a:t>
            </a:r>
            <a:endParaRPr lang="pt-PT" b="1" i="1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Todos os atributos são </a:t>
            </a:r>
            <a:r>
              <a:rPr lang="pt-PT" i="1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NOT NULL</a:t>
            </a: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As chaves candidatas são </a:t>
            </a:r>
            <a:r>
              <a:rPr lang="pt-PT" i="1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UNIQUE INDEX;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As chaves primárias são declaradas como </a:t>
            </a:r>
            <a:r>
              <a:rPr lang="pt-PT" i="1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AUTO_INCREMENT.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i="1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pt-PT" b="1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Representação de atributos derivados</a:t>
            </a:r>
          </a:p>
          <a:p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Ambos são armazenados: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atributo “Valor” na tabela “Reserva” – é mais pejorativo ao sistema calcular o valor sempre precisar dele (junção de tabelas) do que guardar o inteiro;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atributo “Duração” da tabela “Viagem” – apesar de ser direto, poderá ser calculado diversas vezes, então foi armazenamento.</a:t>
            </a:r>
          </a:p>
          <a:p>
            <a:endParaRPr lang="pt-PT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pt-PT" b="1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Restrições gerais</a:t>
            </a:r>
          </a:p>
          <a:p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As restrições gerais apresentadas são garantidas pelo método de reservar uma viagem, com a verificação da disponibilidade do lugar pretendido (lugares livres).</a:t>
            </a:r>
          </a:p>
        </p:txBody>
      </p:sp>
    </p:spTree>
    <p:extLst>
      <p:ext uri="{BB962C8B-B14F-4D97-AF65-F5344CB8AC3E}">
        <p14:creationId xmlns:p14="http://schemas.microsoft.com/office/powerpoint/2010/main" val="23867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30" y="602301"/>
            <a:ext cx="829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Apresentação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Conteúdos a abordar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307484" y="1581408"/>
            <a:ext cx="8567882" cy="4477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r>
              <a:rPr lang="pt-PT" sz="1400" b="1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RELACIONAL</a:t>
            </a:r>
          </a:p>
          <a:p>
            <a:endParaRPr lang="pt-PT" sz="100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INTRODUÇÃO</a:t>
            </a:r>
          </a:p>
          <a:p>
            <a:endParaRPr lang="pt-PT" sz="140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LEVANTAMENTO DE REQUISITOS</a:t>
            </a:r>
          </a:p>
          <a:p>
            <a:pPr marL="342900" indent="-342900">
              <a:buFont typeface="+mj-lt"/>
              <a:buAutoNum type="arabicPeriod"/>
            </a:pPr>
            <a:endParaRPr lang="pt-PT" sz="140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MODELAÇÃO CONCEPTUAL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conceptual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Validação</a:t>
            </a:r>
          </a:p>
          <a:p>
            <a:pPr marL="800100" lvl="1" indent="-342900">
              <a:buFont typeface="+mj-lt"/>
              <a:buAutoNum type="arabicPeriod"/>
            </a:pPr>
            <a:endParaRPr lang="pt-PT" sz="140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MODELAÇÃO LÓGICA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Lógico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Validação segundo regras de normalização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Validação segundo as transações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Restrições de integridade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Restrições gerais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Tamanho inicial e crescimento futuro</a:t>
            </a:r>
          </a:p>
          <a:p>
            <a:pPr marL="800100" lvl="1" indent="-342900">
              <a:buFont typeface="+mj-lt"/>
              <a:buAutoNum type="arabicPeriod"/>
            </a:pPr>
            <a:endParaRPr lang="pt-PT" sz="140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pt-PT" sz="140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pt-PT" sz="140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MODELAÇÃO FÍSICA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Tradução do modelo lógico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Transações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Estimativa de espaço em disco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Vistas e regras de aceso</a:t>
            </a:r>
          </a:p>
          <a:p>
            <a:endParaRPr lang="pt-PT" sz="1400" b="1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endParaRPr lang="pt-PT" sz="1400" b="1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pt-PT" sz="1400" b="1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TRANSIÇÃO PARA UM MODELO NÃO RELACIONAL</a:t>
            </a:r>
          </a:p>
          <a:p>
            <a:endParaRPr lang="pt-PT" sz="1000" b="1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INTRODUÇÃO</a:t>
            </a:r>
          </a:p>
          <a:p>
            <a:endParaRPr lang="pt-PT" sz="140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Regras de Transição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Transição de cada tabela para tipo de nodo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Apresentação do esquema geral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Exportação e Importação dos dados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Análise Critica</a:t>
            </a:r>
          </a:p>
          <a:p>
            <a:endParaRPr lang="pt-PT" sz="140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endParaRPr lang="pt-PT" sz="140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pt-PT" sz="1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CONCLUSÕES E TRABALHO FUTURO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JANEIRO DE 2017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5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602301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4.2. Transações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Modelação Física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07484" y="1581408"/>
            <a:ext cx="8567882" cy="4520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spcCol="540000" rtlCol="0" anchor="t"/>
          <a:lstStyle/>
          <a:p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Foram definidos procedimentos que suportam as transações já enunciadas:</a:t>
            </a:r>
          </a:p>
          <a:p>
            <a:endParaRPr lang="pt-PT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Fazer a reserva de uma viagem;</a:t>
            </a:r>
          </a:p>
          <a:p>
            <a:pPr marL="263525"/>
            <a:r>
              <a:rPr lang="pt-PT" sz="1400" err="1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fazer_reserva</a:t>
            </a:r>
            <a:r>
              <a:rPr lang="pt-PT" sz="140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(IN viagem INT, IN cliente INT, IN desconto INT,</a:t>
            </a:r>
          </a:p>
          <a:p>
            <a:pPr marL="263525"/>
            <a:r>
              <a:rPr lang="pt-PT" sz="140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IN </a:t>
            </a:r>
            <a:r>
              <a:rPr lang="pt-PT" sz="1400" err="1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nrLugar</a:t>
            </a:r>
            <a:r>
              <a:rPr lang="pt-PT" sz="140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INT, IN carruagem INT)</a:t>
            </a:r>
          </a:p>
          <a:p>
            <a:endParaRPr lang="pt-PT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Registar um novo cliente;</a:t>
            </a:r>
          </a:p>
          <a:p>
            <a:pPr marL="263525"/>
            <a:r>
              <a:rPr lang="pt-PT" sz="1400" err="1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registar_cliente</a:t>
            </a:r>
            <a:r>
              <a:rPr lang="pt-PT" sz="140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(IN nome VARCHAR(64), IN sexo CHAR(1), IN </a:t>
            </a:r>
            <a:r>
              <a:rPr lang="pt-PT" sz="1400" err="1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dn</a:t>
            </a:r>
            <a:r>
              <a:rPr lang="pt-PT" sz="140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DATE,</a:t>
            </a:r>
          </a:p>
          <a:p>
            <a:pPr marL="263525"/>
            <a:r>
              <a:rPr lang="pt-PT" sz="140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IN </a:t>
            </a:r>
            <a:r>
              <a:rPr lang="pt-PT" sz="1400" err="1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cc</a:t>
            </a:r>
            <a:r>
              <a:rPr lang="pt-PT" sz="140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VARCHAR(8), IN </a:t>
            </a:r>
            <a:r>
              <a:rPr lang="pt-PT" sz="1400" err="1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nif</a:t>
            </a:r>
            <a:r>
              <a:rPr lang="pt-PT" sz="140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VARCHAR(9), IN telefone VARCHAR(15),</a:t>
            </a:r>
          </a:p>
          <a:p>
            <a:pPr marL="263525"/>
            <a:r>
              <a:rPr lang="pt-PT" sz="140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IN email VARCHAR(128), IN password VARCHAR(15))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Modificar a hora de chegada de uma viagem</a:t>
            </a:r>
            <a:b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pt-PT" sz="1400" err="1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alterar_hora_chegada_viagem</a:t>
            </a:r>
            <a:r>
              <a:rPr lang="pt-PT" sz="140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(IN </a:t>
            </a:r>
            <a:r>
              <a:rPr lang="pt-PT" sz="1400" err="1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p_viagem</a:t>
            </a:r>
            <a:r>
              <a:rPr lang="pt-PT" sz="140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INT, IN </a:t>
            </a:r>
            <a:r>
              <a:rPr lang="pt-PT" sz="1400" err="1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p_novaHora</a:t>
            </a:r>
            <a:r>
              <a:rPr lang="pt-PT" sz="140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TIME)</a:t>
            </a:r>
            <a:endParaRPr lang="pt-PT">
              <a:solidFill>
                <a:schemeClr val="tx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97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602301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4.3. Estimativa de espaço em disco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Modelação Física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07484" y="1510671"/>
            <a:ext cx="8567882" cy="459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136" y="2585206"/>
            <a:ext cx="5992099" cy="1681993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307484" y="1581409"/>
            <a:ext cx="8567882" cy="322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spcCol="540000" rtlCol="0" anchor="t"/>
          <a:lstStyle/>
          <a:p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Para </a:t>
            </a:r>
            <a:r>
              <a:rPr lang="pt-PT" b="1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teste da dimensão </a:t>
            </a: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da base de dados, fez-se </a:t>
            </a:r>
            <a:r>
              <a:rPr lang="pt-PT" b="1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um povoamento semelhante ao apresentado como tamanho inicial</a:t>
            </a: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e, através de uma </a:t>
            </a:r>
            <a:r>
              <a:rPr lang="pt-PT" i="1" err="1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query</a:t>
            </a: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em SQL obteve-se os seguintes valores:</a:t>
            </a:r>
            <a:endParaRPr lang="pt-PT" i="1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167" y="4925805"/>
            <a:ext cx="1944338" cy="690381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07484" y="4546261"/>
            <a:ext cx="8567882" cy="15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spcCol="540000" rtlCol="0" anchor="t"/>
          <a:lstStyle/>
          <a:p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 </a:t>
            </a:r>
            <a:r>
              <a:rPr lang="pt-PT" b="1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tamanho total</a:t>
            </a: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da base de dados seria o seguinte:</a:t>
            </a:r>
          </a:p>
          <a:p>
            <a:endParaRPr lang="pt-PT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endParaRPr lang="pt-PT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endParaRPr lang="pt-PT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endParaRPr lang="pt-PT" sz="60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Estimou-se que o </a:t>
            </a:r>
            <a:r>
              <a:rPr lang="pt-PT" b="1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crescimento futuro</a:t>
            </a: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será de 680.4KB / ano.</a:t>
            </a:r>
          </a:p>
        </p:txBody>
      </p:sp>
    </p:spTree>
    <p:extLst>
      <p:ext uri="{BB962C8B-B14F-4D97-AF65-F5344CB8AC3E}">
        <p14:creationId xmlns:p14="http://schemas.microsoft.com/office/powerpoint/2010/main" val="1088975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602301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4.4. Vistas e regras de acesso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Modelação Física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07484" y="1510671"/>
            <a:ext cx="8567882" cy="459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07484" y="1581410"/>
            <a:ext cx="8567882" cy="154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spcCol="540000" rtlCol="0" anchor="t"/>
          <a:lstStyle/>
          <a:p>
            <a:r>
              <a:rPr lang="pt-PT" b="1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Vistas de utilização</a:t>
            </a:r>
          </a:p>
          <a:p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Dada a dimensão do modelo não foi possível definir vistas de utilização.</a:t>
            </a:r>
          </a:p>
          <a:p>
            <a:endParaRPr lang="pt-PT" i="1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pt-PT" b="1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Perfis de utilização</a:t>
            </a:r>
          </a:p>
          <a:p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Foi possível definir dois perfis de utilização: cliente e gestor de negócio.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211" y="3411224"/>
            <a:ext cx="6291058" cy="242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6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3829878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307484" y="1575154"/>
            <a:ext cx="82990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Transição para um modelo não relacional</a:t>
            </a:r>
          </a:p>
          <a:p>
            <a:r>
              <a:rPr lang="pt-PT" sz="24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Orientado por grafos</a:t>
            </a:r>
          </a:p>
          <a:p>
            <a:r>
              <a:rPr lang="pt-PT" sz="2000" i="1" err="1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NoSQL</a:t>
            </a:r>
            <a:endParaRPr lang="pt-PT" sz="2000" i="1">
              <a:solidFill>
                <a:schemeClr val="bg1"/>
              </a:solidFill>
              <a:latin typeface="Arial" panose="020B0604020202020204" pitchFamily="34" charset="0"/>
              <a:ea typeface="Open Sans Semibold" panose="020B0706030804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653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-1" y="-15803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71126" y="580261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Introdução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07484" y="1510671"/>
            <a:ext cx="8567882" cy="459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720571" y="1946415"/>
            <a:ext cx="7702856" cy="3437115"/>
            <a:chOff x="307484" y="2527147"/>
            <a:chExt cx="7670324" cy="2617477"/>
          </a:xfrm>
        </p:grpSpPr>
        <p:sp>
          <p:nvSpPr>
            <p:cNvPr id="14" name="Retângulo: Cantos Arredondados 13"/>
            <p:cNvSpPr/>
            <p:nvPr/>
          </p:nvSpPr>
          <p:spPr>
            <a:xfrm>
              <a:off x="307484" y="2537321"/>
              <a:ext cx="7670324" cy="2607303"/>
            </a:xfrm>
            <a:prstGeom prst="roundRect">
              <a:avLst>
                <a:gd name="adj" fmla="val 6281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Retângulo: Cantos Arredondados 1"/>
            <p:cNvSpPr/>
            <p:nvPr/>
          </p:nvSpPr>
          <p:spPr>
            <a:xfrm>
              <a:off x="307484" y="2527147"/>
              <a:ext cx="7670324" cy="281487"/>
            </a:xfrm>
            <a:prstGeom prst="roundRect">
              <a:avLst>
                <a:gd name="adj" fmla="val 34729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Motivação</a:t>
              </a:r>
            </a:p>
          </p:txBody>
        </p:sp>
      </p:grpSp>
      <p:sp>
        <p:nvSpPr>
          <p:cNvPr id="5" name="CaixaDeTexto 4"/>
          <p:cNvSpPr txBox="1"/>
          <p:nvPr/>
        </p:nvSpPr>
        <p:spPr>
          <a:xfrm>
            <a:off x="739997" y="2412298"/>
            <a:ext cx="7702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Apesar das vantagens existentes no modelo relacional (consistência dos dados), </a:t>
            </a:r>
            <a:r>
              <a:rPr lang="pt-PT" b="1">
                <a:latin typeface="Arial" panose="020B0604020202020204" pitchFamily="34" charset="0"/>
                <a:cs typeface="Arial" panose="020B0604020202020204" pitchFamily="34" charset="0"/>
              </a:rPr>
              <a:t>pode ser vantajoso analisar o desempenho num modelo não relacional</a:t>
            </a: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A arquitetura relacional pode não ser a mais indicada;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>
                <a:latin typeface="Arial" panose="020B0604020202020204" pitchFamily="34" charset="0"/>
                <a:cs typeface="Arial" panose="020B0604020202020204" pitchFamily="34" charset="0"/>
              </a:rPr>
              <a:t>Motivações</a:t>
            </a: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 para usar bases de dados não relacionais: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b="1">
                <a:latin typeface="Arial" panose="020B0604020202020204" pitchFamily="34" charset="0"/>
                <a:cs typeface="Arial" panose="020B0604020202020204" pitchFamily="34" charset="0"/>
              </a:rPr>
              <a:t>escalabilidade</a:t>
            </a: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 (quantidade de dados/de utilizadores simultaneamente);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b="1">
                <a:latin typeface="Arial" panose="020B0604020202020204" pitchFamily="34" charset="0"/>
                <a:cs typeface="Arial" panose="020B0604020202020204" pitchFamily="34" charset="0"/>
              </a:rPr>
              <a:t>flexibilidade</a:t>
            </a: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 (com estruturas de dados flexíveis, sem dependência de um esquema);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boa </a:t>
            </a:r>
            <a:r>
              <a:rPr lang="pt-PT" b="1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6709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-1" y="-15803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584914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1. Regras de Transição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07484" y="1510671"/>
            <a:ext cx="8567882" cy="459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739997" y="1538741"/>
            <a:ext cx="7702856" cy="2061771"/>
            <a:chOff x="307484" y="2527147"/>
            <a:chExt cx="7670324" cy="1504964"/>
          </a:xfrm>
        </p:grpSpPr>
        <p:sp>
          <p:nvSpPr>
            <p:cNvPr id="14" name="Retângulo: Cantos Arredondados 13"/>
            <p:cNvSpPr/>
            <p:nvPr/>
          </p:nvSpPr>
          <p:spPr>
            <a:xfrm>
              <a:off x="307484" y="2537320"/>
              <a:ext cx="7670324" cy="1494791"/>
            </a:xfrm>
            <a:prstGeom prst="roundRect">
              <a:avLst>
                <a:gd name="adj" fmla="val 6281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Retângulo: Cantos Arredondados 1"/>
            <p:cNvSpPr/>
            <p:nvPr/>
          </p:nvSpPr>
          <p:spPr>
            <a:xfrm>
              <a:off x="307484" y="2527147"/>
              <a:ext cx="7670324" cy="281487"/>
            </a:xfrm>
            <a:prstGeom prst="roundRect">
              <a:avLst>
                <a:gd name="adj" fmla="val 34729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Criação de nodos e relações </a:t>
              </a:r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Transição do modelo relacional para um modelo orientado por grafos</a:t>
            </a:r>
            <a:endParaRPr lang="pt-PT" sz="1600">
              <a:solidFill>
                <a:schemeClr val="bg1"/>
              </a:solidFill>
              <a:latin typeface="Arial" panose="020B0604020202020204" pitchFamily="34" charset="0"/>
              <a:ea typeface="Open Sans Semibold" panose="020B07060308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39998" y="1952443"/>
            <a:ext cx="7702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O nome de uma </a:t>
            </a:r>
            <a:r>
              <a:rPr lang="pt-PT" b="1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 dá origem a um </a:t>
            </a:r>
            <a:r>
              <a:rPr lang="pt-PT" b="1">
                <a:latin typeface="Arial" panose="020B0604020202020204" pitchFamily="34" charset="0"/>
                <a:cs typeface="Arial" panose="020B0604020202020204" pitchFamily="34" charset="0"/>
              </a:rPr>
              <a:t>tipo de nodo</a:t>
            </a: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PT" b="1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 de uma tabela dão origem às </a:t>
            </a:r>
            <a:r>
              <a:rPr lang="pt-PT" b="1">
                <a:latin typeface="Arial" panose="020B0604020202020204" pitchFamily="34" charset="0"/>
                <a:cs typeface="Arial" panose="020B0604020202020204" pitchFamily="34" charset="0"/>
              </a:rPr>
              <a:t>propriedades</a:t>
            </a: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 de um nodo;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>
                <a:latin typeface="Arial" panose="020B0604020202020204" pitchFamily="34" charset="0"/>
                <a:cs typeface="Arial" panose="020B0604020202020204" pitchFamily="34" charset="0"/>
              </a:rPr>
              <a:t>linha</a:t>
            </a: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 de uma tabela origina </a:t>
            </a:r>
            <a:r>
              <a:rPr lang="pt-PT" b="1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>
                <a:latin typeface="Arial" panose="020B0604020202020204" pitchFamily="34" charset="0"/>
                <a:cs typeface="Arial" panose="020B0604020202020204" pitchFamily="34" charset="0"/>
              </a:rPr>
              <a:t>nodo</a:t>
            </a: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 do tipo correspondente;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PT" b="1">
                <a:latin typeface="Arial" panose="020B0604020202020204" pitchFamily="34" charset="0"/>
                <a:cs typeface="Arial" panose="020B0604020202020204" pitchFamily="34" charset="0"/>
              </a:rPr>
              <a:t>relações entre tabelas </a:t>
            </a: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(pares </a:t>
            </a:r>
            <a:r>
              <a:rPr lang="pt-PT" i="1" err="1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pt-PT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i="1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PT" i="1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PT" i="1" err="1">
                <a:latin typeface="Arial" panose="020B0604020202020204" pitchFamily="34" charset="0"/>
                <a:cs typeface="Arial" panose="020B0604020202020204" pitchFamily="34" charset="0"/>
              </a:rPr>
              <a:t>Foreign</a:t>
            </a:r>
            <a:r>
              <a:rPr lang="pt-PT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i="1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) dão origem a </a:t>
            </a:r>
            <a:r>
              <a:rPr lang="pt-PT" b="1">
                <a:latin typeface="Arial" panose="020B0604020202020204" pitchFamily="34" charset="0"/>
                <a:cs typeface="Arial" panose="020B0604020202020204" pitchFamily="34" charset="0"/>
              </a:rPr>
              <a:t>relações entre nodos</a:t>
            </a: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18" y="3763872"/>
            <a:ext cx="5429391" cy="22974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7009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-1" y="-15803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92816" y="584914"/>
            <a:ext cx="8900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2. Transição de cada tabela para tipo de nodo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07484" y="1510671"/>
            <a:ext cx="8567882" cy="459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Transição do modelo relacional para um modelo orientado por grafos</a:t>
            </a:r>
            <a:endParaRPr lang="pt-PT" sz="1600">
              <a:solidFill>
                <a:schemeClr val="bg1"/>
              </a:solidFill>
              <a:latin typeface="Arial" panose="020B0604020202020204" pitchFamily="34" charset="0"/>
              <a:ea typeface="Open Sans Semibold" panose="020B07060308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670039" y="2666781"/>
            <a:ext cx="7702856" cy="2114207"/>
            <a:chOff x="720571" y="3113504"/>
            <a:chExt cx="7702856" cy="2114207"/>
          </a:xfrm>
        </p:grpSpPr>
        <p:grpSp>
          <p:nvGrpSpPr>
            <p:cNvPr id="22" name="Grupo 21"/>
            <p:cNvGrpSpPr/>
            <p:nvPr/>
          </p:nvGrpSpPr>
          <p:grpSpPr>
            <a:xfrm>
              <a:off x="720571" y="3113504"/>
              <a:ext cx="7702856" cy="2114207"/>
              <a:chOff x="307484" y="2527147"/>
              <a:chExt cx="7670324" cy="1364080"/>
            </a:xfrm>
          </p:grpSpPr>
          <p:sp>
            <p:nvSpPr>
              <p:cNvPr id="23" name="Retângulo: Cantos Arredondados 22"/>
              <p:cNvSpPr/>
              <p:nvPr/>
            </p:nvSpPr>
            <p:spPr>
              <a:xfrm>
                <a:off x="307484" y="2537320"/>
                <a:ext cx="7670324" cy="1353907"/>
              </a:xfrm>
              <a:prstGeom prst="roundRect">
                <a:avLst>
                  <a:gd name="adj" fmla="val 4477"/>
                </a:avLst>
              </a:prstGeom>
              <a:noFill/>
              <a:ln>
                <a:solidFill>
                  <a:srgbClr val="D852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4" name="Retângulo: Cantos Arredondados 1"/>
              <p:cNvSpPr/>
              <p:nvPr/>
            </p:nvSpPr>
            <p:spPr>
              <a:xfrm>
                <a:off x="307484" y="2527147"/>
                <a:ext cx="7670324" cy="243885"/>
              </a:xfrm>
              <a:prstGeom prst="roundRect">
                <a:avLst>
                  <a:gd name="adj" fmla="val 34729"/>
                </a:avLst>
              </a:prstGeom>
              <a:gradFill flip="none" rotWithShape="1">
                <a:gsLst>
                  <a:gs pos="0">
                    <a:srgbClr val="F3A481">
                      <a:tint val="66000"/>
                      <a:satMod val="160000"/>
                    </a:srgbClr>
                  </a:gs>
                  <a:gs pos="50000">
                    <a:srgbClr val="F3A481">
                      <a:tint val="44500"/>
                      <a:satMod val="160000"/>
                    </a:srgbClr>
                  </a:gs>
                  <a:gs pos="100000">
                    <a:srgbClr val="F3A481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D852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Conversão dos tipos de dados de </a:t>
                </a:r>
                <a:r>
                  <a:rPr lang="pt-PT" b="1" i="1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MySQL</a:t>
                </a:r>
                <a:r>
                  <a:rPr lang="pt-PT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para </a:t>
                </a:r>
                <a:r>
                  <a:rPr lang="pt-PT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Neo4J</a:t>
                </a:r>
              </a:p>
            </p:txBody>
          </p:sp>
        </p:grpSp>
        <p:sp>
          <p:nvSpPr>
            <p:cNvPr id="25" name="CaixaDeTexto 24"/>
            <p:cNvSpPr txBox="1"/>
            <p:nvPr/>
          </p:nvSpPr>
          <p:spPr>
            <a:xfrm>
              <a:off x="821635" y="3643434"/>
              <a:ext cx="760179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Tipos de dados </a:t>
              </a:r>
              <a:r>
                <a:rPr lang="pt-PT" b="1">
                  <a:latin typeface="Arial" panose="020B0604020202020204" pitchFamily="34" charset="0"/>
                  <a:cs typeface="Arial" panose="020B0604020202020204" pitchFamily="34" charset="0"/>
                </a:rPr>
                <a:t>VARCHAR()</a:t>
              </a: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 passaram a </a:t>
              </a:r>
              <a:r>
                <a:rPr lang="pt-PT" b="1" err="1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Formatos de dados do tipo </a:t>
              </a:r>
              <a:r>
                <a:rPr lang="pt-PT" b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PT" b="1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PT" b="1">
                  <a:latin typeface="Arial" panose="020B0604020202020204" pitchFamily="34" charset="0"/>
                  <a:cs typeface="Arial" panose="020B0604020202020204" pitchFamily="34" charset="0"/>
                </a:rPr>
                <a:t>FLOAT</a:t>
              </a: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PT" b="1">
                  <a:latin typeface="Arial" panose="020B0604020202020204" pitchFamily="34" charset="0"/>
                  <a:cs typeface="Arial" panose="020B0604020202020204" pitchFamily="34" charset="0"/>
                </a:rPr>
                <a:t>mantiveram-se</a:t>
              </a: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>
                  <a:latin typeface="Arial" panose="020B0604020202020204" pitchFamily="34" charset="0"/>
                  <a:cs typeface="Arial" panose="020B0604020202020204" pitchFamily="34" charset="0"/>
                </a:rPr>
                <a:t>Datas</a:t>
              </a: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 convertidas para </a:t>
              </a:r>
              <a:r>
                <a:rPr lang="pt-PT" b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, com auxílio da função </a:t>
              </a:r>
              <a:r>
                <a:rPr lang="pt-PT" err="1">
                  <a:latin typeface="Courier New" panose="02070309020205020404" pitchFamily="49" charset="0"/>
                  <a:cs typeface="Courier New" panose="02070309020205020404" pitchFamily="49" charset="0"/>
                </a:rPr>
                <a:t>unix_timestamp</a:t>
              </a:r>
              <a:r>
                <a:rPr lang="pt-PT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. A aplicação realizará a conversão para o formato YYYY-MM-DD. 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720571" y="1568077"/>
            <a:ext cx="760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Aplicar as regras de transição a cada tabela.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9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-1" y="-15803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92816" y="584914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3. Apresentação do esquema geral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07484" y="1555204"/>
            <a:ext cx="8567882" cy="459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1117203" y="1726469"/>
            <a:ext cx="6909592" cy="3681579"/>
            <a:chOff x="1240578" y="1643011"/>
            <a:chExt cx="6909592" cy="3681579"/>
          </a:xfrm>
        </p:grpSpPr>
        <p:sp>
          <p:nvSpPr>
            <p:cNvPr id="20" name="Oval 19"/>
            <p:cNvSpPr/>
            <p:nvPr/>
          </p:nvSpPr>
          <p:spPr>
            <a:xfrm>
              <a:off x="1240578" y="1733881"/>
              <a:ext cx="1224000" cy="122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sz="105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[Cliente]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175245" y="2474180"/>
              <a:ext cx="1224000" cy="122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sz="105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[Reserva]</a:t>
              </a:r>
              <a:endParaRPr lang="pt-PT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Conexão: Curva 6"/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2464578" y="2345881"/>
              <a:ext cx="889918" cy="30755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2814760" y="2124206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100">
                  <a:latin typeface="Arial" panose="020B0604020202020204" pitchFamily="34" charset="0"/>
                  <a:cs typeface="Arial" panose="020B0604020202020204" pitchFamily="34" charset="0"/>
                </a:rPr>
                <a:t>[FEZ]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271593" y="1643011"/>
              <a:ext cx="1224000" cy="122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sz="105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[Viagem]</a:t>
              </a:r>
              <a:endParaRPr lang="pt-PT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Conexão: Curva 11"/>
            <p:cNvCxnSpPr>
              <a:cxnSpLocks/>
              <a:stCxn id="21" idx="7"/>
              <a:endCxn id="28" idx="2"/>
            </p:cNvCxnSpPr>
            <p:nvPr/>
          </p:nvCxnSpPr>
          <p:spPr>
            <a:xfrm rot="5400000" flipH="1" flipV="1">
              <a:off x="4546583" y="1928422"/>
              <a:ext cx="398420" cy="105159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3969655" y="2037583"/>
              <a:ext cx="9460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100">
                  <a:latin typeface="Arial" panose="020B0604020202020204" pitchFamily="34" charset="0"/>
                  <a:cs typeface="Arial" panose="020B0604020202020204" pitchFamily="34" charset="0"/>
                </a:rPr>
                <a:t>[RELATIVA]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6814054" y="2876590"/>
              <a:ext cx="1224000" cy="122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sz="105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[Comboio]</a:t>
              </a:r>
            </a:p>
          </p:txBody>
        </p:sp>
        <p:cxnSp>
          <p:nvCxnSpPr>
            <p:cNvPr id="32" name="Conexão: Curva 22"/>
            <p:cNvCxnSpPr>
              <a:cxnSpLocks/>
              <a:stCxn id="28" idx="6"/>
              <a:endCxn id="31" idx="0"/>
            </p:cNvCxnSpPr>
            <p:nvPr/>
          </p:nvCxnSpPr>
          <p:spPr>
            <a:xfrm>
              <a:off x="6495593" y="2255011"/>
              <a:ext cx="930461" cy="62157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CaixaDeTexto 32"/>
            <p:cNvSpPr txBox="1"/>
            <p:nvPr/>
          </p:nvSpPr>
          <p:spPr>
            <a:xfrm>
              <a:off x="7101485" y="2194352"/>
              <a:ext cx="10486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100">
                  <a:latin typeface="Arial" panose="020B0604020202020204" pitchFamily="34" charset="0"/>
                  <a:cs typeface="Arial" panose="020B0604020202020204" pitchFamily="34" charset="0"/>
                </a:rPr>
                <a:t>[REALIZADA]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953132" y="4100590"/>
              <a:ext cx="1224000" cy="122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sz="105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[Lugar]</a:t>
              </a:r>
            </a:p>
          </p:txBody>
        </p:sp>
        <p:cxnSp>
          <p:nvCxnSpPr>
            <p:cNvPr id="35" name="Conexão: Curva 31"/>
            <p:cNvCxnSpPr>
              <a:cxnSpLocks/>
              <a:stCxn id="34" idx="6"/>
              <a:endCxn id="31" idx="4"/>
            </p:cNvCxnSpPr>
            <p:nvPr/>
          </p:nvCxnSpPr>
          <p:spPr>
            <a:xfrm flipV="1">
              <a:off x="6177132" y="4100590"/>
              <a:ext cx="1248922" cy="61200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CaixaDeTexto 35"/>
            <p:cNvSpPr txBox="1"/>
            <p:nvPr/>
          </p:nvSpPr>
          <p:spPr>
            <a:xfrm>
              <a:off x="6697797" y="4623080"/>
              <a:ext cx="1034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100">
                  <a:latin typeface="Arial" panose="020B0604020202020204" pitchFamily="34" charset="0"/>
                  <a:cs typeface="Arial" panose="020B0604020202020204" pitchFamily="34" charset="0"/>
                </a:rPr>
                <a:t>[PERTENCE]</a:t>
              </a:r>
            </a:p>
          </p:txBody>
        </p:sp>
        <p:cxnSp>
          <p:nvCxnSpPr>
            <p:cNvPr id="37" name="Conexão: Curva 36"/>
            <p:cNvCxnSpPr>
              <a:cxnSpLocks/>
              <a:stCxn id="34" idx="2"/>
              <a:endCxn id="21" idx="4"/>
            </p:cNvCxnSpPr>
            <p:nvPr/>
          </p:nvCxnSpPr>
          <p:spPr>
            <a:xfrm rot="10800000">
              <a:off x="3787246" y="3698180"/>
              <a:ext cx="1165887" cy="10144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aixaDeTexto 37"/>
            <p:cNvSpPr txBox="1"/>
            <p:nvPr/>
          </p:nvSpPr>
          <p:spPr>
            <a:xfrm>
              <a:off x="2905606" y="4275785"/>
              <a:ext cx="11512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100">
                  <a:latin typeface="Arial" panose="020B0604020202020204" pitchFamily="34" charset="0"/>
                  <a:cs typeface="Arial" panose="020B0604020202020204" pitchFamily="34" charset="0"/>
                </a:rPr>
                <a:t>[RESERVADO]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0874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-1" y="-15803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584914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4. Exportação e importação dos dados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07484" y="1510671"/>
            <a:ext cx="8567882" cy="459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701145" y="1743598"/>
            <a:ext cx="7702856" cy="1682266"/>
            <a:chOff x="720571" y="1617349"/>
            <a:chExt cx="7702856" cy="1682266"/>
          </a:xfrm>
        </p:grpSpPr>
        <p:grpSp>
          <p:nvGrpSpPr>
            <p:cNvPr id="9" name="Grupo 8"/>
            <p:cNvGrpSpPr/>
            <p:nvPr/>
          </p:nvGrpSpPr>
          <p:grpSpPr>
            <a:xfrm>
              <a:off x="720571" y="1617349"/>
              <a:ext cx="7702856" cy="1682266"/>
              <a:chOff x="307484" y="2527147"/>
              <a:chExt cx="7670324" cy="1303142"/>
            </a:xfrm>
          </p:grpSpPr>
          <p:sp>
            <p:nvSpPr>
              <p:cNvPr id="14" name="Retângulo: Cantos Arredondados 13"/>
              <p:cNvSpPr/>
              <p:nvPr/>
            </p:nvSpPr>
            <p:spPr>
              <a:xfrm>
                <a:off x="307484" y="2537322"/>
                <a:ext cx="7670324" cy="1292967"/>
              </a:xfrm>
              <a:prstGeom prst="roundRect">
                <a:avLst>
                  <a:gd name="adj" fmla="val 6281"/>
                </a:avLst>
              </a:prstGeom>
              <a:noFill/>
              <a:ln>
                <a:solidFill>
                  <a:srgbClr val="D852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Retângulo: Cantos Arredondados 1"/>
              <p:cNvSpPr/>
              <p:nvPr/>
            </p:nvSpPr>
            <p:spPr>
              <a:xfrm>
                <a:off x="307484" y="2527147"/>
                <a:ext cx="7670324" cy="300656"/>
              </a:xfrm>
              <a:prstGeom prst="roundRect">
                <a:avLst>
                  <a:gd name="adj" fmla="val 34729"/>
                </a:avLst>
              </a:prstGeom>
              <a:gradFill flip="none" rotWithShape="1">
                <a:gsLst>
                  <a:gs pos="0">
                    <a:srgbClr val="F3A481">
                      <a:tint val="66000"/>
                      <a:satMod val="160000"/>
                    </a:srgbClr>
                  </a:gs>
                  <a:gs pos="50000">
                    <a:srgbClr val="F3A481">
                      <a:tint val="44500"/>
                      <a:satMod val="160000"/>
                    </a:srgbClr>
                  </a:gs>
                  <a:gs pos="100000">
                    <a:srgbClr val="F3A481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D852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Exportação dos dados do SGBD </a:t>
                </a:r>
                <a:r>
                  <a:rPr lang="pt-PT" b="1" i="1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MySQL</a:t>
                </a:r>
                <a:r>
                  <a:rPr lang="pt-PT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795585" y="2050007"/>
              <a:ext cx="74666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Utilizada ferramenta do </a:t>
              </a:r>
              <a:r>
                <a:rPr lang="pt-PT" i="1" err="1">
                  <a:latin typeface="Arial" panose="020B0604020202020204" pitchFamily="34" charset="0"/>
                  <a:cs typeface="Arial" panose="020B0604020202020204" pitchFamily="34" charset="0"/>
                </a:rPr>
                <a:t>MySQL</a:t>
              </a:r>
              <a:r>
                <a:rPr lang="pt-PT" i="1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PT" i="1" err="1">
                  <a:latin typeface="Arial" panose="020B0604020202020204" pitchFamily="34" charset="0"/>
                  <a:cs typeface="Arial" panose="020B0604020202020204" pitchFamily="34" charset="0"/>
                </a:rPr>
                <a:t>WorkBench</a:t>
              </a: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Para cada uma das tabelas foi </a:t>
              </a:r>
              <a:r>
                <a:rPr lang="pt-PT" b="1">
                  <a:latin typeface="Arial" panose="020B0604020202020204" pitchFamily="34" charset="0"/>
                  <a:cs typeface="Arial" panose="020B0604020202020204" pitchFamily="34" charset="0"/>
                </a:rPr>
                <a:t>executada uma </a:t>
              </a:r>
              <a:r>
                <a:rPr lang="pt-PT" b="1" i="1" err="1">
                  <a:latin typeface="Arial" panose="020B0604020202020204" pitchFamily="34" charset="0"/>
                  <a:cs typeface="Arial" panose="020B0604020202020204" pitchFamily="34" charset="0"/>
                </a:rPr>
                <a:t>query</a:t>
              </a:r>
              <a:r>
                <a:rPr lang="pt-PT" b="1">
                  <a:latin typeface="Arial" panose="020B0604020202020204" pitchFamily="34" charset="0"/>
                  <a:cs typeface="Arial" panose="020B0604020202020204" pitchFamily="34" charset="0"/>
                </a:rPr>
                <a:t> de seleção</a:t>
              </a: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 de todos os dados e feita a exportação do resultado para um </a:t>
              </a:r>
              <a:r>
                <a:rPr lang="pt-PT" b="1">
                  <a:latin typeface="Arial" panose="020B0604020202020204" pitchFamily="34" charset="0"/>
                  <a:cs typeface="Arial" panose="020B0604020202020204" pitchFamily="34" charset="0"/>
                </a:rPr>
                <a:t>ficheiro CSV</a:t>
              </a: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01145" y="3912085"/>
            <a:ext cx="7722282" cy="1804588"/>
            <a:chOff x="720571" y="3695067"/>
            <a:chExt cx="7722282" cy="1804588"/>
          </a:xfrm>
        </p:grpSpPr>
        <p:grpSp>
          <p:nvGrpSpPr>
            <p:cNvPr id="16" name="Grupo 15"/>
            <p:cNvGrpSpPr/>
            <p:nvPr/>
          </p:nvGrpSpPr>
          <p:grpSpPr>
            <a:xfrm>
              <a:off x="720571" y="3695067"/>
              <a:ext cx="7702856" cy="1804588"/>
              <a:chOff x="307484" y="2530283"/>
              <a:chExt cx="7670324" cy="1431991"/>
            </a:xfrm>
          </p:grpSpPr>
          <p:sp>
            <p:nvSpPr>
              <p:cNvPr id="17" name="Retângulo: Cantos Arredondados 16"/>
              <p:cNvSpPr/>
              <p:nvPr/>
            </p:nvSpPr>
            <p:spPr>
              <a:xfrm>
                <a:off x="307484" y="2537321"/>
                <a:ext cx="7670324" cy="1424953"/>
              </a:xfrm>
              <a:prstGeom prst="roundRect">
                <a:avLst>
                  <a:gd name="adj" fmla="val 6281"/>
                </a:avLst>
              </a:prstGeom>
              <a:noFill/>
              <a:ln>
                <a:solidFill>
                  <a:srgbClr val="D852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8" name="Retângulo: Cantos Arredondados 1"/>
              <p:cNvSpPr/>
              <p:nvPr/>
            </p:nvSpPr>
            <p:spPr>
              <a:xfrm>
                <a:off x="307484" y="2530283"/>
                <a:ext cx="7670324" cy="308552"/>
              </a:xfrm>
              <a:prstGeom prst="roundRect">
                <a:avLst>
                  <a:gd name="adj" fmla="val 34729"/>
                </a:avLst>
              </a:prstGeom>
              <a:gradFill flip="none" rotWithShape="1">
                <a:gsLst>
                  <a:gs pos="0">
                    <a:srgbClr val="F3A481">
                      <a:tint val="66000"/>
                      <a:satMod val="160000"/>
                    </a:srgbClr>
                  </a:gs>
                  <a:gs pos="50000">
                    <a:srgbClr val="F3A481">
                      <a:tint val="44500"/>
                      <a:satMod val="160000"/>
                    </a:srgbClr>
                  </a:gs>
                  <a:gs pos="100000">
                    <a:srgbClr val="F3A481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D852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Importação dos dados em </a:t>
                </a:r>
                <a:r>
                  <a:rPr lang="pt-PT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Neo4J</a:t>
                </a:r>
                <a:r>
                  <a:rPr lang="pt-PT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sp>
          <p:nvSpPr>
            <p:cNvPr id="20" name="CaixaDeTexto 19"/>
            <p:cNvSpPr txBox="1"/>
            <p:nvPr/>
          </p:nvSpPr>
          <p:spPr>
            <a:xfrm>
              <a:off x="739997" y="4188984"/>
              <a:ext cx="77028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Importação para SGBD Neo4J feita através de uma </a:t>
              </a:r>
              <a:r>
                <a:rPr lang="pt-PT" b="1" i="1" err="1">
                  <a:latin typeface="Arial" panose="020B0604020202020204" pitchFamily="34" charset="0"/>
                  <a:cs typeface="Arial" panose="020B0604020202020204" pitchFamily="34" charset="0"/>
                </a:rPr>
                <a:t>query</a:t>
              </a:r>
              <a:r>
                <a:rPr lang="pt-PT" b="1">
                  <a:latin typeface="Arial" panose="020B0604020202020204" pitchFamily="34" charset="0"/>
                  <a:cs typeface="Arial" panose="020B0604020202020204" pitchFamily="34" charset="0"/>
                </a:rPr>
                <a:t> em CQL</a:t>
              </a: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Para cada tipo de nodo é “</a:t>
              </a:r>
              <a:r>
                <a:rPr lang="pt-PT" b="1">
                  <a:latin typeface="Arial" panose="020B0604020202020204" pitchFamily="34" charset="0"/>
                  <a:cs typeface="Arial" panose="020B0604020202020204" pitchFamily="34" charset="0"/>
                </a:rPr>
                <a:t>percorrido” o ficheiro CSV </a:t>
              </a: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correspondente e </a:t>
              </a:r>
              <a:r>
                <a:rPr lang="pt-PT" b="1">
                  <a:latin typeface="Arial" panose="020B0604020202020204" pitchFamily="34" charset="0"/>
                  <a:cs typeface="Arial" panose="020B0604020202020204" pitchFamily="34" charset="0"/>
                </a:rPr>
                <a:t>criados os nodos</a:t>
              </a: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 respetivos de cada linha;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Posteriormente são </a:t>
              </a:r>
              <a:r>
                <a:rPr lang="pt-PT" b="1">
                  <a:latin typeface="Arial" panose="020B0604020202020204" pitchFamily="34" charset="0"/>
                  <a:cs typeface="Arial" panose="020B0604020202020204" pitchFamily="34" charset="0"/>
                </a:rPr>
                <a:t>criadas as relações</a:t>
              </a:r>
              <a:r>
                <a:rPr lang="pt-PT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7751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-1" y="-15803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584914"/>
            <a:ext cx="890017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5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5. Análise Crítica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71126" y="1616786"/>
            <a:ext cx="8567882" cy="459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06383" y="1816572"/>
            <a:ext cx="8306429" cy="4025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spcCol="540000" rtlCol="0" anchor="t"/>
          <a:lstStyle/>
          <a:p>
            <a:r>
              <a:rPr lang="pt-PT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Pontos positivos encontrados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Linguagem </a:t>
            </a:r>
            <a:r>
              <a:rPr lang="pt-PT" i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Cypher</a:t>
            </a:r>
            <a:r>
              <a:rPr lang="pt-PT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imples de aprender e intuitiva no modo como se enunciam as relações entre nodos;</a:t>
            </a:r>
          </a:p>
          <a:p>
            <a:endParaRPr lang="pt-PT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Pontos negativos encontrados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SGBD </a:t>
            </a:r>
            <a:r>
              <a:rPr lang="pt-PT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Neo4J</a:t>
            </a: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falta de várias funções essenciais para o tratamento de dados, como datas.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é necessária consistência, tem que se ter um cuidado acrescido.</a:t>
            </a:r>
          </a:p>
          <a:p>
            <a:endParaRPr lang="pt-PT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Comparação com modelo relacional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Perante as duas abordagens e pela dimensão da base de dados elaborada, qualquer uma das implementações se mostrou bastante rápida, não havendo diferenças significativas. </a:t>
            </a:r>
          </a:p>
          <a:p>
            <a:endParaRPr lang="pt-PT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0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30" y="602301"/>
            <a:ext cx="829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Introdução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	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720717" y="1766714"/>
            <a:ext cx="7702856" cy="4050990"/>
            <a:chOff x="307484" y="2527147"/>
            <a:chExt cx="7670324" cy="4050990"/>
          </a:xfrm>
        </p:grpSpPr>
        <p:sp>
          <p:nvSpPr>
            <p:cNvPr id="17" name="Retângulo: Cantos Arredondados 16"/>
            <p:cNvSpPr/>
            <p:nvPr/>
          </p:nvSpPr>
          <p:spPr>
            <a:xfrm>
              <a:off x="307484" y="2620080"/>
              <a:ext cx="7670324" cy="3958057"/>
            </a:xfrm>
            <a:prstGeom prst="roundRect">
              <a:avLst>
                <a:gd name="adj" fmla="val 2908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i="1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InterTrain</a:t>
              </a: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é uma empresa portuguesa de transportes ferroviários. Com o avançar do tempo e necessidades da população decidiu expandir a sua oferta para destinos no estrangeiro.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empresa disponibiliza </a:t>
              </a:r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apenas comboios Alfa Pendulares e Intercidades</a:t>
              </a: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Existem </a:t>
              </a:r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lugares de 1ª e 2ª classes</a:t>
              </a: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com/sem </a:t>
              </a:r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mesa</a:t>
              </a: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e </a:t>
              </a:r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tomada</a:t>
              </a:r>
              <a:r>
                <a:rPr lang="pt-PT"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elétrica</a:t>
              </a: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Alguns deles são à </a:t>
              </a:r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janela</a:t>
              </a: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Lugares de 1.ª acrescem o preço em 30%</a:t>
              </a: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 forma a aumentar a aderência do público às viagens, </a:t>
              </a:r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empresa oferece descontos no valor 25%</a:t>
              </a: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Apenas é permitido que um cliente reserve uma viagem de cada vez. </a:t>
              </a:r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Só o cliente que comprou uma viagem pode viajar nela</a:t>
              </a: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</p:txBody>
        </p:sp>
        <p:sp>
          <p:nvSpPr>
            <p:cNvPr id="18" name="Retângulo: Cantos Arredondados 17"/>
            <p:cNvSpPr/>
            <p:nvPr/>
          </p:nvSpPr>
          <p:spPr>
            <a:xfrm>
              <a:off x="307484" y="2527147"/>
              <a:ext cx="7670324" cy="384313"/>
            </a:xfrm>
            <a:prstGeom prst="roundRect">
              <a:avLst>
                <a:gd name="adj" fmla="val 23563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Apresentação do caso de estudo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8575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-1" y="-15803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584914"/>
            <a:ext cx="890017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5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Conclusão e trabalho futuro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71126" y="1616786"/>
            <a:ext cx="8567882" cy="459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43829" y="1737360"/>
            <a:ext cx="8562039" cy="4019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spcCol="54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construção do modelo conceptual tem muita relevância para a definição do problema;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tradução para o modelo lógico fez perceber se de facto os requisitos são cumpridos.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implementação do esquema físico fez-se de forma natural. Foram ultrapassadas as possíveis dificuldades em relação à linguagem </a:t>
            </a:r>
            <a:r>
              <a:rPr lang="pt-PT" i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PT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termos da transição para o modelo não relacional, consideramos que o processo foi bastante rápido, uma vez que o problema estava já bem definido e a base de dados povoada e consistente.</a:t>
            </a:r>
          </a:p>
          <a:p>
            <a:endParaRPr lang="pt-PT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Concluímos que não é possível estabelecer uma relação de preferência entre um modelo e outro, uma vez que a escolha depende diretamente das necessidades e características do problema.</a:t>
            </a:r>
          </a:p>
        </p:txBody>
      </p:sp>
    </p:spTree>
    <p:extLst>
      <p:ext uri="{BB962C8B-B14F-4D97-AF65-F5344CB8AC3E}">
        <p14:creationId xmlns:p14="http://schemas.microsoft.com/office/powerpoint/2010/main" val="2463799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3757411"/>
            <a:ext cx="9144000" cy="3114236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grpSp>
        <p:nvGrpSpPr>
          <p:cNvPr id="15" name="Grupo 14"/>
          <p:cNvGrpSpPr/>
          <p:nvPr/>
        </p:nvGrpSpPr>
        <p:grpSpPr>
          <a:xfrm>
            <a:off x="432740" y="2202755"/>
            <a:ext cx="8299012" cy="2732703"/>
            <a:chOff x="432740" y="2202755"/>
            <a:chExt cx="8299012" cy="2732703"/>
          </a:xfrm>
        </p:grpSpPr>
        <p:sp>
          <p:nvSpPr>
            <p:cNvPr id="8" name="CaixaDeTexto 7"/>
            <p:cNvSpPr txBox="1"/>
            <p:nvPr/>
          </p:nvSpPr>
          <p:spPr>
            <a:xfrm>
              <a:off x="432740" y="2202755"/>
              <a:ext cx="82990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>
                  <a:latin typeface="Arial" panose="020B0604020202020204" pitchFamily="34" charset="0"/>
                  <a:ea typeface="Open Sans Semibold" panose="020B0706030804020204" pitchFamily="34" charset="0"/>
                  <a:cs typeface="Arial" panose="020B0604020202020204" pitchFamily="34" charset="0"/>
                </a:rPr>
                <a:t>INTERTRAIN</a:t>
              </a:r>
            </a:p>
            <a:p>
              <a:r>
                <a:rPr lang="pt-PT" sz="1600" b="1">
                  <a:latin typeface="Arial" panose="020B0604020202020204" pitchFamily="34" charset="0"/>
                  <a:ea typeface="Open Sans Semibold" panose="020B0706030804020204" pitchFamily="34" charset="0"/>
                  <a:cs typeface="Arial" panose="020B0604020202020204" pitchFamily="34" charset="0"/>
                </a:rPr>
                <a:t>RESERVAS DE VIAGENS DE COMBOIO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32740" y="4073684"/>
              <a:ext cx="36621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800" b="1">
                  <a:solidFill>
                    <a:schemeClr val="bg1"/>
                  </a:solidFill>
                  <a:latin typeface="Arial" panose="020B0604020202020204" pitchFamily="34" charset="0"/>
                  <a:ea typeface="Open Sans Semibold" panose="020B0706030804020204" pitchFamily="34" charset="0"/>
                  <a:cs typeface="Arial" panose="020B0604020202020204" pitchFamily="34" charset="0"/>
                </a:rPr>
                <a:t>BASES DE DADOS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740" y="4596904"/>
              <a:ext cx="8299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Mestrado Integrado em Engenharia Informática			 JANEIRO DE 2017</a:t>
              </a:r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432740" y="5275180"/>
            <a:ext cx="8299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Esmeralda Fernandes</a:t>
            </a:r>
          </a:p>
          <a:p>
            <a:r>
              <a:rPr lang="pt-PT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Diogo Machado</a:t>
            </a:r>
          </a:p>
          <a:p>
            <a:r>
              <a:rPr lang="pt-PT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Miguel Miranda</a:t>
            </a:r>
          </a:p>
          <a:p>
            <a:r>
              <a:rPr lang="pt-PT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Rui Leite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86" y="0"/>
            <a:ext cx="2176461" cy="17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7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30" y="602301"/>
            <a:ext cx="829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Introdução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60474" y="1806469"/>
            <a:ext cx="7702856" cy="1931295"/>
            <a:chOff x="307484" y="2527147"/>
            <a:chExt cx="7670324" cy="1691899"/>
          </a:xfrm>
        </p:grpSpPr>
        <p:sp>
          <p:nvSpPr>
            <p:cNvPr id="14" name="Retângulo: Cantos Arredondados 13"/>
            <p:cNvSpPr/>
            <p:nvPr/>
          </p:nvSpPr>
          <p:spPr>
            <a:xfrm>
              <a:off x="307484" y="2720852"/>
              <a:ext cx="7670324" cy="1498194"/>
            </a:xfrm>
            <a:prstGeom prst="roundRect">
              <a:avLst>
                <a:gd name="adj" fmla="val 6281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Necessidade criar sistemas que permitam a </a:t>
              </a:r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gestão de grandes volumes de informação</a:t>
              </a: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Integrar todos os dados operacionais</a:t>
              </a: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relevantes de uma organização para providenciar um acesso controlado e fornecer respostas eficazes e válidas.</a:t>
              </a:r>
            </a:p>
          </p:txBody>
        </p:sp>
        <p:sp>
          <p:nvSpPr>
            <p:cNvPr id="2" name="Retângulo: Cantos Arredondados 1"/>
            <p:cNvSpPr/>
            <p:nvPr/>
          </p:nvSpPr>
          <p:spPr>
            <a:xfrm>
              <a:off x="307484" y="2527147"/>
              <a:ext cx="7670324" cy="344629"/>
            </a:xfrm>
            <a:prstGeom prst="roundRect">
              <a:avLst>
                <a:gd name="adj" fmla="val 23563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Motivação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760474" y="3992189"/>
            <a:ext cx="7702856" cy="1799011"/>
            <a:chOff x="307484" y="2527147"/>
            <a:chExt cx="7670324" cy="1799011"/>
          </a:xfrm>
        </p:grpSpPr>
        <p:sp>
          <p:nvSpPr>
            <p:cNvPr id="17" name="Retângulo: Cantos Arredondados 16"/>
            <p:cNvSpPr/>
            <p:nvPr/>
          </p:nvSpPr>
          <p:spPr>
            <a:xfrm>
              <a:off x="307484" y="2546953"/>
              <a:ext cx="7670324" cy="1779205"/>
            </a:xfrm>
            <a:prstGeom prst="roundRect">
              <a:avLst>
                <a:gd name="adj" fmla="val 6281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Desenvolver um </a:t>
              </a:r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SGBD que cumpra todos os requisitos</a:t>
              </a: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 companhia de viagens de comboio;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Fazer uma gestão mais eficiente e correta dos serviços que a empresa oferece aos seus clientes.</a:t>
              </a:r>
            </a:p>
          </p:txBody>
        </p:sp>
        <p:sp>
          <p:nvSpPr>
            <p:cNvPr id="18" name="Retângulo: Cantos Arredondados 17"/>
            <p:cNvSpPr/>
            <p:nvPr/>
          </p:nvSpPr>
          <p:spPr>
            <a:xfrm>
              <a:off x="307484" y="2527147"/>
              <a:ext cx="7670324" cy="384313"/>
            </a:xfrm>
            <a:prstGeom prst="roundRect">
              <a:avLst>
                <a:gd name="adj" fmla="val 23563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Objetivos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62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30" y="602301"/>
            <a:ext cx="829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1. Levantamento de requisitos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07484" y="1510672"/>
            <a:ext cx="8567882" cy="4348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spcCol="540000" rtlCol="0" anchor="t"/>
          <a:lstStyle/>
          <a:p>
            <a:r>
              <a:rPr lang="pt-PT" b="1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Técnicas usadas: </a:t>
            </a: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Pesquisa na Internet e </a:t>
            </a: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Observação de comportamento; </a:t>
            </a:r>
          </a:p>
          <a:p>
            <a:endParaRPr lang="pt-PT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empresa contém um conjunto de clientes que fazem reservas de viagens de comboios. </a:t>
            </a:r>
          </a:p>
          <a:p>
            <a:pPr marL="342900" indent="-342900" algn="just">
              <a:buAutoNum type="arabicPeriod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cliente para fazer uma reserva, tem que se autenticar com o email e a sua </a:t>
            </a:r>
            <a:r>
              <a:rPr lang="pt-PT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</a:t>
            </a: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aplicação de reservas da empresa. </a:t>
            </a:r>
          </a:p>
          <a:p>
            <a:pPr marL="342900" indent="-342900" algn="just">
              <a:buAutoNum type="arabicPeriod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cliente paga uma reserva para uma viagem. Um cliente é sempre passageiro da viagem que compra.</a:t>
            </a:r>
          </a:p>
          <a:p>
            <a:pPr marL="342900" indent="-342900" algn="just">
              <a:buAutoNum type="arabicPeriod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empresa deverá saber o número de contribuinte e número do CC de cada cliente, a data em que cada reserva foi emitida e o respetivo preço.</a:t>
            </a:r>
          </a:p>
          <a:p>
            <a:pPr marL="342900" indent="-342900" algn="just">
              <a:buAutoNum type="arabicPeriod"/>
            </a:pPr>
            <a:r>
              <a:rPr lang="pt-PT" u="sng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empresa deseja ter a possibilidade de avisar por telemóvel e email os seus clientes sobre viagens que reservaram e que se realizarão num futuro próximo.</a:t>
            </a:r>
          </a:p>
          <a:p>
            <a:pPr marL="342900" indent="-342900" algn="just">
              <a:buAutoNum type="arabicPeriod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empresa considera importante saber a idade dos seus clientes e o sexo.</a:t>
            </a:r>
          </a:p>
          <a:p>
            <a:pPr marL="342900" indent="-342900" algn="just">
              <a:buAutoNum type="arabicPeriod"/>
            </a:pPr>
            <a:r>
              <a:rPr lang="pt-PT" u="sng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empresa deseja saber em que alturas do ano mais reservas são emitidas.</a:t>
            </a:r>
          </a:p>
          <a:p>
            <a:pPr marL="342900" indent="-342900" algn="just">
              <a:buAutoNum type="arabicPeriod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preço de uma reserva é dado pelo preço base que todas as viagens têm associado, eventualmente com a possibilidade de um desconto.</a:t>
            </a:r>
          </a:p>
        </p:txBody>
      </p:sp>
    </p:spTree>
    <p:extLst>
      <p:ext uri="{BB962C8B-B14F-4D97-AF65-F5344CB8AC3E}">
        <p14:creationId xmlns:p14="http://schemas.microsoft.com/office/powerpoint/2010/main" val="168198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30" y="602301"/>
            <a:ext cx="829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1. Levantamento de requisitos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07484" y="1580978"/>
            <a:ext cx="8567882" cy="4520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spcCol="540000" rtlCol="0" anchor="t"/>
          <a:lstStyle/>
          <a:p>
            <a:pPr marL="342900" indent="-342900" algn="just">
              <a:buFont typeface="+mj-lt"/>
              <a:buAutoNum type="arabicPeriod" startAt="9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viagem tem uma localidade de origem e destino, uma duração e é sempre feita por um comboio. 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informação dos locais de origem e destino da viagem assim como a hora de partida e chegada deverão constar nas informações de cada viagem. 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empresa deseja saber o número de viagens para cada localidade.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empresa deseja ter informação sobre o tipo de comboio.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pt-PT" u="sng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 cliente deve ter acesso à lista de lugares que ainda não foram reservados numa dada viagem e informações como a classe, se se encontra à janela, se tem tomada elétrica e se tem mesa.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Obter uma lista com os clientes que reservaram uma viagem e o número do lugar, carruagem e comboio destinado a cada um.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pt-PT" u="sng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empresa deseja poder saber quanto faturou até ao momento com o total das reservas em cada viagem.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 estatísticas sobre a taxa de ocupação de cada viagem, relativamente à capacidade de um comboio.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Saber o número de reservas que obtiveram um desconto.</a:t>
            </a:r>
          </a:p>
        </p:txBody>
      </p:sp>
    </p:spTree>
    <p:extLst>
      <p:ext uri="{BB962C8B-B14F-4D97-AF65-F5344CB8AC3E}">
        <p14:creationId xmlns:p14="http://schemas.microsoft.com/office/powerpoint/2010/main" val="232294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3829878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307484" y="2834111"/>
            <a:ext cx="829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2. Modelação Conceptual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3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30" y="602301"/>
            <a:ext cx="8631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2.1. Modelo Conceptual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07484" y="1510671"/>
            <a:ext cx="8567882" cy="459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endParaRPr lang="pt-PT" sz="200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9425" y="2109569"/>
            <a:ext cx="9143999" cy="339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94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30" y="602301"/>
            <a:ext cx="8631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2.2. Validação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pt-P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Modelação Conceptual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406383" y="1689822"/>
            <a:ext cx="8306429" cy="415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spcCol="540000" rtlCol="0" anchor="t"/>
          <a:lstStyle/>
          <a:p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forma a validar o Modelo Conceptual apresentado anteriormente seguiram-se os seguintes passos:</a:t>
            </a:r>
          </a:p>
          <a:p>
            <a:endParaRPr lang="pt-PT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Validação do modelo conceptual segundo os requisitos</a:t>
            </a:r>
          </a:p>
          <a:p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Fez-se uma análise a cada um dos requisitos apresentados e à forma como podem ser respondidos.</a:t>
            </a:r>
          </a:p>
          <a:p>
            <a:endParaRPr lang="pt-PT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Validação do modelo conceptual segundo as transações</a:t>
            </a:r>
          </a:p>
          <a:p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Foram definidas as transações: “</a:t>
            </a:r>
            <a:r>
              <a:rPr lang="pt-PT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 a reserva de uma viagem</a:t>
            </a: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pt-PT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Registar um novo cliente</a:t>
            </a: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e “</a:t>
            </a:r>
            <a:r>
              <a:rPr lang="pt-PT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Modificar a hora de chegada de uma viagem</a:t>
            </a:r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e verificado onde existe informação para as suportar.</a:t>
            </a:r>
          </a:p>
          <a:p>
            <a:endParaRPr lang="pt-PT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Validação com o utilizador</a:t>
            </a:r>
            <a:endParaRPr lang="pt-PT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Validação dos requisitos com o utilizadores</a:t>
            </a:r>
          </a:p>
        </p:txBody>
      </p:sp>
    </p:spTree>
    <p:extLst>
      <p:ext uri="{BB962C8B-B14F-4D97-AF65-F5344CB8AC3E}">
        <p14:creationId xmlns:p14="http://schemas.microsoft.com/office/powerpoint/2010/main" val="1693325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2229</Words>
  <Application>Microsoft Office PowerPoint</Application>
  <PresentationFormat>Apresentação no Ecrã (4:3)</PresentationFormat>
  <Paragraphs>347</Paragraphs>
  <Slides>31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Rui Leite</dc:creator>
  <cp:lastModifiedBy>Miguel Miranda</cp:lastModifiedBy>
  <cp:revision>1</cp:revision>
  <dcterms:created xsi:type="dcterms:W3CDTF">2016-11-26T15:33:55Z</dcterms:created>
  <dcterms:modified xsi:type="dcterms:W3CDTF">2019-01-22T13:38:46Z</dcterms:modified>
</cp:coreProperties>
</file>