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47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9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85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364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2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3132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329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5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90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66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1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28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4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52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849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614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BA7A-8687-47C9-8A8A-6CA897332999}" type="datetimeFigureOut">
              <a:rPr lang="pt-PT" smtClean="0"/>
              <a:t>21/02/2018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BFAD9C-299E-47F4-AA13-81AF8EE74D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81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9E0D-412A-47ED-9CEC-ADC046C8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28259"/>
            <a:ext cx="7766936" cy="1646302"/>
          </a:xfrm>
        </p:spPr>
        <p:txBody>
          <a:bodyPr/>
          <a:lstStyle/>
          <a:p>
            <a:r>
              <a:rPr lang="pt-PT" dirty="0"/>
              <a:t>Segmentação Imagens de Pé Diabético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89645-AA51-431D-9AD8-D102CFBF4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10318"/>
            <a:ext cx="7766936" cy="1096899"/>
          </a:xfrm>
        </p:spPr>
        <p:txBody>
          <a:bodyPr/>
          <a:lstStyle/>
          <a:p>
            <a:r>
              <a:rPr lang="pt-PT" dirty="0"/>
              <a:t>Avaliação quantitativa da área de diferentes tecidos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ED8863F-08FB-4E33-97B2-BF022AD29216}"/>
              </a:ext>
            </a:extLst>
          </p:cNvPr>
          <p:cNvSpPr txBox="1">
            <a:spLocks/>
          </p:cNvSpPr>
          <p:nvPr/>
        </p:nvSpPr>
        <p:spPr>
          <a:xfrm>
            <a:off x="1717524" y="5516075"/>
            <a:ext cx="4047391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Mestrado Integrado em Engenharia Informática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Perfil de Computação Gráfica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Tecnologias e Aplicações </a:t>
            </a:r>
          </a:p>
          <a:p>
            <a:pPr algn="l">
              <a:spcBef>
                <a:spcPts val="0"/>
              </a:spcBef>
            </a:pPr>
            <a:endParaRPr lang="pt-PT" sz="1400" dirty="0">
              <a:solidFill>
                <a:srgbClr val="002060"/>
              </a:solidFill>
            </a:endParaRP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Fevereiro de 2018</a:t>
            </a:r>
          </a:p>
          <a:p>
            <a:pPr algn="l">
              <a:spcBef>
                <a:spcPts val="0"/>
              </a:spcBef>
            </a:pPr>
            <a:endParaRPr lang="pt-PT" sz="1400" dirty="0">
              <a:solidFill>
                <a:srgbClr val="00206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228801-5C78-43E5-B4BD-8F6B2E7C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" y="5404425"/>
            <a:ext cx="1695837" cy="1453575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58DC309-A0B7-47BB-A196-4F9C07D7276A}"/>
              </a:ext>
            </a:extLst>
          </p:cNvPr>
          <p:cNvSpPr txBox="1">
            <a:spLocks/>
          </p:cNvSpPr>
          <p:nvPr/>
        </p:nvSpPr>
        <p:spPr>
          <a:xfrm>
            <a:off x="8065771" y="5516074"/>
            <a:ext cx="4047391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PT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pt-PT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pt-PT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PT" sz="1600" dirty="0">
                <a:solidFill>
                  <a:schemeClr val="tx1"/>
                </a:solidFill>
              </a:rPr>
              <a:t>Miguel Dias Miranda – A74726</a:t>
            </a:r>
          </a:p>
        </p:txBody>
      </p:sp>
    </p:spTree>
    <p:extLst>
      <p:ext uri="{BB962C8B-B14F-4D97-AF65-F5344CB8AC3E}">
        <p14:creationId xmlns:p14="http://schemas.microsoft.com/office/powerpoint/2010/main" val="191218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B46952-04A0-42A5-8D21-D8D3143EC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3"/>
          <a:stretch/>
        </p:blipFill>
        <p:spPr>
          <a:xfrm>
            <a:off x="1553777" y="75608"/>
            <a:ext cx="9084446" cy="31657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8009B6-A200-46DD-A360-16B33007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4" y="3406457"/>
            <a:ext cx="9225851" cy="32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4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12E5-58C4-494C-96BF-FCEC2CF6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45B77-F697-4D7B-8F37-68AC09D6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973"/>
            <a:ext cx="8596668" cy="492601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Fase inicial para delimitar e marcar a região da ferida:</a:t>
            </a:r>
          </a:p>
          <a:p>
            <a:pPr lvl="1"/>
            <a:r>
              <a:rPr lang="pt-PT" dirty="0"/>
              <a:t>Segmentação automática não se apresenta viável devido às variações de luz, ângulos e objetos nas fotografias dos ferimentos; </a:t>
            </a:r>
          </a:p>
          <a:p>
            <a:pPr lvl="1"/>
            <a:r>
              <a:rPr lang="pt-PT" dirty="0"/>
              <a:t>Uso do algoritmo </a:t>
            </a:r>
            <a:r>
              <a:rPr lang="pt-PT" i="1" dirty="0"/>
              <a:t>GrabCut</a:t>
            </a:r>
            <a:r>
              <a:rPr lang="pt-PT" dirty="0"/>
              <a:t> para </a:t>
            </a:r>
            <a:r>
              <a:rPr lang="pt-PT" b="1" dirty="0"/>
              <a:t>segmentação semiautomática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Recorre a </a:t>
            </a:r>
            <a:r>
              <a:rPr lang="pt-PT" b="1" dirty="0"/>
              <a:t>interação do utilizador </a:t>
            </a:r>
            <a:r>
              <a:rPr lang="pt-PT" dirty="0"/>
              <a:t>para marcar a zona do ferimento.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Análise da região segmentada do ferimento, para marcar e calcular a área de cada tipo de tecido:</a:t>
            </a:r>
          </a:p>
          <a:p>
            <a:pPr lvl="1"/>
            <a:r>
              <a:rPr lang="pt-PT" dirty="0"/>
              <a:t>Análise segundo a cor média por pixel, segundo o sistema </a:t>
            </a:r>
            <a:r>
              <a:rPr lang="pt-PT" i="1" dirty="0"/>
              <a:t>HSL</a:t>
            </a:r>
          </a:p>
          <a:p>
            <a:pPr lvl="2"/>
            <a:r>
              <a:rPr lang="pt-PT" dirty="0"/>
              <a:t>Uso de um </a:t>
            </a:r>
            <a:r>
              <a:rPr lang="pt-PT" i="1" dirty="0"/>
              <a:t>Kernel </a:t>
            </a:r>
            <a:r>
              <a:rPr lang="pt-PT" dirty="0"/>
              <a:t>3x3, para reduzir percentagem de áreas “desconhecidas” ou zonas com transições esbatidas entre tecidos. </a:t>
            </a:r>
          </a:p>
          <a:p>
            <a:pPr lvl="1"/>
            <a:r>
              <a:rPr lang="pt-PT" b="1" dirty="0"/>
              <a:t>Zonas de necrose</a:t>
            </a:r>
            <a:r>
              <a:rPr lang="pt-PT" dirty="0"/>
              <a:t>: Áreas pretas com tecido em avançado estado de infeção e decomposição;</a:t>
            </a:r>
          </a:p>
          <a:p>
            <a:pPr lvl="1"/>
            <a:r>
              <a:rPr lang="pt-PT" b="1" dirty="0"/>
              <a:t>Zonas de Fibrose</a:t>
            </a:r>
            <a:r>
              <a:rPr lang="pt-PT" dirty="0"/>
              <a:t>: Áreas esbranquiçadas ou amareladas;</a:t>
            </a:r>
          </a:p>
          <a:p>
            <a:pPr lvl="1"/>
            <a:r>
              <a:rPr lang="pt-PT" b="1" dirty="0"/>
              <a:t>Zonas de granulação</a:t>
            </a:r>
            <a:r>
              <a:rPr lang="pt-PT" dirty="0"/>
              <a:t>: Áreas avermelhadas ou rosadas, associadas ao tecido criado num processo de cicatrização.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214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12E5-58C4-494C-96BF-FCEC2CF6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Segmentação</a:t>
            </a:r>
            <a:br>
              <a:rPr lang="pt-PT" dirty="0"/>
            </a:b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45B77-F697-4D7B-8F37-68AC09D6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973"/>
            <a:ext cx="6140852" cy="4926012"/>
          </a:xfrm>
        </p:spPr>
        <p:txBody>
          <a:bodyPr>
            <a:normAutofit/>
          </a:bodyPr>
          <a:lstStyle/>
          <a:p>
            <a:r>
              <a:rPr lang="pt-PT" dirty="0"/>
              <a:t>Seleção de uma imagem;</a:t>
            </a:r>
          </a:p>
          <a:p>
            <a:r>
              <a:rPr lang="pt-PT" dirty="0"/>
              <a:t>Desenho de uma caixa para marcar a zona principal </a:t>
            </a:r>
          </a:p>
          <a:p>
            <a:pPr marL="0" indent="0">
              <a:buNone/>
            </a:pPr>
            <a:r>
              <a:rPr lang="pt-PT" dirty="0"/>
              <a:t>do ferimento;</a:t>
            </a:r>
          </a:p>
          <a:p>
            <a:r>
              <a:rPr lang="pt-PT" dirty="0"/>
              <a:t>Afinar a área da região segmentada: </a:t>
            </a:r>
          </a:p>
          <a:p>
            <a:pPr lvl="1"/>
            <a:r>
              <a:rPr lang="pt-PT" dirty="0"/>
              <a:t>Linhas a preto definam zonas do fundo do pé </a:t>
            </a:r>
            <a:r>
              <a:rPr lang="pt-PT" i="1" dirty="0"/>
              <a:t>(background)</a:t>
            </a:r>
          </a:p>
          <a:p>
            <a:pPr lvl="1"/>
            <a:r>
              <a:rPr lang="pt-PT" i="1" dirty="0"/>
              <a:t>Linhas a branco definem zonas da ferida a analisar </a:t>
            </a:r>
            <a:r>
              <a:rPr lang="pt-PT" dirty="0"/>
              <a:t>(foreground)</a:t>
            </a:r>
            <a:br>
              <a:rPr lang="pt-PT" dirty="0"/>
            </a:br>
            <a:endParaRPr lang="pt-PT" dirty="0"/>
          </a:p>
          <a:p>
            <a:r>
              <a:rPr lang="pt-PT" dirty="0"/>
              <a:t>Repetir o processo de segmentação e afinação até obter uma área da ferida satisfatória:</a:t>
            </a:r>
          </a:p>
          <a:p>
            <a:pPr lvl="1"/>
            <a:r>
              <a:rPr lang="pt-PT" dirty="0"/>
              <a:t>Quanto melhor definida a zona da úlcera, mais rigorosa será a quantificação das áreas de cada tecido </a:t>
            </a:r>
          </a:p>
          <a:p>
            <a:pPr lvl="1"/>
            <a:endParaRPr lang="pt-PT" dirty="0"/>
          </a:p>
        </p:txBody>
      </p:sp>
      <p:pic>
        <p:nvPicPr>
          <p:cNvPr id="5" name="Imagem 4" descr="Uma imagem com interior, alimentação&#10;&#10;Descrição gerada com confiança alta">
            <a:extLst>
              <a:ext uri="{FF2B5EF4-FFF2-40B4-BE49-F238E27FC236}">
                <a16:creationId xmlns:a16="http://schemas.microsoft.com/office/drawing/2014/main" id="{14F0E997-C234-4F0E-8BEA-2596F1AE7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62" y="313954"/>
            <a:ext cx="4696480" cy="1543265"/>
          </a:xfrm>
          <a:prstGeom prst="rect">
            <a:avLst/>
          </a:prstGeom>
        </p:spPr>
      </p:pic>
      <p:pic>
        <p:nvPicPr>
          <p:cNvPr id="7" name="Imagem 6" descr="Uma imagem com interior, bolo&#10;&#10;Descrição gerada com confiança muito alta">
            <a:extLst>
              <a:ext uri="{FF2B5EF4-FFF2-40B4-BE49-F238E27FC236}">
                <a16:creationId xmlns:a16="http://schemas.microsoft.com/office/drawing/2014/main" id="{EDFF6233-2892-45DB-895B-8C13EE916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62" y="1897673"/>
            <a:ext cx="4696480" cy="1552792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09A74CDF-4760-4F40-ACE2-7DE015D70D51}"/>
              </a:ext>
            </a:extLst>
          </p:cNvPr>
          <p:cNvGrpSpPr/>
          <p:nvPr/>
        </p:nvGrpSpPr>
        <p:grpSpPr>
          <a:xfrm>
            <a:off x="6925762" y="3826246"/>
            <a:ext cx="4696480" cy="2820739"/>
            <a:chOff x="2269331" y="466725"/>
            <a:chExt cx="7653338" cy="505126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FBDE8D9-617C-4459-A42E-0BCE6F132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9331" y="466725"/>
              <a:ext cx="7653338" cy="247808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55D8EE1-EB90-476E-B139-3743F4C91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9331" y="3017248"/>
              <a:ext cx="7653338" cy="2500745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3968885-E9EF-404B-B865-C01512240925}"/>
              </a:ext>
            </a:extLst>
          </p:cNvPr>
          <p:cNvSpPr txBox="1"/>
          <p:nvPr/>
        </p:nvSpPr>
        <p:spPr>
          <a:xfrm>
            <a:off x="6794528" y="139700"/>
            <a:ext cx="4929314" cy="345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668E54-F55D-4665-9230-DB9C994FC7A4}"/>
              </a:ext>
            </a:extLst>
          </p:cNvPr>
          <p:cNvSpPr txBox="1"/>
          <p:nvPr/>
        </p:nvSpPr>
        <p:spPr>
          <a:xfrm>
            <a:off x="6794528" y="3708400"/>
            <a:ext cx="4929314" cy="3009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490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ABB1F97-D9AF-4D43-9D2B-E5C4A8D45304}"/>
              </a:ext>
            </a:extLst>
          </p:cNvPr>
          <p:cNvSpPr txBox="1"/>
          <p:nvPr/>
        </p:nvSpPr>
        <p:spPr>
          <a:xfrm>
            <a:off x="7626072" y="177800"/>
            <a:ext cx="4418243" cy="4098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3212E5-58C4-494C-96BF-FCEC2CF6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91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/>
              <a:t>Análise</a:t>
            </a:r>
            <a:br>
              <a:rPr lang="pt-PT" dirty="0"/>
            </a:b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45B77-F697-4D7B-8F37-68AC09D6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6" y="1263650"/>
            <a:ext cx="6865064" cy="3613150"/>
          </a:xfrm>
        </p:spPr>
        <p:txBody>
          <a:bodyPr>
            <a:normAutofit/>
          </a:bodyPr>
          <a:lstStyle/>
          <a:p>
            <a:r>
              <a:rPr lang="pt-PT" dirty="0"/>
              <a:t>Deteção dos diferentes tecidos com base no espectro de cores de cada região do ferimento.</a:t>
            </a:r>
          </a:p>
          <a:p>
            <a:pPr lvl="1"/>
            <a:r>
              <a:rPr lang="pt-PT" dirty="0"/>
              <a:t>Sistema RGB define cores segundo a atribuição de pesos às três cores primárias.</a:t>
            </a:r>
            <a:br>
              <a:rPr lang="pt-PT" dirty="0"/>
            </a:br>
            <a:r>
              <a:rPr lang="pt-PT" dirty="0"/>
              <a:t>-&gt; demasiado genérico para descrever cores segundo intervalos;</a:t>
            </a:r>
          </a:p>
          <a:p>
            <a:pPr lvl="1"/>
            <a:r>
              <a:rPr lang="pt-PT" dirty="0"/>
              <a:t>Uso do sistema digital </a:t>
            </a:r>
            <a:r>
              <a:rPr lang="pt-PT" i="1" dirty="0"/>
              <a:t>HSL:</a:t>
            </a:r>
            <a:br>
              <a:rPr lang="pt-PT" dirty="0"/>
            </a:br>
            <a:r>
              <a:rPr lang="pt-PT" dirty="0"/>
              <a:t>	H – Tonalidade: define uma cor </a:t>
            </a:r>
            <a:br>
              <a:rPr lang="pt-PT" dirty="0"/>
            </a:br>
            <a:r>
              <a:rPr lang="pt-PT" dirty="0"/>
              <a:t>	S – Saturação: define a pureza da cor</a:t>
            </a:r>
            <a:br>
              <a:rPr lang="pt-PT" dirty="0"/>
            </a:br>
            <a:r>
              <a:rPr lang="pt-PT" dirty="0"/>
              <a:t>	L – Brilho: define a luminosidade da cor</a:t>
            </a:r>
          </a:p>
          <a:p>
            <a:pPr lvl="1"/>
            <a:r>
              <a:rPr lang="pt-PT" dirty="0"/>
              <a:t>Definir as cores por intervalo permite contornar problemas relacionados com sombras ou diferentes exposições entre imagens.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D642E0-9A3B-4269-B0C6-33882D60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77801"/>
            <a:ext cx="4418243" cy="4007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FB65D27-D7C9-41C4-8E6C-D9B878C4E87F}"/>
                  </a:ext>
                </a:extLst>
              </p:cNvPr>
              <p:cNvSpPr txBox="1"/>
              <p:nvPr/>
            </p:nvSpPr>
            <p:spPr>
              <a:xfrm>
                <a:off x="677334" y="4801671"/>
                <a:ext cx="8438091" cy="2010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Bef>
                    <a:spcPts val="1000"/>
                  </a:spcBef>
                  <a:buClr>
                    <a:srgbClr val="F07F09"/>
                  </a:buClr>
                  <a:buSzPct val="80000"/>
                  <a:buFont typeface="Wingdings 3" charset="2"/>
                  <a:buChar char=""/>
                </a:pPr>
                <a:r>
                  <a:rPr lang="pt-PT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Zonas necrose </a:t>
                </a:r>
                <a:r>
                  <a:rPr lang="pt-PT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PT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</m:t>
                    </m:r>
                  </m:oMath>
                </a14:m>
                <a:r>
                  <a:rPr lang="pt-PT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(cores próximas preto)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F07F09"/>
                  </a:buClr>
                  <a:buSzPct val="80000"/>
                  <a:buFont typeface="Wingdings 3" charset="2"/>
                  <a:buChar char=""/>
                </a:pPr>
                <a:r>
                  <a:rPr lang="pt-PT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Zonas de fibrose </a:t>
                </a:r>
                <a:r>
                  <a:rPr lang="pt-PT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PT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≤45 </m:t>
                    </m:r>
                  </m:oMath>
                </a14:m>
                <a:r>
                  <a:rPr lang="pt-PT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(cores próximas amarelo) ou quando </a:t>
                </a:r>
                <a14:m>
                  <m:oMath xmlns:m="http://schemas.openxmlformats.org/officeDocument/2006/math"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&gt;200</m:t>
                    </m:r>
                  </m:oMath>
                </a14:m>
                <a:r>
                  <a:rPr lang="pt-PT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(cores esbranquiçadas)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F07F09"/>
                  </a:buClr>
                  <a:buSzPct val="80000"/>
                  <a:buFont typeface="Wingdings 3" charset="2"/>
                  <a:buChar char=""/>
                </a:pPr>
                <a:r>
                  <a:rPr lang="pt-PT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Zonas de granulação </a:t>
                </a:r>
                <a:r>
                  <a:rPr lang="pt-PT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PT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pt-PT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ou quando </a:t>
                </a:r>
                <a14:m>
                  <m:oMath xmlns:m="http://schemas.openxmlformats.org/officeDocument/2006/math">
                    <m:r>
                      <a:rPr lang="pt-PT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230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pt-PT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≤240</m:t>
                    </m:r>
                  </m:oMath>
                </a14:m>
                <a:r>
                  <a:rPr lang="pt-PT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(cores vermelhas e rosadas)</a:t>
                </a:r>
              </a:p>
              <a:p>
                <a:endParaRPr lang="pt-PT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FB65D27-D7C9-41C4-8E6C-D9B878C4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801671"/>
                <a:ext cx="8438091" cy="2010807"/>
              </a:xfrm>
              <a:prstGeom prst="rect">
                <a:avLst/>
              </a:prstGeom>
              <a:blipFill>
                <a:blip r:embed="rId3"/>
                <a:stretch>
                  <a:fillRect l="-145" t="-212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0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DD673-F681-4015-8D71-174C6703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CB6AE3-FE75-4732-9E96-BF24948B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56" y="1384299"/>
            <a:ext cx="8789688" cy="52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15E8C15-B566-4F98-A078-50A10873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78" y="171450"/>
            <a:ext cx="9084446" cy="31571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D6C455-7EEE-4CED-BEFF-1AB19F03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65" y="3429000"/>
            <a:ext cx="9135959" cy="31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58D053-390A-433F-A985-C5DC13C8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65" y="171450"/>
            <a:ext cx="9135959" cy="318571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F4351A-9BD5-4D1C-85F5-930FAA90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73" y="3762375"/>
            <a:ext cx="914445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1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BE1AEE-934A-477A-BC70-2FCF2066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73" y="333375"/>
            <a:ext cx="9144451" cy="2625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C42102A-190F-4D0A-A127-A92DABB99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73" y="3226283"/>
            <a:ext cx="9144451" cy="32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26E41D-91F3-4FCB-9A01-7725DCBD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77" y="147638"/>
            <a:ext cx="9084446" cy="31887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6FD527-F434-4703-9E2C-001FCB8F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77" y="3429000"/>
            <a:ext cx="9084446" cy="31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0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spe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221</Words>
  <Application>Microsoft Office PowerPoint</Application>
  <PresentationFormat>Ecrã Panorâmico</PresentationFormat>
  <Paragraphs>40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Faceta</vt:lpstr>
      <vt:lpstr>Segmentação Imagens de Pé Diabético</vt:lpstr>
      <vt:lpstr>Algoritmo </vt:lpstr>
      <vt:lpstr>Segmentação  </vt:lpstr>
      <vt:lpstr>Análise  </vt:lpstr>
      <vt:lpstr>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Miranda</dc:creator>
  <cp:lastModifiedBy>Miguel Miranda</cp:lastModifiedBy>
  <cp:revision>15</cp:revision>
  <dcterms:created xsi:type="dcterms:W3CDTF">2018-02-20T18:17:19Z</dcterms:created>
  <dcterms:modified xsi:type="dcterms:W3CDTF">2018-02-21T14:31:02Z</dcterms:modified>
</cp:coreProperties>
</file>