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7" r:id="rId2"/>
    <p:sldId id="260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Esmeralda Alves Fernandes" initials="AEAF" lastIdx="1" clrIdx="0">
    <p:extLst>
      <p:ext uri="{19B8F6BF-5375-455C-9EA6-DF929625EA0E}">
        <p15:presenceInfo xmlns:p15="http://schemas.microsoft.com/office/powerpoint/2012/main" userId="9ad7cdd627b37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71058" autoAdjust="0"/>
  </p:normalViewPr>
  <p:slideViewPr>
    <p:cSldViewPr snapToGrid="0">
      <p:cViewPr varScale="1">
        <p:scale>
          <a:sx n="77" d="100"/>
          <a:sy n="77" d="100"/>
        </p:scale>
        <p:origin x="161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0EFDC-066B-4082-9091-AD6C428AC2DA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61D9F-FC5C-48DD-9338-9FA4FD9241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20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010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Satisfação: “bem estar”, felicidade com a ocorrência de algo.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Excitação: No ser humano, nível de adrenalina num determinado momento </a:t>
            </a:r>
          </a:p>
          <a:p>
            <a:r>
              <a:rPr lang="pt-PT" dirty="0"/>
              <a:t>Controlo : poder de decisão </a:t>
            </a:r>
            <a:r>
              <a:rPr lang="pt-PT" dirty="0" err="1"/>
              <a:t>vs</a:t>
            </a:r>
            <a:r>
              <a:rPr lang="pt-PT" dirty="0"/>
              <a:t> submissão/obediência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334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008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803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1. onde o agente se insere;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551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1. onde o agente se insere;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08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61D9F-FC5C-48DD-9338-9FA4FD9241E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50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38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67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5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11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64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585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240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9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03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20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86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56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65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5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827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797D-177E-4E27-A6BA-EC75F2E65695}" type="datetimeFigureOut">
              <a:rPr lang="pt-PT" smtClean="0"/>
              <a:t>11/03/2018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E2648-7F3B-477F-9ED6-976C696679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363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3C7F1-F70D-45EA-8D9A-1CAA6434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123" y="1406769"/>
            <a:ext cx="9240146" cy="3253154"/>
          </a:xfrm>
        </p:spPr>
        <p:txBody>
          <a:bodyPr/>
          <a:lstStyle/>
          <a:p>
            <a:r>
              <a:rPr lang="pt-PT" sz="4400" i="1" dirty="0">
                <a:solidFill>
                  <a:srgbClr val="002060"/>
                </a:solidFill>
              </a:rPr>
              <a:t>Programação</a:t>
            </a:r>
            <a:r>
              <a:rPr lang="en-US" sz="4400" i="1" dirty="0">
                <a:solidFill>
                  <a:srgbClr val="002060"/>
                </a:solidFill>
              </a:rPr>
              <a:t> de </a:t>
            </a:r>
            <a:r>
              <a:rPr lang="en-US" sz="4400" i="1" dirty="0" err="1">
                <a:solidFill>
                  <a:srgbClr val="002060"/>
                </a:solidFill>
              </a:rPr>
              <a:t>robôs</a:t>
            </a:r>
            <a:r>
              <a:rPr lang="en-US" sz="4400" i="1" dirty="0">
                <a:solidFill>
                  <a:srgbClr val="002060"/>
                </a:solidFill>
              </a:rPr>
              <a:t> - </a:t>
            </a:r>
            <a:r>
              <a:rPr lang="en-US" sz="4400" i="1" dirty="0" err="1">
                <a:solidFill>
                  <a:srgbClr val="002060"/>
                </a:solidFill>
              </a:rPr>
              <a:t>RoboCode</a:t>
            </a:r>
            <a:br>
              <a:rPr lang="en-US" sz="4800" i="1" dirty="0"/>
            </a:br>
            <a:r>
              <a:rPr lang="pt-PT" sz="3600" dirty="0"/>
              <a:t>Comportamentos e modelos emocionais</a:t>
            </a:r>
            <a:br>
              <a:rPr lang="pt-PT" sz="4400" dirty="0"/>
            </a:br>
            <a:endParaRPr lang="en-US" sz="4800" i="1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826F26C-6456-42AE-A85C-20702B13D072}"/>
              </a:ext>
            </a:extLst>
          </p:cNvPr>
          <p:cNvGrpSpPr/>
          <p:nvPr/>
        </p:nvGrpSpPr>
        <p:grpSpPr>
          <a:xfrm>
            <a:off x="78838" y="5340010"/>
            <a:ext cx="11885392" cy="1517990"/>
            <a:chOff x="78838" y="5340010"/>
            <a:chExt cx="11885392" cy="1517990"/>
          </a:xfrm>
        </p:grpSpPr>
        <p:sp>
          <p:nvSpPr>
            <p:cNvPr id="4" name="Subtítulo 2">
              <a:extLst>
                <a:ext uri="{FF2B5EF4-FFF2-40B4-BE49-F238E27FC236}">
                  <a16:creationId xmlns:a16="http://schemas.microsoft.com/office/drawing/2014/main" id="{B72A4D98-F6A9-41C3-B10B-2C82554E7BC9}"/>
                </a:ext>
              </a:extLst>
            </p:cNvPr>
            <p:cNvSpPr txBox="1">
              <a:spLocks/>
            </p:cNvSpPr>
            <p:nvPr/>
          </p:nvSpPr>
          <p:spPr>
            <a:xfrm>
              <a:off x="6369937" y="5340010"/>
              <a:ext cx="5594293" cy="125391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Grupo :</a:t>
              </a:r>
            </a:p>
            <a:p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André Gonçalves, A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Miguel Miranda, A74726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Rogério Moreira, A74634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Tiago Sá, A</a:t>
              </a:r>
            </a:p>
          </p:txBody>
        </p:sp>
        <p:sp>
          <p:nvSpPr>
            <p:cNvPr id="5" name="Subtítulo 2">
              <a:extLst>
                <a:ext uri="{FF2B5EF4-FFF2-40B4-BE49-F238E27FC236}">
                  <a16:creationId xmlns:a16="http://schemas.microsoft.com/office/drawing/2014/main" id="{404D9583-DABA-41E3-9589-D348661909C6}"/>
                </a:ext>
              </a:extLst>
            </p:cNvPr>
            <p:cNvSpPr txBox="1">
              <a:spLocks/>
            </p:cNvSpPr>
            <p:nvPr/>
          </p:nvSpPr>
          <p:spPr>
            <a:xfrm>
              <a:off x="1774674" y="5497025"/>
              <a:ext cx="4047391" cy="10968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Mestrado Integrado em Engenharia Informática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Perfil de Sistemas Inteligentes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Março de 2018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2D5EE5-6B53-43C8-BBF3-21C3BBAE0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8" y="5404425"/>
              <a:ext cx="1695837" cy="1453575"/>
            </a:xfrm>
            <a:prstGeom prst="rect">
              <a:avLst/>
            </a:prstGeom>
          </p:spPr>
        </p:pic>
      </p:grpSp>
      <p:sp>
        <p:nvSpPr>
          <p:cNvPr id="11" name="Subtítulo 10">
            <a:extLst>
              <a:ext uri="{FF2B5EF4-FFF2-40B4-BE49-F238E27FC236}">
                <a16:creationId xmlns:a16="http://schemas.microsoft.com/office/drawing/2014/main" id="{9A8DDB09-5ED0-4387-B4AF-218F1B4F5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880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D062-40B5-4870-99EB-0BCE0FFA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37844"/>
          </a:xfrm>
        </p:spPr>
        <p:txBody>
          <a:bodyPr>
            <a:normAutofit/>
          </a:bodyPr>
          <a:lstStyle/>
          <a:p>
            <a:r>
              <a:rPr lang="pt-PT" i="1" dirty="0"/>
              <a:t>Dimensões modelo PAC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D2943-E8D0-4723-89DD-CD2773DF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46958" cy="4205042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Mede o estado emocional com base em três dimensões: Satisfação, Excitação e Controlo;</a:t>
            </a:r>
          </a:p>
          <a:p>
            <a:pPr algn="just"/>
            <a:r>
              <a:rPr lang="pt-PT" sz="2200" dirty="0"/>
              <a:t>O ambiente afeta de forma direta o estado emocional do agente;</a:t>
            </a:r>
          </a:p>
          <a:p>
            <a:pPr algn="just"/>
            <a:endParaRPr lang="pt-PT" sz="2200" dirty="0"/>
          </a:p>
          <a:p>
            <a:pPr algn="just"/>
            <a:r>
              <a:rPr lang="pt-PT" sz="2200" b="1" dirty="0"/>
              <a:t>Satisfação: </a:t>
            </a:r>
            <a:r>
              <a:rPr lang="pt-PT" sz="2200" dirty="0"/>
              <a:t>mede o grau de satisfação do agente, perante a perceção ou ocorrência de um evento;</a:t>
            </a:r>
          </a:p>
          <a:p>
            <a:pPr algn="just"/>
            <a:r>
              <a:rPr lang="pt-PT" sz="2200" b="1" dirty="0"/>
              <a:t>Excitação: </a:t>
            </a:r>
            <a:r>
              <a:rPr lang="pt-PT" sz="2200" dirty="0"/>
              <a:t>mede a quantidade de energia do agente:</a:t>
            </a:r>
          </a:p>
          <a:p>
            <a:pPr algn="just"/>
            <a:r>
              <a:rPr lang="pt-PT" sz="2200" b="1" dirty="0"/>
              <a:t>Controlo: </a:t>
            </a:r>
            <a:r>
              <a:rPr lang="pt-PT" sz="2200" dirty="0"/>
              <a:t>representa o grau de controlo do agente face num determinado ambiente.</a:t>
            </a:r>
            <a:endParaRPr lang="pt-PT" sz="2200" b="1" dirty="0"/>
          </a:p>
          <a:p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502B4D-17F1-40F8-BE77-4C1645358D1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1. Modelo Emocional PAC</a:t>
            </a:r>
            <a:endParaRPr lang="pt-PT" dirty="0"/>
          </a:p>
          <a:p>
            <a:pPr lvl="1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72044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D062-40B5-4870-99EB-0BCE0FFA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37844"/>
          </a:xfrm>
        </p:spPr>
        <p:txBody>
          <a:bodyPr>
            <a:normAutofit/>
          </a:bodyPr>
          <a:lstStyle/>
          <a:p>
            <a:r>
              <a:rPr lang="pt-PT" i="1" dirty="0"/>
              <a:t>Implementação modelo PAC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D2943-E8D0-4723-89DD-CD2773DF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46958" cy="4205042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Integrado no paradigma de uma </a:t>
            </a:r>
            <a:r>
              <a:rPr lang="pt-PT" sz="2200" b="1" dirty="0"/>
              <a:t>arquitetura reativa</a:t>
            </a:r>
            <a:r>
              <a:rPr lang="pt-PT" sz="2200" dirty="0"/>
              <a:t>;</a:t>
            </a:r>
          </a:p>
          <a:p>
            <a:pPr algn="just"/>
            <a:r>
              <a:rPr lang="pt-PT" sz="2200" dirty="0"/>
              <a:t>Dimensões emocionais quantificadas com valores inteiros; </a:t>
            </a:r>
          </a:p>
          <a:p>
            <a:pPr algn="just"/>
            <a:endParaRPr lang="pt-PT" sz="2200" dirty="0"/>
          </a:p>
          <a:p>
            <a:pPr algn="just"/>
            <a:r>
              <a:rPr lang="pt-PT" sz="2200" dirty="0"/>
              <a:t>Expressões condicionais definem de forma imediata a consequência da perceção de um evento no estado emocional:</a:t>
            </a:r>
          </a:p>
          <a:p>
            <a:pPr lvl="1" algn="just"/>
            <a:r>
              <a:rPr lang="pt-PT" sz="2000" dirty="0" err="1"/>
              <a:t>If</a:t>
            </a:r>
            <a:r>
              <a:rPr lang="pt-PT" sz="2000" dirty="0"/>
              <a:t> (evento_1) -&gt; </a:t>
            </a:r>
            <a:r>
              <a:rPr lang="pt-PT" sz="2000" dirty="0" err="1"/>
              <a:t>influencia_estado</a:t>
            </a:r>
            <a:r>
              <a:rPr lang="pt-PT" sz="2000" dirty="0"/>
              <a:t>(p1, p2, p3);</a:t>
            </a:r>
          </a:p>
          <a:p>
            <a:pPr marL="457200" lvl="1" indent="0" algn="just">
              <a:buNone/>
            </a:pPr>
            <a:r>
              <a:rPr lang="pt-PT" sz="2000" dirty="0"/>
              <a:t>	…</a:t>
            </a:r>
          </a:p>
          <a:p>
            <a:pPr lvl="1" algn="just"/>
            <a:r>
              <a:rPr lang="pt-PT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If</a:t>
            </a: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pt-PT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evento_N</a:t>
            </a: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-&gt; </a:t>
            </a:r>
            <a:r>
              <a:rPr lang="pt-PT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influencia_estado</a:t>
            </a: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(p1’, p2’, p3’);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502B4D-17F1-40F8-BE77-4C1645358D1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1. Modelo Emocional PAC</a:t>
            </a:r>
            <a:endParaRPr lang="pt-PT" dirty="0"/>
          </a:p>
          <a:p>
            <a:pPr lvl="1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44179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D062-40B5-4870-99EB-0BCE0FFA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37844"/>
          </a:xfrm>
        </p:spPr>
        <p:txBody>
          <a:bodyPr>
            <a:normAutofit/>
          </a:bodyPr>
          <a:lstStyle/>
          <a:p>
            <a:r>
              <a:rPr lang="pt-PT" i="1" dirty="0"/>
              <a:t>Eventos modelo PAC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D2943-E8D0-4723-89DD-CD2773DF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46958" cy="4205042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Se um robot destruir ou acertar num inimigo, o seu nível de satisfação sobe;</a:t>
            </a:r>
          </a:p>
          <a:p>
            <a:pPr algn="just"/>
            <a:r>
              <a:rPr lang="pt-PT" sz="2200" dirty="0"/>
              <a:t>Se o robô for atingido, o seu nível de satisfação desce; </a:t>
            </a:r>
          </a:p>
          <a:p>
            <a:pPr algn="just"/>
            <a:r>
              <a:rPr lang="pt-PT" sz="2200" dirty="0"/>
              <a:t>O robô chefe de equipa tem o nível de controlo estático e máximo, podendo dar indicações e ordens aos elementos da equipa;</a:t>
            </a:r>
          </a:p>
          <a:p>
            <a:pPr algn="just"/>
            <a:r>
              <a:rPr lang="pt-PT" sz="2200" dirty="0"/>
              <a:t>No inicio de cada </a:t>
            </a:r>
            <a:r>
              <a:rPr lang="pt-PT" sz="2200" i="1" dirty="0"/>
              <a:t>round</a:t>
            </a:r>
            <a:r>
              <a:rPr lang="pt-PT" sz="2200" dirty="0"/>
              <a:t> o nível de energia é máximo para qualquer robô;</a:t>
            </a:r>
          </a:p>
          <a:p>
            <a:pPr algn="just"/>
            <a:r>
              <a:rPr lang="pt-PT" sz="2200" dirty="0"/>
              <a:t>Sempre que robôs da mesma equipa se cruzam o nível de energia de ambos aumenta (motivação);</a:t>
            </a:r>
          </a:p>
          <a:p>
            <a:pPr algn="just"/>
            <a:r>
              <a:rPr lang="pt-PT" sz="2200" dirty="0"/>
              <a:t>...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502B4D-17F1-40F8-BE77-4C1645358D1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1. Modelo Emocional PAC</a:t>
            </a:r>
            <a:endParaRPr lang="pt-PT" dirty="0"/>
          </a:p>
          <a:p>
            <a:pPr lvl="1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18494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D062-40B5-4870-99EB-0BCE0FFA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37844"/>
          </a:xfrm>
        </p:spPr>
        <p:txBody>
          <a:bodyPr>
            <a:normAutofit/>
          </a:bodyPr>
          <a:lstStyle/>
          <a:p>
            <a:r>
              <a:rPr lang="pt-PT" i="1" dirty="0"/>
              <a:t>Dimensões modelo OCC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D2943-E8D0-4723-89DD-CD2773DF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2907"/>
            <a:ext cx="9046958" cy="4431323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400" dirty="0"/>
              <a:t>Quantifica o peso de cada emoção com base nos eventos, agentes ou objetos do ambiente;</a:t>
            </a:r>
          </a:p>
          <a:p>
            <a:pPr algn="just"/>
            <a:r>
              <a:rPr lang="pt-PT" sz="2400" dirty="0"/>
              <a:t>Permite representar um qualquer número de traços emocionais;</a:t>
            </a:r>
          </a:p>
          <a:p>
            <a:pPr algn="just"/>
            <a:r>
              <a:rPr lang="pt-PT" sz="2400" dirty="0"/>
              <a:t>A influência dos eventos passam por um processo de 5 fases:</a:t>
            </a:r>
          </a:p>
          <a:p>
            <a:pPr lvl="1" algn="just"/>
            <a:r>
              <a:rPr lang="pt-PT" sz="2000" b="1" dirty="0"/>
              <a:t>Classificação:</a:t>
            </a:r>
            <a:r>
              <a:rPr lang="pt-PT" sz="2000" dirty="0"/>
              <a:t> </a:t>
            </a:r>
            <a:r>
              <a:rPr lang="pt-PT" sz="2000" dirty="0" err="1"/>
              <a:t>sensorização</a:t>
            </a:r>
            <a:r>
              <a:rPr lang="pt-PT" sz="2000" dirty="0"/>
              <a:t> e observação de um evento;</a:t>
            </a:r>
          </a:p>
          <a:p>
            <a:pPr lvl="1" algn="just"/>
            <a:r>
              <a:rPr lang="pt-PT" sz="2000" b="1" dirty="0"/>
              <a:t>Quantificação:</a:t>
            </a:r>
            <a:r>
              <a:rPr lang="pt-PT" sz="2000" dirty="0"/>
              <a:t> mede a influencia do evento em cada traço emocional;</a:t>
            </a:r>
          </a:p>
          <a:p>
            <a:pPr lvl="1" algn="just"/>
            <a:r>
              <a:rPr lang="pt-PT" sz="2000" b="1" dirty="0"/>
              <a:t>Interação: </a:t>
            </a:r>
            <a:r>
              <a:rPr lang="pt-PT" sz="2000" dirty="0"/>
              <a:t>altera o estado emocional, com base nos pesos determinados;</a:t>
            </a:r>
          </a:p>
          <a:p>
            <a:pPr lvl="1" algn="just"/>
            <a:r>
              <a:rPr lang="pt-PT" sz="2000" b="1" dirty="0"/>
              <a:t>Mapeamento: </a:t>
            </a:r>
            <a:r>
              <a:rPr lang="pt-PT" sz="2000" dirty="0"/>
              <a:t>reúne um conjunto de ações possíveis com base no novo estado emocional;</a:t>
            </a:r>
          </a:p>
          <a:p>
            <a:pPr lvl="1" algn="just"/>
            <a:r>
              <a:rPr lang="pt-PT" sz="2000" b="1" dirty="0"/>
              <a:t>Expressão: </a:t>
            </a:r>
            <a:r>
              <a:rPr lang="pt-PT" sz="2000" dirty="0"/>
              <a:t>Execução (ou não)  da ação melhor avaliada na fase anterior.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502B4D-17F1-40F8-BE77-4C1645358D1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2. Modelo Emocional OCC</a:t>
            </a:r>
            <a:endParaRPr lang="pt-PT" dirty="0"/>
          </a:p>
          <a:p>
            <a:pPr lvl="1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93025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D062-40B5-4870-99EB-0BCE0FFA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37844"/>
          </a:xfrm>
        </p:spPr>
        <p:txBody>
          <a:bodyPr>
            <a:normAutofit/>
          </a:bodyPr>
          <a:lstStyle/>
          <a:p>
            <a:r>
              <a:rPr lang="pt-PT" i="1" dirty="0"/>
              <a:t>Implementação modelo OCC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D2943-E8D0-4723-89DD-CD2773DF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2907"/>
            <a:ext cx="9046958" cy="4431323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Integrado no paradigma de uma </a:t>
            </a:r>
            <a:r>
              <a:rPr lang="pt-PT" sz="2200" b="1" dirty="0"/>
              <a:t>arquitetura deliberativa</a:t>
            </a:r>
            <a:r>
              <a:rPr lang="pt-PT" sz="2200" dirty="0"/>
              <a:t>;</a:t>
            </a:r>
          </a:p>
          <a:p>
            <a:pPr algn="just"/>
            <a:r>
              <a:rPr lang="pt-PT" sz="2200" dirty="0"/>
              <a:t>Seleção de um conjunto de dimensões emocionais relacionado com o contexto:</a:t>
            </a:r>
          </a:p>
          <a:p>
            <a:pPr lvl="1" algn="just"/>
            <a:r>
              <a:rPr lang="pt-PT" sz="2200" dirty="0" err="1"/>
              <a:t>Fairplay</a:t>
            </a:r>
            <a:r>
              <a:rPr lang="pt-PT" sz="2200" dirty="0"/>
              <a:t>, competitividade, agressividade, passividade, etc… </a:t>
            </a:r>
          </a:p>
          <a:p>
            <a:pPr algn="just"/>
            <a:r>
              <a:rPr lang="pt-PT" sz="2200" dirty="0"/>
              <a:t> Traços emocionais quantificadas com valores inteiros; </a:t>
            </a:r>
          </a:p>
          <a:p>
            <a:pPr algn="just"/>
            <a:r>
              <a:rPr lang="pt-PT" sz="2200" dirty="0"/>
              <a:t>Integra robôs que seguem uma determinada estratégia complexa, decidindo qual a melhor ação de um conjunto de ações possíveis</a:t>
            </a:r>
          </a:p>
          <a:p>
            <a:pPr lvl="1" algn="just"/>
            <a:r>
              <a:rPr lang="pt-PT" sz="2200" dirty="0"/>
              <a:t>Incorporada nos lideres de cada equipa.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502B4D-17F1-40F8-BE77-4C1645358D1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286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i="1" dirty="0"/>
          </a:p>
          <a:p>
            <a:r>
              <a:rPr lang="pt-PT" i="1" dirty="0"/>
              <a:t>	2. Modelo Emocional OCC</a:t>
            </a:r>
            <a:endParaRPr lang="pt-PT" dirty="0"/>
          </a:p>
          <a:p>
            <a:pPr lvl="1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54936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3C7F1-F70D-45EA-8D9A-1CAA6434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123" y="1406769"/>
            <a:ext cx="9240146" cy="3253154"/>
          </a:xfrm>
        </p:spPr>
        <p:txBody>
          <a:bodyPr/>
          <a:lstStyle/>
          <a:p>
            <a:r>
              <a:rPr lang="pt-PT" sz="4400" i="1" dirty="0">
                <a:solidFill>
                  <a:srgbClr val="002060"/>
                </a:solidFill>
              </a:rPr>
              <a:t>Programação</a:t>
            </a:r>
            <a:r>
              <a:rPr lang="en-US" sz="4400" i="1" dirty="0">
                <a:solidFill>
                  <a:srgbClr val="002060"/>
                </a:solidFill>
              </a:rPr>
              <a:t> de </a:t>
            </a:r>
            <a:r>
              <a:rPr lang="en-US" sz="4400" i="1" dirty="0" err="1">
                <a:solidFill>
                  <a:srgbClr val="002060"/>
                </a:solidFill>
              </a:rPr>
              <a:t>robôs</a:t>
            </a:r>
            <a:r>
              <a:rPr lang="en-US" sz="4400" i="1" dirty="0">
                <a:solidFill>
                  <a:srgbClr val="002060"/>
                </a:solidFill>
              </a:rPr>
              <a:t> - </a:t>
            </a:r>
            <a:r>
              <a:rPr lang="en-US" sz="4400" i="1" dirty="0" err="1">
                <a:solidFill>
                  <a:srgbClr val="002060"/>
                </a:solidFill>
              </a:rPr>
              <a:t>RoboCode</a:t>
            </a:r>
            <a:br>
              <a:rPr lang="en-US" sz="4800" i="1" dirty="0"/>
            </a:br>
            <a:r>
              <a:rPr lang="pt-PT" sz="3600" dirty="0"/>
              <a:t>Comportamentos e modelos emocionais</a:t>
            </a:r>
            <a:br>
              <a:rPr lang="pt-PT" sz="4400" dirty="0"/>
            </a:br>
            <a:endParaRPr lang="en-US" sz="4800" i="1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826F26C-6456-42AE-A85C-20702B13D072}"/>
              </a:ext>
            </a:extLst>
          </p:cNvPr>
          <p:cNvGrpSpPr/>
          <p:nvPr/>
        </p:nvGrpSpPr>
        <p:grpSpPr>
          <a:xfrm>
            <a:off x="78838" y="5340010"/>
            <a:ext cx="11885392" cy="1517990"/>
            <a:chOff x="78838" y="5340010"/>
            <a:chExt cx="11885392" cy="1517990"/>
          </a:xfrm>
        </p:grpSpPr>
        <p:sp>
          <p:nvSpPr>
            <p:cNvPr id="4" name="Subtítulo 2">
              <a:extLst>
                <a:ext uri="{FF2B5EF4-FFF2-40B4-BE49-F238E27FC236}">
                  <a16:creationId xmlns:a16="http://schemas.microsoft.com/office/drawing/2014/main" id="{B72A4D98-F6A9-41C3-B10B-2C82554E7BC9}"/>
                </a:ext>
              </a:extLst>
            </p:cNvPr>
            <p:cNvSpPr txBox="1">
              <a:spLocks/>
            </p:cNvSpPr>
            <p:nvPr/>
          </p:nvSpPr>
          <p:spPr>
            <a:xfrm>
              <a:off x="6369937" y="5340010"/>
              <a:ext cx="5594293" cy="125391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Grupo :</a:t>
              </a:r>
            </a:p>
            <a:p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André Gonçalves, A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Miguel Miranda, A74726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Rogério Moreira, A74634</a:t>
              </a:r>
              <a:b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pt-PT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Tiago Sá, A</a:t>
              </a:r>
            </a:p>
          </p:txBody>
        </p:sp>
        <p:sp>
          <p:nvSpPr>
            <p:cNvPr id="5" name="Subtítulo 2">
              <a:extLst>
                <a:ext uri="{FF2B5EF4-FFF2-40B4-BE49-F238E27FC236}">
                  <a16:creationId xmlns:a16="http://schemas.microsoft.com/office/drawing/2014/main" id="{404D9583-DABA-41E3-9589-D348661909C6}"/>
                </a:ext>
              </a:extLst>
            </p:cNvPr>
            <p:cNvSpPr txBox="1">
              <a:spLocks/>
            </p:cNvSpPr>
            <p:nvPr/>
          </p:nvSpPr>
          <p:spPr>
            <a:xfrm>
              <a:off x="1774674" y="5497025"/>
              <a:ext cx="4047391" cy="10968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Mestrado Integrado em Engenharia Informática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Perfil de Sistemas Inteligentes</a:t>
              </a:r>
            </a:p>
            <a:p>
              <a:pPr algn="l">
                <a:spcBef>
                  <a:spcPts val="0"/>
                </a:spcBef>
              </a:pPr>
              <a:r>
                <a:rPr lang="pt-PT" sz="1400" dirty="0">
                  <a:solidFill>
                    <a:srgbClr val="002060"/>
                  </a:solidFill>
                </a:rPr>
                <a:t>Março de 2018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E2D5EE5-6B53-43C8-BBF3-21C3BBAE0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8" y="5404425"/>
              <a:ext cx="1695837" cy="1453575"/>
            </a:xfrm>
            <a:prstGeom prst="rect">
              <a:avLst/>
            </a:prstGeom>
          </p:spPr>
        </p:pic>
      </p:grpSp>
      <p:sp>
        <p:nvSpPr>
          <p:cNvPr id="11" name="Subtítulo 10">
            <a:extLst>
              <a:ext uri="{FF2B5EF4-FFF2-40B4-BE49-F238E27FC236}">
                <a16:creationId xmlns:a16="http://schemas.microsoft.com/office/drawing/2014/main" id="{9A8DDB09-5ED0-4387-B4AF-218F1B4F5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0364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1437</TotalTime>
  <Words>492</Words>
  <Application>Microsoft Office PowerPoint</Application>
  <PresentationFormat>Ecrã Panorâmico</PresentationFormat>
  <Paragraphs>72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</vt:lpstr>
      <vt:lpstr>Programação de robôs - RoboCode Comportamentos e modelos emocionais </vt:lpstr>
      <vt:lpstr>Dimensões modelo PAC</vt:lpstr>
      <vt:lpstr>Implementação modelo PAC</vt:lpstr>
      <vt:lpstr>Eventos modelo PAC</vt:lpstr>
      <vt:lpstr>Dimensões modelo OCC</vt:lpstr>
      <vt:lpstr>Implementação modelo OCC</vt:lpstr>
      <vt:lpstr>Programação de robôs - RoboCode Comportamentos e modelos emocionais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Aprendizagem</dc:title>
  <dc:creator>Miguel Dias Miranda</dc:creator>
  <cp:lastModifiedBy>Miguel Miranda</cp:lastModifiedBy>
  <cp:revision>95</cp:revision>
  <dcterms:created xsi:type="dcterms:W3CDTF">2017-10-26T21:20:52Z</dcterms:created>
  <dcterms:modified xsi:type="dcterms:W3CDTF">2018-03-11T23:04:07Z</dcterms:modified>
</cp:coreProperties>
</file>