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72" r:id="rId9"/>
    <p:sldId id="268" r:id="rId10"/>
    <p:sldId id="273" r:id="rId11"/>
    <p:sldId id="276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BE69635-B90D-4C52-B3A0-D9A5E6A8DD68}">
          <p14:sldIdLst>
            <p14:sldId id="257"/>
            <p14:sldId id="260"/>
            <p14:sldId id="262"/>
            <p14:sldId id="263"/>
            <p14:sldId id="264"/>
            <p14:sldId id="265"/>
          </p14:sldIdLst>
        </p14:section>
        <p14:section name="Secção Sem Título" id="{3E9761B3-3CD9-4E7E-B55A-0D6CEA495075}">
          <p14:sldIdLst>
            <p14:sldId id="266"/>
            <p14:sldId id="272"/>
            <p14:sldId id="268"/>
            <p14:sldId id="273"/>
            <p14:sldId id="276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Esmeralda Alves Fernandes" initials="AEAF" lastIdx="1" clrIdx="0">
    <p:extLst>
      <p:ext uri="{19B8F6BF-5375-455C-9EA6-DF929625EA0E}">
        <p15:presenceInfo xmlns:p15="http://schemas.microsoft.com/office/powerpoint/2012/main" userId="9ad7cdd627b37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71058" autoAdjust="0"/>
  </p:normalViewPr>
  <p:slideViewPr>
    <p:cSldViewPr snapToGrid="0">
      <p:cViewPr varScale="1">
        <p:scale>
          <a:sx n="70" d="100"/>
          <a:sy n="70" d="100"/>
        </p:scale>
        <p:origin x="1367" y="4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Dias Miranda" userId="ef151bea-fe1e-4ecf-8afc-9e1c3de1da5c" providerId="ADAL" clId="{B13ED262-6DA4-4448-8DDF-245EEA73FC54}"/>
    <pc:docChg chg="modSld">
      <pc:chgData name="Miguel Dias Miranda" userId="ef151bea-fe1e-4ecf-8afc-9e1c3de1da5c" providerId="ADAL" clId="{B13ED262-6DA4-4448-8DDF-245EEA73FC54}" dt="2018-03-12T13:15:51.037" v="12" actId="20577"/>
      <pc:docMkLst>
        <pc:docMk/>
      </pc:docMkLst>
      <pc:sldChg chg="modNotesTx">
        <pc:chgData name="Miguel Dias Miranda" userId="ef151bea-fe1e-4ecf-8afc-9e1c3de1da5c" providerId="ADAL" clId="{B13ED262-6DA4-4448-8DDF-245EEA73FC54}" dt="2018-03-12T13:15:04.577" v="3" actId="20577"/>
        <pc:sldMkLst>
          <pc:docMk/>
          <pc:sldMk cId="413720854" sldId="266"/>
        </pc:sldMkLst>
      </pc:sldChg>
      <pc:sldChg chg="modSp">
        <pc:chgData name="Miguel Dias Miranda" userId="ef151bea-fe1e-4ecf-8afc-9e1c3de1da5c" providerId="ADAL" clId="{B13ED262-6DA4-4448-8DDF-245EEA73FC54}" dt="2018-03-12T13:15:51.037" v="12" actId="20577"/>
        <pc:sldMkLst>
          <pc:docMk/>
          <pc:sldMk cId="2953703460" sldId="271"/>
        </pc:sldMkLst>
        <pc:spChg chg="mod">
          <ac:chgData name="Miguel Dias Miranda" userId="ef151bea-fe1e-4ecf-8afc-9e1c3de1da5c" providerId="ADAL" clId="{B13ED262-6DA4-4448-8DDF-245EEA73FC54}" dt="2018-03-12T13:15:39.940" v="7" actId="20577"/>
          <ac:spMkLst>
            <pc:docMk/>
            <pc:sldMk cId="2953703460" sldId="271"/>
            <ac:spMk id="8" creationId="{CB087829-09C5-41B3-B143-36455DB6F847}"/>
          </ac:spMkLst>
        </pc:spChg>
        <pc:spChg chg="mod">
          <ac:chgData name="Miguel Dias Miranda" userId="ef151bea-fe1e-4ecf-8afc-9e1c3de1da5c" providerId="ADAL" clId="{B13ED262-6DA4-4448-8DDF-245EEA73FC54}" dt="2018-03-12T13:15:51.037" v="12" actId="20577"/>
          <ac:spMkLst>
            <pc:docMk/>
            <pc:sldMk cId="2953703460" sldId="271"/>
            <ac:spMk id="9" creationId="{08C8C5E9-7AA8-48E3-9F00-17B343A07C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EFDC-066B-4082-9091-AD6C428AC2DA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1D9F-FC5C-48DD-9338-9FA4FD924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2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010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77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641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61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09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Satisfação: “bem estar”, felicidade com a ocorrência de algo.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Excitação: No ser humano, nível de adrenalina num determinado momento </a:t>
            </a:r>
          </a:p>
          <a:p>
            <a:r>
              <a:rPr lang="pt-PT" dirty="0"/>
              <a:t>Controlo : poder de decisão </a:t>
            </a:r>
            <a:r>
              <a:rPr lang="pt-PT" dirty="0" err="1"/>
              <a:t>vs</a:t>
            </a:r>
            <a:r>
              <a:rPr lang="pt-PT" dirty="0"/>
              <a:t> submissão/obediência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3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08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03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1. onde o agente se insere;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551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1. onde o agente se insere;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/>
              <a:t>2 - alguns dos fatores que pesarão no estado emocional do robot serão, </a:t>
            </a:r>
          </a:p>
          <a:p>
            <a:r>
              <a:rPr lang="pt-PT" sz="1200" dirty="0"/>
              <a:t>Falaremos das características dos </a:t>
            </a:r>
            <a:r>
              <a:rPr lang="pt-PT" sz="1200" dirty="0" err="1"/>
              <a:t>seekers</a:t>
            </a:r>
            <a:r>
              <a:rPr lang="pt-PT" sz="1200" dirty="0"/>
              <a:t> e destroyers mais a frente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41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Equipa composta por 3 </a:t>
            </a:r>
            <a:r>
              <a:rPr lang="pt-PT" dirty="0" err="1"/>
              <a:t>droids</a:t>
            </a:r>
            <a:r>
              <a:rPr lang="pt-PT" dirty="0"/>
              <a:t> (têm mais energia) e 2 </a:t>
            </a:r>
            <a:r>
              <a:rPr lang="pt-PT" dirty="0" err="1"/>
              <a:t>Advanced</a:t>
            </a:r>
            <a:r>
              <a:rPr lang="pt-PT" dirty="0"/>
              <a:t> robots capazes de fazer o scan e instruir os </a:t>
            </a:r>
            <a:r>
              <a:rPr lang="pt-PT" dirty="0" err="1"/>
              <a:t>droids</a:t>
            </a:r>
            <a:endParaRPr lang="pt-PT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4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07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3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5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1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64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85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40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0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0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86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5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6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5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27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797D-177E-4E27-A6BA-EC75F2E65695}" type="datetimeFigureOut">
              <a:rPr lang="pt-PT" smtClean="0"/>
              <a:t>19/03/2018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6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3" y="1406769"/>
            <a:ext cx="9240146" cy="3253154"/>
          </a:xfrm>
        </p:spPr>
        <p:txBody>
          <a:bodyPr/>
          <a:lstStyle/>
          <a:p>
            <a:pPr algn="just"/>
            <a:r>
              <a:rPr lang="pt-PT" sz="4400" i="1" dirty="0">
                <a:solidFill>
                  <a:srgbClr val="002060"/>
                </a:solidFill>
              </a:rPr>
              <a:t>Programação</a:t>
            </a:r>
            <a:r>
              <a:rPr lang="en-US" sz="4400" i="1" dirty="0">
                <a:solidFill>
                  <a:srgbClr val="002060"/>
                </a:solidFill>
              </a:rPr>
              <a:t> de </a:t>
            </a:r>
            <a:r>
              <a:rPr lang="en-US" sz="4400" i="1" dirty="0" err="1">
                <a:solidFill>
                  <a:srgbClr val="002060"/>
                </a:solidFill>
              </a:rPr>
              <a:t>Robôs</a:t>
            </a:r>
            <a:r>
              <a:rPr lang="en-US" sz="4400" i="1" dirty="0">
                <a:solidFill>
                  <a:srgbClr val="002060"/>
                </a:solidFill>
              </a:rPr>
              <a:t> - </a:t>
            </a:r>
            <a:r>
              <a:rPr lang="en-US" sz="4400" i="1" dirty="0" err="1">
                <a:solidFill>
                  <a:srgbClr val="002060"/>
                </a:solidFill>
              </a:rPr>
              <a:t>RoboCode</a:t>
            </a:r>
            <a:br>
              <a:rPr lang="en-US" sz="4800" i="1" dirty="0"/>
            </a:br>
            <a:r>
              <a:rPr lang="en-US" sz="2800" i="1" dirty="0"/>
              <a:t>Arquitetura, </a:t>
            </a:r>
            <a:r>
              <a:rPr lang="pt-PT" sz="2800" dirty="0"/>
              <a:t>Comportamentos e Modelos Emocionais</a:t>
            </a:r>
            <a:br>
              <a:rPr lang="pt-PT" sz="4400" dirty="0"/>
            </a:br>
            <a:endParaRPr lang="en-US" sz="4800" i="1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340010"/>
            <a:ext cx="11885392" cy="1517990"/>
            <a:chOff x="78838" y="5340010"/>
            <a:chExt cx="11885392" cy="1517990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6369937" y="5340010"/>
              <a:ext cx="5594293" cy="125391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Grupo :</a:t>
              </a:r>
            </a:p>
            <a:p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André Gonçalves, A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Miguel Miranda, A74726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Rogério Moreira, A74634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Tiago Sá, A</a:t>
              </a: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Março de 2018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8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684EF0D-9040-47DF-847B-8C2B49C104C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3. Estratégia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087829-09C5-41B3-B143-36455DB6F847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Estratégia - </a:t>
            </a:r>
            <a:r>
              <a:rPr lang="pt-PT" i="1" dirty="0" err="1"/>
              <a:t>Seekers</a:t>
            </a:r>
            <a:endParaRPr lang="pt-PT" i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8C8C5E9-7AA8-48E3-9F00-17B343A07C93}"/>
              </a:ext>
            </a:extLst>
          </p:cNvPr>
          <p:cNvSpPr txBox="1">
            <a:spLocks/>
          </p:cNvSpPr>
          <p:nvPr/>
        </p:nvSpPr>
        <p:spPr>
          <a:xfrm>
            <a:off x="677333" y="1961520"/>
            <a:ext cx="7535641" cy="442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PT" sz="2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B2343-3B75-4060-B461-F5F101385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51130" r="-301" b="-1274"/>
          <a:stretch/>
        </p:blipFill>
        <p:spPr>
          <a:xfrm>
            <a:off x="791654" y="1465429"/>
            <a:ext cx="10608692" cy="50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684EF0D-9040-47DF-847B-8C2B49C104C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3. Estratégia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087829-09C5-41B3-B143-36455DB6F847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Estratégia - Destroyers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8C8C5E9-7AA8-48E3-9F00-17B343A07C93}"/>
              </a:ext>
            </a:extLst>
          </p:cNvPr>
          <p:cNvSpPr txBox="1">
            <a:spLocks/>
          </p:cNvSpPr>
          <p:nvPr/>
        </p:nvSpPr>
        <p:spPr>
          <a:xfrm>
            <a:off x="677333" y="1961520"/>
            <a:ext cx="7535641" cy="442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200" dirty="0"/>
              <a:t>Não têm radares</a:t>
            </a:r>
          </a:p>
          <a:p>
            <a:pPr lvl="1" algn="just">
              <a:lnSpc>
                <a:spcPct val="150000"/>
              </a:lnSpc>
            </a:pPr>
            <a:r>
              <a:rPr lang="pt-PT" sz="2000" dirty="0"/>
              <a:t>Dependem das instruções do </a:t>
            </a:r>
            <a:r>
              <a:rPr lang="pt-PT" sz="2000" i="1" dirty="0" err="1"/>
              <a:t>Seeker</a:t>
            </a:r>
            <a:r>
              <a:rPr lang="pt-PT" sz="2000" dirty="0"/>
              <a:t> para atuar;</a:t>
            </a:r>
            <a:endParaRPr lang="pt-PT" sz="2200" dirty="0"/>
          </a:p>
          <a:p>
            <a:pPr algn="just">
              <a:lnSpc>
                <a:spcPct val="150000"/>
              </a:lnSpc>
            </a:pPr>
            <a:r>
              <a:rPr lang="pt-PT" sz="2200" dirty="0"/>
              <a:t>As ordens podem ser para rodar, andar, disparar ou executar uma sequência de instruções;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As mensagens recebidas podem ser apenas informações:</a:t>
            </a:r>
          </a:p>
          <a:p>
            <a:pPr lvl="1" algn="just">
              <a:lnSpc>
                <a:spcPct val="150000"/>
              </a:lnSpc>
            </a:pPr>
            <a:r>
              <a:rPr lang="pt-PT" sz="2000" dirty="0"/>
              <a:t>Lugares a evita, </a:t>
            </a:r>
            <a:r>
              <a:rPr lang="pt-PT" sz="2000" dirty="0" err="1"/>
              <a:t>infos</a:t>
            </a:r>
            <a:r>
              <a:rPr lang="pt-PT" sz="2000" dirty="0"/>
              <a:t> inimigos, …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Se todos os </a:t>
            </a:r>
            <a:r>
              <a:rPr lang="pt-PT" sz="2200" i="1" dirty="0" err="1"/>
              <a:t>Seekers</a:t>
            </a:r>
            <a:r>
              <a:rPr lang="pt-PT" sz="2200" dirty="0"/>
              <a:t> morrerem, assumem um comportamento mais reativo</a:t>
            </a:r>
          </a:p>
        </p:txBody>
      </p:sp>
      <p:pic>
        <p:nvPicPr>
          <p:cNvPr id="10" name="Marcador de Posição de Conteúdo 4">
            <a:extLst>
              <a:ext uri="{FF2B5EF4-FFF2-40B4-BE49-F238E27FC236}">
                <a16:creationId xmlns:a16="http://schemas.microsoft.com/office/drawing/2014/main" id="{E90E6DCA-C5FD-460A-807D-84EA5EB4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1" y="2187608"/>
            <a:ext cx="3467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684EF0D-9040-47DF-847B-8C2B49C104C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3. Estratégia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087829-09C5-41B3-B143-36455DB6F847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Estratégia - Destroyers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8C8C5E9-7AA8-48E3-9F00-17B343A07C93}"/>
              </a:ext>
            </a:extLst>
          </p:cNvPr>
          <p:cNvSpPr txBox="1">
            <a:spLocks/>
          </p:cNvSpPr>
          <p:nvPr/>
        </p:nvSpPr>
        <p:spPr>
          <a:xfrm>
            <a:off x="677333" y="1961520"/>
            <a:ext cx="7535641" cy="442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PT" sz="2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B2343-3B75-4060-B461-F5F101385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4" b="48749"/>
          <a:stretch/>
        </p:blipFill>
        <p:spPr>
          <a:xfrm>
            <a:off x="1340292" y="1477786"/>
            <a:ext cx="9511416" cy="51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5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3" y="1406769"/>
            <a:ext cx="9240146" cy="3253154"/>
          </a:xfrm>
        </p:spPr>
        <p:txBody>
          <a:bodyPr/>
          <a:lstStyle/>
          <a:p>
            <a:r>
              <a:rPr lang="pt-PT" sz="4400" i="1" dirty="0">
                <a:solidFill>
                  <a:srgbClr val="002060"/>
                </a:solidFill>
              </a:rPr>
              <a:t>Programação</a:t>
            </a:r>
            <a:r>
              <a:rPr lang="en-US" sz="4400" i="1" dirty="0">
                <a:solidFill>
                  <a:srgbClr val="002060"/>
                </a:solidFill>
              </a:rPr>
              <a:t> de </a:t>
            </a:r>
            <a:r>
              <a:rPr lang="en-US" sz="4400" i="1" dirty="0" err="1">
                <a:solidFill>
                  <a:srgbClr val="002060"/>
                </a:solidFill>
              </a:rPr>
              <a:t>robôs</a:t>
            </a:r>
            <a:r>
              <a:rPr lang="en-US" sz="4400" i="1" dirty="0">
                <a:solidFill>
                  <a:srgbClr val="002060"/>
                </a:solidFill>
              </a:rPr>
              <a:t> - </a:t>
            </a:r>
            <a:r>
              <a:rPr lang="en-US" sz="4400" i="1" dirty="0" err="1">
                <a:solidFill>
                  <a:srgbClr val="002060"/>
                </a:solidFill>
              </a:rPr>
              <a:t>RoboCode</a:t>
            </a:r>
            <a:br>
              <a:rPr lang="en-US" sz="4800" i="1" dirty="0"/>
            </a:br>
            <a:r>
              <a:rPr lang="pt-PT" sz="3600" dirty="0"/>
              <a:t>Comportamentos e modelos emocionais</a:t>
            </a:r>
            <a:br>
              <a:rPr lang="pt-PT" sz="4400" dirty="0"/>
            </a:br>
            <a:endParaRPr lang="en-US" sz="4800" i="1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340010"/>
            <a:ext cx="11885392" cy="1517990"/>
            <a:chOff x="78838" y="5340010"/>
            <a:chExt cx="11885392" cy="1517990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6369937" y="5340010"/>
              <a:ext cx="5594293" cy="125391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Grupo :</a:t>
              </a:r>
            </a:p>
            <a:p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André Gonçalves, </a:t>
              </a:r>
              <a:r>
                <a:rPr lang="pt-PT" b="1" dirty="0">
                  <a:solidFill>
                    <a:schemeClr val="tx1"/>
                  </a:solidFill>
                </a:rPr>
                <a:t>A75625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Miguel Miranda, A74726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Rogério Moreira, A74634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Tiago Sá, A71835</a:t>
              </a: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Março de 2018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  <p:sp>
        <p:nvSpPr>
          <p:cNvPr id="11" name="Subtítulo 10">
            <a:extLst>
              <a:ext uri="{FF2B5EF4-FFF2-40B4-BE49-F238E27FC236}">
                <a16:creationId xmlns:a16="http://schemas.microsoft.com/office/drawing/2014/main" id="{9A8DDB09-5ED0-4387-B4AF-218F1B4F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3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Dimensões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Mede o estado emocional com base em três dimensões: Satisfação, Excitação e Controlo;</a:t>
            </a:r>
          </a:p>
          <a:p>
            <a:pPr algn="just"/>
            <a:r>
              <a:rPr lang="pt-PT" sz="2200" dirty="0"/>
              <a:t>O ambiente afeta de forma direta o estado emocional do agente;</a:t>
            </a:r>
          </a:p>
          <a:p>
            <a:pPr algn="just"/>
            <a:endParaRPr lang="pt-PT" sz="2200" dirty="0"/>
          </a:p>
          <a:p>
            <a:pPr algn="just"/>
            <a:r>
              <a:rPr lang="pt-PT" sz="2200" b="1" dirty="0"/>
              <a:t>Satisfação: </a:t>
            </a:r>
            <a:r>
              <a:rPr lang="pt-PT" sz="2200" dirty="0"/>
              <a:t>mede o grau de satisfação do agente, perante a perceção ou ocorrência de um evento;</a:t>
            </a:r>
          </a:p>
          <a:p>
            <a:pPr algn="just"/>
            <a:r>
              <a:rPr lang="pt-PT" sz="2200" b="1" dirty="0"/>
              <a:t>Excitação: </a:t>
            </a:r>
            <a:r>
              <a:rPr lang="pt-PT" sz="2200" dirty="0"/>
              <a:t>mede a quantidade de energia do agente:</a:t>
            </a:r>
          </a:p>
          <a:p>
            <a:pPr algn="just"/>
            <a:r>
              <a:rPr lang="pt-PT" sz="2200" b="1" dirty="0"/>
              <a:t>Controlo: </a:t>
            </a:r>
            <a:r>
              <a:rPr lang="pt-PT" sz="2200" dirty="0"/>
              <a:t>representa o grau de controlo do agente face num determinado ambiente.</a:t>
            </a:r>
            <a:endParaRPr lang="pt-PT" sz="2200" b="1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7204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Implementação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Integrado no paradigma de uma </a:t>
            </a:r>
            <a:r>
              <a:rPr lang="pt-PT" sz="2200" b="1" dirty="0"/>
              <a:t>arquitetura reativa</a:t>
            </a:r>
            <a:r>
              <a:rPr lang="pt-PT" sz="2200" dirty="0"/>
              <a:t>;</a:t>
            </a:r>
          </a:p>
          <a:p>
            <a:pPr algn="just"/>
            <a:r>
              <a:rPr lang="pt-PT" sz="2200" dirty="0"/>
              <a:t>Dimensões emocionais quantificadas com valores inteiros; </a:t>
            </a:r>
          </a:p>
          <a:p>
            <a:pPr algn="just"/>
            <a:endParaRPr lang="pt-PT" sz="2200" dirty="0"/>
          </a:p>
          <a:p>
            <a:pPr algn="just"/>
            <a:r>
              <a:rPr lang="pt-PT" sz="2200" dirty="0"/>
              <a:t>Expressões condicionais definem de forma imediata a consequência da perceção de um evento no estado emocional:</a:t>
            </a:r>
          </a:p>
          <a:p>
            <a:pPr lvl="1" algn="just"/>
            <a:r>
              <a:rPr lang="pt-PT" sz="2000" dirty="0" err="1"/>
              <a:t>If</a:t>
            </a:r>
            <a:r>
              <a:rPr lang="pt-PT" sz="2000" dirty="0"/>
              <a:t> (evento_1) -&gt; </a:t>
            </a:r>
            <a:r>
              <a:rPr lang="pt-PT" sz="2000" dirty="0" err="1"/>
              <a:t>influencia_estado</a:t>
            </a:r>
            <a:r>
              <a:rPr lang="pt-PT" sz="2000" dirty="0"/>
              <a:t>(p1, p2, p3);</a:t>
            </a:r>
          </a:p>
          <a:p>
            <a:pPr marL="457200" lvl="1" indent="0" algn="just">
              <a:buNone/>
            </a:pPr>
            <a:r>
              <a:rPr lang="pt-PT" sz="2000" dirty="0"/>
              <a:t>	…</a:t>
            </a:r>
          </a:p>
          <a:p>
            <a:pPr lvl="1" algn="just"/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evento_N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influencia_estado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(p1’, p2’, p3’);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44179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Eventos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Se um robot destruir ou acertar num inimigo, o seu nível de satisfação sobe;</a:t>
            </a:r>
          </a:p>
          <a:p>
            <a:pPr algn="just"/>
            <a:r>
              <a:rPr lang="pt-PT" sz="2200" dirty="0"/>
              <a:t>Se o robô for atingido, o seu nível de satisfação desce; </a:t>
            </a:r>
          </a:p>
          <a:p>
            <a:pPr algn="just"/>
            <a:r>
              <a:rPr lang="pt-PT" sz="2200" dirty="0"/>
              <a:t>O robô chefe de equipa tem o nível de controlo estático e máximo, podendo dar indicações e ordens aos elementos da equipa;</a:t>
            </a:r>
          </a:p>
          <a:p>
            <a:pPr algn="just"/>
            <a:r>
              <a:rPr lang="pt-PT" sz="2200" dirty="0"/>
              <a:t>No inicio de cada </a:t>
            </a:r>
            <a:r>
              <a:rPr lang="pt-PT" sz="2200" i="1" dirty="0"/>
              <a:t>round</a:t>
            </a:r>
            <a:r>
              <a:rPr lang="pt-PT" sz="2200" dirty="0"/>
              <a:t> o nível de energia é máximo para qualquer robô;</a:t>
            </a:r>
          </a:p>
          <a:p>
            <a:pPr algn="just"/>
            <a:r>
              <a:rPr lang="pt-PT" sz="2200" dirty="0"/>
              <a:t>Sempre que robôs da mesma equipa se cruzam o nível de energia de ambos aumenta (motivação);</a:t>
            </a:r>
          </a:p>
          <a:p>
            <a:pPr algn="just"/>
            <a:r>
              <a:rPr lang="pt-PT" sz="2200" dirty="0"/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18494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Dimensões modelo OCC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907"/>
            <a:ext cx="9046958" cy="4431323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400" dirty="0"/>
              <a:t>Quantifica o peso de cada emoção com base nos eventos, agentes ou objetos do ambiente;</a:t>
            </a:r>
          </a:p>
          <a:p>
            <a:pPr algn="just"/>
            <a:r>
              <a:rPr lang="pt-PT" sz="2400" dirty="0"/>
              <a:t>Permite representar um qualquer número de traços emocionais;</a:t>
            </a:r>
          </a:p>
          <a:p>
            <a:pPr algn="just"/>
            <a:r>
              <a:rPr lang="pt-PT" sz="2400" dirty="0"/>
              <a:t>A influência dos eventos passam por um processo de 5 fases:</a:t>
            </a:r>
          </a:p>
          <a:p>
            <a:pPr lvl="1" algn="just"/>
            <a:r>
              <a:rPr lang="pt-PT" sz="2000" b="1" dirty="0"/>
              <a:t>Classificação:</a:t>
            </a:r>
            <a:r>
              <a:rPr lang="pt-PT" sz="2000" dirty="0"/>
              <a:t> </a:t>
            </a:r>
            <a:r>
              <a:rPr lang="pt-PT" sz="2000" dirty="0" err="1"/>
              <a:t>sensorização</a:t>
            </a:r>
            <a:r>
              <a:rPr lang="pt-PT" sz="2000" dirty="0"/>
              <a:t> e observação de um evento;</a:t>
            </a:r>
          </a:p>
          <a:p>
            <a:pPr lvl="1" algn="just"/>
            <a:r>
              <a:rPr lang="pt-PT" sz="2000" b="1" dirty="0"/>
              <a:t>Quantificação:</a:t>
            </a:r>
            <a:r>
              <a:rPr lang="pt-PT" sz="2000" dirty="0"/>
              <a:t> mede a influencia do evento em cada traço emocional;</a:t>
            </a:r>
          </a:p>
          <a:p>
            <a:pPr lvl="1" algn="just"/>
            <a:r>
              <a:rPr lang="pt-PT" sz="2000" b="1" dirty="0"/>
              <a:t>Interação: </a:t>
            </a:r>
            <a:r>
              <a:rPr lang="pt-PT" sz="2000" dirty="0"/>
              <a:t>altera o estado emocional, com base nos pesos determinados;</a:t>
            </a:r>
          </a:p>
          <a:p>
            <a:pPr lvl="1" algn="just"/>
            <a:r>
              <a:rPr lang="pt-PT" sz="2000" b="1" dirty="0"/>
              <a:t>Mapeamento: </a:t>
            </a:r>
            <a:r>
              <a:rPr lang="pt-PT" sz="2000" dirty="0"/>
              <a:t>reúne um conjunto de ações possíveis com base no novo estado emocional;</a:t>
            </a:r>
          </a:p>
          <a:p>
            <a:pPr lvl="1" algn="just"/>
            <a:r>
              <a:rPr lang="pt-PT" sz="2000" b="1" dirty="0"/>
              <a:t>Expressão: </a:t>
            </a:r>
            <a:r>
              <a:rPr lang="pt-PT" sz="2000" dirty="0"/>
              <a:t>Execução (ou não)  da ação melhor avaliada na fase anterior.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2. Modelo Emocional OCC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9302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Implementação modelo OCC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907"/>
            <a:ext cx="9046958" cy="4431323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Integrado no paradigma de uma </a:t>
            </a:r>
            <a:r>
              <a:rPr lang="pt-PT" sz="2200" b="1" dirty="0"/>
              <a:t>arquitetura deliberativa</a:t>
            </a:r>
            <a:r>
              <a:rPr lang="pt-PT" sz="2200" dirty="0"/>
              <a:t>;</a:t>
            </a:r>
          </a:p>
          <a:p>
            <a:pPr algn="just"/>
            <a:r>
              <a:rPr lang="pt-PT" sz="2200" dirty="0"/>
              <a:t>Seleção de um conjunto de dimensões emocionais relacionado com o contexto:</a:t>
            </a:r>
          </a:p>
          <a:p>
            <a:pPr lvl="1" algn="just"/>
            <a:r>
              <a:rPr lang="pt-PT" sz="2200" dirty="0" err="1"/>
              <a:t>Fairplay</a:t>
            </a:r>
            <a:r>
              <a:rPr lang="pt-PT" sz="2200" dirty="0"/>
              <a:t>, competitividade, agressividade, passividade, etc… </a:t>
            </a:r>
          </a:p>
          <a:p>
            <a:pPr algn="just"/>
            <a:r>
              <a:rPr lang="pt-PT" sz="2200" dirty="0"/>
              <a:t> Traços emocionais quantificadas com valores inteiros; </a:t>
            </a:r>
          </a:p>
          <a:p>
            <a:pPr algn="just"/>
            <a:r>
              <a:rPr lang="pt-PT" sz="2200" dirty="0"/>
              <a:t>Integra robôs que seguem uma determinada estratégia complexa, decidindo qual a melhor ação de um conjunto de ações possíveis</a:t>
            </a:r>
          </a:p>
          <a:p>
            <a:pPr lvl="1" algn="just"/>
            <a:r>
              <a:rPr lang="pt-PT" sz="2200" dirty="0"/>
              <a:t>Incorporada nos lideres de cada equipa.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2. Modelo Emocional OCC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5493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9BFE7F-3C96-4408-909F-663495ED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Implementado no líder da equipa;</a:t>
            </a:r>
          </a:p>
          <a:p>
            <a:r>
              <a:rPr lang="pt-PT" sz="2200" dirty="0"/>
              <a:t>Fatores como a </a:t>
            </a:r>
            <a:r>
              <a:rPr lang="pt-PT" sz="2200" b="1" dirty="0"/>
              <a:t>quantidade de inimigos</a:t>
            </a:r>
            <a:r>
              <a:rPr lang="pt-PT" sz="2200" dirty="0"/>
              <a:t>, </a:t>
            </a:r>
            <a:r>
              <a:rPr lang="pt-PT" sz="2200" b="1" dirty="0"/>
              <a:t>níveis de energia </a:t>
            </a:r>
            <a:r>
              <a:rPr lang="pt-PT" sz="2200" dirty="0"/>
              <a:t>e o </a:t>
            </a:r>
            <a:r>
              <a:rPr lang="pt-PT" sz="2200" b="1" dirty="0"/>
              <a:t>número de aliados</a:t>
            </a:r>
            <a:r>
              <a:rPr lang="pt-PT" sz="2200" dirty="0"/>
              <a:t> influência o estado emocional;</a:t>
            </a:r>
          </a:p>
          <a:p>
            <a:r>
              <a:rPr lang="pt-PT" sz="2200" dirty="0"/>
              <a:t>Face a isto delimitamos uma estratégia, a ser executada:</a:t>
            </a:r>
          </a:p>
          <a:p>
            <a:pPr lvl="1"/>
            <a:r>
              <a:rPr lang="pt-PT" sz="2200" b="1" dirty="0"/>
              <a:t>“</a:t>
            </a:r>
            <a:r>
              <a:rPr lang="pt-PT" sz="2200" b="1" dirty="0" err="1"/>
              <a:t>Seek</a:t>
            </a:r>
            <a:r>
              <a:rPr lang="pt-PT" sz="2200" b="1" dirty="0"/>
              <a:t> </a:t>
            </a:r>
            <a:r>
              <a:rPr lang="pt-PT" sz="2200" b="1" dirty="0" err="1"/>
              <a:t>and</a:t>
            </a:r>
            <a:r>
              <a:rPr lang="pt-PT" sz="2200" b="1" dirty="0"/>
              <a:t> </a:t>
            </a:r>
            <a:r>
              <a:rPr lang="pt-PT" sz="2200" b="1" dirty="0" err="1"/>
              <a:t>Destroy</a:t>
            </a:r>
            <a:r>
              <a:rPr lang="pt-PT" sz="2200" b="1" dirty="0"/>
              <a:t>”;</a:t>
            </a:r>
          </a:p>
          <a:p>
            <a:pPr lvl="2"/>
            <a:endParaRPr lang="pt-PT" sz="2000" b="1" dirty="0"/>
          </a:p>
          <a:p>
            <a:pPr lvl="2"/>
            <a:endParaRPr lang="pt-PT" sz="2000" b="1" dirty="0"/>
          </a:p>
          <a:p>
            <a:pPr lvl="2"/>
            <a:endParaRPr lang="pt-PT" sz="20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5333E1-42C0-4E8E-9494-48100794E6A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2. Modelo Emocional OCC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12462D3-982A-4098-8C26-5D43E004B02E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Estratégias modelo OCC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72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9BFE7F-3C96-4408-909F-663495ED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1520"/>
            <a:ext cx="8596668" cy="3880773"/>
          </a:xfrm>
        </p:spPr>
        <p:txBody>
          <a:bodyPr>
            <a:normAutofit/>
          </a:bodyPr>
          <a:lstStyle/>
          <a:p>
            <a:r>
              <a:rPr lang="pt-PT" sz="2200" dirty="0"/>
              <a:t>2 </a:t>
            </a:r>
            <a:r>
              <a:rPr lang="pt-PT" sz="2200" dirty="0" err="1"/>
              <a:t>Seekers</a:t>
            </a:r>
            <a:r>
              <a:rPr lang="pt-PT" sz="2200" dirty="0"/>
              <a:t> (</a:t>
            </a:r>
            <a:r>
              <a:rPr lang="pt-PT" sz="2200" dirty="0" err="1"/>
              <a:t>AdvancedRobot</a:t>
            </a:r>
            <a:r>
              <a:rPr lang="pt-PT" sz="2200" dirty="0"/>
              <a:t>) + 3 Destroyers (</a:t>
            </a:r>
            <a:r>
              <a:rPr lang="pt-PT" sz="2200" dirty="0" err="1"/>
              <a:t>Droids</a:t>
            </a:r>
            <a:r>
              <a:rPr lang="pt-PT" sz="2200" dirty="0"/>
              <a:t>)</a:t>
            </a:r>
          </a:p>
          <a:p>
            <a:endParaRPr lang="pt-PT" sz="2200" b="1" dirty="0"/>
          </a:p>
          <a:p>
            <a:endParaRPr lang="pt-PT" sz="2200" b="1" dirty="0"/>
          </a:p>
          <a:p>
            <a:pPr marL="0" indent="0">
              <a:buNone/>
            </a:pPr>
            <a:r>
              <a:rPr lang="pt-PT" sz="2200" b="1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5333E1-42C0-4E8E-9494-48100794E6A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3. Arquitetura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12462D3-982A-4098-8C26-5D43E004B02E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Arquitetura Equipa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762AA5-7C17-4D32-9549-1F34E403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7" y="2476179"/>
            <a:ext cx="6449976" cy="38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684EF0D-9040-47DF-847B-8C2B49C104C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3. Estratégia</a:t>
            </a:r>
            <a:endParaRPr lang="pt-PT" dirty="0"/>
          </a:p>
          <a:p>
            <a:pPr lvl="1"/>
            <a:endParaRPr lang="pt-PT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B087829-09C5-41B3-B143-36455DB6F847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93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i="1" dirty="0"/>
              <a:t>Estratégia - </a:t>
            </a:r>
            <a:r>
              <a:rPr lang="pt-PT" i="1" dirty="0" err="1"/>
              <a:t>Seekers</a:t>
            </a:r>
            <a:endParaRPr lang="pt-PT" i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8C8C5E9-7AA8-48E3-9F00-17B343A07C93}"/>
              </a:ext>
            </a:extLst>
          </p:cNvPr>
          <p:cNvSpPr txBox="1">
            <a:spLocks/>
          </p:cNvSpPr>
          <p:nvPr/>
        </p:nvSpPr>
        <p:spPr>
          <a:xfrm>
            <a:off x="677333" y="1961520"/>
            <a:ext cx="7535641" cy="442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200" dirty="0"/>
              <a:t>O líder da equipa realiza o scan seletivo do terreno;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Os restantes robots são </a:t>
            </a:r>
            <a:r>
              <a:rPr lang="pt-PT" sz="2200" i="1" dirty="0"/>
              <a:t>Destroyers, que recebem ordens</a:t>
            </a:r>
            <a:r>
              <a:rPr lang="pt-PT" sz="2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O líder manda atacar o robot inimigo mais próximo;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Caso o líder esteja sobre fogo inimigo, pede aos robots que o protejam;</a:t>
            </a:r>
          </a:p>
          <a:p>
            <a:pPr lvl="1" algn="just">
              <a:lnSpc>
                <a:spcPct val="150000"/>
              </a:lnSpc>
            </a:pPr>
            <a:r>
              <a:rPr lang="pt-PT" sz="2000" dirty="0"/>
              <a:t>Idealmente o líder não dispara, para poupar energia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Se todos os Destroyers morrerem, assume a posição de ataque.</a:t>
            </a:r>
            <a:endParaRPr lang="pt-PT" sz="2200" b="1" dirty="0"/>
          </a:p>
        </p:txBody>
      </p:sp>
      <p:pic>
        <p:nvPicPr>
          <p:cNvPr id="10" name="Marcador de Posição de Conteúdo 4">
            <a:extLst>
              <a:ext uri="{FF2B5EF4-FFF2-40B4-BE49-F238E27FC236}">
                <a16:creationId xmlns:a16="http://schemas.microsoft.com/office/drawing/2014/main" id="{E90E6DCA-C5FD-460A-807D-84EA5EB4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1" y="2187608"/>
            <a:ext cx="3467100" cy="3476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8DD9AD-3CCF-4493-99E0-67273019D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164" y="2187608"/>
            <a:ext cx="3499407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6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1594</TotalTime>
  <Words>738</Words>
  <Application>Microsoft Office PowerPoint</Application>
  <PresentationFormat>Ecrã Panorâmico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Programação de Robôs - RoboCode Arquitetura, Comportamentos e Modelos Emocionais </vt:lpstr>
      <vt:lpstr>Dimensões modelo PAC</vt:lpstr>
      <vt:lpstr>Implementação modelo PAC</vt:lpstr>
      <vt:lpstr>Eventos modelo PAC</vt:lpstr>
      <vt:lpstr>Dimensões modelo OCC</vt:lpstr>
      <vt:lpstr>Implementação modelo OCC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de robôs - RoboCode Comportamentos e modelos emocionais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Aprendizagem</dc:title>
  <dc:creator>Miguel Dias Miranda</dc:creator>
  <cp:lastModifiedBy>Miguel Miranda</cp:lastModifiedBy>
  <cp:revision>114</cp:revision>
  <dcterms:created xsi:type="dcterms:W3CDTF">2017-10-26T21:20:52Z</dcterms:created>
  <dcterms:modified xsi:type="dcterms:W3CDTF">2018-03-19T10:32:00Z</dcterms:modified>
</cp:coreProperties>
</file>