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A64D-DE21-45AE-8497-4034A05B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56AE5-F355-483A-8E8F-AA12319C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0F839C-FF32-4059-B530-7E725783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D322C5-F1F5-4F19-9BC8-0EAD2A1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693F7-F9B0-44E7-95EC-6204F10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0544-3B41-42C8-97B8-B0BD6E7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BCDEAF0-872E-4A7C-B87F-337FCCE1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134EA6-D834-47F2-8BF0-190D72DB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82E302-2EE6-4146-854D-739DDC3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BFA818-FDB2-459B-8BDA-81564820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34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FA2BD4-DB07-4BE6-B986-EB091C973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0A96C1-9790-4AC0-848C-BC3813C2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C952E7-C005-4D28-BC73-D8FAA888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8DFDBD-1038-4D1A-91D7-F9E57ACD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6E7D80-0A0E-4691-BF7C-2A96D8AF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43EED-2886-438F-B737-F1B5610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60854A-4F74-40DF-BCB4-3E1DD8FA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BCB2E6-9E7E-40F4-B85E-8E785FF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49A8D8-6DAC-4785-BEF0-E9025D04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19EC71-4EB5-4715-A4E3-AAF02E2C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89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BBCC3-0E4D-4F8E-B37A-A9F81250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1814D3-A71D-4E0B-83DF-B4D04168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45E592-70E3-4504-B256-AE1391C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58C663-25F5-46DE-B8C7-392A8BA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9FDBCF-D9A7-4A5C-A98D-0DA47D8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0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C9F5-D4E3-4373-BBDB-1BC8FFCC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941379-CF12-47C7-939F-FA480C7DC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A82CB6-E279-4F05-AF65-03E6EAC5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BE6287-A4F5-46D8-804D-495CEDBA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72D82-37E7-46A6-99DD-83FD6D98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3F05EC-A864-4398-8DC5-544D23A7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2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7345-63B2-44BF-868B-4F16DD99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FF539B-B2E3-4EB3-98F8-7DEE87EC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A79F04-F16A-4415-82AC-416B5B21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864E171-EEE4-4140-A10B-3B9C62179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6A16DA-7D7B-4FDB-B181-1BFA0186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6DBC0F1-CF05-4334-8B54-98B671D0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A3B8C9-8B0C-4151-8C2C-D7332C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C91E8C5-F486-4616-8051-EDAA469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646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0835C-50FF-4E99-B19F-1E834C24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4E5D22D-E77B-484A-85B0-53D4F5C4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85DF76-95F6-455D-AF99-40C3EC69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8AAE4A4-9800-4B5C-BB1F-A9F7176B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82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688FF6-EA25-4A79-B276-84CDBA8E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C36F4E-AE26-42BA-878D-ADAFE37B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710756-1EDA-41E6-A7F9-B25980A0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1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0318-8650-4395-AC06-0926FBEE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9AED48-B327-459A-B3CD-C7CF1914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F3792E4-DDD0-426D-BEB5-BBB50032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6A3E36-91D0-42D9-B459-A6CA900A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235E0E-CA30-4301-A599-F285CE25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B7FBDD-2F11-4D37-AE50-6B828398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0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1686-0F33-4903-A9A3-027DEE32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13D589-53F1-4EB6-850C-3E8B7030B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75371E-2EBF-4BDD-9D9C-01C5BFB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2CAAC9-3818-4479-8AD6-54DA55E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6BEF27-948E-4D35-9773-07E61A46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7FA4AA-052F-4111-8BA7-C9688B0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5304ADE-7B77-4D53-B8F5-53C977C1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88B9EE-D150-4137-A156-A721C39C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1771B6-408F-4B5C-8BA9-B5E499C2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EE71-3A14-477F-A730-A5D7F9FF1E11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3E173B-30AE-457F-B9A6-C4D5233B6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9E2C0E-D2E3-4AD8-8096-6E7C7DEC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826A-3EC8-46C0-B98C-5C4D8198CB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71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2F9ACE1-30E9-42B0-8D30-2EF5136C24BE}"/>
              </a:ext>
            </a:extLst>
          </p:cNvPr>
          <p:cNvSpPr/>
          <p:nvPr/>
        </p:nvSpPr>
        <p:spPr>
          <a:xfrm>
            <a:off x="739317" y="662712"/>
            <a:ext cx="10385570" cy="1744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62C11-5C4A-4746-A3C7-E286C87CD6B4}"/>
              </a:ext>
            </a:extLst>
          </p:cNvPr>
          <p:cNvSpPr txBox="1"/>
          <p:nvPr/>
        </p:nvSpPr>
        <p:spPr>
          <a:xfrm>
            <a:off x="739317" y="262602"/>
            <a:ext cx="3548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6">
                    <a:lumMod val="75000"/>
                  </a:schemeClr>
                </a:solidFill>
              </a:rPr>
              <a:t>Cromossoma (Depósito)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D3BBAAB-CF77-4C62-90DA-59FE18DCA677}"/>
              </a:ext>
            </a:extLst>
          </p:cNvPr>
          <p:cNvGrpSpPr/>
          <p:nvPr/>
        </p:nvGrpSpPr>
        <p:grpSpPr>
          <a:xfrm>
            <a:off x="949040" y="701655"/>
            <a:ext cx="2221596" cy="1532711"/>
            <a:chOff x="520117" y="2228471"/>
            <a:chExt cx="2221596" cy="153271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29547D4-28B5-4992-9A56-E65226A682BC}"/>
                </a:ext>
              </a:extLst>
            </p:cNvPr>
            <p:cNvSpPr txBox="1"/>
            <p:nvPr/>
          </p:nvSpPr>
          <p:spPr>
            <a:xfrm>
              <a:off x="520117" y="2228471"/>
              <a:ext cx="2155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2">
                      <a:lumMod val="75000"/>
                    </a:schemeClr>
                  </a:solidFill>
                </a:rPr>
                <a:t>Gene (Camião)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B2C6EEA-5019-4C51-AB78-20AAD8410847}"/>
                </a:ext>
              </a:extLst>
            </p:cNvPr>
            <p:cNvSpPr/>
            <p:nvPr/>
          </p:nvSpPr>
          <p:spPr>
            <a:xfrm>
              <a:off x="520117" y="2589638"/>
              <a:ext cx="2155971" cy="11715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153349F-0783-43FB-9F0B-4E6247A84573}"/>
                </a:ext>
              </a:extLst>
            </p:cNvPr>
            <p:cNvSpPr/>
            <p:nvPr/>
          </p:nvSpPr>
          <p:spPr>
            <a:xfrm>
              <a:off x="628999" y="3068275"/>
              <a:ext cx="302355" cy="5033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CB8F059-6EA3-44A2-9FB5-C16B29E98A01}"/>
                </a:ext>
              </a:extLst>
            </p:cNvPr>
            <p:cNvSpPr/>
            <p:nvPr/>
          </p:nvSpPr>
          <p:spPr>
            <a:xfrm>
              <a:off x="989899" y="3068917"/>
              <a:ext cx="302355" cy="5033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E950C45-83B2-4F74-AB10-C80E9313B538}"/>
                </a:ext>
              </a:extLst>
            </p:cNvPr>
            <p:cNvSpPr/>
            <p:nvPr/>
          </p:nvSpPr>
          <p:spPr>
            <a:xfrm>
              <a:off x="1361373" y="3068917"/>
              <a:ext cx="302355" cy="5033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CBBC1B6-48D6-43B9-95A7-85C415C1E136}"/>
                </a:ext>
              </a:extLst>
            </p:cNvPr>
            <p:cNvSpPr/>
            <p:nvPr/>
          </p:nvSpPr>
          <p:spPr>
            <a:xfrm>
              <a:off x="2277607" y="3068275"/>
              <a:ext cx="302355" cy="50333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E07DA44-FA42-4DF1-B044-76A66DF6DE25}"/>
                </a:ext>
              </a:extLst>
            </p:cNvPr>
            <p:cNvSpPr txBox="1"/>
            <p:nvPr/>
          </p:nvSpPr>
          <p:spPr>
            <a:xfrm>
              <a:off x="1729353" y="2879974"/>
              <a:ext cx="371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F09B9E9-F315-47C7-AB4A-6EC86A802548}"/>
                </a:ext>
              </a:extLst>
            </p:cNvPr>
            <p:cNvSpPr txBox="1"/>
            <p:nvPr/>
          </p:nvSpPr>
          <p:spPr>
            <a:xfrm>
              <a:off x="585742" y="2678651"/>
              <a:ext cx="2155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rgbClr val="FF0000"/>
                  </a:solidFill>
                </a:rPr>
                <a:t>Alelos (cliente_i)</a:t>
              </a:r>
            </a:p>
          </p:txBody>
        </p:sp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B0A57B0C-E779-483A-B8DC-0F9005C7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4" y="662624"/>
            <a:ext cx="2286198" cy="157900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8B87DFE-9842-4F64-8717-0F00BE95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38" y="662624"/>
            <a:ext cx="2286198" cy="157900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FC7ED39-3D25-4659-AF96-CBAA222B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43" y="655365"/>
            <a:ext cx="2286198" cy="157900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93A2D8-34E4-41AE-8673-68FB76989BF5}"/>
              </a:ext>
            </a:extLst>
          </p:cNvPr>
          <p:cNvSpPr txBox="1"/>
          <p:nvPr/>
        </p:nvSpPr>
        <p:spPr>
          <a:xfrm>
            <a:off x="7911972" y="1030470"/>
            <a:ext cx="37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b="1" dirty="0">
                <a:solidFill>
                  <a:schemeClr val="accent2"/>
                </a:solidFill>
              </a:rPr>
              <a:t>…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F2E1E06-3DF9-4837-9A55-950456369425}"/>
              </a:ext>
            </a:extLst>
          </p:cNvPr>
          <p:cNvGrpSpPr/>
          <p:nvPr/>
        </p:nvGrpSpPr>
        <p:grpSpPr>
          <a:xfrm>
            <a:off x="1057922" y="2457015"/>
            <a:ext cx="1950963" cy="107157"/>
            <a:chOff x="628999" y="3983831"/>
            <a:chExt cx="1950963" cy="107157"/>
          </a:xfrm>
        </p:grpSpPr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FC75B789-F3BF-499E-828D-FC9348C301BE}"/>
                </a:ext>
              </a:extLst>
            </p:cNvPr>
            <p:cNvCxnSpPr/>
            <p:nvPr/>
          </p:nvCxnSpPr>
          <p:spPr>
            <a:xfrm>
              <a:off x="628999" y="4035105"/>
              <a:ext cx="19509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A6596F7B-69C3-4265-A69F-26693A6D36C2}"/>
                </a:ext>
              </a:extLst>
            </p:cNvPr>
            <p:cNvCxnSpPr/>
            <p:nvPr/>
          </p:nvCxnSpPr>
          <p:spPr>
            <a:xfrm>
              <a:off x="628999" y="3983831"/>
              <a:ext cx="0" cy="1071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E1208983-7674-4057-B82D-B0A40096AB41}"/>
                </a:ext>
              </a:extLst>
            </p:cNvPr>
            <p:cNvCxnSpPr/>
            <p:nvPr/>
          </p:nvCxnSpPr>
          <p:spPr>
            <a:xfrm>
              <a:off x="2579962" y="3983831"/>
              <a:ext cx="0" cy="1071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50B3596-ED67-4EA4-AA42-CCDE7DA71E83}"/>
              </a:ext>
            </a:extLst>
          </p:cNvPr>
          <p:cNvSpPr txBox="1"/>
          <p:nvPr/>
        </p:nvSpPr>
        <p:spPr>
          <a:xfrm>
            <a:off x="899676" y="2517269"/>
            <a:ext cx="2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7C3685D-30CD-4428-A85C-9A17B0F8EE4C}"/>
              </a:ext>
            </a:extLst>
          </p:cNvPr>
          <p:cNvSpPr txBox="1"/>
          <p:nvPr/>
        </p:nvSpPr>
        <p:spPr>
          <a:xfrm>
            <a:off x="2310411" y="2536960"/>
            <a:ext cx="109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# Clientes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64A3ECBD-C40A-4D1A-AB1D-B4FF470717B1}"/>
              </a:ext>
            </a:extLst>
          </p:cNvPr>
          <p:cNvGrpSpPr/>
          <p:nvPr/>
        </p:nvGrpSpPr>
        <p:grpSpPr>
          <a:xfrm>
            <a:off x="1057922" y="2838294"/>
            <a:ext cx="9847464" cy="216795"/>
            <a:chOff x="628999" y="3983831"/>
            <a:chExt cx="1950963" cy="107157"/>
          </a:xfrm>
        </p:grpSpPr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6F7F93E-0EE2-4FE3-8D59-9BB868E36D80}"/>
                </a:ext>
              </a:extLst>
            </p:cNvPr>
            <p:cNvCxnSpPr/>
            <p:nvPr/>
          </p:nvCxnSpPr>
          <p:spPr>
            <a:xfrm>
              <a:off x="628999" y="4035105"/>
              <a:ext cx="195096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2742255-C138-44DE-9B8A-41D73C2894BB}"/>
                </a:ext>
              </a:extLst>
            </p:cNvPr>
            <p:cNvCxnSpPr/>
            <p:nvPr/>
          </p:nvCxnSpPr>
          <p:spPr>
            <a:xfrm>
              <a:off x="628999" y="3983831"/>
              <a:ext cx="0" cy="10715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5AEFB27-A65E-4E9F-9037-DE926230E041}"/>
                </a:ext>
              </a:extLst>
            </p:cNvPr>
            <p:cNvCxnSpPr/>
            <p:nvPr/>
          </p:nvCxnSpPr>
          <p:spPr>
            <a:xfrm>
              <a:off x="2579962" y="3983831"/>
              <a:ext cx="0" cy="10715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8F3E21-1C07-4383-ADF3-A3D597B8E7EE}"/>
              </a:ext>
            </a:extLst>
          </p:cNvPr>
          <p:cNvSpPr txBox="1"/>
          <p:nvPr/>
        </p:nvSpPr>
        <p:spPr>
          <a:xfrm>
            <a:off x="899676" y="3059668"/>
            <a:ext cx="2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A2CEB75-12F5-4CD0-B7D8-4F0D4EF3AF35}"/>
              </a:ext>
            </a:extLst>
          </p:cNvPr>
          <p:cNvSpPr txBox="1"/>
          <p:nvPr/>
        </p:nvSpPr>
        <p:spPr>
          <a:xfrm>
            <a:off x="10358090" y="3090446"/>
            <a:ext cx="109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# Camiões</a:t>
            </a:r>
          </a:p>
        </p:txBody>
      </p:sp>
    </p:spTree>
    <p:extLst>
      <p:ext uri="{BB962C8B-B14F-4D97-AF65-F5344CB8AC3E}">
        <p14:creationId xmlns:p14="http://schemas.microsoft.com/office/powerpoint/2010/main" val="13844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869782-29C0-4E38-BD08-658853D6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7" y="392779"/>
            <a:ext cx="10931075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o 127">
            <a:extLst>
              <a:ext uri="{FF2B5EF4-FFF2-40B4-BE49-F238E27FC236}">
                <a16:creationId xmlns:a16="http://schemas.microsoft.com/office/drawing/2014/main" id="{D096C2D4-F7CC-46F3-B424-17E69BE3AE56}"/>
              </a:ext>
            </a:extLst>
          </p:cNvPr>
          <p:cNvGrpSpPr/>
          <p:nvPr/>
        </p:nvGrpSpPr>
        <p:grpSpPr>
          <a:xfrm>
            <a:off x="739317" y="262602"/>
            <a:ext cx="10713365" cy="5958601"/>
            <a:chOff x="739317" y="262602"/>
            <a:chExt cx="10713365" cy="595860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2F9ACE1-30E9-42B0-8D30-2EF5136C24BE}"/>
                </a:ext>
              </a:extLst>
            </p:cNvPr>
            <p:cNvSpPr/>
            <p:nvPr/>
          </p:nvSpPr>
          <p:spPr>
            <a:xfrm>
              <a:off x="739317" y="662712"/>
              <a:ext cx="10385570" cy="17449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1362C11-5C4A-4746-A3C7-E286C87CD6B4}"/>
                </a:ext>
              </a:extLst>
            </p:cNvPr>
            <p:cNvSpPr txBox="1"/>
            <p:nvPr/>
          </p:nvSpPr>
          <p:spPr>
            <a:xfrm>
              <a:off x="739317" y="262602"/>
              <a:ext cx="354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solidFill>
                    <a:schemeClr val="accent6">
                      <a:lumMod val="75000"/>
                    </a:schemeClr>
                  </a:solidFill>
                </a:rPr>
                <a:t>Cromossoma (Depósito)</a:t>
              </a:r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BD3BBAAB-CF77-4C62-90DA-59FE18DCA677}"/>
                </a:ext>
              </a:extLst>
            </p:cNvPr>
            <p:cNvGrpSpPr/>
            <p:nvPr/>
          </p:nvGrpSpPr>
          <p:grpSpPr>
            <a:xfrm>
              <a:off x="949040" y="701655"/>
              <a:ext cx="2221596" cy="1532711"/>
              <a:chOff x="520117" y="2228471"/>
              <a:chExt cx="2221596" cy="1532711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29547D4-28B5-4992-9A56-E65226A682BC}"/>
                  </a:ext>
                </a:extLst>
              </p:cNvPr>
              <p:cNvSpPr txBox="1"/>
              <p:nvPr/>
            </p:nvSpPr>
            <p:spPr>
              <a:xfrm>
                <a:off x="520117" y="2228471"/>
                <a:ext cx="2155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>
                    <a:solidFill>
                      <a:schemeClr val="accent2">
                        <a:lumMod val="75000"/>
                      </a:schemeClr>
                    </a:solidFill>
                  </a:rPr>
                  <a:t>Gene (Camião)</a:t>
                </a: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B2C6EEA-5019-4C51-AB78-20AAD8410847}"/>
                  </a:ext>
                </a:extLst>
              </p:cNvPr>
              <p:cNvSpPr/>
              <p:nvPr/>
            </p:nvSpPr>
            <p:spPr>
              <a:xfrm>
                <a:off x="520117" y="2589638"/>
                <a:ext cx="2155971" cy="11715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153349F-0783-43FB-9F0B-4E6247A84573}"/>
                  </a:ext>
                </a:extLst>
              </p:cNvPr>
              <p:cNvSpPr/>
              <p:nvPr/>
            </p:nvSpPr>
            <p:spPr>
              <a:xfrm>
                <a:off x="628999" y="3068275"/>
                <a:ext cx="302355" cy="5033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CB8F059-6EA3-44A2-9FB5-C16B29E98A01}"/>
                  </a:ext>
                </a:extLst>
              </p:cNvPr>
              <p:cNvSpPr/>
              <p:nvPr/>
            </p:nvSpPr>
            <p:spPr>
              <a:xfrm>
                <a:off x="989899" y="3068917"/>
                <a:ext cx="302355" cy="5033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E950C45-83B2-4F74-AB10-C80E9313B538}"/>
                  </a:ext>
                </a:extLst>
              </p:cNvPr>
              <p:cNvSpPr/>
              <p:nvPr/>
            </p:nvSpPr>
            <p:spPr>
              <a:xfrm>
                <a:off x="1361373" y="3068917"/>
                <a:ext cx="302355" cy="5033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CBBC1B6-48D6-43B9-95A7-85C415C1E136}"/>
                  </a:ext>
                </a:extLst>
              </p:cNvPr>
              <p:cNvSpPr/>
              <p:nvPr/>
            </p:nvSpPr>
            <p:spPr>
              <a:xfrm>
                <a:off x="2277607" y="3068275"/>
                <a:ext cx="302355" cy="5033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07DA44-FA42-4DF1-B044-76A66DF6DE25}"/>
                  </a:ext>
                </a:extLst>
              </p:cNvPr>
              <p:cNvSpPr txBox="1"/>
              <p:nvPr/>
            </p:nvSpPr>
            <p:spPr>
              <a:xfrm>
                <a:off x="1729353" y="2879974"/>
                <a:ext cx="3714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3600" b="1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F09B9E9-F315-47C7-AB4A-6EC86A802548}"/>
                  </a:ext>
                </a:extLst>
              </p:cNvPr>
              <p:cNvSpPr txBox="1"/>
              <p:nvPr/>
            </p:nvSpPr>
            <p:spPr>
              <a:xfrm>
                <a:off x="585742" y="2678651"/>
                <a:ext cx="2155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>
                    <a:solidFill>
                      <a:srgbClr val="FF0000"/>
                    </a:solidFill>
                  </a:rPr>
                  <a:t>Alelos (cliente_i)</a:t>
                </a:r>
              </a:p>
            </p:txBody>
          </p:sp>
        </p:grp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B0A57B0C-E779-483A-B8DC-0F9005C7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304" y="662624"/>
              <a:ext cx="2286198" cy="1579001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8B87DFE-9842-4F64-8717-0F00BE95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638" y="662624"/>
              <a:ext cx="2286198" cy="1579001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EFC7ED39-3D25-4659-AF96-CBAA222BC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443" y="655365"/>
              <a:ext cx="2286198" cy="157900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C93A2D8-34E4-41AE-8673-68FB76989BF5}"/>
                </a:ext>
              </a:extLst>
            </p:cNvPr>
            <p:cNvSpPr txBox="1"/>
            <p:nvPr/>
          </p:nvSpPr>
          <p:spPr>
            <a:xfrm>
              <a:off x="7911972" y="1030470"/>
              <a:ext cx="371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400" b="1" dirty="0">
                  <a:solidFill>
                    <a:schemeClr val="accent2"/>
                  </a:solidFill>
                </a:rPr>
                <a:t>…</a:t>
              </a: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EF2E1E06-3DF9-4837-9A55-950456369425}"/>
                </a:ext>
              </a:extLst>
            </p:cNvPr>
            <p:cNvGrpSpPr/>
            <p:nvPr/>
          </p:nvGrpSpPr>
          <p:grpSpPr>
            <a:xfrm>
              <a:off x="1057922" y="2457015"/>
              <a:ext cx="1950963" cy="107157"/>
              <a:chOff x="628999" y="3983831"/>
              <a:chExt cx="1950963" cy="107157"/>
            </a:xfrm>
          </p:grpSpPr>
          <p:cxnSp>
            <p:nvCxnSpPr>
              <p:cNvPr id="44" name="Conexão reta 43">
                <a:extLst>
                  <a:ext uri="{FF2B5EF4-FFF2-40B4-BE49-F238E27FC236}">
                    <a16:creationId xmlns:a16="http://schemas.microsoft.com/office/drawing/2014/main" id="{FC75B789-F3BF-499E-828D-FC9348C301BE}"/>
                  </a:ext>
                </a:extLst>
              </p:cNvPr>
              <p:cNvCxnSpPr/>
              <p:nvPr/>
            </p:nvCxnSpPr>
            <p:spPr>
              <a:xfrm>
                <a:off x="628999" y="4035105"/>
                <a:ext cx="19509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>
                <a:extLst>
                  <a:ext uri="{FF2B5EF4-FFF2-40B4-BE49-F238E27FC236}">
                    <a16:creationId xmlns:a16="http://schemas.microsoft.com/office/drawing/2014/main" id="{A6596F7B-69C3-4265-A69F-26693A6D36C2}"/>
                  </a:ext>
                </a:extLst>
              </p:cNvPr>
              <p:cNvCxnSpPr/>
              <p:nvPr/>
            </p:nvCxnSpPr>
            <p:spPr>
              <a:xfrm>
                <a:off x="628999" y="3983831"/>
                <a:ext cx="0" cy="1071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E1208983-7674-4057-B82D-B0A40096AB41}"/>
                  </a:ext>
                </a:extLst>
              </p:cNvPr>
              <p:cNvCxnSpPr/>
              <p:nvPr/>
            </p:nvCxnSpPr>
            <p:spPr>
              <a:xfrm>
                <a:off x="2579962" y="3983831"/>
                <a:ext cx="0" cy="1071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50B3596-ED67-4EA4-AA42-CCDE7DA71E83}"/>
                </a:ext>
              </a:extLst>
            </p:cNvPr>
            <p:cNvSpPr txBox="1"/>
            <p:nvPr/>
          </p:nvSpPr>
          <p:spPr>
            <a:xfrm>
              <a:off x="899676" y="2517269"/>
              <a:ext cx="22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0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7C3685D-30CD-4428-A85C-9A17B0F8EE4C}"/>
                </a:ext>
              </a:extLst>
            </p:cNvPr>
            <p:cNvSpPr txBox="1"/>
            <p:nvPr/>
          </p:nvSpPr>
          <p:spPr>
            <a:xfrm>
              <a:off x="2310411" y="2536960"/>
              <a:ext cx="1094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# Clientes</a:t>
              </a: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4A3ECBD-C40A-4D1A-AB1D-B4FF470717B1}"/>
                </a:ext>
              </a:extLst>
            </p:cNvPr>
            <p:cNvGrpSpPr/>
            <p:nvPr/>
          </p:nvGrpSpPr>
          <p:grpSpPr>
            <a:xfrm>
              <a:off x="1057922" y="2838294"/>
              <a:ext cx="9847464" cy="216795"/>
              <a:chOff x="628999" y="3983831"/>
              <a:chExt cx="1950963" cy="107157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86F7F93E-0EE2-4FE3-8D59-9BB868E36D80}"/>
                  </a:ext>
                </a:extLst>
              </p:cNvPr>
              <p:cNvCxnSpPr/>
              <p:nvPr/>
            </p:nvCxnSpPr>
            <p:spPr>
              <a:xfrm>
                <a:off x="628999" y="4035105"/>
                <a:ext cx="195096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E2742255-C138-44DE-9B8A-41D73C2894BB}"/>
                  </a:ext>
                </a:extLst>
              </p:cNvPr>
              <p:cNvCxnSpPr/>
              <p:nvPr/>
            </p:nvCxnSpPr>
            <p:spPr>
              <a:xfrm>
                <a:off x="628999" y="3983831"/>
                <a:ext cx="0" cy="10715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E5AEFB27-A65E-4E9F-9037-DE926230E041}"/>
                  </a:ext>
                </a:extLst>
              </p:cNvPr>
              <p:cNvCxnSpPr/>
              <p:nvPr/>
            </p:nvCxnSpPr>
            <p:spPr>
              <a:xfrm>
                <a:off x="2579962" y="3983831"/>
                <a:ext cx="0" cy="10715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F8F3E21-1C07-4383-ADF3-A3D597B8E7EE}"/>
                </a:ext>
              </a:extLst>
            </p:cNvPr>
            <p:cNvSpPr txBox="1"/>
            <p:nvPr/>
          </p:nvSpPr>
          <p:spPr>
            <a:xfrm>
              <a:off x="899676" y="3059668"/>
              <a:ext cx="22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0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A2CEB75-12F5-4CD0-B7D8-4F0D4EF3AF35}"/>
                </a:ext>
              </a:extLst>
            </p:cNvPr>
            <p:cNvSpPr txBox="1"/>
            <p:nvPr/>
          </p:nvSpPr>
          <p:spPr>
            <a:xfrm>
              <a:off x="10358090" y="3090446"/>
              <a:ext cx="1094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# Camiões</a:t>
              </a:r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DAE22140-C87A-4F0F-A759-AD3A4D148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0666" y="3398826"/>
              <a:ext cx="1535834" cy="829002"/>
            </a:xfrm>
            <a:prstGeom prst="rect">
              <a:avLst/>
            </a:prstGeom>
          </p:spPr>
        </p:pic>
        <p:cxnSp>
          <p:nvCxnSpPr>
            <p:cNvPr id="27" name="Conexão: Ângulo Reto 26">
              <a:extLst>
                <a:ext uri="{FF2B5EF4-FFF2-40B4-BE49-F238E27FC236}">
                  <a16:creationId xmlns:a16="http://schemas.microsoft.com/office/drawing/2014/main" id="{6A857AB7-B091-4FDD-BBEA-43E4118F77FA}"/>
                </a:ext>
              </a:extLst>
            </p:cNvPr>
            <p:cNvCxnSpPr>
              <a:cxnSpLocks/>
              <a:stCxn id="8" idx="1"/>
              <a:endCxn id="43" idx="1"/>
            </p:cNvCxnSpPr>
            <p:nvPr/>
          </p:nvCxnSpPr>
          <p:spPr>
            <a:xfrm rot="10800000" flipH="1" flipV="1">
              <a:off x="949040" y="1648593"/>
              <a:ext cx="561626" cy="2164733"/>
            </a:xfrm>
            <a:prstGeom prst="bentConnector3">
              <a:avLst>
                <a:gd name="adj1" fmla="val -91489"/>
              </a:avLst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E4D64E2-ABB8-4762-9FC3-7971F884D5FC}"/>
                </a:ext>
              </a:extLst>
            </p:cNvPr>
            <p:cNvSpPr txBox="1"/>
            <p:nvPr/>
          </p:nvSpPr>
          <p:spPr>
            <a:xfrm>
              <a:off x="1327445" y="4410060"/>
              <a:ext cx="1407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alelos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2159631D-81B4-4D0E-9CE1-ABEF291355ED}"/>
                </a:ext>
              </a:extLst>
            </p:cNvPr>
            <p:cNvSpPr txBox="1"/>
            <p:nvPr/>
          </p:nvSpPr>
          <p:spPr>
            <a:xfrm>
              <a:off x="7080953" y="4591960"/>
              <a:ext cx="930053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Deposito 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8F2D8E7-6C37-4604-B158-563DF00111C5}"/>
                </a:ext>
              </a:extLst>
            </p:cNvPr>
            <p:cNvSpPr txBox="1"/>
            <p:nvPr/>
          </p:nvSpPr>
          <p:spPr>
            <a:xfrm>
              <a:off x="7636555" y="3831120"/>
              <a:ext cx="550834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Cli-1 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5190AAE-165E-4EFF-ACA0-08ADBD61F4BF}"/>
                </a:ext>
              </a:extLst>
            </p:cNvPr>
            <p:cNvSpPr txBox="1"/>
            <p:nvPr/>
          </p:nvSpPr>
          <p:spPr>
            <a:xfrm>
              <a:off x="9268530" y="5224095"/>
              <a:ext cx="550834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Cli-2 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D1036CD-3113-4925-9B07-30101F908B6B}"/>
                </a:ext>
              </a:extLst>
            </p:cNvPr>
            <p:cNvSpPr txBox="1"/>
            <p:nvPr/>
          </p:nvSpPr>
          <p:spPr>
            <a:xfrm>
              <a:off x="9681654" y="4000397"/>
              <a:ext cx="676435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Cli-3 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4C64953-47A5-45C5-9EB5-16D59BE5A835}"/>
                </a:ext>
              </a:extLst>
            </p:cNvPr>
            <p:cNvSpPr txBox="1"/>
            <p:nvPr/>
          </p:nvSpPr>
          <p:spPr>
            <a:xfrm>
              <a:off x="7361138" y="5485176"/>
              <a:ext cx="667126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Cli-12 </a:t>
              </a:r>
            </a:p>
          </p:txBody>
        </p: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0F4D9209-F19C-44F3-AB01-FC627184A8F6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7545980" y="4169674"/>
              <a:ext cx="365992" cy="42228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xão reta unidirecional 71">
              <a:extLst>
                <a:ext uri="{FF2B5EF4-FFF2-40B4-BE49-F238E27FC236}">
                  <a16:creationId xmlns:a16="http://schemas.microsoft.com/office/drawing/2014/main" id="{F0C9BFAC-9C02-40C7-B9F9-408F98F60B7D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8164860" y="3996451"/>
              <a:ext cx="1516794" cy="173223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xão reta unidirecional 73">
              <a:extLst>
                <a:ext uri="{FF2B5EF4-FFF2-40B4-BE49-F238E27FC236}">
                  <a16:creationId xmlns:a16="http://schemas.microsoft.com/office/drawing/2014/main" id="{64BA8C2A-345C-47B8-AFDC-7F9565E9E43A}"/>
                </a:ext>
              </a:extLst>
            </p:cNvPr>
            <p:cNvCxnSpPr>
              <a:cxnSpLocks/>
              <a:stCxn id="68" idx="0"/>
              <a:endCxn id="64" idx="2"/>
            </p:cNvCxnSpPr>
            <p:nvPr/>
          </p:nvCxnSpPr>
          <p:spPr>
            <a:xfrm flipH="1" flipV="1">
              <a:off x="7545980" y="4930514"/>
              <a:ext cx="148721" cy="5546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xão reta unidirecional 76">
              <a:extLst>
                <a:ext uri="{FF2B5EF4-FFF2-40B4-BE49-F238E27FC236}">
                  <a16:creationId xmlns:a16="http://schemas.microsoft.com/office/drawing/2014/main" id="{C5469E13-0280-4630-9E36-1CC64F607D0E}"/>
                </a:ext>
              </a:extLst>
            </p:cNvPr>
            <p:cNvCxnSpPr>
              <a:cxnSpLocks/>
              <a:stCxn id="67" idx="2"/>
              <a:endCxn id="68" idx="3"/>
            </p:cNvCxnSpPr>
            <p:nvPr/>
          </p:nvCxnSpPr>
          <p:spPr>
            <a:xfrm flipH="1">
              <a:off x="8028264" y="4338951"/>
              <a:ext cx="1991608" cy="131550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xão: Ângulo Reto 75">
              <a:extLst>
                <a:ext uri="{FF2B5EF4-FFF2-40B4-BE49-F238E27FC236}">
                  <a16:creationId xmlns:a16="http://schemas.microsoft.com/office/drawing/2014/main" id="{0B41BDAD-6FAF-4A3B-A79D-498D4FF6A8B6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16200000" flipH="1">
              <a:off x="2050185" y="4456226"/>
              <a:ext cx="456798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8CC0B786-7195-496D-AE04-F71066D6258C}"/>
                </a:ext>
              </a:extLst>
            </p:cNvPr>
            <p:cNvSpPr txBox="1"/>
            <p:nvPr/>
          </p:nvSpPr>
          <p:spPr>
            <a:xfrm>
              <a:off x="1395292" y="4709042"/>
              <a:ext cx="1893180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1  23  3  15  24  … 12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98EA075A-373B-4601-8D75-39AF29705FFC}"/>
                </a:ext>
              </a:extLst>
            </p:cNvPr>
            <p:cNvSpPr txBox="1"/>
            <p:nvPr/>
          </p:nvSpPr>
          <p:spPr>
            <a:xfrm>
              <a:off x="5389442" y="3985008"/>
              <a:ext cx="140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accent2">
                      <a:lumMod val="75000"/>
                    </a:schemeClr>
                  </a:solidFill>
                </a:rPr>
                <a:t>Rota camião </a:t>
              </a:r>
              <a:r>
                <a:rPr lang="pt-PT" b="1" i="1" dirty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r>
                <a:rPr lang="pt-PT" sz="1600" dirty="0"/>
                <a:t> 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07ED328-4013-431C-A7C8-64921D8FA2D1}"/>
                </a:ext>
              </a:extLst>
            </p:cNvPr>
            <p:cNvSpPr txBox="1"/>
            <p:nvPr/>
          </p:nvSpPr>
          <p:spPr>
            <a:xfrm>
              <a:off x="4225254" y="3671100"/>
              <a:ext cx="924146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1    3   12</a:t>
              </a:r>
            </a:p>
          </p:txBody>
        </p:sp>
        <p:cxnSp>
          <p:nvCxnSpPr>
            <p:cNvPr id="88" name="Conexão: Ângulo Reto 87">
              <a:extLst>
                <a:ext uri="{FF2B5EF4-FFF2-40B4-BE49-F238E27FC236}">
                  <a16:creationId xmlns:a16="http://schemas.microsoft.com/office/drawing/2014/main" id="{51BC8A6E-2771-4B8C-94B1-7FB5418472B3}"/>
                </a:ext>
              </a:extLst>
            </p:cNvPr>
            <p:cNvCxnSpPr>
              <a:cxnSpLocks/>
              <a:stCxn id="78" idx="3"/>
              <a:endCxn id="86" idx="1"/>
            </p:cNvCxnSpPr>
            <p:nvPr/>
          </p:nvCxnSpPr>
          <p:spPr>
            <a:xfrm flipV="1">
              <a:off x="3288472" y="3840377"/>
              <a:ext cx="936782" cy="1037942"/>
            </a:xfrm>
            <a:prstGeom prst="bentConnector3">
              <a:avLst>
                <a:gd name="adj1" fmla="val 2671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7A0961-BDEF-4DE9-9F2D-0AD4BC75F7D0}"/>
                </a:ext>
              </a:extLst>
            </p:cNvPr>
            <p:cNvSpPr txBox="1"/>
            <p:nvPr/>
          </p:nvSpPr>
          <p:spPr>
            <a:xfrm>
              <a:off x="3511527" y="4056117"/>
              <a:ext cx="18061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FF0000"/>
                  </a:solidFill>
                </a:rPr>
                <a:t>Limpeza variáveis folga </a:t>
              </a:r>
            </a:p>
            <a:p>
              <a:r>
                <a:rPr lang="pt-PT" sz="1400" dirty="0">
                  <a:solidFill>
                    <a:srgbClr val="FF0000"/>
                  </a:solidFill>
                </a:rPr>
                <a:t>[13, #</a:t>
              </a:r>
              <a:r>
                <a:rPr lang="pt-PT" sz="1400" dirty="0" err="1">
                  <a:solidFill>
                    <a:srgbClr val="FF0000"/>
                  </a:solidFill>
                </a:rPr>
                <a:t>cli</a:t>
              </a:r>
              <a:r>
                <a:rPr lang="pt-PT" sz="1400" dirty="0">
                  <a:solidFill>
                    <a:srgbClr val="FF0000"/>
                  </a:solidFill>
                </a:rPr>
                <a:t>*#camiões]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6899287E-7786-49C1-ADE0-70B6D5F20BD5}"/>
                </a:ext>
              </a:extLst>
            </p:cNvPr>
            <p:cNvSpPr txBox="1"/>
            <p:nvPr/>
          </p:nvSpPr>
          <p:spPr>
            <a:xfrm>
              <a:off x="10524949" y="4761237"/>
              <a:ext cx="550834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Cli-7 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EB7F383F-1218-428E-8EC8-8A67C8B6EDB5}"/>
                </a:ext>
              </a:extLst>
            </p:cNvPr>
            <p:cNvSpPr txBox="1"/>
            <p:nvPr/>
          </p:nvSpPr>
          <p:spPr>
            <a:xfrm>
              <a:off x="6245687" y="5882649"/>
              <a:ext cx="550834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Cli-5 </a:t>
              </a:r>
            </a:p>
          </p:txBody>
        </p:sp>
        <p:cxnSp>
          <p:nvCxnSpPr>
            <p:cNvPr id="113" name="Conexão: Ângulo Reto 112">
              <a:extLst>
                <a:ext uri="{FF2B5EF4-FFF2-40B4-BE49-F238E27FC236}">
                  <a16:creationId xmlns:a16="http://schemas.microsoft.com/office/drawing/2014/main" id="{8784C850-E2DA-4C4E-A1C1-038D151ECCF4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5149400" y="3840377"/>
              <a:ext cx="1556546" cy="1037942"/>
            </a:xfrm>
            <a:prstGeom prst="bentConnector3">
              <a:avLst>
                <a:gd name="adj1" fmla="val 467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51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626CD5FD-C850-40BB-94CD-09D2E850728B}"/>
              </a:ext>
            </a:extLst>
          </p:cNvPr>
          <p:cNvGrpSpPr/>
          <p:nvPr/>
        </p:nvGrpSpPr>
        <p:grpSpPr>
          <a:xfrm>
            <a:off x="268448" y="1489219"/>
            <a:ext cx="12183124" cy="2626251"/>
            <a:chOff x="268448" y="1489219"/>
            <a:chExt cx="12183124" cy="262625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3E5E76-E752-4148-A691-B2E6D39BC3BA}"/>
                </a:ext>
              </a:extLst>
            </p:cNvPr>
            <p:cNvSpPr/>
            <p:nvPr/>
          </p:nvSpPr>
          <p:spPr>
            <a:xfrm>
              <a:off x="268448" y="1828800"/>
              <a:ext cx="12004646" cy="22482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5E14053-3B02-408D-BD13-BEAF7FC57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836" b="47199"/>
            <a:stretch/>
          </p:blipFill>
          <p:spPr>
            <a:xfrm>
              <a:off x="345944" y="2213285"/>
              <a:ext cx="2984486" cy="1393981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32D1930A-CA40-44C3-AA6C-BC9B4FF82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836" b="47199"/>
            <a:stretch/>
          </p:blipFill>
          <p:spPr>
            <a:xfrm>
              <a:off x="3255925" y="2217666"/>
              <a:ext cx="2984486" cy="1393981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E1303CA8-F475-4FD7-A43D-3A18B02E7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836" b="47199"/>
            <a:stretch/>
          </p:blipFill>
          <p:spPr>
            <a:xfrm>
              <a:off x="6177691" y="2217293"/>
              <a:ext cx="2984486" cy="1393981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6E8DDD0-C870-4DC5-9844-0B5D0147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836" b="47199"/>
            <a:stretch/>
          </p:blipFill>
          <p:spPr>
            <a:xfrm>
              <a:off x="9087672" y="2221674"/>
              <a:ext cx="2984486" cy="1393981"/>
            </a:xfrm>
            <a:prstGeom prst="rect">
              <a:avLst/>
            </a:prstGeom>
          </p:spPr>
        </p:pic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E2C8C5E-B8B5-4615-B828-129A866D3917}"/>
                </a:ext>
              </a:extLst>
            </p:cNvPr>
            <p:cNvSpPr txBox="1"/>
            <p:nvPr/>
          </p:nvSpPr>
          <p:spPr>
            <a:xfrm>
              <a:off x="334160" y="2050793"/>
              <a:ext cx="258521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accent6">
                      <a:lumMod val="75000"/>
                    </a:schemeClr>
                  </a:solidFill>
                </a:rPr>
                <a:t>Cromossoma (Depósito 1)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A9DF50A1-760A-4CE8-9514-29DCD913C0F2}"/>
                </a:ext>
              </a:extLst>
            </p:cNvPr>
            <p:cNvSpPr txBox="1"/>
            <p:nvPr/>
          </p:nvSpPr>
          <p:spPr>
            <a:xfrm>
              <a:off x="3244141" y="2050793"/>
              <a:ext cx="258521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accent6">
                      <a:lumMod val="75000"/>
                    </a:schemeClr>
                  </a:solidFill>
                </a:rPr>
                <a:t>Cromossoma (Depósito 2)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537D9072-CEDF-4988-B3E7-18DBE6822DFE}"/>
                </a:ext>
              </a:extLst>
            </p:cNvPr>
            <p:cNvSpPr txBox="1"/>
            <p:nvPr/>
          </p:nvSpPr>
          <p:spPr>
            <a:xfrm>
              <a:off x="6165906" y="2043635"/>
              <a:ext cx="258521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accent6">
                      <a:lumMod val="75000"/>
                    </a:schemeClr>
                  </a:solidFill>
                </a:rPr>
                <a:t>Cromossoma (Depósito 2)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ED68D82-8FBA-4B6A-83FD-3E5810824F7E}"/>
                </a:ext>
              </a:extLst>
            </p:cNvPr>
            <p:cNvSpPr txBox="1"/>
            <p:nvPr/>
          </p:nvSpPr>
          <p:spPr>
            <a:xfrm>
              <a:off x="9090669" y="2043635"/>
              <a:ext cx="2585210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accent6">
                      <a:lumMod val="75000"/>
                    </a:schemeClr>
                  </a:solidFill>
                </a:rPr>
                <a:t>Cromossoma (Depósito N)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5F08360-E062-4649-BE24-67A14D9E4DE1}"/>
                </a:ext>
              </a:extLst>
            </p:cNvPr>
            <p:cNvSpPr txBox="1"/>
            <p:nvPr/>
          </p:nvSpPr>
          <p:spPr>
            <a:xfrm>
              <a:off x="268448" y="1489219"/>
              <a:ext cx="25852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accent1"/>
                  </a:solidFill>
                </a:rPr>
                <a:t>Genoma</a:t>
              </a:r>
              <a:r>
                <a:rPr lang="pt-PT" sz="1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82" name="Conexão reta 81">
              <a:extLst>
                <a:ext uri="{FF2B5EF4-FFF2-40B4-BE49-F238E27FC236}">
                  <a16:creationId xmlns:a16="http://schemas.microsoft.com/office/drawing/2014/main" id="{CB5091E8-DCDA-4431-910F-0BDBEB4180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694" y="3752571"/>
              <a:ext cx="1149685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xão reta 82">
              <a:extLst>
                <a:ext uri="{FF2B5EF4-FFF2-40B4-BE49-F238E27FC236}">
                  <a16:creationId xmlns:a16="http://schemas.microsoft.com/office/drawing/2014/main" id="{0CCA51A4-2645-46B9-8807-90A0143A7998}"/>
                </a:ext>
              </a:extLst>
            </p:cNvPr>
            <p:cNvCxnSpPr>
              <a:cxnSpLocks/>
            </p:cNvCxnSpPr>
            <p:nvPr/>
          </p:nvCxnSpPr>
          <p:spPr>
            <a:xfrm>
              <a:off x="426694" y="3648836"/>
              <a:ext cx="0" cy="21679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xão reta 83">
              <a:extLst>
                <a:ext uri="{FF2B5EF4-FFF2-40B4-BE49-F238E27FC236}">
                  <a16:creationId xmlns:a16="http://schemas.microsoft.com/office/drawing/2014/main" id="{A671F692-7F86-4704-BA8B-8320180DE20E}"/>
                </a:ext>
              </a:extLst>
            </p:cNvPr>
            <p:cNvCxnSpPr>
              <a:cxnSpLocks/>
            </p:cNvCxnSpPr>
            <p:nvPr/>
          </p:nvCxnSpPr>
          <p:spPr>
            <a:xfrm>
              <a:off x="11923552" y="3615655"/>
              <a:ext cx="0" cy="21679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24ED4A42-F382-4987-A5F0-F9685AEC67D7}"/>
                </a:ext>
              </a:extLst>
            </p:cNvPr>
            <p:cNvSpPr txBox="1"/>
            <p:nvPr/>
          </p:nvSpPr>
          <p:spPr>
            <a:xfrm>
              <a:off x="345944" y="3746138"/>
              <a:ext cx="22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41F0E114-4692-4648-AC74-894EACEDC29A}"/>
                </a:ext>
              </a:extLst>
            </p:cNvPr>
            <p:cNvSpPr txBox="1"/>
            <p:nvPr/>
          </p:nvSpPr>
          <p:spPr>
            <a:xfrm>
              <a:off x="11107027" y="3776916"/>
              <a:ext cx="1344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# Depósitos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5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79147C62-4837-4FAE-9E76-441E26D287B1}"/>
              </a:ext>
            </a:extLst>
          </p:cNvPr>
          <p:cNvGrpSpPr/>
          <p:nvPr/>
        </p:nvGrpSpPr>
        <p:grpSpPr>
          <a:xfrm>
            <a:off x="1178263" y="1172695"/>
            <a:ext cx="7974109" cy="4590758"/>
            <a:chOff x="1178263" y="1172695"/>
            <a:chExt cx="7974109" cy="459075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B15A6C-CC4C-44D1-AE49-090BF74A9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263" y="1172695"/>
              <a:ext cx="1666361" cy="271762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CF44F59-7230-495C-B41D-9609C689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017" y="2541654"/>
              <a:ext cx="1485727" cy="269732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CA59EE5-6E5D-4C48-BF78-6F73B82B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6745" y="1173127"/>
              <a:ext cx="1915963" cy="204175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20DCE11-184A-4D3C-BDC2-EEAF0BF2D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9031" y="2265356"/>
              <a:ext cx="2414923" cy="189905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6F5366A-5C10-4E01-9666-02526260F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6388" y="2923514"/>
              <a:ext cx="2185984" cy="2213038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B97C6C3-25E8-4337-97C3-1F4E8BA0DDA1}"/>
                </a:ext>
              </a:extLst>
            </p:cNvPr>
            <p:cNvSpPr txBox="1"/>
            <p:nvPr/>
          </p:nvSpPr>
          <p:spPr>
            <a:xfrm>
              <a:off x="1364881" y="5394121"/>
              <a:ext cx="207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Formato </a:t>
              </a:r>
              <a:r>
                <a:rPr lang="pt-PT" dirty="0" err="1"/>
                <a:t>txt</a:t>
              </a:r>
              <a:r>
                <a:rPr lang="pt-PT" dirty="0"/>
                <a:t> original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CFEB6BE-66BC-48D9-AA73-3E04066E8B35}"/>
                </a:ext>
              </a:extLst>
            </p:cNvPr>
            <p:cNvSpPr txBox="1"/>
            <p:nvPr/>
          </p:nvSpPr>
          <p:spPr>
            <a:xfrm>
              <a:off x="5057832" y="5394121"/>
              <a:ext cx="207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Formato </a:t>
              </a:r>
              <a:r>
                <a:rPr lang="pt-PT" dirty="0" err="1"/>
                <a:t>json</a:t>
              </a:r>
              <a:r>
                <a:rPr lang="pt-PT" dirty="0"/>
                <a:t> final</a:t>
              </a:r>
            </a:p>
          </p:txBody>
        </p:sp>
        <p:sp>
          <p:nvSpPr>
            <p:cNvPr id="14" name="Arco 13">
              <a:extLst>
                <a:ext uri="{FF2B5EF4-FFF2-40B4-BE49-F238E27FC236}">
                  <a16:creationId xmlns:a16="http://schemas.microsoft.com/office/drawing/2014/main" id="{7359A446-AA4D-4E7A-80D9-4DEA1DC48168}"/>
                </a:ext>
              </a:extLst>
            </p:cNvPr>
            <p:cNvSpPr/>
            <p:nvPr/>
          </p:nvSpPr>
          <p:spPr>
            <a:xfrm rot="3391272" flipV="1">
              <a:off x="2895949" y="2692436"/>
              <a:ext cx="1502858" cy="1901357"/>
            </a:xfrm>
            <a:prstGeom prst="arc">
              <a:avLst>
                <a:gd name="adj1" fmla="val 16254481"/>
                <a:gd name="adj2" fmla="val 363801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239707C-D0BD-47AD-ABF1-E3E9EEFCBD68}"/>
                </a:ext>
              </a:extLst>
            </p:cNvPr>
            <p:cNvSpPr txBox="1"/>
            <p:nvPr/>
          </p:nvSpPr>
          <p:spPr>
            <a:xfrm>
              <a:off x="1459273" y="3914649"/>
              <a:ext cx="579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7ECB7B6-4A38-467D-B7AF-1FD3F4C0F12B}"/>
                </a:ext>
              </a:extLst>
            </p:cNvPr>
            <p:cNvSpPr txBox="1"/>
            <p:nvPr/>
          </p:nvSpPr>
          <p:spPr>
            <a:xfrm>
              <a:off x="5826858" y="4179103"/>
              <a:ext cx="579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B31E589-FC15-4B08-A5B8-2BD5907B4F16}"/>
                </a:ext>
              </a:extLst>
            </p:cNvPr>
            <p:cNvSpPr txBox="1"/>
            <p:nvPr/>
          </p:nvSpPr>
          <p:spPr>
            <a:xfrm>
              <a:off x="4232885" y="3089485"/>
              <a:ext cx="579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accent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3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E785-39BF-4E8F-9FAD-E52D605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8EE8F-5948-49D5-8379-5B683F75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6134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1</a:t>
            </a:r>
            <a:r>
              <a:rPr lang="pt-PT" dirty="0"/>
              <a:t> Partir o genoma em cromossomas (matriz depósitos);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2</a:t>
            </a:r>
            <a:r>
              <a:rPr lang="pt-PT" dirty="0"/>
              <a:t> Iniciar o custo a zero;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3</a:t>
            </a:r>
            <a:r>
              <a:rPr lang="pt-PT" dirty="0"/>
              <a:t> </a:t>
            </a:r>
            <a:r>
              <a:rPr lang="pt-PT" b="1" dirty="0"/>
              <a:t>1º Ciclo</a:t>
            </a:r>
            <a:r>
              <a:rPr lang="pt-PT" dirty="0"/>
              <a:t>: Iterar cada um dos cromossomas (depósitos):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3.1 Se depósito for aberto: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</a:t>
            </a:r>
            <a:r>
              <a:rPr lang="pt-PT" dirty="0">
                <a:solidFill>
                  <a:srgbClr val="FF0000"/>
                </a:solidFill>
              </a:rPr>
              <a:t>(i)   </a:t>
            </a:r>
            <a:r>
              <a:rPr lang="pt-PT" dirty="0"/>
              <a:t>Incrementa custo com custo de abertura de depósito;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 err="1">
                <a:solidFill>
                  <a:srgbClr val="FF0000"/>
                </a:solidFill>
              </a:rPr>
              <a:t>ii</a:t>
            </a:r>
            <a:r>
              <a:rPr lang="pt-PT" dirty="0">
                <a:solidFill>
                  <a:srgbClr val="FF0000"/>
                </a:solidFill>
              </a:rPr>
              <a:t>)  </a:t>
            </a:r>
            <a:r>
              <a:rPr lang="pt-PT" dirty="0"/>
              <a:t>Partir cromossoma em genes (matriz camiões </a:t>
            </a:r>
            <a:r>
              <a:rPr lang="pt-PT" dirty="0" err="1"/>
              <a:t>deposito_</a:t>
            </a:r>
            <a:r>
              <a:rPr lang="pt-PT" b="1" dirty="0" err="1"/>
              <a:t>i</a:t>
            </a:r>
            <a:r>
              <a:rPr lang="pt-PT" dirty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 err="1">
                <a:solidFill>
                  <a:srgbClr val="FF0000"/>
                </a:solidFill>
              </a:rPr>
              <a:t>iii</a:t>
            </a:r>
            <a:r>
              <a:rPr lang="pt-PT" dirty="0">
                <a:solidFill>
                  <a:srgbClr val="FF0000"/>
                </a:solidFill>
              </a:rPr>
              <a:t>) </a:t>
            </a:r>
            <a:r>
              <a:rPr lang="pt-PT" b="1" dirty="0"/>
              <a:t>2º Ciclo</a:t>
            </a:r>
            <a:r>
              <a:rPr lang="pt-PT" dirty="0"/>
              <a:t>: Iterar cada um dos genes (camiões):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    </a:t>
            </a:r>
            <a:r>
              <a:rPr lang="pt-PT" dirty="0">
                <a:solidFill>
                  <a:srgbClr val="FF0000"/>
                </a:solidFill>
              </a:rPr>
              <a:t>A</a:t>
            </a:r>
            <a:r>
              <a:rPr lang="pt-PT" dirty="0"/>
              <a:t> Calcular o percurso efetivamente feito pelo camião;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    </a:t>
            </a:r>
            <a:r>
              <a:rPr lang="pt-PT" dirty="0">
                <a:solidFill>
                  <a:srgbClr val="FF0000"/>
                </a:solidFill>
              </a:rPr>
              <a:t>B</a:t>
            </a:r>
            <a:r>
              <a:rPr lang="pt-PT" dirty="0"/>
              <a:t> Se houver percurso, aumenta custo com custo de abertura de rota / uso de camião;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    </a:t>
            </a:r>
            <a:r>
              <a:rPr lang="pt-PT" dirty="0">
                <a:solidFill>
                  <a:srgbClr val="FF0000"/>
                </a:solidFill>
              </a:rPr>
              <a:t>C </a:t>
            </a:r>
            <a:r>
              <a:rPr lang="pt-PT" dirty="0"/>
              <a:t>Partir gene em alelos (matriz clientes do percurso)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    </a:t>
            </a:r>
            <a:r>
              <a:rPr lang="pt-PT" dirty="0">
                <a:solidFill>
                  <a:srgbClr val="FF0000"/>
                </a:solidFill>
              </a:rPr>
              <a:t>D</a:t>
            </a:r>
            <a:r>
              <a:rPr lang="pt-PT" dirty="0"/>
              <a:t> </a:t>
            </a:r>
            <a:r>
              <a:rPr lang="pt-PT" b="1" dirty="0"/>
              <a:t>3º Ciclo</a:t>
            </a:r>
            <a:r>
              <a:rPr lang="pt-PT" dirty="0"/>
              <a:t>: Iterar cada alelo (cliente do percurso):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                D.1</a:t>
            </a:r>
            <a:r>
              <a:rPr lang="pt-PT" dirty="0"/>
              <a:t> Se a carga atual do veiculo for suficiente, satisfaz procura do cliente;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/>
              <a:t>                </a:t>
            </a:r>
            <a:r>
              <a:rPr lang="pt-PT" dirty="0">
                <a:solidFill>
                  <a:srgbClr val="FF0000"/>
                </a:solidFill>
              </a:rPr>
              <a:t>D.2</a:t>
            </a:r>
            <a:r>
              <a:rPr lang="pt-PT" dirty="0"/>
              <a:t> Caso contrário, penaliza o custo com valor </a:t>
            </a:r>
            <a:r>
              <a:rPr lang="el-GR" dirty="0">
                <a:cs typeface="Sakkal Majalla" panose="020B0604020202020204" pitchFamily="2" charset="-78"/>
              </a:rPr>
              <a:t>ε</a:t>
            </a:r>
            <a:r>
              <a:rPr lang="pt-PT" dirty="0"/>
              <a:t>, porque visita um cliente sem stock para o 	 satisfazer, fazendo um percurso desnecessário.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        (</a:t>
            </a:r>
            <a:r>
              <a:rPr lang="pt-PT" dirty="0" err="1">
                <a:solidFill>
                  <a:srgbClr val="FF0000"/>
                </a:solidFill>
              </a:rPr>
              <a:t>iv</a:t>
            </a:r>
            <a:r>
              <a:rPr lang="pt-PT" dirty="0">
                <a:solidFill>
                  <a:srgbClr val="FF0000"/>
                </a:solidFill>
              </a:rPr>
              <a:t>) </a:t>
            </a:r>
            <a:r>
              <a:rPr lang="pt-PT" dirty="0"/>
              <a:t>Incrementa o custo com o custo da distância total percorrida ao visitar os clientes;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4</a:t>
            </a:r>
            <a:r>
              <a:rPr lang="pt-PT" dirty="0"/>
              <a:t> Se a procura de todos os clientes não foi satisfeita, penaliza a solução final, </a:t>
            </a:r>
            <a:r>
              <a:rPr lang="pt-PT" dirty="0" err="1"/>
              <a:t>pq</a:t>
            </a:r>
            <a:r>
              <a:rPr lang="pt-PT" dirty="0"/>
              <a:t> apesar de válida </a:t>
            </a:r>
            <a:r>
              <a:rPr lang="pt-PT" dirty="0" err="1"/>
              <a:t>nao</a:t>
            </a:r>
            <a:r>
              <a:rPr lang="pt-PT" dirty="0"/>
              <a:t> satisfaz a procura total;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dirty="0">
                <a:solidFill>
                  <a:srgbClr val="FF0000"/>
                </a:solidFill>
              </a:rPr>
              <a:t>4.1</a:t>
            </a:r>
            <a:r>
              <a:rPr lang="pt-PT" dirty="0"/>
              <a:t> Caso contrário, devolve o custo calculado até então.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49922D-0D86-479D-B08D-3B10E050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30" y="781119"/>
            <a:ext cx="8401016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E785-39BF-4E8F-9FAD-E52D605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8EE8F-5948-49D5-8379-5B683F75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9535"/>
            <a:ext cx="8885903" cy="49774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1</a:t>
            </a:r>
            <a:r>
              <a:rPr lang="pt-PT" sz="1700" dirty="0">
                <a:solidFill>
                  <a:schemeClr val="bg1"/>
                </a:solidFill>
              </a:rPr>
              <a:t> Partir o genoma em cromossomas (matriz depósitos);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2</a:t>
            </a:r>
            <a:r>
              <a:rPr lang="pt-PT" sz="1700" dirty="0">
                <a:solidFill>
                  <a:schemeClr val="bg1"/>
                </a:solidFill>
              </a:rPr>
              <a:t> Iniciar o custo a zero;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3</a:t>
            </a:r>
            <a:r>
              <a:rPr lang="pt-PT" sz="1700" dirty="0">
                <a:solidFill>
                  <a:schemeClr val="bg1"/>
                </a:solidFill>
              </a:rPr>
              <a:t> </a:t>
            </a:r>
            <a:r>
              <a:rPr lang="pt-PT" sz="1700" b="1" u="sng" dirty="0">
                <a:solidFill>
                  <a:srgbClr val="FF0000"/>
                </a:solidFill>
              </a:rPr>
              <a:t>1º Ciclo</a:t>
            </a:r>
            <a:r>
              <a:rPr lang="pt-PT" sz="1700" dirty="0">
                <a:solidFill>
                  <a:schemeClr val="bg1"/>
                </a:solidFill>
              </a:rPr>
              <a:t>: Iterar cada um dos cromossomas (depósitos):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3.1 Se depósito for aberto: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</a:t>
            </a:r>
            <a:r>
              <a:rPr lang="pt-PT" sz="1700" dirty="0">
                <a:solidFill>
                  <a:srgbClr val="FF0000"/>
                </a:solidFill>
              </a:rPr>
              <a:t>(i)</a:t>
            </a:r>
            <a:r>
              <a:rPr lang="pt-PT" sz="1700" dirty="0">
                <a:solidFill>
                  <a:schemeClr val="bg1"/>
                </a:solidFill>
              </a:rPr>
              <a:t>   Incrementa custo com custo de abertura de depósito;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</a:t>
            </a:r>
            <a:r>
              <a:rPr lang="pt-PT" sz="1700" dirty="0">
                <a:solidFill>
                  <a:srgbClr val="FF0000"/>
                </a:solidFill>
              </a:rPr>
              <a:t>(</a:t>
            </a:r>
            <a:r>
              <a:rPr lang="pt-PT" sz="1700" dirty="0" err="1">
                <a:solidFill>
                  <a:srgbClr val="FF0000"/>
                </a:solidFill>
              </a:rPr>
              <a:t>ii</a:t>
            </a:r>
            <a:r>
              <a:rPr lang="pt-PT" sz="1700" dirty="0">
                <a:solidFill>
                  <a:srgbClr val="FF0000"/>
                </a:solidFill>
              </a:rPr>
              <a:t>)  </a:t>
            </a:r>
            <a:r>
              <a:rPr lang="pt-PT" sz="1700" dirty="0">
                <a:solidFill>
                  <a:schemeClr val="bg1"/>
                </a:solidFill>
              </a:rPr>
              <a:t>Partir cromossoma em genes (matriz camiões </a:t>
            </a:r>
            <a:r>
              <a:rPr lang="pt-PT" sz="1700" dirty="0" err="1">
                <a:solidFill>
                  <a:schemeClr val="bg1"/>
                </a:solidFill>
              </a:rPr>
              <a:t>deposito_</a:t>
            </a:r>
            <a:r>
              <a:rPr lang="pt-PT" sz="1700" b="1" dirty="0" err="1">
                <a:solidFill>
                  <a:schemeClr val="bg1"/>
                </a:solidFill>
              </a:rPr>
              <a:t>i</a:t>
            </a:r>
            <a:r>
              <a:rPr lang="pt-PT" sz="1700" dirty="0">
                <a:solidFill>
                  <a:schemeClr val="bg1"/>
                </a:solidFill>
              </a:rPr>
              <a:t>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</a:t>
            </a:r>
            <a:r>
              <a:rPr lang="pt-PT" sz="1700" dirty="0">
                <a:solidFill>
                  <a:srgbClr val="FF0000"/>
                </a:solidFill>
              </a:rPr>
              <a:t>(</a:t>
            </a:r>
            <a:r>
              <a:rPr lang="pt-PT" sz="1700" dirty="0" err="1">
                <a:solidFill>
                  <a:srgbClr val="FF0000"/>
                </a:solidFill>
              </a:rPr>
              <a:t>iii</a:t>
            </a:r>
            <a:r>
              <a:rPr lang="pt-PT" sz="1700" dirty="0">
                <a:solidFill>
                  <a:srgbClr val="FF0000"/>
                </a:solidFill>
              </a:rPr>
              <a:t>) </a:t>
            </a:r>
            <a:r>
              <a:rPr lang="pt-PT" sz="1700" b="1" u="sng" dirty="0">
                <a:solidFill>
                  <a:srgbClr val="FF0000"/>
                </a:solidFill>
              </a:rPr>
              <a:t>2º Ciclo</a:t>
            </a:r>
            <a:r>
              <a:rPr lang="pt-PT" sz="1700" dirty="0">
                <a:solidFill>
                  <a:schemeClr val="bg1"/>
                </a:solidFill>
              </a:rPr>
              <a:t>: Iterar cada um dos genes (camiões):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    </a:t>
            </a:r>
            <a:r>
              <a:rPr lang="pt-PT" sz="1700" dirty="0">
                <a:solidFill>
                  <a:srgbClr val="FF0000"/>
                </a:solidFill>
              </a:rPr>
              <a:t>A </a:t>
            </a:r>
            <a:r>
              <a:rPr lang="pt-PT" sz="1700" dirty="0">
                <a:solidFill>
                  <a:schemeClr val="bg1"/>
                </a:solidFill>
              </a:rPr>
              <a:t>Calcular o percurso efetivamente feito pelo camião;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    </a:t>
            </a:r>
            <a:r>
              <a:rPr lang="pt-PT" sz="1700" dirty="0">
                <a:solidFill>
                  <a:srgbClr val="FF0000"/>
                </a:solidFill>
              </a:rPr>
              <a:t>B</a:t>
            </a:r>
            <a:r>
              <a:rPr lang="pt-PT" sz="1700" dirty="0">
                <a:solidFill>
                  <a:schemeClr val="bg1"/>
                </a:solidFill>
              </a:rPr>
              <a:t> Se houver percurso, aumenta custo com custo de abertura de rota / uso de camião;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    </a:t>
            </a:r>
            <a:r>
              <a:rPr lang="pt-PT" sz="1700" dirty="0">
                <a:solidFill>
                  <a:srgbClr val="FF0000"/>
                </a:solidFill>
              </a:rPr>
              <a:t>C</a:t>
            </a:r>
            <a:r>
              <a:rPr lang="pt-PT" sz="1700" dirty="0">
                <a:solidFill>
                  <a:schemeClr val="bg1"/>
                </a:solidFill>
              </a:rPr>
              <a:t> Partir gene em alelos (matriz clientes do percurso)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            D</a:t>
            </a:r>
            <a:r>
              <a:rPr lang="pt-PT" sz="1700" dirty="0">
                <a:solidFill>
                  <a:schemeClr val="bg1"/>
                </a:solidFill>
              </a:rPr>
              <a:t> </a:t>
            </a:r>
            <a:r>
              <a:rPr lang="pt-PT" sz="1700" b="1" u="sng" dirty="0">
                <a:solidFill>
                  <a:srgbClr val="FF0000"/>
                </a:solidFill>
              </a:rPr>
              <a:t>3º Ciclo</a:t>
            </a:r>
            <a:r>
              <a:rPr lang="pt-PT" sz="1700" dirty="0">
                <a:solidFill>
                  <a:schemeClr val="bg1"/>
                </a:solidFill>
              </a:rPr>
              <a:t>: Iterar cada alelo (cliente do percurso):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        </a:t>
            </a:r>
            <a:r>
              <a:rPr lang="pt-PT" sz="1700" dirty="0">
                <a:solidFill>
                  <a:srgbClr val="FF0000"/>
                </a:solidFill>
              </a:rPr>
              <a:t>D.1</a:t>
            </a:r>
            <a:r>
              <a:rPr lang="pt-PT" sz="1700" dirty="0">
                <a:solidFill>
                  <a:schemeClr val="bg1"/>
                </a:solidFill>
              </a:rPr>
              <a:t> Se a carga atual do veiculo for suficiente, satisfaz procura do cliente;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        </a:t>
            </a:r>
            <a:r>
              <a:rPr lang="pt-PT" sz="1700" dirty="0">
                <a:solidFill>
                  <a:srgbClr val="FF0000"/>
                </a:solidFill>
              </a:rPr>
              <a:t>D.2</a:t>
            </a:r>
            <a:r>
              <a:rPr lang="pt-PT" sz="1700" dirty="0">
                <a:solidFill>
                  <a:schemeClr val="bg1"/>
                </a:solidFill>
              </a:rPr>
              <a:t> Caso contrário, penaliza o custo com valor </a:t>
            </a:r>
            <a:r>
              <a:rPr lang="el-GR" sz="1700" dirty="0">
                <a:solidFill>
                  <a:schemeClr val="bg1"/>
                </a:solidFill>
                <a:cs typeface="Sakkal Majalla" panose="020B0604020202020204" pitchFamily="2" charset="-78"/>
              </a:rPr>
              <a:t>ε</a:t>
            </a:r>
            <a:r>
              <a:rPr lang="pt-PT" sz="1700" dirty="0">
                <a:solidFill>
                  <a:schemeClr val="bg1"/>
                </a:solidFill>
              </a:rPr>
              <a:t>, porque visita um cliente sem stock para o 	 satisfazer, fazendo um percurso desnecessário.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chemeClr val="bg1"/>
                </a:solidFill>
              </a:rPr>
              <a:t>        </a:t>
            </a:r>
            <a:r>
              <a:rPr lang="pt-PT" sz="1700" dirty="0">
                <a:solidFill>
                  <a:srgbClr val="FF0000"/>
                </a:solidFill>
              </a:rPr>
              <a:t>(</a:t>
            </a:r>
            <a:r>
              <a:rPr lang="pt-PT" sz="1700" dirty="0" err="1">
                <a:solidFill>
                  <a:srgbClr val="FF0000"/>
                </a:solidFill>
              </a:rPr>
              <a:t>iv</a:t>
            </a:r>
            <a:r>
              <a:rPr lang="pt-PT" sz="1700" dirty="0">
                <a:solidFill>
                  <a:srgbClr val="FF0000"/>
                </a:solidFill>
              </a:rPr>
              <a:t>) </a:t>
            </a:r>
            <a:r>
              <a:rPr lang="pt-PT" sz="1700" dirty="0">
                <a:solidFill>
                  <a:schemeClr val="bg1"/>
                </a:solidFill>
              </a:rPr>
              <a:t>Incrementa o custo com o custo da distância total percorrida ao visitar os clientes;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4</a:t>
            </a:r>
            <a:r>
              <a:rPr lang="pt-PT" sz="1700" dirty="0">
                <a:solidFill>
                  <a:schemeClr val="bg1"/>
                </a:solidFill>
              </a:rPr>
              <a:t> Se a procura de todos os clientes não foi satisfeita, penaliza a solução final, </a:t>
            </a:r>
            <a:r>
              <a:rPr lang="pt-PT" sz="1700" dirty="0" err="1">
                <a:solidFill>
                  <a:schemeClr val="bg1"/>
                </a:solidFill>
              </a:rPr>
              <a:t>pq</a:t>
            </a:r>
            <a:r>
              <a:rPr lang="pt-PT" sz="1700" dirty="0">
                <a:solidFill>
                  <a:schemeClr val="bg1"/>
                </a:solidFill>
              </a:rPr>
              <a:t> apesar de válida </a:t>
            </a:r>
            <a:r>
              <a:rPr lang="pt-PT" sz="1700" dirty="0" err="1">
                <a:solidFill>
                  <a:schemeClr val="bg1"/>
                </a:solidFill>
              </a:rPr>
              <a:t>nao</a:t>
            </a:r>
            <a:r>
              <a:rPr lang="pt-PT" sz="1700" dirty="0">
                <a:solidFill>
                  <a:schemeClr val="bg1"/>
                </a:solidFill>
              </a:rPr>
              <a:t> satisfaz a procura total;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700" dirty="0">
                <a:solidFill>
                  <a:srgbClr val="FF0000"/>
                </a:solidFill>
              </a:rPr>
              <a:t>4.1</a:t>
            </a:r>
            <a:r>
              <a:rPr lang="pt-PT" sz="1700" dirty="0">
                <a:solidFill>
                  <a:schemeClr val="bg1"/>
                </a:solidFill>
              </a:rPr>
              <a:t> Caso contrário, devolve o custo calculado até então</a:t>
            </a:r>
            <a:r>
              <a:rPr lang="pt-PT" sz="160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2B3A78C-FAEF-4272-B2A0-4B185C13AA29}"/>
              </a:ext>
            </a:extLst>
          </p:cNvPr>
          <p:cNvCxnSpPr>
            <a:cxnSpLocks/>
          </p:cNvCxnSpPr>
          <p:nvPr/>
        </p:nvCxnSpPr>
        <p:spPr>
          <a:xfrm>
            <a:off x="1553498" y="2574258"/>
            <a:ext cx="454250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6EB1A08-EF22-47BB-82C9-D8E7B22258B0}"/>
              </a:ext>
            </a:extLst>
          </p:cNvPr>
          <p:cNvCxnSpPr>
            <a:cxnSpLocks/>
          </p:cNvCxnSpPr>
          <p:nvPr/>
        </p:nvCxnSpPr>
        <p:spPr>
          <a:xfrm>
            <a:off x="1627240" y="3365755"/>
            <a:ext cx="434094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8AC5287-4973-4ED5-A6D9-EA84F643AC48}"/>
              </a:ext>
            </a:extLst>
          </p:cNvPr>
          <p:cNvCxnSpPr>
            <a:cxnSpLocks/>
          </p:cNvCxnSpPr>
          <p:nvPr/>
        </p:nvCxnSpPr>
        <p:spPr>
          <a:xfrm>
            <a:off x="1627240" y="3655807"/>
            <a:ext cx="6907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6F01F07C-534D-4D45-B5F4-FBDF95C0CA25}"/>
              </a:ext>
            </a:extLst>
          </p:cNvPr>
          <p:cNvCxnSpPr>
            <a:cxnSpLocks/>
          </p:cNvCxnSpPr>
          <p:nvPr/>
        </p:nvCxnSpPr>
        <p:spPr>
          <a:xfrm>
            <a:off x="1976285" y="4447304"/>
            <a:ext cx="574203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E2C7BD5-F90C-4D72-A5B9-0F7F49DDFE9A}"/>
              </a:ext>
            </a:extLst>
          </p:cNvPr>
          <p:cNvCxnSpPr>
            <a:cxnSpLocks/>
          </p:cNvCxnSpPr>
          <p:nvPr/>
        </p:nvCxnSpPr>
        <p:spPr>
          <a:xfrm>
            <a:off x="3224981" y="4747187"/>
            <a:ext cx="241873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1F276190-7D4C-4BF5-8363-72FEB82BEA06}"/>
              </a:ext>
            </a:extLst>
          </p:cNvPr>
          <p:cNvCxnSpPr>
            <a:cxnSpLocks/>
          </p:cNvCxnSpPr>
          <p:nvPr/>
        </p:nvCxnSpPr>
        <p:spPr>
          <a:xfrm>
            <a:off x="1627240" y="5263380"/>
            <a:ext cx="502919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336A3E6-E6DD-4D97-A4E8-702BFF11C0FA}"/>
              </a:ext>
            </a:extLst>
          </p:cNvPr>
          <p:cNvCxnSpPr>
            <a:cxnSpLocks/>
          </p:cNvCxnSpPr>
          <p:nvPr/>
        </p:nvCxnSpPr>
        <p:spPr>
          <a:xfrm>
            <a:off x="1066801" y="5553432"/>
            <a:ext cx="643521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29F87ADF-0595-4D56-98AE-95FF374D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37" y="665408"/>
            <a:ext cx="8955800" cy="49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3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455</Words>
  <Application>Microsoft Office PowerPoint</Application>
  <PresentationFormat>Ecrã Panorâmico</PresentationFormat>
  <Paragraphs>75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Sakkal Majalla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9</cp:revision>
  <dcterms:created xsi:type="dcterms:W3CDTF">2018-05-04T10:57:37Z</dcterms:created>
  <dcterms:modified xsi:type="dcterms:W3CDTF">2018-05-06T21:15:17Z</dcterms:modified>
</cp:coreProperties>
</file>