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1pPr>
    <a:lvl2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2pPr>
    <a:lvl3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3pPr>
    <a:lvl4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4pPr>
    <a:lvl5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5pPr>
    <a:lvl6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6pPr>
    <a:lvl7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7pPr>
    <a:lvl8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8pPr>
    <a:lvl9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b="def" i="def"/>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Shape 146"/>
          <p:cNvSpPr/>
          <p:nvPr>
            <p:ph type="sldImg"/>
          </p:nvPr>
        </p:nvSpPr>
        <p:spPr>
          <a:prstGeom prst="rect">
            <a:avLst/>
          </a:prstGeom>
        </p:spPr>
        <p:txBody>
          <a:bodyPr/>
          <a:lstStyle/>
          <a:p>
            <a:pPr/>
          </a:p>
        </p:txBody>
      </p:sp>
      <p:sp>
        <p:nvSpPr>
          <p:cNvPr id="147" name="Shape 147"/>
          <p:cNvSpPr/>
          <p:nvPr>
            <p:ph type="body" sz="quarter" idx="1"/>
          </p:nvPr>
        </p:nvSpPr>
        <p:spPr>
          <a:prstGeom prst="rect">
            <a:avLst/>
          </a:prstGeom>
        </p:spPr>
        <p:txBody>
          <a:bodyPr/>
          <a:lstStyle/>
          <a:p>
            <a:pPr/>
            <a:r>
              <a:t>Been around since the 80s.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Shape 158"/>
          <p:cNvSpPr/>
          <p:nvPr>
            <p:ph type="sldImg"/>
          </p:nvPr>
        </p:nvSpPr>
        <p:spPr>
          <a:prstGeom prst="rect">
            <a:avLst/>
          </a:prstGeom>
        </p:spPr>
        <p:txBody>
          <a:bodyPr/>
          <a:lstStyle/>
          <a:p>
            <a:pPr/>
          </a:p>
        </p:txBody>
      </p:sp>
      <p:sp>
        <p:nvSpPr>
          <p:cNvPr id="159" name="Shape 159"/>
          <p:cNvSpPr/>
          <p:nvPr>
            <p:ph type="body" sz="quarter" idx="1"/>
          </p:nvPr>
        </p:nvSpPr>
        <p:spPr>
          <a:prstGeom prst="rect">
            <a:avLst/>
          </a:prstGeom>
        </p:spPr>
        <p:txBody>
          <a:bodyPr/>
          <a:lstStyle/>
          <a:p>
            <a:pPr/>
            <a:r>
              <a:t>Prior to git most version control used a client server model rather than distributed. For example Subversion, Mercurial, CVS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Shape 165"/>
          <p:cNvSpPr/>
          <p:nvPr>
            <p:ph type="sldImg"/>
          </p:nvPr>
        </p:nvSpPr>
        <p:spPr>
          <a:prstGeom prst="rect">
            <a:avLst/>
          </a:prstGeom>
        </p:spPr>
        <p:txBody>
          <a:bodyPr/>
          <a:lstStyle/>
          <a:p>
            <a:pPr/>
          </a:p>
        </p:txBody>
      </p:sp>
      <p:sp>
        <p:nvSpPr>
          <p:cNvPr id="166" name="Shape 166"/>
          <p:cNvSpPr/>
          <p:nvPr>
            <p:ph type="body" sz="quarter" idx="1"/>
          </p:nvPr>
        </p:nvSpPr>
        <p:spPr>
          <a:prstGeom prst="rect">
            <a:avLst/>
          </a:prstGeom>
        </p:spPr>
        <p:txBody>
          <a:bodyPr/>
          <a:lstStyle/>
          <a:p>
            <a:pPr/>
            <a:r>
              <a:t>Slower performance: All changes sent to server, more network traffic, slower performance. Must connect to server and download for almost all operations like diff and status.</a:t>
            </a:r>
          </a:p>
          <a:p>
            <a:pPr/>
          </a:p>
          <a:p>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Shape 174"/>
          <p:cNvSpPr/>
          <p:nvPr>
            <p:ph type="sldImg"/>
          </p:nvPr>
        </p:nvSpPr>
        <p:spPr>
          <a:prstGeom prst="rect">
            <a:avLst/>
          </a:prstGeom>
        </p:spPr>
        <p:txBody>
          <a:bodyPr/>
          <a:lstStyle/>
          <a:p>
            <a:pPr/>
          </a:p>
        </p:txBody>
      </p:sp>
      <p:sp>
        <p:nvSpPr>
          <p:cNvPr id="175" name="Shape 175"/>
          <p:cNvSpPr/>
          <p:nvPr>
            <p:ph type="body" sz="quarter" idx="1"/>
          </p:nvPr>
        </p:nvSpPr>
        <p:spPr>
          <a:prstGeom prst="rect">
            <a:avLst/>
          </a:prstGeom>
        </p:spPr>
        <p:txBody>
          <a:bodyPr/>
          <a:lstStyle/>
          <a:p>
            <a:pPr/>
            <a:r>
              <a:t>BItKeeper, was previously open source, copyright owner made it proprietary. Users revolt and both git and mercurial were created in response.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Shape 290"/>
          <p:cNvSpPr/>
          <p:nvPr>
            <p:ph type="sldImg"/>
          </p:nvPr>
        </p:nvSpPr>
        <p:spPr>
          <a:prstGeom prst="rect">
            <a:avLst/>
          </a:prstGeom>
        </p:spPr>
        <p:txBody>
          <a:bodyPr/>
          <a:lstStyle/>
          <a:p>
            <a:pPr/>
          </a:p>
        </p:txBody>
      </p:sp>
      <p:sp>
        <p:nvSpPr>
          <p:cNvPr id="291" name="Shape 291"/>
          <p:cNvSpPr/>
          <p:nvPr>
            <p:ph type="body" sz="quarter" idx="1"/>
          </p:nvPr>
        </p:nvSpPr>
        <p:spPr>
          <a:prstGeom prst="rect">
            <a:avLst/>
          </a:prstGeom>
        </p:spPr>
        <p:txBody>
          <a:bodyPr/>
          <a:lstStyle/>
          <a:p>
            <a:pPr/>
            <a:r>
              <a:t>checkout master says you want to work on that branch</a:t>
            </a:r>
          </a:p>
          <a:p>
            <a:pPr/>
            <a:r>
              <a:t>merge says to merge in hotfix</a:t>
            </a:r>
          </a:p>
          <a:p>
            <a:pPr/>
            <a:r>
              <a:t>can delete branch after successful merge IMPORTANT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Shape 298"/>
          <p:cNvSpPr/>
          <p:nvPr>
            <p:ph type="sldImg"/>
          </p:nvPr>
        </p:nvSpPr>
        <p:spPr>
          <a:prstGeom prst="rect">
            <a:avLst/>
          </a:prstGeom>
        </p:spPr>
        <p:txBody>
          <a:bodyPr/>
          <a:lstStyle/>
          <a:p>
            <a:pPr/>
          </a:p>
        </p:txBody>
      </p:sp>
      <p:sp>
        <p:nvSpPr>
          <p:cNvPr id="299" name="Shape 299"/>
          <p:cNvSpPr/>
          <p:nvPr>
            <p:ph type="body" sz="quarter" idx="1"/>
          </p:nvPr>
        </p:nvSpPr>
        <p:spPr>
          <a:prstGeom prst="rect">
            <a:avLst/>
          </a:prstGeom>
        </p:spPr>
        <p:txBody>
          <a:bodyPr/>
          <a:lstStyle/>
          <a:p>
            <a:pP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2387600" y="2298700"/>
            <a:ext cx="19621500" cy="4648200"/>
          </a:xfrm>
          <a:prstGeom prst="rect">
            <a:avLst/>
          </a:prstGeom>
        </p:spPr>
        <p:txBody>
          <a:bodyPr anchor="b"/>
          <a:lstStyle/>
          <a:p>
            <a:pPr/>
            <a:r>
              <a:t>Title Text</a:t>
            </a:r>
          </a:p>
        </p:txBody>
      </p:sp>
      <p:sp>
        <p:nvSpPr>
          <p:cNvPr id="12" name="Body Level One…"/>
          <p:cNvSpPr txBox="1"/>
          <p:nvPr>
            <p:ph type="body" sz="quarter" idx="1"/>
          </p:nvPr>
        </p:nvSpPr>
        <p:spPr>
          <a:xfrm>
            <a:off x="2387600" y="7073900"/>
            <a:ext cx="19621500" cy="1587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xfrm>
            <a:off x="11955253" y="13004800"/>
            <a:ext cx="453238" cy="4699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b="1" sz="3800">
                <a:latin typeface="Helvetica"/>
                <a:ea typeface="Helvetica"/>
                <a:cs typeface="Helvetica"/>
                <a:sym typeface="Helvetica"/>
              </a:defRPr>
            </a:lvl1pPr>
          </a:lstStyle>
          <a:p>
            <a:pPr/>
            <a:r>
              <a:t>–Johnny Appleseed</a:t>
            </a:r>
          </a:p>
        </p:txBody>
      </p:sp>
      <p:sp>
        <p:nvSpPr>
          <p:cNvPr id="94" name="“Type a quote here.”"/>
          <p:cNvSpPr txBox="1"/>
          <p:nvPr>
            <p:ph type="body" sz="quarter" idx="14"/>
          </p:nvPr>
        </p:nvSpPr>
        <p:spPr>
          <a:xfrm>
            <a:off x="2387600" y="6007100"/>
            <a:ext cx="19621500" cy="952500"/>
          </a:xfrm>
          <a:prstGeom prst="rect">
            <a:avLst/>
          </a:prstGeom>
        </p:spPr>
        <p:txBody>
          <a:bodyPr>
            <a:spAutoFit/>
          </a:bodyPr>
          <a:lstStyle>
            <a:lvl1pPr marL="0" indent="0" algn="ctr">
              <a:spcBef>
                <a:spcPts val="3400"/>
              </a:spcBef>
              <a:buSzTx/>
              <a:buNone/>
              <a:defRPr sz="5600"/>
            </a:lvl1pPr>
          </a:lstStyle>
          <a:p>
            <a:pPr/>
            <a:r>
              <a:t>“Type a quote here.”</a:t>
            </a:r>
          </a:p>
        </p:txBody>
      </p:sp>
      <p:sp>
        <p:nvSpPr>
          <p:cNvPr id="95" name="Slide Number"/>
          <p:cNvSpPr txBox="1"/>
          <p:nvPr>
            <p:ph type="sldNum" sz="quarter" idx="2"/>
          </p:nvPr>
        </p:nvSpPr>
        <p:spPr>
          <a:xfrm>
            <a:off x="11955253" y="13004800"/>
            <a:ext cx="453238" cy="4699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xfrm>
            <a:off x="11955253" y="13004800"/>
            <a:ext cx="453238" cy="4699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xfrm>
            <a:off x="11955253" y="13004800"/>
            <a:ext cx="453238" cy="4699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2933700" y="891704"/>
            <a:ext cx="18542000" cy="8318501"/>
          </a:xfrm>
          <a:prstGeom prst="rect">
            <a:avLst/>
          </a:prstGeom>
        </p:spPr>
        <p:txBody>
          <a:bodyPr lIns="91439" tIns="45719" rIns="91439" bIns="45719" anchor="t">
            <a:noAutofit/>
          </a:bodyPr>
          <a:lstStyle/>
          <a:p>
            <a:pPr/>
          </a:p>
        </p:txBody>
      </p:sp>
      <p:sp>
        <p:nvSpPr>
          <p:cNvPr id="21" name="Title Text"/>
          <p:cNvSpPr txBox="1"/>
          <p:nvPr>
            <p:ph type="title"/>
          </p:nvPr>
        </p:nvSpPr>
        <p:spPr>
          <a:xfrm>
            <a:off x="2387600" y="9448800"/>
            <a:ext cx="19621500" cy="2006600"/>
          </a:xfrm>
          <a:prstGeom prst="rect">
            <a:avLst/>
          </a:prstGeom>
        </p:spPr>
        <p:txBody>
          <a:bodyPr anchor="b"/>
          <a:lstStyle/>
          <a:p>
            <a:pPr/>
            <a:r>
              <a:t>Title Text</a:t>
            </a:r>
          </a:p>
        </p:txBody>
      </p:sp>
      <p:sp>
        <p:nvSpPr>
          <p:cNvPr id="22" name="Body Level One…"/>
          <p:cNvSpPr txBox="1"/>
          <p:nvPr>
            <p:ph type="body" sz="quarter" idx="1"/>
          </p:nvPr>
        </p:nvSpPr>
        <p:spPr>
          <a:xfrm>
            <a:off x="2387600" y="11518900"/>
            <a:ext cx="19621500" cy="1714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11978081" y="13155969"/>
            <a:ext cx="453238" cy="469901"/>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2387600" y="4533900"/>
            <a:ext cx="19621500" cy="4648200"/>
          </a:xfrm>
          <a:prstGeom prst="rect">
            <a:avLst/>
          </a:prstGeom>
        </p:spPr>
        <p:txBody>
          <a:bodyPr/>
          <a:lstStyle/>
          <a:p>
            <a:pPr/>
            <a:r>
              <a:t>Title Text</a:t>
            </a:r>
          </a:p>
        </p:txBody>
      </p:sp>
      <p:sp>
        <p:nvSpPr>
          <p:cNvPr id="31" name="Slide Number"/>
          <p:cNvSpPr txBox="1"/>
          <p:nvPr>
            <p:ph type="sldNum" sz="quarter" idx="2"/>
          </p:nvPr>
        </p:nvSpPr>
        <p:spPr>
          <a:xfrm>
            <a:off x="11955253" y="13004800"/>
            <a:ext cx="453238" cy="4699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12496800" y="1068296"/>
            <a:ext cx="10223500" cy="11595101"/>
          </a:xfrm>
          <a:prstGeom prst="rect">
            <a:avLst/>
          </a:prstGeom>
        </p:spPr>
        <p:txBody>
          <a:bodyPr lIns="91439" tIns="45719" rIns="91439" bIns="45719" anchor="t">
            <a:noAutofit/>
          </a:bodyPr>
          <a:lstStyle/>
          <a:p>
            <a:pPr/>
          </a:p>
        </p:txBody>
      </p:sp>
      <p:sp>
        <p:nvSpPr>
          <p:cNvPr id="39" name="Title Text"/>
          <p:cNvSpPr txBox="1"/>
          <p:nvPr>
            <p:ph type="title"/>
          </p:nvPr>
        </p:nvSpPr>
        <p:spPr>
          <a:xfrm>
            <a:off x="1790700" y="1066800"/>
            <a:ext cx="10007600" cy="5626100"/>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1790700" y="7035800"/>
            <a:ext cx="10007600" cy="56261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xfrm>
            <a:off x="11965381" y="13154843"/>
            <a:ext cx="453238" cy="469901"/>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xfrm>
            <a:off x="11955253" y="13004800"/>
            <a:ext cx="453238" cy="4699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12598400" y="3641951"/>
            <a:ext cx="10007600" cy="8851901"/>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790700" y="3644900"/>
            <a:ext cx="10007600" cy="8839200"/>
          </a:xfrm>
          <a:prstGeom prst="rect">
            <a:avLst/>
          </a:prstGeom>
        </p:spPr>
        <p:txBody>
          <a:bodyPr/>
          <a:lstStyle>
            <a:lvl1pPr marL="431800" indent="-431800">
              <a:spcBef>
                <a:spcPts val="5300"/>
              </a:spcBef>
              <a:defRPr sz="3800"/>
            </a:lvl1pPr>
            <a:lvl2pPr marL="863600" indent="-431800">
              <a:spcBef>
                <a:spcPts val="5300"/>
              </a:spcBef>
              <a:defRPr sz="3800"/>
            </a:lvl2pPr>
            <a:lvl3pPr marL="1295400" indent="-431800">
              <a:spcBef>
                <a:spcPts val="5300"/>
              </a:spcBef>
              <a:defRPr sz="3800"/>
            </a:lvl3pPr>
            <a:lvl4pPr marL="1727200" indent="-431800">
              <a:spcBef>
                <a:spcPts val="5300"/>
              </a:spcBef>
              <a:defRPr sz="3800"/>
            </a:lvl4pPr>
            <a:lvl5pPr marL="2159000" indent="-431800">
              <a:spcBef>
                <a:spcPts val="53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11955253" y="13004800"/>
            <a:ext cx="453238" cy="4699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790700" y="1790700"/>
            <a:ext cx="20815300" cy="101473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xfrm>
            <a:off x="11955253" y="13004800"/>
            <a:ext cx="453238" cy="4699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12496800" y="7162800"/>
            <a:ext cx="10185400" cy="5486400"/>
          </a:xfrm>
          <a:prstGeom prst="rect">
            <a:avLst/>
          </a:prstGeom>
        </p:spPr>
        <p:txBody>
          <a:bodyPr lIns="91439" tIns="45719" rIns="91439" bIns="45719" anchor="t">
            <a:noAutofit/>
          </a:bodyPr>
          <a:lstStyle/>
          <a:p>
            <a:pPr/>
          </a:p>
        </p:txBody>
      </p:sp>
      <p:sp>
        <p:nvSpPr>
          <p:cNvPr id="84" name="Image"/>
          <p:cNvSpPr/>
          <p:nvPr>
            <p:ph type="pic" sz="quarter" idx="14"/>
          </p:nvPr>
        </p:nvSpPr>
        <p:spPr>
          <a:xfrm>
            <a:off x="12496800" y="1066800"/>
            <a:ext cx="10185400" cy="5486400"/>
          </a:xfrm>
          <a:prstGeom prst="rect">
            <a:avLst/>
          </a:prstGeom>
        </p:spPr>
        <p:txBody>
          <a:bodyPr lIns="91439" tIns="45719" rIns="91439" bIns="45719" anchor="t">
            <a:noAutofit/>
          </a:bodyPr>
          <a:lstStyle/>
          <a:p>
            <a:pPr/>
          </a:p>
        </p:txBody>
      </p:sp>
      <p:sp>
        <p:nvSpPr>
          <p:cNvPr id="85" name="Image"/>
          <p:cNvSpPr/>
          <p:nvPr>
            <p:ph type="pic" sz="half" idx="15"/>
          </p:nvPr>
        </p:nvSpPr>
        <p:spPr>
          <a:xfrm>
            <a:off x="1701800" y="1071716"/>
            <a:ext cx="10185400" cy="11582401"/>
          </a:xfrm>
          <a:prstGeom prst="rect">
            <a:avLst/>
          </a:prstGeom>
        </p:spPr>
        <p:txBody>
          <a:bodyPr lIns="91439" tIns="45719" rIns="91439" bIns="45719" anchor="t">
            <a:noAutofit/>
          </a:bodyPr>
          <a:lstStyle/>
          <a:p>
            <a:pPr/>
          </a:p>
        </p:txBody>
      </p:sp>
      <p:sp>
        <p:nvSpPr>
          <p:cNvPr id="86" name="Slide Number"/>
          <p:cNvSpPr txBox="1"/>
          <p:nvPr>
            <p:ph type="sldNum" sz="quarter" idx="2"/>
          </p:nvPr>
        </p:nvSpPr>
        <p:spPr>
          <a:xfrm>
            <a:off x="11955253" y="13004800"/>
            <a:ext cx="453238" cy="4699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1790700" y="571500"/>
            <a:ext cx="20815300" cy="2984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lide Number"/>
          <p:cNvSpPr txBox="1"/>
          <p:nvPr>
            <p:ph type="sldNum" sz="quarter" idx="2"/>
          </p:nvPr>
        </p:nvSpPr>
        <p:spPr>
          <a:xfrm>
            <a:off x="11955253" y="13004799"/>
            <a:ext cx="453238" cy="469901"/>
          </a:xfrm>
          <a:prstGeom prst="rect">
            <a:avLst/>
          </a:prstGeom>
          <a:ln w="12700">
            <a:miter lim="400000"/>
          </a:ln>
        </p:spPr>
        <p:txBody>
          <a:bodyPr wrap="none" lIns="50800" tIns="50800" rIns="50800" bIns="50800" anchor="b">
            <a:spAutoFit/>
          </a:bodyPr>
          <a:lstStyle>
            <a:lvl1pPr>
              <a:defRPr sz="2400"/>
            </a:lvl1pPr>
          </a:lstStyle>
          <a:p>
            <a:pPr/>
            <a:fld id="{86CB4B4D-7CA3-9044-876B-883B54F8677D}" type="slidenum"/>
          </a:p>
        </p:txBody>
      </p:sp>
      <p:sp>
        <p:nvSpPr>
          <p:cNvPr id="4" name="Body Level One…"/>
          <p:cNvSpPr txBox="1"/>
          <p:nvPr>
            <p:ph type="body" idx="1"/>
          </p:nvPr>
        </p:nvSpPr>
        <p:spPr>
          <a:xfrm>
            <a:off x="1790700" y="3644900"/>
            <a:ext cx="20815300" cy="883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Light"/>
        </a:defRPr>
      </a:lvl1pPr>
      <a:lvl2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Light"/>
        </a:defRPr>
      </a:lvl2pPr>
      <a:lvl3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Light"/>
        </a:defRPr>
      </a:lvl3pPr>
      <a:lvl4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Light"/>
        </a:defRPr>
      </a:lvl4pPr>
      <a:lvl5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Light"/>
        </a:defRPr>
      </a:lvl5pPr>
      <a:lvl6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Light"/>
        </a:defRPr>
      </a:lvl6pPr>
      <a:lvl7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Light"/>
        </a:defRPr>
      </a:lvl7pPr>
      <a:lvl8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Light"/>
        </a:defRPr>
      </a:lvl8pPr>
      <a:lvl9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Light"/>
        </a:defRPr>
      </a:lvl9pPr>
    </p:titleStyle>
    <p:bodyStyle>
      <a:lvl1pPr marL="609600" marR="0" indent="-6096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FFFFFF"/>
          </a:solidFill>
          <a:uFillTx/>
          <a:latin typeface="+mn-lt"/>
          <a:ea typeface="+mn-ea"/>
          <a:cs typeface="+mn-cs"/>
          <a:sym typeface="Helvetica Light"/>
        </a:defRPr>
      </a:lvl1pPr>
      <a:lvl2pPr marL="1219200" marR="0" indent="-6096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FFFFFF"/>
          </a:solidFill>
          <a:uFillTx/>
          <a:latin typeface="+mn-lt"/>
          <a:ea typeface="+mn-ea"/>
          <a:cs typeface="+mn-cs"/>
          <a:sym typeface="Helvetica Light"/>
        </a:defRPr>
      </a:lvl2pPr>
      <a:lvl3pPr marL="1828800" marR="0" indent="-6096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FFFFFF"/>
          </a:solidFill>
          <a:uFillTx/>
          <a:latin typeface="+mn-lt"/>
          <a:ea typeface="+mn-ea"/>
          <a:cs typeface="+mn-cs"/>
          <a:sym typeface="Helvetica Light"/>
        </a:defRPr>
      </a:lvl3pPr>
      <a:lvl4pPr marL="2438400" marR="0" indent="-6096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FFFFFF"/>
          </a:solidFill>
          <a:uFillTx/>
          <a:latin typeface="+mn-lt"/>
          <a:ea typeface="+mn-ea"/>
          <a:cs typeface="+mn-cs"/>
          <a:sym typeface="Helvetica Light"/>
        </a:defRPr>
      </a:lvl4pPr>
      <a:lvl5pPr marL="3048000" marR="0" indent="-6096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FFFFFF"/>
          </a:solidFill>
          <a:uFillTx/>
          <a:latin typeface="+mn-lt"/>
          <a:ea typeface="+mn-ea"/>
          <a:cs typeface="+mn-cs"/>
          <a:sym typeface="Helvetica Light"/>
        </a:defRPr>
      </a:lvl5pPr>
      <a:lvl6pPr marL="3657600" marR="0" indent="-6096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FFFFFF"/>
          </a:solidFill>
          <a:uFillTx/>
          <a:latin typeface="+mn-lt"/>
          <a:ea typeface="+mn-ea"/>
          <a:cs typeface="+mn-cs"/>
          <a:sym typeface="Helvetica Light"/>
        </a:defRPr>
      </a:lvl6pPr>
      <a:lvl7pPr marL="4267200" marR="0" indent="-6096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FFFFFF"/>
          </a:solidFill>
          <a:uFillTx/>
          <a:latin typeface="+mn-lt"/>
          <a:ea typeface="+mn-ea"/>
          <a:cs typeface="+mn-cs"/>
          <a:sym typeface="Helvetica Light"/>
        </a:defRPr>
      </a:lvl7pPr>
      <a:lvl8pPr marL="4876800" marR="0" indent="-6096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FFFFFF"/>
          </a:solidFill>
          <a:uFillTx/>
          <a:latin typeface="+mn-lt"/>
          <a:ea typeface="+mn-ea"/>
          <a:cs typeface="+mn-cs"/>
          <a:sym typeface="Helvetica Light"/>
        </a:defRPr>
      </a:lvl8pPr>
      <a:lvl9pPr marL="5486400" marR="0" indent="-6096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FFFFFF"/>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hyperlink" Target="https://en.wikipedia.org/wiki/Linux_kernel"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github.com/karthik/smb_git" TargetMode="External"/></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gitforwindows.org/" TargetMode="External"/><Relationship Id="rId3" Type="http://schemas.openxmlformats.org/officeDocument/2006/relationships/image" Target="../media/image9.png"/><Relationship Id="rId4" Type="http://schemas.openxmlformats.org/officeDocument/2006/relationships/image" Target="../media/image10.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github.coecis.cornell.edu/" TargetMode="External"/><Relationship Id="rId3" Type="http://schemas.openxmlformats.org/officeDocument/2006/relationships/image" Target="../media/image15.png"/><Relationship Id="rId4" Type="http://schemas.openxmlformats.org/officeDocument/2006/relationships/image" Target="../media/image16.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1.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3.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24.png"/><Relationship Id="rId4" Type="http://schemas.openxmlformats.org/officeDocument/2006/relationships/image" Target="../media/image25.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github.io" TargetMode="External"/></Relationships>

</file>

<file path=ppt/slides/_rels/slide38.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your_github_username.github.io" TargetMode="External"/><Relationship Id="rId3" Type="http://schemas.openxmlformats.org/officeDocument/2006/relationships/hyperlink" Target="http://github.io"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zmjones.com/git/" TargetMode="External"/><Relationship Id="rId3" Type="http://schemas.openxmlformats.org/officeDocument/2006/relationships/hyperlink" Target="https://www.liberquarterly.eu/articles/10.18352/lq.10149/" TargetMode="External"/><Relationship Id="rId4" Type="http://schemas.openxmlformats.org/officeDocument/2006/relationships/hyperlink" Target="https://www.ncbi.nlm.nih.gov/pmc/articles/PMC4945047/" TargetMode="External"/><Relationship Id="rId5" Type="http://schemas.openxmlformats.org/officeDocument/2006/relationships/hyperlink" Target="http://ohshitgit.com/" TargetMode="External"/><Relationship Id="rId6" Type="http://schemas.openxmlformats.org/officeDocument/2006/relationships/hyperlink" Target="https://education.github.com/git-cheat-sheet-education.pdf" TargetMode="External"/><Relationship Id="rId7" Type="http://schemas.openxmlformats.org/officeDocument/2006/relationships/hyperlink" Target="https://happygitwithr.com/index.html" TargetMode="External"/><Relationship Id="rId8" Type="http://schemas.openxmlformats.org/officeDocument/2006/relationships/hyperlink" Target="http://r-pkgs.had.co.nz/git.html#git-rstudio" TargetMode="External"/><Relationship Id="rId9" Type="http://schemas.openxmlformats.org/officeDocument/2006/relationships/hyperlink" Target="http://eagain.net/articles/git-for-computer-scientists/" TargetMode="External"/></Relationships>

</file>

<file path=ppt/slides/_rels/slide4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9.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Git and GitHub: It’s not so bad!"/>
          <p:cNvSpPr txBox="1"/>
          <p:nvPr>
            <p:ph type="ctrTitle"/>
          </p:nvPr>
        </p:nvSpPr>
        <p:spPr>
          <a:prstGeom prst="rect">
            <a:avLst/>
          </a:prstGeom>
        </p:spPr>
        <p:txBody>
          <a:bodyPr anchor="ctr"/>
          <a:lstStyle>
            <a:lvl1pPr>
              <a:defRPr sz="7200"/>
            </a:lvl1pPr>
          </a:lstStyle>
          <a:p>
            <a:pPr/>
            <a:r>
              <a:t>Git and GitHub: It’s not so bad!</a:t>
            </a:r>
          </a:p>
        </p:txBody>
      </p:sp>
      <p:sp>
        <p:nvSpPr>
          <p:cNvPr id="120" name="Michael Phillips"/>
          <p:cNvSpPr txBox="1"/>
          <p:nvPr>
            <p:ph type="subTitle" sz="quarter" idx="1"/>
          </p:nvPr>
        </p:nvSpPr>
        <p:spPr>
          <a:prstGeom prst="rect">
            <a:avLst/>
          </a:prstGeom>
        </p:spPr>
        <p:txBody>
          <a:bodyPr/>
          <a:lstStyle/>
          <a:p>
            <a:pPr/>
            <a:r>
              <a:t>Michael Phillips</a:t>
            </a:r>
          </a:p>
        </p:txBody>
      </p:sp>
      <p:sp>
        <p:nvSpPr>
          <p:cNvPr id="121" name="Lab Meeting…"/>
          <p:cNvSpPr txBox="1"/>
          <p:nvPr/>
        </p:nvSpPr>
        <p:spPr>
          <a:xfrm>
            <a:off x="2381250" y="10386036"/>
            <a:ext cx="19621500" cy="28769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defRPr sz="4400"/>
            </a:pPr>
            <a:r>
              <a:t>Lab Meeting</a:t>
            </a:r>
          </a:p>
          <a:p>
            <a:pPr>
              <a:defRPr sz="4400"/>
            </a:pPr>
            <a:r>
              <a:t>January 25, 2019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8" name="Git-Logo-2Color.png" descr="Git-Logo-2Color.png"/>
          <p:cNvPicPr>
            <a:picLocks noChangeAspect="1"/>
          </p:cNvPicPr>
          <p:nvPr>
            <p:ph type="pic" idx="13"/>
          </p:nvPr>
        </p:nvPicPr>
        <p:blipFill>
          <a:blip r:embed="rId3">
            <a:extLst/>
          </a:blip>
          <a:srcRect l="0" t="0" r="0" b="0"/>
          <a:stretch>
            <a:fillRect/>
          </a:stretch>
        </p:blipFill>
        <p:spPr>
          <a:xfrm>
            <a:off x="567227" y="610005"/>
            <a:ext cx="6962244" cy="2907311"/>
          </a:xfrm>
          <a:prstGeom prst="rect">
            <a:avLst/>
          </a:prstGeom>
        </p:spPr>
      </p:pic>
      <p:sp>
        <p:nvSpPr>
          <p:cNvPr id="169" name="Enter git"/>
          <p:cNvSpPr txBox="1"/>
          <p:nvPr>
            <p:ph type="title"/>
          </p:nvPr>
        </p:nvSpPr>
        <p:spPr>
          <a:xfrm>
            <a:off x="6820549" y="571500"/>
            <a:ext cx="15785451" cy="2984500"/>
          </a:xfrm>
          <a:prstGeom prst="rect">
            <a:avLst/>
          </a:prstGeom>
        </p:spPr>
        <p:txBody>
          <a:bodyPr/>
          <a:lstStyle/>
          <a:p>
            <a:pPr/>
            <a:r>
              <a:t>Enter git</a:t>
            </a:r>
          </a:p>
        </p:txBody>
      </p:sp>
      <p:sp>
        <p:nvSpPr>
          <p:cNvPr id="170" name="Created by Linus Torvalds in 2005 for development of the Linux kernel.…"/>
          <p:cNvSpPr txBox="1"/>
          <p:nvPr>
            <p:ph type="body" sz="half" idx="1"/>
          </p:nvPr>
        </p:nvSpPr>
        <p:spPr>
          <a:xfrm>
            <a:off x="1310561" y="4077721"/>
            <a:ext cx="13934749" cy="8839201"/>
          </a:xfrm>
          <a:prstGeom prst="rect">
            <a:avLst/>
          </a:prstGeom>
        </p:spPr>
        <p:txBody>
          <a:bodyPr/>
          <a:lstStyle/>
          <a:p>
            <a:pPr/>
            <a:r>
              <a:t>Created by Linus Torvalds in 2005 for development of the Linux kernel.</a:t>
            </a:r>
          </a:p>
          <a:p>
            <a:pPr/>
            <a:r>
              <a:t> Replaces Server-Client model with a distributed system.</a:t>
            </a:r>
          </a:p>
          <a:p>
            <a:pPr/>
            <a:r>
              <a:t>Designed for fast branching and merging operations.</a:t>
            </a:r>
          </a:p>
          <a:p>
            <a:pPr/>
            <a:r>
              <a:t>Stronger safeguards against file tampering, accidental or malicious.</a:t>
            </a:r>
          </a:p>
        </p:txBody>
      </p:sp>
      <p:sp>
        <p:nvSpPr>
          <p:cNvPr id="17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2" name="Image" descr="Image"/>
          <p:cNvPicPr>
            <a:picLocks noChangeAspect="1"/>
          </p:cNvPicPr>
          <p:nvPr/>
        </p:nvPicPr>
        <p:blipFill>
          <a:blip r:embed="rId4">
            <a:extLst/>
          </a:blip>
          <a:stretch>
            <a:fillRect/>
          </a:stretch>
        </p:blipFill>
        <p:spPr>
          <a:xfrm>
            <a:off x="18117666" y="4377699"/>
            <a:ext cx="4777723" cy="4960602"/>
          </a:xfrm>
          <a:prstGeom prst="rect">
            <a:avLst/>
          </a:prstGeom>
          <a:ln w="12700">
            <a:miter lim="400000"/>
          </a:ln>
        </p:spPr>
      </p:pic>
      <p:sp>
        <p:nvSpPr>
          <p:cNvPr id="173" name="“I'm an egotistical bastard, and I name all my projects after myself. First 'Linux', now ‘git’.” —Linus Torvalds"/>
          <p:cNvSpPr txBox="1"/>
          <p:nvPr/>
        </p:nvSpPr>
        <p:spPr>
          <a:xfrm>
            <a:off x="17799090" y="10191750"/>
            <a:ext cx="5414873" cy="1270000"/>
          </a:xfrm>
          <a:prstGeom prst="rect">
            <a:avLst/>
          </a:prstGeom>
          <a:ln w="63500">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400"/>
            </a:pPr>
            <a:r>
              <a:t>“I'm an egotistical bastard, and I name all my projects after myself. First '</a:t>
            </a:r>
            <a:r>
              <a:rPr>
                <a:hlinkClick r:id="rId5" invalidUrl="" action="" tgtFrame="" tooltip="" history="1" highlightClick="0" endSnd="0"/>
              </a:rPr>
              <a:t>Linux</a:t>
            </a:r>
            <a:r>
              <a:t>', now ‘git’.” —Linus Torvalds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The distributed model"/>
          <p:cNvSpPr txBox="1"/>
          <p:nvPr>
            <p:ph type="title"/>
          </p:nvPr>
        </p:nvSpPr>
        <p:spPr>
          <a:prstGeom prst="rect">
            <a:avLst/>
          </a:prstGeom>
        </p:spPr>
        <p:txBody>
          <a:bodyPr/>
          <a:lstStyle/>
          <a:p>
            <a:pPr/>
            <a:r>
              <a:t>The distributed model</a:t>
            </a:r>
          </a:p>
        </p:txBody>
      </p:sp>
      <p:sp>
        <p:nvSpPr>
          <p:cNvPr id="178" name="Each contributor has a local clone of the main repository.…"/>
          <p:cNvSpPr txBox="1"/>
          <p:nvPr>
            <p:ph type="body" sz="half" idx="1"/>
          </p:nvPr>
        </p:nvSpPr>
        <p:spPr>
          <a:prstGeom prst="rect">
            <a:avLst/>
          </a:prstGeom>
        </p:spPr>
        <p:txBody>
          <a:bodyPr/>
          <a:lstStyle/>
          <a:p>
            <a:pPr/>
            <a:r>
              <a:t>Each contributor has a local clone of the main repository.</a:t>
            </a:r>
          </a:p>
          <a:p>
            <a:pPr/>
            <a:r>
              <a:t>Most operations are performed on local copy: very fast and does not require access to remote server.</a:t>
            </a:r>
          </a:p>
          <a:p>
            <a:pPr/>
            <a:r>
              <a:t>Contributors can share locally between themselves.</a:t>
            </a:r>
          </a:p>
          <a:p>
            <a:pPr/>
            <a:r>
              <a:t>No single point of failure. If server is lost, can be recreated from any user’s local copy.</a:t>
            </a:r>
          </a:p>
        </p:txBody>
      </p:sp>
      <p:sp>
        <p:nvSpPr>
          <p:cNvPr id="17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0" name="Image" descr="Image"/>
          <p:cNvPicPr>
            <a:picLocks noChangeAspect="1"/>
          </p:cNvPicPr>
          <p:nvPr/>
        </p:nvPicPr>
        <p:blipFill>
          <a:blip r:embed="rId2">
            <a:extLst/>
          </a:blip>
          <a:stretch>
            <a:fillRect/>
          </a:stretch>
        </p:blipFill>
        <p:spPr>
          <a:xfrm>
            <a:off x="13641965" y="4644360"/>
            <a:ext cx="10007601" cy="686568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Problems"/>
          <p:cNvSpPr txBox="1"/>
          <p:nvPr>
            <p:ph type="title"/>
          </p:nvPr>
        </p:nvSpPr>
        <p:spPr>
          <a:prstGeom prst="rect">
            <a:avLst/>
          </a:prstGeom>
        </p:spPr>
        <p:txBody>
          <a:bodyPr/>
          <a:lstStyle/>
          <a:p>
            <a:pPr/>
            <a:r>
              <a:t>Problems</a:t>
            </a:r>
          </a:p>
        </p:txBody>
      </p:sp>
      <p:sp>
        <p:nvSpPr>
          <p:cNvPr id="183" name="Complexity.…"/>
          <p:cNvSpPr txBox="1"/>
          <p:nvPr>
            <p:ph type="body" sz="half" idx="1"/>
          </p:nvPr>
        </p:nvSpPr>
        <p:spPr>
          <a:xfrm>
            <a:off x="1790700" y="3644900"/>
            <a:ext cx="13822228" cy="8839200"/>
          </a:xfrm>
          <a:prstGeom prst="rect">
            <a:avLst/>
          </a:prstGeom>
        </p:spPr>
        <p:txBody>
          <a:bodyPr/>
          <a:lstStyle/>
          <a:p>
            <a:pPr marL="566927" indent="-566927" defTabSz="767715">
              <a:spcBef>
                <a:spcPts val="5400"/>
              </a:spcBef>
              <a:defRPr sz="4836"/>
            </a:pPr>
            <a:r>
              <a:t>Complexity.</a:t>
            </a:r>
          </a:p>
          <a:p>
            <a:pPr lvl="1" marL="1133855" indent="-566927" defTabSz="767715">
              <a:spcBef>
                <a:spcPts val="5400"/>
              </a:spcBef>
              <a:defRPr sz="4836"/>
            </a:pPr>
            <a:r>
              <a:t>Vast number of commands, most of which you will not need to use.</a:t>
            </a:r>
          </a:p>
          <a:p>
            <a:pPr lvl="1" marL="1133855" indent="-566927" defTabSz="767715">
              <a:spcBef>
                <a:spcPts val="5400"/>
              </a:spcBef>
              <a:defRPr sz="4836"/>
            </a:pPr>
            <a:r>
              <a:t>Intimidating to new users. No reasonable GUI version, to properly use git, users must learn to use command line.</a:t>
            </a:r>
          </a:p>
          <a:p>
            <a:pPr lvl="1" marL="1133855" indent="-566927" defTabSz="767715">
              <a:spcBef>
                <a:spcPts val="5400"/>
              </a:spcBef>
              <a:defRPr sz="4836"/>
            </a:pPr>
            <a:r>
              <a:t>Originally created for linux programers. Even with increased popularity, little effort has gone into improving the beginner experience.</a:t>
            </a:r>
          </a:p>
        </p:txBody>
      </p:sp>
      <p:sp>
        <p:nvSpPr>
          <p:cNvPr id="18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5" name="git.png" descr="git.png"/>
          <p:cNvPicPr>
            <a:picLocks noChangeAspect="1"/>
          </p:cNvPicPr>
          <p:nvPr/>
        </p:nvPicPr>
        <p:blipFill>
          <a:blip r:embed="rId2">
            <a:extLst/>
          </a:blip>
          <a:stretch>
            <a:fillRect/>
          </a:stretch>
        </p:blipFill>
        <p:spPr>
          <a:xfrm>
            <a:off x="16411125" y="2953014"/>
            <a:ext cx="6767658" cy="9802851"/>
          </a:xfrm>
          <a:prstGeom prst="rect">
            <a:avLst/>
          </a:prstGeom>
          <a:ln w="12700">
            <a:miter lim="400000"/>
          </a:ln>
        </p:spPr>
      </p:pic>
      <p:sp>
        <p:nvSpPr>
          <p:cNvPr id="186" name="https://xkcd.com/1597/"/>
          <p:cNvSpPr txBox="1"/>
          <p:nvPr/>
        </p:nvSpPr>
        <p:spPr>
          <a:xfrm>
            <a:off x="16360847" y="12795250"/>
            <a:ext cx="6868212" cy="88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https://xkcd.com/1597/</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8" name="Image" descr="Image"/>
          <p:cNvPicPr>
            <a:picLocks noChangeAspect="1"/>
          </p:cNvPicPr>
          <p:nvPr>
            <p:ph type="pic" idx="13"/>
          </p:nvPr>
        </p:nvPicPr>
        <p:blipFill>
          <a:blip r:embed="rId2">
            <a:extLst/>
          </a:blip>
          <a:srcRect l="0" t="5237" r="0" b="0"/>
          <a:stretch>
            <a:fillRect/>
          </a:stretch>
        </p:blipFill>
        <p:spPr>
          <a:xfrm>
            <a:off x="5272468" y="573682"/>
            <a:ext cx="12795136" cy="8961941"/>
          </a:xfrm>
          <a:prstGeom prst="rect">
            <a:avLst/>
          </a:prstGeom>
        </p:spPr>
      </p:pic>
      <p:sp>
        <p:nvSpPr>
          <p:cNvPr id="189" name="SVN has been losing market share to git for years now.…"/>
          <p:cNvSpPr txBox="1"/>
          <p:nvPr>
            <p:ph type="body" sz="half" idx="1"/>
          </p:nvPr>
        </p:nvSpPr>
        <p:spPr>
          <a:xfrm>
            <a:off x="726582" y="9868499"/>
            <a:ext cx="23056380" cy="3197082"/>
          </a:xfrm>
          <a:prstGeom prst="rect">
            <a:avLst/>
          </a:prstGeom>
        </p:spPr>
        <p:txBody>
          <a:bodyPr anchor="ctr"/>
          <a:lstStyle/>
          <a:p>
            <a:pPr marL="481584" indent="-481584" algn="l" defTabSz="652145">
              <a:spcBef>
                <a:spcPts val="4600"/>
              </a:spcBef>
              <a:buSzPct val="75000"/>
              <a:buChar char="•"/>
              <a:defRPr sz="4108"/>
            </a:pPr>
            <a:r>
              <a:t>SVN has been losing market share to git for years now.</a:t>
            </a:r>
          </a:p>
          <a:p>
            <a:pPr marL="481584" indent="-481584" algn="l" defTabSz="652145">
              <a:spcBef>
                <a:spcPts val="4600"/>
              </a:spcBef>
              <a:buSzPct val="75000"/>
              <a:buChar char="•"/>
              <a:defRPr sz="4108"/>
            </a:pPr>
            <a:r>
              <a:t>Still has many users particularly on larger projects.</a:t>
            </a:r>
          </a:p>
          <a:p>
            <a:pPr marL="481584" indent="-481584" algn="l" defTabSz="652145">
              <a:spcBef>
                <a:spcPts val="4600"/>
              </a:spcBef>
              <a:buSzPct val="75000"/>
              <a:buChar char="•"/>
              <a:defRPr sz="4108"/>
            </a:pPr>
            <a:r>
              <a:t>SVN is the de facto standard in corporate and enterprise environments.</a:t>
            </a:r>
          </a:p>
        </p:txBody>
      </p:sp>
      <p:sp>
        <p:nvSpPr>
          <p:cNvPr id="19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Why is git so popular?"/>
          <p:cNvSpPr txBox="1"/>
          <p:nvPr>
            <p:ph type="title"/>
          </p:nvPr>
        </p:nvSpPr>
        <p:spPr>
          <a:prstGeom prst="rect">
            <a:avLst/>
          </a:prstGeom>
        </p:spPr>
        <p:txBody>
          <a:bodyPr/>
          <a:lstStyle/>
          <a:p>
            <a:pPr lvl="1"/>
            <a:r>
              <a:t>Why is git so popular?</a:t>
            </a:r>
          </a:p>
        </p:txBody>
      </p:sp>
      <p:sp>
        <p:nvSpPr>
          <p:cNvPr id="193" name="Distributed model fits better with current tech environment.…"/>
          <p:cNvSpPr txBox="1"/>
          <p:nvPr>
            <p:ph type="body" idx="1"/>
          </p:nvPr>
        </p:nvSpPr>
        <p:spPr>
          <a:prstGeom prst="rect">
            <a:avLst/>
          </a:prstGeom>
        </p:spPr>
        <p:txBody>
          <a:bodyPr/>
          <a:lstStyle/>
          <a:p>
            <a:pPr/>
            <a:r>
              <a:t>Distributed model fits better with current tech environment.</a:t>
            </a:r>
          </a:p>
          <a:p>
            <a:pPr/>
            <a:r>
              <a:t>Branching and merging is flawless and happens almost instantly.</a:t>
            </a:r>
          </a:p>
          <a:p>
            <a:pPr/>
            <a:r>
              <a:t>Local staging area allows offline use.</a:t>
            </a:r>
          </a:p>
          <a:p>
            <a:pPr/>
            <a:r>
              <a:t>Created by open source programming legend Linus Torvalds.</a:t>
            </a:r>
          </a:p>
          <a:p>
            <a:pPr/>
            <a:r>
              <a:t>GitHub!!</a:t>
            </a:r>
          </a:p>
        </p:txBody>
      </p:sp>
      <p:sp>
        <p:nvSpPr>
          <p:cNvPr id="19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GitHub is a free hosting service for remote git repositories, but adds many other features as well as a social networking component.…"/>
          <p:cNvSpPr txBox="1"/>
          <p:nvPr>
            <p:ph type="body" idx="1"/>
          </p:nvPr>
        </p:nvSpPr>
        <p:spPr>
          <a:prstGeom prst="rect">
            <a:avLst/>
          </a:prstGeom>
        </p:spPr>
        <p:txBody>
          <a:bodyPr/>
          <a:lstStyle/>
          <a:p>
            <a:pPr/>
            <a:r>
              <a:t>GitHub is a free hosting service for remote git repositories, but adds many other features as well as a social networking component.</a:t>
            </a:r>
          </a:p>
          <a:p>
            <a:pPr/>
            <a:r>
              <a:t>Huge in open source community, most open source projects are published on GitHub.</a:t>
            </a:r>
          </a:p>
          <a:p>
            <a:pPr/>
            <a:r>
              <a:t>Most popular way to publicly publish your code. </a:t>
            </a:r>
          </a:p>
          <a:p>
            <a:pPr/>
            <a:r>
              <a:t>Has over 31 million users with over 96 million repositories. </a:t>
            </a:r>
          </a:p>
          <a:p>
            <a:pPr/>
            <a:r>
              <a:t>Purchased by Microsoft in 2018 for 7.5 billion dollars.</a:t>
            </a:r>
          </a:p>
        </p:txBody>
      </p:sp>
      <p:sp>
        <p:nvSpPr>
          <p:cNvPr id="19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Why should you use GitHub?"/>
          <p:cNvSpPr txBox="1"/>
          <p:nvPr>
            <p:ph type="title"/>
          </p:nvPr>
        </p:nvSpPr>
        <p:spPr>
          <a:prstGeom prst="rect">
            <a:avLst/>
          </a:prstGeom>
        </p:spPr>
        <p:txBody>
          <a:bodyPr/>
          <a:lstStyle/>
          <a:p>
            <a:pPr/>
            <a:r>
              <a:t>Why should you use GitHub?</a:t>
            </a:r>
          </a:p>
        </p:txBody>
      </p:sp>
      <p:sp>
        <p:nvSpPr>
          <p:cNvPr id="200" name="Centralized storage and versioning. Your code is backed up and safe. Prior versions give you freedom to experiment and try new things in a safe environment.…"/>
          <p:cNvSpPr txBox="1"/>
          <p:nvPr>
            <p:ph type="body" idx="1"/>
          </p:nvPr>
        </p:nvSpPr>
        <p:spPr>
          <a:prstGeom prst="rect">
            <a:avLst/>
          </a:prstGeom>
        </p:spPr>
        <p:txBody>
          <a:bodyPr/>
          <a:lstStyle/>
          <a:p>
            <a:pPr/>
            <a:r>
              <a:t>Centralized storage and versioning. Your code is backed up and safe. Prior versions give you freedom to experiment and try new things in a safe environment.</a:t>
            </a:r>
          </a:p>
          <a:p>
            <a:pPr/>
            <a:r>
              <a:t>Others having access to your code encourages better documentation and programming practices.</a:t>
            </a:r>
          </a:p>
          <a:p>
            <a:pPr/>
            <a:r>
              <a:t>Many others can learn and use your hard work! Both inside and outside our lab.</a:t>
            </a:r>
          </a:p>
          <a:p>
            <a:pPr/>
            <a:r>
              <a:t>Looks really good on your resume!</a:t>
            </a:r>
          </a:p>
        </p:txBody>
      </p:sp>
      <p:sp>
        <p:nvSpPr>
          <p:cNvPr id="20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Advantages for science?"/>
          <p:cNvSpPr txBox="1"/>
          <p:nvPr>
            <p:ph type="title"/>
          </p:nvPr>
        </p:nvSpPr>
        <p:spPr>
          <a:prstGeom prst="rect">
            <a:avLst/>
          </a:prstGeom>
        </p:spPr>
        <p:txBody>
          <a:bodyPr/>
          <a:lstStyle/>
          <a:p>
            <a:pPr/>
            <a:r>
              <a:t>Advantages for science?</a:t>
            </a:r>
          </a:p>
        </p:txBody>
      </p:sp>
      <p:sp>
        <p:nvSpPr>
          <p:cNvPr id="204" name="Research hosted on GitHub is reproducible and fully transparent.…"/>
          <p:cNvSpPr txBox="1"/>
          <p:nvPr>
            <p:ph type="body" idx="1"/>
          </p:nvPr>
        </p:nvSpPr>
        <p:spPr>
          <a:prstGeom prst="rect">
            <a:avLst/>
          </a:prstGeom>
        </p:spPr>
        <p:txBody>
          <a:bodyPr/>
          <a:lstStyle/>
          <a:p>
            <a:pPr marL="451104" indent="-451104" defTabSz="610870">
              <a:spcBef>
                <a:spcPts val="4300"/>
              </a:spcBef>
              <a:defRPr sz="3848"/>
            </a:pPr>
            <a:r>
              <a:t>Research hosted on GitHub is reproducible and fully transparent.</a:t>
            </a:r>
          </a:p>
          <a:p>
            <a:pPr lvl="1" marL="902208" indent="-451104" defTabSz="610870">
              <a:spcBef>
                <a:spcPts val="4300"/>
              </a:spcBef>
              <a:defRPr sz="3848"/>
            </a:pPr>
            <a:r>
              <a:t>A lab notebook for programmers.</a:t>
            </a:r>
          </a:p>
          <a:p>
            <a:pPr marL="451104" indent="-451104" defTabSz="610870">
              <a:spcBef>
                <a:spcPts val="4300"/>
              </a:spcBef>
              <a:defRPr sz="3848"/>
            </a:pPr>
            <a:r>
              <a:t>Other researches can use your work to explore new areas rather than recreating it from nothing.</a:t>
            </a:r>
          </a:p>
          <a:p>
            <a:pPr marL="451104" indent="-451104" defTabSz="610870">
              <a:spcBef>
                <a:spcPts val="4300"/>
              </a:spcBef>
              <a:defRPr sz="3848"/>
            </a:pPr>
            <a:r>
              <a:t>Can share datasets in addition to code.</a:t>
            </a:r>
          </a:p>
          <a:p>
            <a:pPr marL="451104" indent="-451104" defTabSz="610870">
              <a:spcBef>
                <a:spcPts val="4300"/>
              </a:spcBef>
              <a:defRPr sz="3848"/>
            </a:pPr>
            <a:r>
              <a:t>Greatly reduces the chances of accidental oversights, e.g. forgetting a crucial part of code added late is not described in your manuscript.</a:t>
            </a:r>
          </a:p>
          <a:p>
            <a:pPr marL="451104" indent="-451104" defTabSz="610870">
              <a:spcBef>
                <a:spcPts val="4300"/>
              </a:spcBef>
              <a:defRPr sz="3848"/>
            </a:pPr>
            <a:r>
              <a:t>Increased sharing of code and data is associated with higher citations.</a:t>
            </a:r>
          </a:p>
          <a:p>
            <a:pPr marL="451104" indent="-451104" defTabSz="610870">
              <a:spcBef>
                <a:spcPts val="4300"/>
              </a:spcBef>
              <a:defRPr sz="3848"/>
            </a:pPr>
            <a:r>
              <a:t>More info: </a:t>
            </a:r>
            <a:r>
              <a:rPr u="sng">
                <a:hlinkClick r:id="rId2" invalidUrl="" action="" tgtFrame="" tooltip="" history="1" highlightClick="0" endSnd="0"/>
              </a:rPr>
              <a:t>https://github.com/karthik/smb_git</a:t>
            </a:r>
          </a:p>
        </p:txBody>
      </p:sp>
      <p:sp>
        <p:nvSpPr>
          <p:cNvPr id="20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How to use git and GitHub"/>
          <p:cNvSpPr txBox="1"/>
          <p:nvPr>
            <p:ph type="title"/>
          </p:nvPr>
        </p:nvSpPr>
        <p:spPr>
          <a:prstGeom prst="rect">
            <a:avLst/>
          </a:prstGeom>
        </p:spPr>
        <p:txBody>
          <a:bodyPr/>
          <a:lstStyle/>
          <a:p>
            <a:pPr/>
            <a:r>
              <a:t>How to use git and GitHub</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Learning the command line"/>
          <p:cNvSpPr txBox="1"/>
          <p:nvPr>
            <p:ph type="title"/>
          </p:nvPr>
        </p:nvSpPr>
        <p:spPr>
          <a:prstGeom prst="rect">
            <a:avLst/>
          </a:prstGeom>
        </p:spPr>
        <p:txBody>
          <a:bodyPr/>
          <a:lstStyle/>
          <a:p>
            <a:pPr/>
            <a:r>
              <a:t>Learning the command line</a:t>
            </a:r>
          </a:p>
        </p:txBody>
      </p:sp>
      <p:sp>
        <p:nvSpPr>
          <p:cNvPr id="210" name="Though intimidating, the command line interface (CLI) is the best way to learn to use git.…"/>
          <p:cNvSpPr txBox="1"/>
          <p:nvPr>
            <p:ph type="body" idx="1"/>
          </p:nvPr>
        </p:nvSpPr>
        <p:spPr>
          <a:prstGeom prst="rect">
            <a:avLst/>
          </a:prstGeom>
        </p:spPr>
        <p:txBody>
          <a:bodyPr/>
          <a:lstStyle/>
          <a:p>
            <a:pPr marL="566927" indent="-566927" defTabSz="767715">
              <a:spcBef>
                <a:spcPts val="5400"/>
              </a:spcBef>
              <a:defRPr sz="4836"/>
            </a:pPr>
            <a:r>
              <a:t>Though intimidating, the command line interface (CLI) is the best way to learn to use git.</a:t>
            </a:r>
          </a:p>
          <a:p>
            <a:pPr marL="566927" indent="-566927" defTabSz="767715">
              <a:spcBef>
                <a:spcPts val="5400"/>
              </a:spcBef>
              <a:defRPr sz="4836"/>
            </a:pPr>
            <a:r>
              <a:t>It is the standard language of git. If you learn these commands you will be able to use git on any system. </a:t>
            </a:r>
          </a:p>
          <a:p>
            <a:pPr marL="566927" indent="-566927" defTabSz="767715">
              <a:spcBef>
                <a:spcPts val="5400"/>
              </a:spcBef>
              <a:defRPr sz="4836"/>
            </a:pPr>
            <a:r>
              <a:t>You will always be able to search for command line help online.</a:t>
            </a:r>
          </a:p>
          <a:p>
            <a:pPr marL="566927" indent="-566927" defTabSz="767715">
              <a:spcBef>
                <a:spcPts val="5400"/>
              </a:spcBef>
              <a:defRPr sz="4836"/>
            </a:pPr>
            <a:r>
              <a:t>Most options are not available without using the CLI.</a:t>
            </a:r>
          </a:p>
          <a:p>
            <a:pPr marL="566927" indent="-566927" defTabSz="767715">
              <a:spcBef>
                <a:spcPts val="5400"/>
              </a:spcBef>
              <a:defRPr sz="4836"/>
            </a:pPr>
            <a:r>
              <a:t>Bonus: Learning CLI is important background for future computational work!</a:t>
            </a:r>
          </a:p>
        </p:txBody>
      </p:sp>
      <p:sp>
        <p:nvSpPr>
          <p:cNvPr id="21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Git is not GitHub"/>
          <p:cNvSpPr txBox="1"/>
          <p:nvPr>
            <p:ph type="title"/>
          </p:nvPr>
        </p:nvSpPr>
        <p:spPr>
          <a:prstGeom prst="rect">
            <a:avLst/>
          </a:prstGeom>
        </p:spPr>
        <p:txBody>
          <a:bodyPr/>
          <a:lstStyle/>
          <a:p>
            <a:pPr/>
            <a:r>
              <a:t>Git is not GitHub</a:t>
            </a:r>
          </a:p>
        </p:txBody>
      </p:sp>
      <p:sp>
        <p:nvSpPr>
          <p:cNvPr id="124" name="Git is a distributed version control system (VCS) for tracking source code. Its goals are: speed, data integrity, and support for distributed, non-linear usage.…"/>
          <p:cNvSpPr txBox="1"/>
          <p:nvPr>
            <p:ph type="body" idx="1"/>
          </p:nvPr>
        </p:nvSpPr>
        <p:spPr>
          <a:xfrm>
            <a:off x="2152838" y="3282761"/>
            <a:ext cx="20815301" cy="8839201"/>
          </a:xfrm>
          <a:prstGeom prst="rect">
            <a:avLst/>
          </a:prstGeom>
        </p:spPr>
        <p:txBody>
          <a:bodyPr/>
          <a:lstStyle/>
          <a:p>
            <a:pPr/>
            <a:r>
              <a:t>Git is a distributed version control system (VCS) for tracking source code. Its goals are: speed, data integrity, and support for distributed, non-linear usage.</a:t>
            </a:r>
          </a:p>
          <a:p>
            <a:pPr/>
            <a:r>
              <a:t>GitHub is a web hosting service that uses git for version control. It offers all the features of git as well as adding new features.</a:t>
            </a:r>
          </a:p>
        </p:txBody>
      </p:sp>
      <p:sp>
        <p:nvSpPr>
          <p:cNvPr id="125" name="Slide Number"/>
          <p:cNvSpPr txBox="1"/>
          <p:nvPr>
            <p:ph type="sldNum" sz="quarter" idx="2"/>
          </p:nvPr>
        </p:nvSpPr>
        <p:spPr>
          <a:xfrm>
            <a:off x="12039987" y="13004800"/>
            <a:ext cx="283770" cy="4699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Installation"/>
          <p:cNvSpPr txBox="1"/>
          <p:nvPr>
            <p:ph type="title"/>
          </p:nvPr>
        </p:nvSpPr>
        <p:spPr>
          <a:prstGeom prst="rect">
            <a:avLst/>
          </a:prstGeom>
        </p:spPr>
        <p:txBody>
          <a:bodyPr/>
          <a:lstStyle/>
          <a:p>
            <a:pPr/>
            <a:r>
              <a:t>Installation</a:t>
            </a:r>
          </a:p>
        </p:txBody>
      </p:sp>
      <p:sp>
        <p:nvSpPr>
          <p:cNvPr id="214" name="Mac OS X…"/>
          <p:cNvSpPr txBox="1"/>
          <p:nvPr>
            <p:ph type="body" sz="half" idx="1"/>
          </p:nvPr>
        </p:nvSpPr>
        <p:spPr>
          <a:prstGeom prst="rect">
            <a:avLst/>
          </a:prstGeom>
        </p:spPr>
        <p:txBody>
          <a:bodyPr anchor="t"/>
          <a:lstStyle/>
          <a:p>
            <a:pPr marL="401574" indent="-401574" defTabSz="767715">
              <a:spcBef>
                <a:spcPts val="900"/>
              </a:spcBef>
              <a:defRPr sz="3534"/>
            </a:pPr>
            <a:r>
              <a:t>Mac OS X</a:t>
            </a:r>
          </a:p>
          <a:p>
            <a:pPr lvl="1" marL="803148" indent="-401574" defTabSz="767715">
              <a:spcBef>
                <a:spcPts val="900"/>
              </a:spcBef>
              <a:defRPr sz="3534"/>
            </a:pPr>
            <a:r>
              <a:t>Open terminal</a:t>
            </a:r>
          </a:p>
          <a:p>
            <a:pPr lvl="1" marL="803148" indent="-401574" defTabSz="767715">
              <a:spcBef>
                <a:spcPts val="900"/>
              </a:spcBef>
              <a:defRPr sz="3534"/>
            </a:pPr>
            <a:r>
              <a:t>git —version</a:t>
            </a:r>
          </a:p>
          <a:p>
            <a:pPr lvl="1" marL="803148" indent="-401574" defTabSz="767715">
              <a:spcBef>
                <a:spcPts val="900"/>
              </a:spcBef>
              <a:defRPr sz="3534"/>
            </a:pPr>
            <a:r>
              <a:t>If it shows a version it is installed. If not a window will pop-up offering to install x-code. Accept the offer and git will now be installed.</a:t>
            </a:r>
          </a:p>
          <a:p>
            <a:pPr marL="401574" indent="-401574" defTabSz="767715">
              <a:spcBef>
                <a:spcPts val="900"/>
              </a:spcBef>
              <a:defRPr sz="3534"/>
            </a:pPr>
          </a:p>
          <a:p>
            <a:pPr marL="401574" indent="-401574" defTabSz="767715">
              <a:spcBef>
                <a:spcPts val="900"/>
              </a:spcBef>
              <a:defRPr sz="3534"/>
            </a:pPr>
            <a:r>
              <a:t>Ubuntu Linux</a:t>
            </a:r>
          </a:p>
          <a:p>
            <a:pPr lvl="1" marL="803148" indent="-401574" defTabSz="767715">
              <a:spcBef>
                <a:spcPts val="900"/>
              </a:spcBef>
              <a:defRPr sz="3534"/>
            </a:pPr>
            <a:r>
              <a:t>sudo apt-get install git</a:t>
            </a:r>
          </a:p>
          <a:p>
            <a:pPr lvl="1" marL="803148" indent="-401574" defTabSz="767715">
              <a:spcBef>
                <a:spcPts val="900"/>
              </a:spcBef>
              <a:defRPr sz="3534"/>
            </a:pPr>
          </a:p>
          <a:p>
            <a:pPr marL="401574" indent="-401574" defTabSz="767715">
              <a:spcBef>
                <a:spcPts val="900"/>
              </a:spcBef>
              <a:defRPr sz="3534"/>
            </a:pPr>
            <a:r>
              <a:t>Microsoft Windows</a:t>
            </a:r>
          </a:p>
          <a:p>
            <a:pPr lvl="1" marL="803148" indent="-401574" defTabSz="767715">
              <a:spcBef>
                <a:spcPts val="900"/>
              </a:spcBef>
              <a:defRPr sz="3534"/>
            </a:pPr>
            <a:r>
              <a:rPr u="sng">
                <a:hlinkClick r:id="rId2" invalidUrl="" action="" tgtFrame="" tooltip="" history="1" highlightClick="0" endSnd="0"/>
              </a:rPr>
              <a:t>https://gitforwindows.org/</a:t>
            </a:r>
          </a:p>
          <a:p>
            <a:pPr lvl="1" marL="803148" indent="-401574" defTabSz="767715">
              <a:spcBef>
                <a:spcPts val="900"/>
              </a:spcBef>
              <a:defRPr sz="3534"/>
            </a:pPr>
            <a:r>
              <a:t>Installs a CLI and GUI</a:t>
            </a:r>
          </a:p>
        </p:txBody>
      </p:sp>
      <p:sp>
        <p:nvSpPr>
          <p:cNvPr id="21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6" name="Image" descr="Image"/>
          <p:cNvPicPr>
            <a:picLocks noChangeAspect="1"/>
          </p:cNvPicPr>
          <p:nvPr/>
        </p:nvPicPr>
        <p:blipFill>
          <a:blip r:embed="rId3">
            <a:extLst/>
          </a:blip>
          <a:stretch>
            <a:fillRect/>
          </a:stretch>
        </p:blipFill>
        <p:spPr>
          <a:xfrm>
            <a:off x="15473378" y="4120652"/>
            <a:ext cx="6292381" cy="2512168"/>
          </a:xfrm>
          <a:prstGeom prst="rect">
            <a:avLst/>
          </a:prstGeom>
          <a:ln w="12700">
            <a:miter lim="400000"/>
          </a:ln>
        </p:spPr>
      </p:pic>
      <p:pic>
        <p:nvPicPr>
          <p:cNvPr id="217" name="Image" descr="Image"/>
          <p:cNvPicPr>
            <a:picLocks noChangeAspect="1"/>
          </p:cNvPicPr>
          <p:nvPr/>
        </p:nvPicPr>
        <p:blipFill>
          <a:blip r:embed="rId4">
            <a:extLst/>
          </a:blip>
          <a:srcRect l="2632" t="0" r="0" b="0"/>
          <a:stretch>
            <a:fillRect/>
          </a:stretch>
        </p:blipFill>
        <p:spPr>
          <a:xfrm>
            <a:off x="15446830" y="7197473"/>
            <a:ext cx="6717076" cy="3765707"/>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9" name="Image" descr="Image"/>
          <p:cNvPicPr>
            <a:picLocks noChangeAspect="1"/>
          </p:cNvPicPr>
          <p:nvPr>
            <p:ph type="pic" idx="13"/>
          </p:nvPr>
        </p:nvPicPr>
        <p:blipFill>
          <a:blip r:embed="rId2">
            <a:extLst/>
          </a:blip>
          <a:srcRect l="1997" t="0" r="2880" b="0"/>
          <a:stretch>
            <a:fillRect/>
          </a:stretch>
        </p:blipFill>
        <p:spPr>
          <a:xfrm>
            <a:off x="12342505" y="3641951"/>
            <a:ext cx="10422565" cy="8851901"/>
          </a:xfrm>
          <a:prstGeom prst="rect">
            <a:avLst/>
          </a:prstGeom>
        </p:spPr>
      </p:pic>
      <p:sp>
        <p:nvSpPr>
          <p:cNvPr id="220" name="Basics"/>
          <p:cNvSpPr txBox="1"/>
          <p:nvPr>
            <p:ph type="title"/>
          </p:nvPr>
        </p:nvSpPr>
        <p:spPr>
          <a:prstGeom prst="rect">
            <a:avLst/>
          </a:prstGeom>
        </p:spPr>
        <p:txBody>
          <a:bodyPr/>
          <a:lstStyle/>
          <a:p>
            <a:pPr/>
            <a:r>
              <a:t>Basics</a:t>
            </a:r>
          </a:p>
        </p:txBody>
      </p:sp>
      <p:sp>
        <p:nvSpPr>
          <p:cNvPr id="221" name="3 areas: working directory, staging area, and the repository.…"/>
          <p:cNvSpPr txBox="1"/>
          <p:nvPr>
            <p:ph type="body" sz="half" idx="1"/>
          </p:nvPr>
        </p:nvSpPr>
        <p:spPr>
          <a:prstGeom prst="rect">
            <a:avLst/>
          </a:prstGeom>
        </p:spPr>
        <p:txBody>
          <a:bodyPr/>
          <a:lstStyle/>
          <a:p>
            <a:pPr/>
            <a:r>
              <a:t>3 areas: working directory, staging area, and the repository.</a:t>
            </a:r>
          </a:p>
          <a:p>
            <a:pPr/>
            <a:r>
              <a:t>Remote repository is a clone of your local git repo. Update it when you want to save your changes to the cloud.</a:t>
            </a:r>
          </a:p>
          <a:p>
            <a:pPr/>
            <a:r>
              <a:t>Working directory is just your local computer folder.</a:t>
            </a:r>
          </a:p>
        </p:txBody>
      </p:sp>
      <p:sp>
        <p:nvSpPr>
          <p:cNvPr id="22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4" name="Image" descr="Image"/>
          <p:cNvPicPr>
            <a:picLocks noChangeAspect="1"/>
          </p:cNvPicPr>
          <p:nvPr>
            <p:ph type="pic" idx="13"/>
          </p:nvPr>
        </p:nvPicPr>
        <p:blipFill>
          <a:blip r:embed="rId2">
            <a:extLst/>
          </a:blip>
          <a:srcRect l="517" t="0" r="517" b="0"/>
          <a:stretch>
            <a:fillRect/>
          </a:stretch>
        </p:blipFill>
        <p:spPr>
          <a:xfrm>
            <a:off x="12158155" y="4820840"/>
            <a:ext cx="11835743" cy="6487330"/>
          </a:xfrm>
          <a:prstGeom prst="rect">
            <a:avLst/>
          </a:prstGeom>
        </p:spPr>
      </p:pic>
      <p:sp>
        <p:nvSpPr>
          <p:cNvPr id="225" name="Staging Area Operations"/>
          <p:cNvSpPr txBox="1"/>
          <p:nvPr>
            <p:ph type="title"/>
          </p:nvPr>
        </p:nvSpPr>
        <p:spPr>
          <a:prstGeom prst="rect">
            <a:avLst/>
          </a:prstGeom>
        </p:spPr>
        <p:txBody>
          <a:bodyPr/>
          <a:lstStyle/>
          <a:p>
            <a:pPr/>
            <a:r>
              <a:t>Staging Area Operations</a:t>
            </a:r>
          </a:p>
        </p:txBody>
      </p:sp>
      <p:sp>
        <p:nvSpPr>
          <p:cNvPr id="226" name="Files tracked by git but not yet saved to local repo.…"/>
          <p:cNvSpPr txBox="1"/>
          <p:nvPr>
            <p:ph type="body" sz="half" idx="1"/>
          </p:nvPr>
        </p:nvSpPr>
        <p:spPr>
          <a:xfrm>
            <a:off x="1400587" y="3644900"/>
            <a:ext cx="10007601" cy="8839200"/>
          </a:xfrm>
          <a:prstGeom prst="rect">
            <a:avLst/>
          </a:prstGeom>
        </p:spPr>
        <p:txBody>
          <a:bodyPr/>
          <a:lstStyle/>
          <a:p>
            <a:pPr/>
            <a:r>
              <a:t>Files tracked by git but not yet saved to local repo.</a:t>
            </a:r>
          </a:p>
          <a:p>
            <a:pPr/>
            <a:r>
              <a:t>With commit, everything in staging area gets saved to the local git repo.</a:t>
            </a:r>
          </a:p>
          <a:p>
            <a:pPr/>
            <a:r>
              <a:rPr b="1">
                <a:latin typeface="Source Code Pro"/>
                <a:ea typeface="Source Code Pro"/>
                <a:cs typeface="Source Code Pro"/>
                <a:sym typeface="Source Code Pro"/>
              </a:rPr>
              <a:t>git add &lt;file&gt;</a:t>
            </a:r>
            <a:r>
              <a:t>  = adds &lt;file&gt; to the staging area, ready to commit.</a:t>
            </a:r>
          </a:p>
          <a:p>
            <a:pPr/>
            <a:r>
              <a:rPr b="1">
                <a:latin typeface="Source Code Pro"/>
                <a:ea typeface="Source Code Pro"/>
                <a:cs typeface="Source Code Pro"/>
                <a:sym typeface="Source Code Pro"/>
              </a:rPr>
              <a:t>git status</a:t>
            </a:r>
            <a:r>
              <a:t>  = shows all files being tracked and in staging area. Gives commands to remove from staging area.</a:t>
            </a:r>
          </a:p>
        </p:txBody>
      </p:sp>
      <p:sp>
        <p:nvSpPr>
          <p:cNvPr id="22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9" name="Image" descr="Image"/>
          <p:cNvPicPr>
            <a:picLocks noChangeAspect="1"/>
          </p:cNvPicPr>
          <p:nvPr>
            <p:ph type="pic" idx="13"/>
          </p:nvPr>
        </p:nvPicPr>
        <p:blipFill>
          <a:blip r:embed="rId2">
            <a:extLst/>
          </a:blip>
          <a:srcRect l="0" t="0" r="19381" b="0"/>
          <a:stretch>
            <a:fillRect/>
          </a:stretch>
        </p:blipFill>
        <p:spPr>
          <a:xfrm>
            <a:off x="12482286" y="5066903"/>
            <a:ext cx="11861872" cy="5995088"/>
          </a:xfrm>
          <a:prstGeom prst="rect">
            <a:avLst/>
          </a:prstGeom>
        </p:spPr>
      </p:pic>
      <p:sp>
        <p:nvSpPr>
          <p:cNvPr id="230" name="What is a repository?"/>
          <p:cNvSpPr txBox="1"/>
          <p:nvPr>
            <p:ph type="title"/>
          </p:nvPr>
        </p:nvSpPr>
        <p:spPr>
          <a:prstGeom prst="rect">
            <a:avLst/>
          </a:prstGeom>
        </p:spPr>
        <p:txBody>
          <a:bodyPr/>
          <a:lstStyle/>
          <a:p>
            <a:pPr/>
            <a:r>
              <a:t>What is a repository?</a:t>
            </a:r>
          </a:p>
        </p:txBody>
      </p:sp>
      <p:sp>
        <p:nvSpPr>
          <p:cNvPr id="231" name="A complete snapshot of the entire file system of your project over time. Does not track just individual files.…"/>
          <p:cNvSpPr txBox="1"/>
          <p:nvPr>
            <p:ph type="body" sz="half" idx="1"/>
          </p:nvPr>
        </p:nvSpPr>
        <p:spPr>
          <a:prstGeom prst="rect">
            <a:avLst/>
          </a:prstGeom>
        </p:spPr>
        <p:txBody>
          <a:bodyPr/>
          <a:lstStyle/>
          <a:p>
            <a:pPr/>
            <a:r>
              <a:t>A complete snapshot of the entire file system of your project over time. Does not track just individual files.</a:t>
            </a:r>
          </a:p>
          <a:p>
            <a:pPr/>
            <a:r>
              <a:t>Can track or return to any commit in the entire history of the repository.</a:t>
            </a:r>
          </a:p>
        </p:txBody>
      </p:sp>
      <p:sp>
        <p:nvSpPr>
          <p:cNvPr id="23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Local Repo Operations"/>
          <p:cNvSpPr txBox="1"/>
          <p:nvPr>
            <p:ph type="title"/>
          </p:nvPr>
        </p:nvSpPr>
        <p:spPr>
          <a:prstGeom prst="rect">
            <a:avLst/>
          </a:prstGeom>
        </p:spPr>
        <p:txBody>
          <a:bodyPr/>
          <a:lstStyle/>
          <a:p>
            <a:pPr/>
            <a:r>
              <a:t>Local Repo Operations</a:t>
            </a:r>
          </a:p>
        </p:txBody>
      </p:sp>
      <p:sp>
        <p:nvSpPr>
          <p:cNvPr id="235" name="git commit -m &lt;message&gt;  Commit all files to the local repo.…"/>
          <p:cNvSpPr txBox="1"/>
          <p:nvPr>
            <p:ph type="body" idx="1"/>
          </p:nvPr>
        </p:nvSpPr>
        <p:spPr>
          <a:prstGeom prst="rect">
            <a:avLst/>
          </a:prstGeom>
        </p:spPr>
        <p:txBody>
          <a:bodyPr/>
          <a:lstStyle/>
          <a:p>
            <a:pPr>
              <a:spcBef>
                <a:spcPts val="800"/>
              </a:spcBef>
              <a:defRPr>
                <a:latin typeface="Source Code Pro"/>
                <a:ea typeface="Source Code Pro"/>
                <a:cs typeface="Source Code Pro"/>
                <a:sym typeface="Source Code Pro"/>
              </a:defRPr>
            </a:pPr>
            <a:r>
              <a:rPr b="1"/>
              <a:t>git commit -m &lt;message&gt;  </a:t>
            </a:r>
            <a:r>
              <a:rPr>
                <a:latin typeface="Helvetica"/>
                <a:ea typeface="Helvetica"/>
                <a:cs typeface="Helvetica"/>
                <a:sym typeface="Helvetica"/>
              </a:rPr>
              <a:t>Commit all files to the local repo.</a:t>
            </a:r>
            <a:endParaRPr>
              <a:latin typeface="Helvetica"/>
              <a:ea typeface="Helvetica"/>
              <a:cs typeface="Helvetica"/>
              <a:sym typeface="Helvetica"/>
            </a:endParaRPr>
          </a:p>
          <a:p>
            <a:pPr lvl="2">
              <a:spcBef>
                <a:spcPts val="800"/>
              </a:spcBef>
              <a:defRPr>
                <a:latin typeface="Helvetica"/>
                <a:ea typeface="Helvetica"/>
                <a:cs typeface="Helvetica"/>
                <a:sym typeface="Helvetica"/>
              </a:defRPr>
            </a:pPr>
            <a:r>
              <a:t>Writing a good commit message is very important.</a:t>
            </a:r>
          </a:p>
          <a:p>
            <a:pPr>
              <a:spcBef>
                <a:spcPts val="800"/>
              </a:spcBef>
              <a:defRPr>
                <a:latin typeface="Source Code Pro"/>
                <a:ea typeface="Source Code Pro"/>
                <a:cs typeface="Source Code Pro"/>
                <a:sym typeface="Source Code Pro"/>
              </a:defRPr>
            </a:pPr>
            <a:r>
              <a:rPr b="1"/>
              <a:t>git log</a:t>
            </a:r>
            <a:r>
              <a:rPr>
                <a:latin typeface="Helvetica"/>
                <a:ea typeface="Helvetica"/>
                <a:cs typeface="Helvetica"/>
                <a:sym typeface="Helvetica"/>
              </a:rPr>
              <a:t>  </a:t>
            </a:r>
            <a:r>
              <a:rPr>
                <a:latin typeface="Helvetica"/>
                <a:ea typeface="Helvetica"/>
                <a:cs typeface="Helvetica"/>
                <a:sym typeface="Helvetica"/>
              </a:rPr>
              <a:t>lists all commits in chronological order.</a:t>
            </a:r>
            <a:endParaRPr>
              <a:latin typeface="Helvetica"/>
              <a:ea typeface="Helvetica"/>
              <a:cs typeface="Helvetica"/>
              <a:sym typeface="Helvetica"/>
            </a:endParaRPr>
          </a:p>
          <a:p>
            <a:pPr>
              <a:spcBef>
                <a:spcPts val="800"/>
              </a:spcBef>
              <a:defRPr>
                <a:latin typeface="Source Code Pro"/>
                <a:ea typeface="Source Code Pro"/>
                <a:cs typeface="Source Code Pro"/>
                <a:sym typeface="Source Code Pro"/>
              </a:defRPr>
            </a:pPr>
            <a:r>
              <a:rPr b="1"/>
              <a:t>git reset —hard &lt;commit-id&gt; </a:t>
            </a:r>
            <a:r>
              <a:rPr>
                <a:latin typeface="Helvetica"/>
                <a:ea typeface="Helvetica"/>
                <a:cs typeface="Helvetica"/>
                <a:sym typeface="Helvetica"/>
              </a:rPr>
              <a:t> </a:t>
            </a:r>
            <a:r>
              <a:rPr>
                <a:latin typeface="Helvetica"/>
                <a:ea typeface="Helvetica"/>
                <a:cs typeface="Helvetica"/>
                <a:sym typeface="Helvetica"/>
              </a:rPr>
              <a:t>reverts back to given commit.</a:t>
            </a:r>
            <a:endParaRPr>
              <a:latin typeface="Helvetica"/>
              <a:ea typeface="Helvetica"/>
              <a:cs typeface="Helvetica"/>
              <a:sym typeface="Helvetica"/>
            </a:endParaRPr>
          </a:p>
          <a:p>
            <a:pPr>
              <a:spcBef>
                <a:spcPts val="800"/>
              </a:spcBef>
              <a:defRPr>
                <a:latin typeface="Source Code Pro"/>
                <a:ea typeface="Source Code Pro"/>
                <a:cs typeface="Source Code Pro"/>
                <a:sym typeface="Source Code Pro"/>
              </a:defRPr>
            </a:pPr>
            <a:r>
              <a:rPr b="1"/>
              <a:t>git reset —hard HEAD~n </a:t>
            </a:r>
            <a:r>
              <a:rPr>
                <a:latin typeface="Helvetica"/>
                <a:ea typeface="Helvetica"/>
                <a:cs typeface="Helvetica"/>
                <a:sym typeface="Helvetica"/>
              </a:rPr>
              <a:t>  </a:t>
            </a:r>
            <a:r>
              <a:rPr>
                <a:latin typeface="Helvetica"/>
                <a:ea typeface="Helvetica"/>
                <a:cs typeface="Helvetica"/>
                <a:sym typeface="Helvetica"/>
              </a:rPr>
              <a:t>reverts back n commits.</a:t>
            </a:r>
          </a:p>
        </p:txBody>
      </p:sp>
      <p:sp>
        <p:nvSpPr>
          <p:cNvPr id="23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8" name="Image" descr="Image"/>
          <p:cNvPicPr>
            <a:picLocks noChangeAspect="1"/>
          </p:cNvPicPr>
          <p:nvPr>
            <p:ph type="pic" idx="13"/>
          </p:nvPr>
        </p:nvPicPr>
        <p:blipFill>
          <a:blip r:embed="rId2">
            <a:extLst/>
          </a:blip>
          <a:srcRect l="979" t="0" r="2256" b="0"/>
          <a:stretch>
            <a:fillRect/>
          </a:stretch>
        </p:blipFill>
        <p:spPr>
          <a:xfrm>
            <a:off x="12821120" y="3638550"/>
            <a:ext cx="10800017" cy="8851900"/>
          </a:xfrm>
          <a:prstGeom prst="rect">
            <a:avLst/>
          </a:prstGeom>
        </p:spPr>
      </p:pic>
      <p:sp>
        <p:nvSpPr>
          <p:cNvPr id="239" name="Remote Repository"/>
          <p:cNvSpPr txBox="1"/>
          <p:nvPr>
            <p:ph type="title"/>
          </p:nvPr>
        </p:nvSpPr>
        <p:spPr>
          <a:prstGeom prst="rect">
            <a:avLst/>
          </a:prstGeom>
        </p:spPr>
        <p:txBody>
          <a:bodyPr/>
          <a:lstStyle/>
          <a:p>
            <a:pPr/>
            <a:r>
              <a:t>Remote Repository</a:t>
            </a:r>
          </a:p>
        </p:txBody>
      </p:sp>
      <p:sp>
        <p:nvSpPr>
          <p:cNvPr id="240" name="Repositories hosted on a service like GitHub.…"/>
          <p:cNvSpPr txBox="1"/>
          <p:nvPr>
            <p:ph type="body" sz="half" idx="1"/>
          </p:nvPr>
        </p:nvSpPr>
        <p:spPr>
          <a:xfrm>
            <a:off x="1148561" y="3644900"/>
            <a:ext cx="10649739" cy="8839200"/>
          </a:xfrm>
          <a:prstGeom prst="rect">
            <a:avLst/>
          </a:prstGeom>
        </p:spPr>
        <p:txBody>
          <a:bodyPr/>
          <a:lstStyle/>
          <a:p>
            <a:pPr>
              <a:spcBef>
                <a:spcPts val="300"/>
              </a:spcBef>
            </a:pPr>
            <a:r>
              <a:t>Repositories hosted on a service like GitHub.</a:t>
            </a:r>
          </a:p>
          <a:p>
            <a:pPr>
              <a:spcBef>
                <a:spcPts val="300"/>
              </a:spcBef>
            </a:pPr>
            <a:r>
              <a:t>Allows code to be shared among all developers and eventually published to the community at large.</a:t>
            </a:r>
          </a:p>
          <a:p>
            <a:pPr>
              <a:spcBef>
                <a:spcPts val="300"/>
              </a:spcBef>
            </a:pPr>
            <a:r>
              <a:rPr b="1">
                <a:latin typeface="Source Code Pro"/>
                <a:ea typeface="Source Code Pro"/>
                <a:cs typeface="Source Code Pro"/>
                <a:sym typeface="Source Code Pro"/>
              </a:rPr>
              <a:t>git remote add &lt;name&gt; &lt;url&gt; </a:t>
            </a:r>
            <a:r>
              <a:t> Inform git of GitHub remote at url.</a:t>
            </a:r>
          </a:p>
          <a:p>
            <a:pPr>
              <a:spcBef>
                <a:spcPts val="300"/>
              </a:spcBef>
            </a:pPr>
            <a:r>
              <a:rPr b="1">
                <a:latin typeface="Source Code Pro"/>
                <a:ea typeface="Source Code Pro"/>
                <a:cs typeface="Source Code Pro"/>
                <a:sym typeface="Source Code Pro"/>
              </a:rPr>
              <a:t>git push &lt;remote&gt; &lt;branch&gt;</a:t>
            </a:r>
            <a:r>
              <a:t> Push local repo to GitHub</a:t>
            </a:r>
          </a:p>
          <a:p>
            <a:pPr lvl="2">
              <a:spcBef>
                <a:spcPts val="300"/>
              </a:spcBef>
            </a:pPr>
            <a:r>
              <a:t>Example: </a:t>
            </a:r>
            <a:r>
              <a:rPr b="1">
                <a:latin typeface="Source Code Pro"/>
                <a:ea typeface="Source Code Pro"/>
                <a:cs typeface="Source Code Pro"/>
                <a:sym typeface="Source Code Pro"/>
              </a:rPr>
              <a:t>git push origin master </a:t>
            </a:r>
          </a:p>
          <a:p>
            <a:pPr>
              <a:spcBef>
                <a:spcPts val="300"/>
              </a:spcBef>
            </a:pPr>
            <a:r>
              <a:rPr b="1">
                <a:latin typeface="Source Code Pro"/>
                <a:ea typeface="Source Code Pro"/>
                <a:cs typeface="Source Code Pro"/>
                <a:sym typeface="Source Code Pro"/>
              </a:rPr>
              <a:t>git pull &lt;remote&gt; &lt;branch&gt; </a:t>
            </a:r>
            <a:r>
              <a:t> fetch and merge changes from GitHub to your local repo.</a:t>
            </a:r>
          </a:p>
          <a:p>
            <a:pPr>
              <a:spcBef>
                <a:spcPts val="300"/>
              </a:spcBef>
            </a:pPr>
            <a:r>
              <a:rPr b="1">
                <a:latin typeface="Source Code Pro"/>
                <a:ea typeface="Source Code Pro"/>
                <a:cs typeface="Source Code Pro"/>
                <a:sym typeface="Source Code Pro"/>
              </a:rPr>
              <a:t>git clone &lt;git-url&gt;</a:t>
            </a:r>
            <a:r>
              <a:t>  Create local repo identical to given GitHub repo.</a:t>
            </a:r>
          </a:p>
        </p:txBody>
      </p:sp>
      <p:sp>
        <p:nvSpPr>
          <p:cNvPr id="24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Getting Started with GitHub"/>
          <p:cNvSpPr txBox="1"/>
          <p:nvPr>
            <p:ph type="title"/>
          </p:nvPr>
        </p:nvSpPr>
        <p:spPr>
          <a:prstGeom prst="rect">
            <a:avLst/>
          </a:prstGeom>
        </p:spPr>
        <p:txBody>
          <a:bodyPr/>
          <a:lstStyle/>
          <a:p>
            <a:pPr/>
            <a:r>
              <a:t>Getting Started with GitHub</a:t>
            </a:r>
          </a:p>
        </p:txBody>
      </p:sp>
      <p:sp>
        <p:nvSpPr>
          <p:cNvPr id="244" name="Create an account at GitHub.…"/>
          <p:cNvSpPr txBox="1"/>
          <p:nvPr>
            <p:ph type="body" sz="half" idx="1"/>
          </p:nvPr>
        </p:nvSpPr>
        <p:spPr>
          <a:xfrm>
            <a:off x="1343090" y="3022063"/>
            <a:ext cx="21710520" cy="3384308"/>
          </a:xfrm>
          <a:prstGeom prst="rect">
            <a:avLst/>
          </a:prstGeom>
        </p:spPr>
        <p:txBody>
          <a:bodyPr/>
          <a:lstStyle/>
          <a:p>
            <a:pPr marL="493776" indent="-493776" defTabSz="668655">
              <a:spcBef>
                <a:spcPts val="0"/>
              </a:spcBef>
              <a:defRPr sz="4212"/>
            </a:pPr>
            <a:r>
              <a:t>Create an account at GitHub.</a:t>
            </a:r>
          </a:p>
          <a:p>
            <a:pPr lvl="2" marL="1481327" indent="-493776" defTabSz="668655">
              <a:spcBef>
                <a:spcPts val="0"/>
              </a:spcBef>
              <a:defRPr sz="4212"/>
            </a:pPr>
            <a:r>
              <a:rPr u="sng">
                <a:hlinkClick r:id="rId2" invalidUrl="" action="" tgtFrame="" tooltip="" history="1" highlightClick="0" endSnd="0"/>
              </a:rPr>
              <a:t>https://github.coecis.cornell.edu/</a:t>
            </a:r>
          </a:p>
          <a:p>
            <a:pPr lvl="2" marL="1481327" indent="-493776" defTabSz="668655">
              <a:spcBef>
                <a:spcPts val="0"/>
              </a:spcBef>
              <a:defRPr sz="4212"/>
            </a:pPr>
            <a:r>
              <a:t>Tempting to use your Cornell NetID, but consider using something that identifies you better and is not tied to any one school or employer.</a:t>
            </a:r>
          </a:p>
          <a:p>
            <a:pPr marL="493776" indent="-493776" defTabSz="668655">
              <a:spcBef>
                <a:spcPts val="0"/>
              </a:spcBef>
              <a:defRPr sz="4212"/>
            </a:pPr>
            <a:r>
              <a:t>Time to create your first GitHub repository.</a:t>
            </a:r>
          </a:p>
        </p:txBody>
      </p:sp>
      <p:sp>
        <p:nvSpPr>
          <p:cNvPr id="24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46" name="Image" descr="Image"/>
          <p:cNvPicPr>
            <a:picLocks noChangeAspect="1"/>
          </p:cNvPicPr>
          <p:nvPr/>
        </p:nvPicPr>
        <p:blipFill>
          <a:blip r:embed="rId3">
            <a:extLst/>
          </a:blip>
          <a:stretch>
            <a:fillRect/>
          </a:stretch>
        </p:blipFill>
        <p:spPr>
          <a:xfrm>
            <a:off x="1490197" y="7118106"/>
            <a:ext cx="12135062" cy="6003663"/>
          </a:xfrm>
          <a:prstGeom prst="rect">
            <a:avLst/>
          </a:prstGeom>
          <a:ln w="12700">
            <a:miter lim="400000"/>
          </a:ln>
        </p:spPr>
      </p:pic>
      <p:sp>
        <p:nvSpPr>
          <p:cNvPr id="247" name="Circle"/>
          <p:cNvSpPr/>
          <p:nvPr/>
        </p:nvSpPr>
        <p:spPr>
          <a:xfrm>
            <a:off x="12208147" y="6808088"/>
            <a:ext cx="1270001" cy="1270001"/>
          </a:xfrm>
          <a:prstGeom prst="ellipse">
            <a:avLst/>
          </a:prstGeom>
          <a:ln w="63500">
            <a:solidFill>
              <a:schemeClr val="accent5"/>
            </a:solidFill>
            <a:miter lim="400000"/>
          </a:ln>
          <a:effectLst>
            <a:outerShdw sx="100000" sy="100000" kx="0" ky="0" algn="b" rotWithShape="0" blurRad="76200" dist="0" dir="18900000">
              <a:srgbClr val="000000">
                <a:alpha val="80000"/>
              </a:srgbClr>
            </a:outerShdw>
          </a:effectLst>
        </p:spPr>
        <p:txBody>
          <a:bodyPr lIns="50800" tIns="50800" rIns="50800" bIns="50800" anchor="ctr"/>
          <a:lstStyle/>
          <a:p>
            <a:pPr>
              <a:defRPr sz="3200">
                <a:effectLst>
                  <a:outerShdw sx="100000" sy="100000" kx="0" ky="0" algn="b" rotWithShape="0" blurRad="25400" dist="23998" dir="2700000">
                    <a:srgbClr val="000000">
                      <a:alpha val="31034"/>
                    </a:srgbClr>
                  </a:outerShdw>
                </a:effectLst>
              </a:defRPr>
            </a:pPr>
          </a:p>
        </p:txBody>
      </p:sp>
      <p:pic>
        <p:nvPicPr>
          <p:cNvPr id="248" name="Screen Shot 2019-01-25 at 5.08.36 AM.png" descr="Screen Shot 2019-01-25 at 5.08.36 AM.png"/>
          <p:cNvPicPr>
            <a:picLocks noChangeAspect="1"/>
          </p:cNvPicPr>
          <p:nvPr/>
        </p:nvPicPr>
        <p:blipFill>
          <a:blip r:embed="rId4">
            <a:extLst/>
          </a:blip>
          <a:srcRect l="0" t="15062" r="0" b="5184"/>
          <a:stretch>
            <a:fillRect/>
          </a:stretch>
        </p:blipFill>
        <p:spPr>
          <a:xfrm>
            <a:off x="15042084" y="7659907"/>
            <a:ext cx="8002913" cy="4920245"/>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0" name="Screen Shot 2019-01-25 at 5.09.06 AM.png" descr="Screen Shot 2019-01-25 at 5.09.06 AM.png"/>
          <p:cNvPicPr>
            <a:picLocks noChangeAspect="1"/>
          </p:cNvPicPr>
          <p:nvPr>
            <p:ph type="pic" idx="15"/>
          </p:nvPr>
        </p:nvPicPr>
        <p:blipFill>
          <a:blip r:embed="rId2">
            <a:extLst/>
          </a:blip>
          <a:srcRect l="0" t="0" r="8210" b="0"/>
          <a:stretch>
            <a:fillRect/>
          </a:stretch>
        </p:blipFill>
        <p:spPr>
          <a:xfrm>
            <a:off x="336232" y="1071716"/>
            <a:ext cx="12392250" cy="11582401"/>
          </a:xfrm>
          <a:prstGeom prst="rect">
            <a:avLst/>
          </a:prstGeom>
        </p:spPr>
      </p:pic>
      <p:sp>
        <p:nvSpPr>
          <p:cNvPr id="25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52" name="Image" descr="Image"/>
          <p:cNvPicPr>
            <a:picLocks noChangeAspect="1"/>
          </p:cNvPicPr>
          <p:nvPr/>
        </p:nvPicPr>
        <p:blipFill>
          <a:blip r:embed="rId3">
            <a:extLst/>
          </a:blip>
          <a:stretch>
            <a:fillRect/>
          </a:stretch>
        </p:blipFill>
        <p:spPr>
          <a:xfrm>
            <a:off x="13062948" y="2794530"/>
            <a:ext cx="11071773" cy="4034341"/>
          </a:xfrm>
          <a:prstGeom prst="rect">
            <a:avLst/>
          </a:prstGeom>
          <a:ln w="12700">
            <a:miter lim="400000"/>
          </a:ln>
        </p:spPr>
      </p:pic>
      <p:sp>
        <p:nvSpPr>
          <p:cNvPr id="253" name="Clone remote repo:"/>
          <p:cNvSpPr txBox="1"/>
          <p:nvPr/>
        </p:nvSpPr>
        <p:spPr>
          <a:xfrm>
            <a:off x="13317877" y="1660478"/>
            <a:ext cx="5779213" cy="88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Clone remote repo:</a:t>
            </a:r>
          </a:p>
        </p:txBody>
      </p:sp>
      <p:pic>
        <p:nvPicPr>
          <p:cNvPr id="254" name="Image" descr="Image"/>
          <p:cNvPicPr>
            <a:picLocks noChangeAspect="1"/>
          </p:cNvPicPr>
          <p:nvPr/>
        </p:nvPicPr>
        <p:blipFill>
          <a:blip r:embed="rId4">
            <a:extLst/>
          </a:blip>
          <a:stretch>
            <a:fillRect/>
          </a:stretch>
        </p:blipFill>
        <p:spPr>
          <a:xfrm>
            <a:off x="13031953" y="9685319"/>
            <a:ext cx="11133763" cy="1516047"/>
          </a:xfrm>
          <a:prstGeom prst="rect">
            <a:avLst/>
          </a:prstGeom>
          <a:ln w="12700">
            <a:miter lim="400000"/>
          </a:ln>
        </p:spPr>
      </p:pic>
      <p:sp>
        <p:nvSpPr>
          <p:cNvPr id="255" name="Create on command line:"/>
          <p:cNvSpPr txBox="1"/>
          <p:nvPr/>
        </p:nvSpPr>
        <p:spPr>
          <a:xfrm>
            <a:off x="13305079" y="8671164"/>
            <a:ext cx="7553047" cy="88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Create on command line:</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7" name="Image" descr="Image"/>
          <p:cNvPicPr>
            <a:picLocks noChangeAspect="1"/>
          </p:cNvPicPr>
          <p:nvPr>
            <p:ph type="pic" idx="13"/>
          </p:nvPr>
        </p:nvPicPr>
        <p:blipFill>
          <a:blip r:embed="rId2">
            <a:extLst/>
          </a:blip>
          <a:srcRect l="0" t="710" r="0" b="710"/>
          <a:stretch>
            <a:fillRect/>
          </a:stretch>
        </p:blipFill>
        <p:spPr>
          <a:xfrm>
            <a:off x="1583531" y="1177561"/>
            <a:ext cx="10421809" cy="11820015"/>
          </a:xfrm>
          <a:prstGeom prst="rect">
            <a:avLst/>
          </a:prstGeom>
        </p:spPr>
      </p:pic>
      <p:sp>
        <p:nvSpPr>
          <p:cNvPr id="25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9" name="Create a file in your working directory…"/>
          <p:cNvSpPr txBox="1"/>
          <p:nvPr>
            <p:ph type="body" sz="half" idx="1"/>
          </p:nvPr>
        </p:nvSpPr>
        <p:spPr>
          <a:xfrm>
            <a:off x="12676003" y="3543820"/>
            <a:ext cx="10649740" cy="7963406"/>
          </a:xfrm>
          <a:prstGeom prst="rect">
            <a:avLst/>
          </a:prstGeom>
        </p:spPr>
        <p:txBody>
          <a:bodyPr/>
          <a:lstStyle/>
          <a:p>
            <a:pPr marL="677496" indent="-677496" algn="l">
              <a:spcBef>
                <a:spcPts val="300"/>
              </a:spcBef>
              <a:buSzPct val="100000"/>
              <a:buAutoNum type="arabicPeriod" startAt="1"/>
              <a:defRPr sz="3800"/>
            </a:pPr>
            <a:r>
              <a:t>Create a file in your working directory</a:t>
            </a:r>
          </a:p>
          <a:p>
            <a:pPr marL="677496" indent="-677496" algn="l">
              <a:spcBef>
                <a:spcPts val="300"/>
              </a:spcBef>
              <a:buSzPct val="100000"/>
              <a:buAutoNum type="arabicPeriod" startAt="1"/>
              <a:defRPr sz="3800"/>
            </a:pPr>
            <a:r>
              <a:t>Add the file to the staging area</a:t>
            </a:r>
          </a:p>
          <a:p>
            <a:pPr marL="677496" indent="-677496" algn="l">
              <a:spcBef>
                <a:spcPts val="300"/>
              </a:spcBef>
              <a:buSzPct val="100000"/>
              <a:buAutoNum type="arabicPeriod" startAt="1"/>
              <a:defRPr sz="3800"/>
            </a:pPr>
            <a:r>
              <a:t>Commit the file to the local repository</a:t>
            </a:r>
          </a:p>
          <a:p>
            <a:pPr marL="677496" indent="-677496" algn="l">
              <a:spcBef>
                <a:spcPts val="300"/>
              </a:spcBef>
              <a:buSzPct val="100000"/>
              <a:buAutoNum type="arabicPeriod" startAt="1"/>
              <a:defRPr sz="3800"/>
            </a:pPr>
            <a:r>
              <a:t>Push the local repo to GitHub</a:t>
            </a:r>
          </a:p>
          <a:p>
            <a:pPr marL="677496" indent="-677496" algn="l">
              <a:spcBef>
                <a:spcPts val="300"/>
              </a:spcBef>
              <a:buSzPct val="100000"/>
              <a:buAutoNum type="arabicPeriod" startAt="1"/>
              <a:defRPr sz="3800"/>
            </a:pPr>
            <a:r>
              <a:t>Now try it with images and other files.</a:t>
            </a:r>
          </a:p>
        </p:txBody>
      </p:sp>
      <p:sp>
        <p:nvSpPr>
          <p:cNvPr id="260" name="Upload your first file to GitHub"/>
          <p:cNvSpPr txBox="1"/>
          <p:nvPr/>
        </p:nvSpPr>
        <p:spPr>
          <a:xfrm>
            <a:off x="13412266" y="1511546"/>
            <a:ext cx="8345730"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300"/>
              </a:spcBef>
              <a:defRPr sz="4800"/>
            </a:lvl1pPr>
          </a:lstStyle>
          <a:p>
            <a:pPr/>
            <a:r>
              <a:t>Upload your first file to GitHub</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Avoiding Problems"/>
          <p:cNvSpPr txBox="1"/>
          <p:nvPr>
            <p:ph type="title"/>
          </p:nvPr>
        </p:nvSpPr>
        <p:spPr>
          <a:prstGeom prst="rect">
            <a:avLst/>
          </a:prstGeom>
        </p:spPr>
        <p:txBody>
          <a:bodyPr/>
          <a:lstStyle/>
          <a:p>
            <a:pPr/>
            <a:r>
              <a:t>Avoiding Problems</a:t>
            </a:r>
          </a:p>
        </p:txBody>
      </p:sp>
      <p:sp>
        <p:nvSpPr>
          <p:cNvPr id="263" name="Never make a git repository inside another git repository…"/>
          <p:cNvSpPr txBox="1"/>
          <p:nvPr>
            <p:ph type="body" idx="1"/>
          </p:nvPr>
        </p:nvSpPr>
        <p:spPr>
          <a:prstGeom prst="rect">
            <a:avLst/>
          </a:prstGeom>
        </p:spPr>
        <p:txBody>
          <a:bodyPr/>
          <a:lstStyle/>
          <a:p>
            <a:pPr/>
            <a:r>
              <a:t>Never make a git repository inside another git repository</a:t>
            </a:r>
          </a:p>
          <a:p>
            <a:pPr/>
            <a:r>
              <a:t>Never edit files directly on GitHub.</a:t>
            </a:r>
          </a:p>
          <a:p>
            <a:pPr/>
            <a:r>
              <a:t>Commit often, but don’t go crazy. Too many commits make reversion more difficult.</a:t>
            </a:r>
          </a:p>
          <a:p>
            <a:pPr/>
            <a:r>
              <a:t>If you mess up too bad you can always delete the local folder and clone the remote repo to start over.</a:t>
            </a:r>
          </a:p>
          <a:p>
            <a:pPr/>
            <a:r>
              <a:t>Always write sensible commit messages.</a:t>
            </a:r>
          </a:p>
        </p:txBody>
      </p:sp>
      <p:sp>
        <p:nvSpPr>
          <p:cNvPr id="26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Git is not GitHub"/>
          <p:cNvSpPr txBox="1"/>
          <p:nvPr>
            <p:ph type="title"/>
          </p:nvPr>
        </p:nvSpPr>
        <p:spPr>
          <a:prstGeom prst="rect">
            <a:avLst/>
          </a:prstGeom>
        </p:spPr>
        <p:txBody>
          <a:bodyPr/>
          <a:lstStyle/>
          <a:p>
            <a:pPr/>
            <a:r>
              <a:t>Git is not GitHub</a:t>
            </a:r>
          </a:p>
        </p:txBody>
      </p:sp>
      <p:sp>
        <p:nvSpPr>
          <p:cNvPr id="128" name="Git is a distributed version control system for tracking source code. Its goals are: speed, data integrity, and support for distributed, non-linear usage.…"/>
          <p:cNvSpPr txBox="1"/>
          <p:nvPr>
            <p:ph type="body" idx="1"/>
          </p:nvPr>
        </p:nvSpPr>
        <p:spPr>
          <a:xfrm>
            <a:off x="2152838" y="3282761"/>
            <a:ext cx="20815301" cy="8839201"/>
          </a:xfrm>
          <a:prstGeom prst="rect">
            <a:avLst/>
          </a:prstGeom>
        </p:spPr>
        <p:txBody>
          <a:bodyPr/>
          <a:lstStyle/>
          <a:p>
            <a:pPr/>
            <a:r>
              <a:t>Git is a distributed version control system for tracking source code. Its goals are: speed, data integrity, and support for distributed, non-linear usage.</a:t>
            </a:r>
          </a:p>
          <a:p>
            <a:pPr/>
            <a:r>
              <a:t>GitHub is a web hosting service that uses git for version control. It offers all the features of git as well as adding new features.</a:t>
            </a:r>
          </a:p>
        </p:txBody>
      </p:sp>
      <p:sp>
        <p:nvSpPr>
          <p:cNvPr id="129" name="Rectangle"/>
          <p:cNvSpPr/>
          <p:nvPr/>
        </p:nvSpPr>
        <p:spPr>
          <a:xfrm>
            <a:off x="5038504" y="5203227"/>
            <a:ext cx="3211310" cy="1044843"/>
          </a:xfrm>
          <a:prstGeom prst="rect">
            <a:avLst/>
          </a:prstGeom>
          <a:ln w="63500">
            <a:solidFill>
              <a:srgbClr val="FFFFFF"/>
            </a:solidFill>
            <a:miter lim="400000"/>
          </a:ln>
          <a:effectLst>
            <a:outerShdw sx="100000" sy="100000" kx="0" ky="0" algn="b" rotWithShape="0" blurRad="76200" dist="0" dir="18900000">
              <a:srgbClr val="000000">
                <a:alpha val="80000"/>
              </a:srgbClr>
            </a:outerShdw>
          </a:effectLst>
        </p:spPr>
        <p:txBody>
          <a:bodyPr lIns="50800" tIns="50800" rIns="50800" bIns="50800" anchor="ctr"/>
          <a:lstStyle/>
          <a:p>
            <a:pPr>
              <a:defRPr sz="3200">
                <a:effectLst>
                  <a:outerShdw sx="100000" sy="100000" kx="0" ky="0" algn="b" rotWithShape="0" blurRad="25400" dist="23998" dir="2700000">
                    <a:srgbClr val="000000">
                      <a:alpha val="31034"/>
                    </a:srgbClr>
                  </a:outerShdw>
                </a:effectLst>
              </a:defRPr>
            </a:pPr>
          </a:p>
        </p:txBody>
      </p:sp>
      <p:sp>
        <p:nvSpPr>
          <p:cNvPr id="130" name="Rectangle"/>
          <p:cNvSpPr/>
          <p:nvPr/>
        </p:nvSpPr>
        <p:spPr>
          <a:xfrm>
            <a:off x="8326170" y="5203227"/>
            <a:ext cx="4500956" cy="1044843"/>
          </a:xfrm>
          <a:prstGeom prst="rect">
            <a:avLst/>
          </a:prstGeom>
          <a:ln w="63500">
            <a:solidFill>
              <a:srgbClr val="FFFFFF"/>
            </a:solidFill>
            <a:miter lim="400000"/>
          </a:ln>
          <a:effectLst>
            <a:outerShdw sx="100000" sy="100000" kx="0" ky="0" algn="b" rotWithShape="0" blurRad="76200" dist="0" dir="18900000">
              <a:srgbClr val="000000">
                <a:alpha val="80000"/>
              </a:srgbClr>
            </a:outerShdw>
          </a:effectLst>
        </p:spPr>
        <p:txBody>
          <a:bodyPr lIns="50800" tIns="50800" rIns="50800" bIns="50800" anchor="ctr"/>
          <a:lstStyle/>
          <a:p>
            <a:pPr>
              <a:defRPr sz="3200">
                <a:effectLst>
                  <a:outerShdw sx="100000" sy="100000" kx="0" ky="0" algn="b" rotWithShape="0" blurRad="25400" dist="23998" dir="2700000">
                    <a:srgbClr val="000000">
                      <a:alpha val="31034"/>
                    </a:srgbClr>
                  </a:outerShdw>
                </a:effectLst>
              </a:defRPr>
            </a:pPr>
          </a:p>
        </p:txBody>
      </p:sp>
      <p:sp>
        <p:nvSpPr>
          <p:cNvPr id="131" name="Rectangle"/>
          <p:cNvSpPr/>
          <p:nvPr/>
        </p:nvSpPr>
        <p:spPr>
          <a:xfrm>
            <a:off x="15991273" y="5203227"/>
            <a:ext cx="2617765" cy="1044843"/>
          </a:xfrm>
          <a:prstGeom prst="rect">
            <a:avLst/>
          </a:prstGeom>
          <a:ln w="63500">
            <a:solidFill>
              <a:srgbClr val="FFFFFF"/>
            </a:solidFill>
            <a:miter lim="400000"/>
          </a:ln>
          <a:effectLst>
            <a:outerShdw sx="100000" sy="100000" kx="0" ky="0" algn="b" rotWithShape="0" blurRad="76200" dist="0" dir="18900000">
              <a:srgbClr val="000000">
                <a:alpha val="80000"/>
              </a:srgbClr>
            </a:outerShdw>
          </a:effectLst>
        </p:spPr>
        <p:txBody>
          <a:bodyPr lIns="50800" tIns="50800" rIns="50800" bIns="50800" anchor="ctr"/>
          <a:lstStyle/>
          <a:p>
            <a:pPr>
              <a:defRPr sz="3200">
                <a:effectLst>
                  <a:outerShdw sx="100000" sy="100000" kx="0" ky="0" algn="b" rotWithShape="0" blurRad="25400" dist="23998" dir="2700000">
                    <a:srgbClr val="000000">
                      <a:alpha val="31034"/>
                    </a:srgbClr>
                  </a:outerShdw>
                </a:effectLst>
              </a:defRPr>
            </a:pPr>
          </a:p>
        </p:txBody>
      </p:sp>
      <p:sp>
        <p:nvSpPr>
          <p:cNvPr id="132" name="Slide Number"/>
          <p:cNvSpPr txBox="1"/>
          <p:nvPr>
            <p:ph type="sldNum" sz="quarter" idx="2"/>
          </p:nvPr>
        </p:nvSpPr>
        <p:spPr>
          <a:xfrm>
            <a:off x="12039987" y="13004800"/>
            <a:ext cx="283770" cy="4699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Why commit messages?"/>
          <p:cNvSpPr txBox="1"/>
          <p:nvPr>
            <p:ph type="title"/>
          </p:nvPr>
        </p:nvSpPr>
        <p:spPr>
          <a:prstGeom prst="rect">
            <a:avLst/>
          </a:prstGeom>
        </p:spPr>
        <p:txBody>
          <a:bodyPr/>
          <a:lstStyle/>
          <a:p>
            <a:pPr/>
            <a:r>
              <a:t>Why commit messages?</a:t>
            </a:r>
          </a:p>
        </p:txBody>
      </p:sp>
      <p:sp>
        <p:nvSpPr>
          <p:cNvPr id="267" name="So others can make sense of what changes you’ve made—including future developers working on your code or trying to learn it. Or so that you remember months later.…"/>
          <p:cNvSpPr txBox="1"/>
          <p:nvPr>
            <p:ph type="body" idx="1"/>
          </p:nvPr>
        </p:nvSpPr>
        <p:spPr>
          <a:xfrm>
            <a:off x="1790700" y="3644900"/>
            <a:ext cx="18996449" cy="8839200"/>
          </a:xfrm>
          <a:prstGeom prst="rect">
            <a:avLst/>
          </a:prstGeom>
        </p:spPr>
        <p:txBody>
          <a:bodyPr/>
          <a:lstStyle/>
          <a:p>
            <a:pPr/>
            <a:r>
              <a:t>So others can make sense of what changes you’ve made—including future developers working on your code or trying to learn it. Or so that you remember months later.</a:t>
            </a:r>
          </a:p>
          <a:p>
            <a:pPr/>
            <a:r>
              <a:t>If you find a serious bug was introduced in a given revision, it is very useful to know exactly what was changed in that revision without having to trudge through the code.</a:t>
            </a:r>
          </a:p>
          <a:p>
            <a:pPr/>
            <a:r>
              <a:t>Short, honest messages are helpful as well if no long explanation is needed.</a:t>
            </a:r>
          </a:p>
          <a:p>
            <a:pPr lvl="3"/>
            <a:r>
              <a:t>“Cleaned up data and removed unnecessary columns”</a:t>
            </a:r>
          </a:p>
          <a:p>
            <a:pPr lvl="3"/>
            <a:r>
              <a:t>“I broke the last build. Here are the files I forgot to add”</a:t>
            </a:r>
          </a:p>
        </p:txBody>
      </p:sp>
      <p:sp>
        <p:nvSpPr>
          <p:cNvPr id="26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70" name="git_commit.png" descr="git_commit.png"/>
          <p:cNvPicPr>
            <a:picLocks noChangeAspect="1"/>
          </p:cNvPicPr>
          <p:nvPr>
            <p:ph type="pic" idx="15"/>
          </p:nvPr>
        </p:nvPicPr>
        <p:blipFill>
          <a:blip r:embed="rId2">
            <a:extLst/>
          </a:blip>
          <a:srcRect l="0" t="0" r="374" b="0"/>
          <a:stretch>
            <a:fillRect/>
          </a:stretch>
        </p:blipFill>
        <p:spPr>
          <a:xfrm>
            <a:off x="166109" y="4863306"/>
            <a:ext cx="11955925" cy="6834212"/>
          </a:xfrm>
          <a:prstGeom prst="rect">
            <a:avLst/>
          </a:prstGeom>
        </p:spPr>
      </p:pic>
      <p:sp>
        <p:nvSpPr>
          <p:cNvPr id="27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2" name="Short (50 chars or less) summary of changes…"/>
          <p:cNvSpPr txBox="1"/>
          <p:nvPr/>
        </p:nvSpPr>
        <p:spPr>
          <a:xfrm>
            <a:off x="12913235" y="4863306"/>
            <a:ext cx="10753900" cy="718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600"/>
            </a:pPr>
            <a:r>
              <a:t>Short (50 chars or less) summary of changes</a:t>
            </a:r>
          </a:p>
          <a:p>
            <a:pPr algn="l">
              <a:defRPr sz="2600"/>
            </a:pPr>
          </a:p>
          <a:p>
            <a:pPr algn="l">
              <a:defRPr sz="2600"/>
            </a:pPr>
            <a:r>
              <a:t>More detailed explanatory text, if necessary.  Wrap it to</a:t>
            </a:r>
          </a:p>
          <a:p>
            <a:pPr algn="l">
              <a:defRPr sz="2600"/>
            </a:pPr>
            <a:r>
              <a:t>about 72 characters or so.  In some contexts, the first</a:t>
            </a:r>
          </a:p>
          <a:p>
            <a:pPr algn="l">
              <a:defRPr sz="2600"/>
            </a:pPr>
            <a:r>
              <a:t>line is treated as the subject of an email and the rest of</a:t>
            </a:r>
          </a:p>
          <a:p>
            <a:pPr algn="l">
              <a:defRPr sz="2600"/>
            </a:pPr>
            <a:r>
              <a:t>the text as the body.  The blank line separating the</a:t>
            </a:r>
          </a:p>
          <a:p>
            <a:pPr algn="l">
              <a:defRPr sz="2600"/>
            </a:pPr>
            <a:r>
              <a:t>summary from the body is critical (unless you omit the body</a:t>
            </a:r>
          </a:p>
          <a:p>
            <a:pPr algn="l">
              <a:defRPr sz="2600"/>
            </a:pPr>
            <a:r>
              <a:t>entirely); tools like rebase can get confused if you run</a:t>
            </a:r>
          </a:p>
          <a:p>
            <a:pPr algn="l">
              <a:defRPr sz="2600"/>
            </a:pPr>
            <a:r>
              <a:t>the two together.</a:t>
            </a:r>
          </a:p>
          <a:p>
            <a:pPr algn="l">
              <a:defRPr sz="2600"/>
            </a:pPr>
          </a:p>
          <a:p>
            <a:pPr algn="l">
              <a:defRPr sz="2600"/>
            </a:pPr>
            <a:r>
              <a:t>Further paragraphs come after blank lines.</a:t>
            </a:r>
          </a:p>
          <a:p>
            <a:pPr algn="l">
              <a:defRPr sz="2600"/>
            </a:pPr>
          </a:p>
          <a:p>
            <a:pPr algn="l">
              <a:defRPr sz="2600"/>
            </a:pPr>
            <a:r>
              <a:t>  - Bullet points are okay, too</a:t>
            </a:r>
          </a:p>
          <a:p>
            <a:pPr algn="l">
              <a:defRPr sz="2600"/>
            </a:pPr>
          </a:p>
          <a:p>
            <a:pPr algn="l">
              <a:defRPr sz="2600"/>
            </a:pPr>
            <a:r>
              <a:t>  - Typically a hyphen or asterisk is used for the bullet,</a:t>
            </a:r>
          </a:p>
          <a:p>
            <a:pPr algn="l">
              <a:defRPr sz="2600"/>
            </a:pPr>
            <a:r>
              <a:t>    preceded by a single space, with blank lines in</a:t>
            </a:r>
          </a:p>
          <a:p>
            <a:pPr algn="l">
              <a:defRPr sz="2600"/>
            </a:pPr>
            <a:r>
              <a:t>    between, but conventions vary here</a:t>
            </a:r>
          </a:p>
        </p:txBody>
      </p:sp>
      <p:sp>
        <p:nvSpPr>
          <p:cNvPr id="273" name="Good &amp; Bad Messages"/>
          <p:cNvSpPr txBox="1"/>
          <p:nvPr>
            <p:ph type="title" idx="4294967295"/>
          </p:nvPr>
        </p:nvSpPr>
        <p:spPr>
          <a:prstGeom prst="rect">
            <a:avLst/>
          </a:prstGeom>
        </p:spPr>
        <p:txBody>
          <a:bodyPr/>
          <a:lstStyle/>
          <a:p>
            <a:pPr/>
            <a:r>
              <a:t>Good &amp; Bad Messages</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Further GitHub Topics"/>
          <p:cNvSpPr txBox="1"/>
          <p:nvPr>
            <p:ph type="title"/>
          </p:nvPr>
        </p:nvSpPr>
        <p:spPr>
          <a:prstGeom prst="rect">
            <a:avLst/>
          </a:prstGeom>
        </p:spPr>
        <p:txBody>
          <a:bodyPr/>
          <a:lstStyle/>
          <a:p>
            <a:pPr/>
            <a:r>
              <a:t>Further GitHub Topics</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Branching and Merging"/>
          <p:cNvSpPr txBox="1"/>
          <p:nvPr>
            <p:ph type="title"/>
          </p:nvPr>
        </p:nvSpPr>
        <p:spPr>
          <a:prstGeom prst="rect">
            <a:avLst/>
          </a:prstGeom>
        </p:spPr>
        <p:txBody>
          <a:bodyPr/>
          <a:lstStyle/>
          <a:p>
            <a:pPr/>
            <a:r>
              <a:t>Branching and Merging</a:t>
            </a:r>
          </a:p>
        </p:txBody>
      </p:sp>
      <p:sp>
        <p:nvSpPr>
          <p:cNvPr id="278" name="Branching creates a separate area to work outside the master branch.…"/>
          <p:cNvSpPr txBox="1"/>
          <p:nvPr>
            <p:ph type="body" idx="1"/>
          </p:nvPr>
        </p:nvSpPr>
        <p:spPr>
          <a:prstGeom prst="rect">
            <a:avLst/>
          </a:prstGeom>
        </p:spPr>
        <p:txBody>
          <a:bodyPr/>
          <a:lstStyle/>
          <a:p>
            <a:pPr marL="591312" indent="-591312" defTabSz="800735">
              <a:spcBef>
                <a:spcPts val="5700"/>
              </a:spcBef>
              <a:defRPr sz="5044"/>
            </a:pPr>
            <a:r>
              <a:t>Branching creates a separate area to work outside the master branch.</a:t>
            </a:r>
          </a:p>
          <a:p>
            <a:pPr marL="591312" indent="-591312" defTabSz="800735">
              <a:spcBef>
                <a:spcPts val="5700"/>
              </a:spcBef>
              <a:defRPr sz="5044"/>
            </a:pPr>
            <a:r>
              <a:t>A change made in one branch does not show up on other branches unless they are merged.</a:t>
            </a:r>
          </a:p>
          <a:p>
            <a:pPr marL="591312" indent="-591312" defTabSz="800735">
              <a:spcBef>
                <a:spcPts val="5700"/>
              </a:spcBef>
              <a:defRPr sz="5044"/>
            </a:pPr>
            <a:r>
              <a:t>A common pattern is to always keep the master branch tested and working. New features or bug fixes can be worked on in branches. When those are fully working they can be merged back into master.</a:t>
            </a:r>
          </a:p>
          <a:p>
            <a:pPr marL="591312" indent="-591312" defTabSz="800735">
              <a:spcBef>
                <a:spcPts val="5700"/>
              </a:spcBef>
              <a:defRPr sz="5044"/>
            </a:pPr>
            <a:r>
              <a:t>Always delete branches when they are merged and no longer needed.</a:t>
            </a:r>
          </a:p>
        </p:txBody>
      </p:sp>
      <p:sp>
        <p:nvSpPr>
          <p:cNvPr id="27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Merging Example"/>
          <p:cNvSpPr txBox="1"/>
          <p:nvPr>
            <p:ph type="title"/>
          </p:nvPr>
        </p:nvSpPr>
        <p:spPr>
          <a:prstGeom prst="rect">
            <a:avLst/>
          </a:prstGeom>
        </p:spPr>
        <p:txBody>
          <a:bodyPr/>
          <a:lstStyle/>
          <a:p>
            <a:pPr/>
            <a:r>
              <a:t>Merging Example</a:t>
            </a:r>
          </a:p>
        </p:txBody>
      </p:sp>
      <p:sp>
        <p:nvSpPr>
          <p:cNvPr id="282" name="Two branches: hot fix and iss53…"/>
          <p:cNvSpPr txBox="1"/>
          <p:nvPr>
            <p:ph type="body" sz="half" idx="1"/>
          </p:nvPr>
        </p:nvSpPr>
        <p:spPr>
          <a:xfrm>
            <a:off x="1790700" y="3644900"/>
            <a:ext cx="11973491" cy="8839200"/>
          </a:xfrm>
          <a:prstGeom prst="rect">
            <a:avLst/>
          </a:prstGeom>
        </p:spPr>
        <p:txBody>
          <a:bodyPr/>
          <a:lstStyle/>
          <a:p>
            <a:pPr marL="50800" indent="-50800"/>
            <a:r>
              <a:t> Two branches: hot fix and iss53</a:t>
            </a:r>
          </a:p>
          <a:p>
            <a:pPr marL="50800" indent="-50800"/>
            <a:r>
              <a:t> Both diverge from master at c2</a:t>
            </a:r>
          </a:p>
          <a:p>
            <a:pPr marL="50800" indent="-50800"/>
            <a:r>
              <a:t> hotfix is an import bug fix and iss53 implements and improved regression model.</a:t>
            </a:r>
          </a:p>
        </p:txBody>
      </p:sp>
      <p:sp>
        <p:nvSpPr>
          <p:cNvPr id="28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84" name="Image" descr="Image"/>
          <p:cNvPicPr>
            <a:picLocks noChangeAspect="1"/>
          </p:cNvPicPr>
          <p:nvPr/>
        </p:nvPicPr>
        <p:blipFill>
          <a:blip r:embed="rId2">
            <a:extLst/>
          </a:blip>
          <a:stretch>
            <a:fillRect/>
          </a:stretch>
        </p:blipFill>
        <p:spPr>
          <a:xfrm>
            <a:off x="16349507" y="4801802"/>
            <a:ext cx="6662276" cy="5197274"/>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6" name="Image" descr="Image"/>
          <p:cNvPicPr>
            <a:picLocks noChangeAspect="1"/>
          </p:cNvPicPr>
          <p:nvPr>
            <p:ph type="pic" idx="13"/>
          </p:nvPr>
        </p:nvPicPr>
        <p:blipFill>
          <a:blip r:embed="rId3">
            <a:extLst/>
          </a:blip>
          <a:srcRect l="0" t="0" r="240" b="89"/>
          <a:stretch>
            <a:fillRect/>
          </a:stretch>
        </p:blipFill>
        <p:spPr>
          <a:xfrm>
            <a:off x="14632285" y="5120282"/>
            <a:ext cx="8789999" cy="5888563"/>
          </a:xfrm>
          <a:prstGeom prst="rect">
            <a:avLst/>
          </a:prstGeom>
        </p:spPr>
      </p:pic>
      <p:sp>
        <p:nvSpPr>
          <p:cNvPr id="287" name="Merging Example"/>
          <p:cNvSpPr txBox="1"/>
          <p:nvPr>
            <p:ph type="title"/>
          </p:nvPr>
        </p:nvSpPr>
        <p:spPr>
          <a:prstGeom prst="rect">
            <a:avLst/>
          </a:prstGeom>
        </p:spPr>
        <p:txBody>
          <a:bodyPr/>
          <a:lstStyle/>
          <a:p>
            <a:pPr/>
            <a:r>
              <a:t>Merging Example</a:t>
            </a:r>
          </a:p>
        </p:txBody>
      </p:sp>
      <p:sp>
        <p:nvSpPr>
          <p:cNvPr id="288" name="Merging hotfix is simple…"/>
          <p:cNvSpPr txBox="1"/>
          <p:nvPr>
            <p:ph type="body" sz="half" idx="1"/>
          </p:nvPr>
        </p:nvSpPr>
        <p:spPr>
          <a:prstGeom prst="rect">
            <a:avLst/>
          </a:prstGeom>
        </p:spPr>
        <p:txBody>
          <a:bodyPr/>
          <a:lstStyle/>
          <a:p>
            <a:pPr>
              <a:spcBef>
                <a:spcPts val="800"/>
              </a:spcBef>
              <a:defRPr sz="4900"/>
            </a:pPr>
            <a:r>
              <a:t>Merging hotfix is simple</a:t>
            </a:r>
          </a:p>
          <a:p>
            <a:pPr>
              <a:spcBef>
                <a:spcPts val="800"/>
              </a:spcBef>
              <a:defRPr sz="4900"/>
            </a:pPr>
            <a:r>
              <a:t>git checkout master</a:t>
            </a:r>
          </a:p>
          <a:p>
            <a:pPr>
              <a:spcBef>
                <a:spcPts val="800"/>
              </a:spcBef>
              <a:defRPr sz="4900"/>
            </a:pPr>
            <a:r>
              <a:t>git merge hotfix</a:t>
            </a:r>
          </a:p>
          <a:p>
            <a:pPr>
              <a:spcBef>
                <a:spcPts val="800"/>
              </a:spcBef>
              <a:defRPr sz="4900"/>
            </a:pPr>
            <a:r>
              <a:t>git branch -d hotfix</a:t>
            </a:r>
          </a:p>
        </p:txBody>
      </p:sp>
      <p:sp>
        <p:nvSpPr>
          <p:cNvPr id="28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93" name="Image" descr="Image"/>
          <p:cNvPicPr>
            <a:picLocks noChangeAspect="1"/>
          </p:cNvPicPr>
          <p:nvPr>
            <p:ph type="pic" idx="13"/>
          </p:nvPr>
        </p:nvPicPr>
        <p:blipFill>
          <a:blip r:embed="rId3">
            <a:extLst/>
          </a:blip>
          <a:srcRect l="0" t="0" r="0" b="0"/>
          <a:stretch>
            <a:fillRect/>
          </a:stretch>
        </p:blipFill>
        <p:spPr>
          <a:xfrm>
            <a:off x="15858641" y="3420418"/>
            <a:ext cx="5778321" cy="4579762"/>
          </a:xfrm>
          <a:prstGeom prst="rect">
            <a:avLst/>
          </a:prstGeom>
        </p:spPr>
      </p:pic>
      <p:sp>
        <p:nvSpPr>
          <p:cNvPr id="294" name="Merging Example"/>
          <p:cNvSpPr txBox="1"/>
          <p:nvPr>
            <p:ph type="title"/>
          </p:nvPr>
        </p:nvSpPr>
        <p:spPr>
          <a:prstGeom prst="rect">
            <a:avLst/>
          </a:prstGeom>
        </p:spPr>
        <p:txBody>
          <a:bodyPr/>
          <a:lstStyle/>
          <a:p>
            <a:pPr/>
            <a:r>
              <a:t>Merging Example</a:t>
            </a:r>
          </a:p>
        </p:txBody>
      </p:sp>
      <p:sp>
        <p:nvSpPr>
          <p:cNvPr id="295" name="More difficult as there are multiple versions of files that must be merged.…"/>
          <p:cNvSpPr txBox="1"/>
          <p:nvPr>
            <p:ph type="body" sz="half" idx="1"/>
          </p:nvPr>
        </p:nvSpPr>
        <p:spPr>
          <a:prstGeom prst="rect">
            <a:avLst/>
          </a:prstGeom>
        </p:spPr>
        <p:txBody>
          <a:bodyPr/>
          <a:lstStyle/>
          <a:p>
            <a:pPr>
              <a:spcBef>
                <a:spcPts val="800"/>
              </a:spcBef>
              <a:defRPr sz="4900"/>
            </a:pPr>
            <a:r>
              <a:t>More difficult as there are multiple versions of files that must be merged.</a:t>
            </a:r>
          </a:p>
          <a:p>
            <a:pPr>
              <a:spcBef>
                <a:spcPts val="800"/>
              </a:spcBef>
              <a:defRPr sz="4900"/>
            </a:pPr>
            <a:r>
              <a:t>Git does this automatically for you! But if there are conflicts it will stop and make you manually decide which version to use.</a:t>
            </a:r>
          </a:p>
        </p:txBody>
      </p:sp>
      <p:sp>
        <p:nvSpPr>
          <p:cNvPr id="29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97" name="Image" descr="Image"/>
          <p:cNvPicPr>
            <a:picLocks noChangeAspect="1"/>
          </p:cNvPicPr>
          <p:nvPr/>
        </p:nvPicPr>
        <p:blipFill>
          <a:blip r:embed="rId4">
            <a:extLst/>
          </a:blip>
          <a:stretch>
            <a:fillRect/>
          </a:stretch>
        </p:blipFill>
        <p:spPr>
          <a:xfrm>
            <a:off x="14093341" y="8143472"/>
            <a:ext cx="9309101" cy="4749801"/>
          </a:xfrm>
          <a:prstGeom prst="rect">
            <a:avLst/>
          </a:prstGeom>
          <a:ln w="12700">
            <a:miter lim="400000"/>
          </a:ln>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Project Pages"/>
          <p:cNvSpPr txBox="1"/>
          <p:nvPr>
            <p:ph type="title"/>
          </p:nvPr>
        </p:nvSpPr>
        <p:spPr>
          <a:prstGeom prst="rect">
            <a:avLst/>
          </a:prstGeom>
        </p:spPr>
        <p:txBody>
          <a:bodyPr/>
          <a:lstStyle/>
          <a:p>
            <a:pPr/>
            <a:r>
              <a:t>Project Pages</a:t>
            </a:r>
          </a:p>
        </p:txBody>
      </p:sp>
      <p:sp>
        <p:nvSpPr>
          <p:cNvPr id="30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3" name="GitHub now offers the ability to host a website directly from your repo.  http://&lt;username&gt;.github.io…"/>
          <p:cNvSpPr txBox="1"/>
          <p:nvPr>
            <p:ph type="body" idx="4294967295"/>
          </p:nvPr>
        </p:nvSpPr>
        <p:spPr>
          <a:prstGeom prst="rect">
            <a:avLst/>
          </a:prstGeom>
        </p:spPr>
        <p:txBody>
          <a:bodyPr anchor="t"/>
          <a:lstStyle/>
          <a:p>
            <a:pPr/>
            <a:r>
              <a:t>GitHub now offers the ability to host a website directly from your repo.  http://&lt;username&gt;.</a:t>
            </a:r>
            <a:r>
              <a:rPr u="sng">
                <a:hlinkClick r:id="rId2" invalidUrl="" action="" tgtFrame="" tooltip="" history="1" highlightClick="0" endSnd="0"/>
              </a:rPr>
              <a:t>github.io</a:t>
            </a:r>
          </a:p>
          <a:p>
            <a:pPr>
              <a:spcBef>
                <a:spcPts val="1200"/>
              </a:spcBef>
            </a:pPr>
          </a:p>
          <a:p>
            <a:pPr>
              <a:spcBef>
                <a:spcPts val="1200"/>
              </a:spcBef>
            </a:pPr>
            <a:r>
              <a:t>Can be used for anything:</a:t>
            </a:r>
          </a:p>
          <a:p>
            <a:pPr lvl="2">
              <a:spcBef>
                <a:spcPts val="1200"/>
              </a:spcBef>
            </a:pPr>
            <a:r>
              <a:t>A blog</a:t>
            </a:r>
          </a:p>
          <a:p>
            <a:pPr lvl="2">
              <a:spcBef>
                <a:spcPts val="1200"/>
              </a:spcBef>
            </a:pPr>
            <a:r>
              <a:t>A portfolio of your projects, research, and CV</a:t>
            </a:r>
          </a:p>
          <a:p>
            <a:pPr lvl="2">
              <a:spcBef>
                <a:spcPts val="1200"/>
              </a:spcBef>
            </a:pPr>
            <a:r>
              <a:t>A walkthrough of any projects you think need further explaining or information.</a:t>
            </a:r>
          </a:p>
          <a:p>
            <a:pPr lvl="2">
              <a:spcBef>
                <a:spcPts val="1200"/>
              </a:spcBef>
            </a:pPr>
            <a:r>
              <a:t>Teaching or class pages.</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05" name="Image" descr="Image"/>
          <p:cNvPicPr>
            <a:picLocks noChangeAspect="1"/>
          </p:cNvPicPr>
          <p:nvPr>
            <p:ph type="pic" idx="13"/>
          </p:nvPr>
        </p:nvPicPr>
        <p:blipFill>
          <a:blip r:embed="rId2">
            <a:extLst/>
          </a:blip>
          <a:srcRect l="0" t="1056" r="0" b="8365"/>
          <a:stretch>
            <a:fillRect/>
          </a:stretch>
        </p:blipFill>
        <p:spPr>
          <a:xfrm>
            <a:off x="12496800" y="6732984"/>
            <a:ext cx="10185400" cy="6345901"/>
          </a:xfrm>
          <a:prstGeom prst="rect">
            <a:avLst/>
          </a:prstGeom>
        </p:spPr>
      </p:pic>
      <p:pic>
        <p:nvPicPr>
          <p:cNvPr id="306" name="Image" descr="Image"/>
          <p:cNvPicPr>
            <a:picLocks noChangeAspect="1"/>
          </p:cNvPicPr>
          <p:nvPr>
            <p:ph type="pic" idx="14"/>
          </p:nvPr>
        </p:nvPicPr>
        <p:blipFill>
          <a:blip r:embed="rId3">
            <a:extLst/>
          </a:blip>
          <a:srcRect l="0" t="885" r="0" b="885"/>
          <a:stretch>
            <a:fillRect/>
          </a:stretch>
        </p:blipFill>
        <p:spPr>
          <a:prstGeom prst="rect">
            <a:avLst/>
          </a:prstGeom>
        </p:spPr>
      </p:pic>
      <p:pic>
        <p:nvPicPr>
          <p:cNvPr id="307" name="Image" descr="Image"/>
          <p:cNvPicPr>
            <a:picLocks noChangeAspect="1"/>
          </p:cNvPicPr>
          <p:nvPr>
            <p:ph type="pic" idx="15"/>
          </p:nvPr>
        </p:nvPicPr>
        <p:blipFill>
          <a:blip r:embed="rId4">
            <a:extLst/>
          </a:blip>
          <a:srcRect l="0" t="1256" r="0" b="1256"/>
          <a:stretch>
            <a:fillRect/>
          </a:stretch>
        </p:blipFill>
        <p:spPr>
          <a:prstGeom prst="rect">
            <a:avLst/>
          </a:prstGeom>
        </p:spPr>
      </p:pic>
      <p:sp>
        <p:nvSpPr>
          <p:cNvPr id="30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 name="Creating your GitHub page"/>
          <p:cNvSpPr txBox="1"/>
          <p:nvPr>
            <p:ph type="title"/>
          </p:nvPr>
        </p:nvSpPr>
        <p:spPr>
          <a:prstGeom prst="rect">
            <a:avLst/>
          </a:prstGeom>
        </p:spPr>
        <p:txBody>
          <a:bodyPr/>
          <a:lstStyle/>
          <a:p>
            <a:pPr/>
            <a:r>
              <a:t>Creating your GitHub page</a:t>
            </a:r>
          </a:p>
        </p:txBody>
      </p:sp>
      <p:sp>
        <p:nvSpPr>
          <p:cNvPr id="311" name="Create the repo YOUR_GITHUB_USERNAME.github.io…"/>
          <p:cNvSpPr txBox="1"/>
          <p:nvPr>
            <p:ph type="body" idx="1"/>
          </p:nvPr>
        </p:nvSpPr>
        <p:spPr>
          <a:prstGeom prst="rect">
            <a:avLst/>
          </a:prstGeom>
        </p:spPr>
        <p:txBody>
          <a:bodyPr/>
          <a:lstStyle/>
          <a:p>
            <a:pPr/>
            <a:r>
              <a:t>Create the repo </a:t>
            </a:r>
            <a:r>
              <a:rPr u="sng">
                <a:hlinkClick r:id="rId2" invalidUrl="" action="" tgtFrame="" tooltip="" history="1" highlightClick="0" endSnd="0"/>
              </a:rPr>
              <a:t>YOUR_GITHUB_USERNAME.github.io</a:t>
            </a:r>
          </a:p>
          <a:p>
            <a:pPr/>
            <a:r>
              <a:t>Your site must exist on the master branch. Push your web files to this branch and then you can view at </a:t>
            </a:r>
          </a:p>
          <a:p>
            <a:pPr lvl="2"/>
            <a:r>
              <a:t>http://&lt;username&gt;.</a:t>
            </a:r>
            <a:r>
              <a:rPr u="sng">
                <a:hlinkClick r:id="rId3" invalidUrl="" action="" tgtFrame="" tooltip="" history="1" highlightClick="0" endSnd="0"/>
              </a:rPr>
              <a:t>github.io</a:t>
            </a:r>
          </a:p>
          <a:p>
            <a:pPr lvl="2"/>
            <a:r>
              <a:t>More info:  https://help.github.com/articles/what-is-github-pages/</a:t>
            </a:r>
          </a:p>
        </p:txBody>
      </p:sp>
      <p:sp>
        <p:nvSpPr>
          <p:cNvPr id="31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What is a Version Control System?"/>
          <p:cNvSpPr txBox="1"/>
          <p:nvPr>
            <p:ph type="title"/>
          </p:nvPr>
        </p:nvSpPr>
        <p:spPr>
          <a:prstGeom prst="rect">
            <a:avLst/>
          </a:prstGeom>
        </p:spPr>
        <p:txBody>
          <a:bodyPr/>
          <a:lstStyle>
            <a:lvl1pPr defTabSz="784225">
              <a:defRPr sz="10640"/>
            </a:lvl1pPr>
          </a:lstStyle>
          <a:p>
            <a:pPr/>
            <a:r>
              <a:t>What is a Version Control System?</a:t>
            </a:r>
          </a:p>
        </p:txBody>
      </p:sp>
      <p:sp>
        <p:nvSpPr>
          <p:cNvPr id="135" name="Software that records changes to a file over time and allows you to return to specific versions if necessary.…"/>
          <p:cNvSpPr txBox="1"/>
          <p:nvPr>
            <p:ph type="body" idx="1"/>
          </p:nvPr>
        </p:nvSpPr>
        <p:spPr>
          <a:prstGeom prst="rect">
            <a:avLst/>
          </a:prstGeom>
        </p:spPr>
        <p:txBody>
          <a:bodyPr/>
          <a:lstStyle/>
          <a:p>
            <a:pPr/>
            <a:r>
              <a:t>Software that records changes to a file over time and allows you to return to specific versions if necessary.</a:t>
            </a:r>
          </a:p>
          <a:p>
            <a:pPr lvl="2"/>
            <a:r>
              <a:t>A </a:t>
            </a:r>
            <a:r>
              <a:rPr i="1">
                <a:latin typeface="Helvetica"/>
                <a:ea typeface="Helvetica"/>
                <a:cs typeface="Helvetica"/>
                <a:sym typeface="Helvetica"/>
              </a:rPr>
              <a:t>version</a:t>
            </a:r>
            <a:r>
              <a:t> contains a state and a description.</a:t>
            </a:r>
          </a:p>
          <a:p>
            <a:pPr lvl="2"/>
            <a:r>
              <a:t>Microsoft Word supports versioning.</a:t>
            </a:r>
          </a:p>
          <a:p>
            <a:pPr lvl="2"/>
            <a:r>
              <a:t>Google docs has an even better version control.</a:t>
            </a:r>
          </a:p>
        </p:txBody>
      </p:sp>
      <p:sp>
        <p:nvSpPr>
          <p:cNvPr id="136" name="Slide Number"/>
          <p:cNvSpPr txBox="1"/>
          <p:nvPr>
            <p:ph type="sldNum" sz="quarter" idx="2"/>
          </p:nvPr>
        </p:nvSpPr>
        <p:spPr>
          <a:xfrm>
            <a:off x="12039987" y="13004800"/>
            <a:ext cx="283770" cy="4699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5" name="Further reading"/>
          <p:cNvSpPr txBox="1"/>
          <p:nvPr>
            <p:ph type="title" idx="4294967295"/>
          </p:nvPr>
        </p:nvSpPr>
        <p:spPr>
          <a:prstGeom prst="rect">
            <a:avLst/>
          </a:prstGeom>
        </p:spPr>
        <p:txBody>
          <a:bodyPr/>
          <a:lstStyle/>
          <a:p>
            <a:pPr/>
            <a:r>
              <a:t>Further reading</a:t>
            </a:r>
          </a:p>
        </p:txBody>
      </p:sp>
      <p:sp>
        <p:nvSpPr>
          <p:cNvPr id="316" name="Github Transparency in Research…"/>
          <p:cNvSpPr txBox="1"/>
          <p:nvPr>
            <p:ph type="body" idx="4294967295"/>
          </p:nvPr>
        </p:nvSpPr>
        <p:spPr>
          <a:prstGeom prst="rect">
            <a:avLst/>
          </a:prstGeom>
        </p:spPr>
        <p:txBody>
          <a:bodyPr anchor="t"/>
          <a:lstStyle/>
          <a:p>
            <a:pPr marL="432815" indent="-432815" defTabSz="586104">
              <a:spcBef>
                <a:spcPts val="0"/>
              </a:spcBef>
              <a:buClr>
                <a:srgbClr val="FFFFFF"/>
              </a:buClr>
              <a:buChar char="✦"/>
              <a:defRPr sz="3691"/>
            </a:pPr>
            <a:r>
              <a:t>Github Transparency in Research </a:t>
            </a:r>
          </a:p>
          <a:p>
            <a:pPr lvl="1" marL="865631" indent="-432815" defTabSz="586104">
              <a:spcBef>
                <a:spcPts val="0"/>
              </a:spcBef>
              <a:buClr>
                <a:srgbClr val="FFFFFF"/>
              </a:buClr>
              <a:buChar char="✦"/>
              <a:defRPr sz="3691"/>
            </a:pPr>
            <a:r>
              <a:rPr u="sng">
                <a:hlinkClick r:id="rId2" invalidUrl="" action="" tgtFrame="" tooltip="" history="1" highlightClick="0" endSnd="0"/>
              </a:rPr>
              <a:t>http://zmjones.com/git/</a:t>
            </a:r>
          </a:p>
          <a:p>
            <a:pPr marL="432815" indent="-432815" defTabSz="586104">
              <a:spcBef>
                <a:spcPts val="0"/>
              </a:spcBef>
              <a:buClr>
                <a:srgbClr val="FFFFFF"/>
              </a:buClr>
              <a:buChar char="✦"/>
              <a:defRPr sz="3691"/>
            </a:pPr>
            <a:r>
              <a:t>Sharing Data Increases Citations </a:t>
            </a:r>
          </a:p>
          <a:p>
            <a:pPr lvl="1" marL="865631" indent="-432815" defTabSz="586104">
              <a:spcBef>
                <a:spcPts val="0"/>
              </a:spcBef>
              <a:buClr>
                <a:srgbClr val="FFFFFF"/>
              </a:buClr>
              <a:buChar char="✦"/>
              <a:defRPr sz="3691"/>
            </a:pPr>
            <a:r>
              <a:rPr u="sng">
                <a:hlinkClick r:id="rId3" invalidUrl="" action="" tgtFrame="" tooltip="" history="1" highlightClick="0" endSnd="0"/>
              </a:rPr>
              <a:t>https://www.liberquarterly.eu/articles/10.18352/lq.10149/</a:t>
            </a:r>
          </a:p>
          <a:p>
            <a:pPr marL="432815" indent="-432815" defTabSz="586104">
              <a:spcBef>
                <a:spcPts val="0"/>
              </a:spcBef>
              <a:buClr>
                <a:srgbClr val="FFFFFF"/>
              </a:buClr>
              <a:buChar char="✦"/>
              <a:defRPr sz="3691"/>
            </a:pPr>
            <a:r>
              <a:t>10 Rules for Taking Advantage of GitHub</a:t>
            </a:r>
          </a:p>
          <a:p>
            <a:pPr lvl="1" marL="865631" indent="-432815" defTabSz="586104">
              <a:spcBef>
                <a:spcPts val="0"/>
              </a:spcBef>
              <a:buClr>
                <a:srgbClr val="FFFFFF"/>
              </a:buClr>
              <a:buChar char="✦"/>
              <a:defRPr sz="3691"/>
            </a:pPr>
            <a:r>
              <a:rPr u="sng">
                <a:hlinkClick r:id="rId4" invalidUrl="" action="" tgtFrame="" tooltip="" history="1" highlightClick="0" endSnd="0"/>
              </a:rPr>
              <a:t>https://www.ncbi.nlm.nih.gov/pmc/articles/PMC4945047/</a:t>
            </a:r>
          </a:p>
          <a:p>
            <a:pPr marL="432815" indent="-432815" defTabSz="586104">
              <a:spcBef>
                <a:spcPts val="0"/>
              </a:spcBef>
              <a:buClr>
                <a:srgbClr val="FFFFFF"/>
              </a:buClr>
              <a:buChar char="✦"/>
              <a:defRPr sz="3691"/>
            </a:pPr>
            <a:r>
              <a:t>Easy fixes for common git problems</a:t>
            </a:r>
          </a:p>
          <a:p>
            <a:pPr lvl="1" marL="865631" indent="-432815" defTabSz="586104">
              <a:spcBef>
                <a:spcPts val="0"/>
              </a:spcBef>
              <a:buClr>
                <a:srgbClr val="FFFFFF"/>
              </a:buClr>
              <a:buChar char="✦"/>
              <a:defRPr sz="3691"/>
            </a:pPr>
            <a:r>
              <a:rPr u="sng">
                <a:hlinkClick r:id="rId5" invalidUrl="" action="" tgtFrame="" tooltip="" history="1" highlightClick="0" endSnd="0"/>
              </a:rPr>
              <a:t>http://ohshitgit.com/</a:t>
            </a:r>
          </a:p>
          <a:p>
            <a:pPr marL="432815" indent="-432815" defTabSz="586104">
              <a:spcBef>
                <a:spcPts val="0"/>
              </a:spcBef>
              <a:buClr>
                <a:srgbClr val="FFFFFF"/>
              </a:buClr>
              <a:buChar char="✦"/>
              <a:defRPr sz="3691"/>
            </a:pPr>
            <a:r>
              <a:t>Git cheat sheet</a:t>
            </a:r>
          </a:p>
          <a:p>
            <a:pPr lvl="1" marL="865631" indent="-432815" defTabSz="586104">
              <a:spcBef>
                <a:spcPts val="0"/>
              </a:spcBef>
              <a:buClr>
                <a:srgbClr val="FFFFFF"/>
              </a:buClr>
              <a:buChar char="✦"/>
              <a:defRPr sz="3691"/>
            </a:pPr>
            <a:r>
              <a:rPr u="sng">
                <a:hlinkClick r:id="rId6" invalidUrl="" action="" tgtFrame="" tooltip="" history="1" highlightClick="0" endSnd="0"/>
              </a:rPr>
              <a:t>https://education.github.com/git-cheat-sheet-education.pdf</a:t>
            </a:r>
          </a:p>
          <a:p>
            <a:pPr marL="432815" indent="-432815" defTabSz="586104">
              <a:spcBef>
                <a:spcPts val="0"/>
              </a:spcBef>
              <a:buClr>
                <a:srgbClr val="FFFFFF"/>
              </a:buClr>
              <a:buChar char="✦"/>
              <a:defRPr sz="3691"/>
            </a:pPr>
            <a:r>
              <a:t>Using Git with R</a:t>
            </a:r>
          </a:p>
          <a:p>
            <a:pPr lvl="1" marL="865631" indent="-432815" defTabSz="586104">
              <a:spcBef>
                <a:spcPts val="0"/>
              </a:spcBef>
              <a:buClr>
                <a:srgbClr val="FFFFFF"/>
              </a:buClr>
              <a:buChar char="✦"/>
              <a:defRPr sz="3691"/>
            </a:pPr>
            <a:r>
              <a:rPr u="sng">
                <a:hlinkClick r:id="rId7" invalidUrl="" action="" tgtFrame="" tooltip="" history="1" highlightClick="0" endSnd="0"/>
              </a:rPr>
              <a:t>https://happygitwithr.com/index.html</a:t>
            </a:r>
          </a:p>
          <a:p>
            <a:pPr marL="432815" indent="-432815" defTabSz="586104">
              <a:spcBef>
                <a:spcPts val="0"/>
              </a:spcBef>
              <a:buClr>
                <a:srgbClr val="FFFFFF"/>
              </a:buClr>
              <a:buChar char="✦"/>
              <a:defRPr sz="3691"/>
            </a:pPr>
            <a:r>
              <a:t>Using git with R Studio (make sure you understand CLI first!)</a:t>
            </a:r>
          </a:p>
          <a:p>
            <a:pPr lvl="1" marL="865631" indent="-432815" defTabSz="586104">
              <a:spcBef>
                <a:spcPts val="0"/>
              </a:spcBef>
              <a:buClr>
                <a:srgbClr val="FFFFFF"/>
              </a:buClr>
              <a:buChar char="✦"/>
              <a:defRPr sz="3691"/>
            </a:pPr>
            <a:r>
              <a:rPr u="sng">
                <a:hlinkClick r:id="rId8" invalidUrl="" action="" tgtFrame="" tooltip="" history="1" highlightClick="0" endSnd="0"/>
              </a:rPr>
              <a:t>http://r-pkgs.had.co.nz/git.html#git-rstudio</a:t>
            </a:r>
          </a:p>
          <a:p>
            <a:pPr marL="432815" indent="-432815" defTabSz="586104">
              <a:spcBef>
                <a:spcPts val="0"/>
              </a:spcBef>
              <a:buClr>
                <a:srgbClr val="FFFFFF"/>
              </a:buClr>
              <a:buChar char="✦"/>
              <a:defRPr sz="3691"/>
            </a:pPr>
            <a:r>
              <a:t>Advanced information on git object storage and graph theory</a:t>
            </a:r>
          </a:p>
          <a:p>
            <a:pPr lvl="1" marL="865631" indent="-432815" defTabSz="586104">
              <a:spcBef>
                <a:spcPts val="0"/>
              </a:spcBef>
              <a:buClr>
                <a:srgbClr val="FFFFFF"/>
              </a:buClr>
              <a:buChar char="✦"/>
              <a:defRPr sz="3691"/>
            </a:pPr>
            <a:r>
              <a:rPr u="sng">
                <a:hlinkClick r:id="rId9" invalidUrl="" action="" tgtFrame="" tooltip="" history="1" highlightClick="0" endSnd="0"/>
              </a:rPr>
              <a:t>http://eagain.net/articles/git-for-computer-scientists/</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9" name="BioHPC Workshops"/>
          <p:cNvSpPr txBox="1"/>
          <p:nvPr>
            <p:ph type="title" idx="4294967295"/>
          </p:nvPr>
        </p:nvSpPr>
        <p:spPr>
          <a:prstGeom prst="rect">
            <a:avLst/>
          </a:prstGeom>
        </p:spPr>
        <p:txBody>
          <a:bodyPr/>
          <a:lstStyle/>
          <a:p>
            <a:pPr/>
            <a:r>
              <a:t>BioHPC Workshops</a:t>
            </a:r>
          </a:p>
        </p:txBody>
      </p:sp>
      <p:pic>
        <p:nvPicPr>
          <p:cNvPr id="320" name="Image" descr="Image"/>
          <p:cNvPicPr>
            <a:picLocks noChangeAspect="1"/>
          </p:cNvPicPr>
          <p:nvPr/>
        </p:nvPicPr>
        <p:blipFill>
          <a:blip r:embed="rId2">
            <a:extLst/>
          </a:blip>
          <a:stretch>
            <a:fillRect/>
          </a:stretch>
        </p:blipFill>
        <p:spPr>
          <a:xfrm>
            <a:off x="5391798" y="4506733"/>
            <a:ext cx="13613104" cy="4201034"/>
          </a:xfrm>
          <a:prstGeom prst="rect">
            <a:avLst/>
          </a:prstGeom>
          <a:ln w="12700">
            <a:miter lim="400000"/>
          </a:ln>
        </p:spPr>
      </p:pic>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2" name="Acknowledgements"/>
          <p:cNvSpPr txBox="1"/>
          <p:nvPr>
            <p:ph type="title"/>
          </p:nvPr>
        </p:nvSpPr>
        <p:spPr>
          <a:prstGeom prst="rect">
            <a:avLst/>
          </a:prstGeom>
        </p:spPr>
        <p:txBody>
          <a:bodyPr/>
          <a:lstStyle/>
          <a:p>
            <a:pPr/>
            <a:r>
              <a:t>Acknowledgements</a:t>
            </a:r>
          </a:p>
        </p:txBody>
      </p:sp>
      <p:sp>
        <p:nvSpPr>
          <p:cNvPr id="323" name="Martin, Nicole, and Renata…"/>
          <p:cNvSpPr txBox="1"/>
          <p:nvPr>
            <p:ph type="body" idx="1"/>
          </p:nvPr>
        </p:nvSpPr>
        <p:spPr>
          <a:prstGeom prst="rect">
            <a:avLst/>
          </a:prstGeom>
        </p:spPr>
        <p:txBody>
          <a:bodyPr anchor="t"/>
          <a:lstStyle/>
          <a:p>
            <a:pPr/>
            <a:r>
              <a:t>Martin, Nicole, and Renata</a:t>
            </a:r>
          </a:p>
          <a:p>
            <a:pPr/>
            <a:r>
              <a:t>All MQIP/FSL Lab Members</a:t>
            </a:r>
          </a:p>
          <a:p>
            <a:pPr/>
            <a:r>
              <a:t>Everyone</a:t>
            </a:r>
          </a:p>
          <a:p>
            <a:pPr/>
          </a:p>
          <a:p>
            <a:pPr/>
            <a:r>
              <a:t>Thank you!</a:t>
            </a:r>
          </a:p>
        </p:txBody>
      </p:sp>
      <p:sp>
        <p:nvSpPr>
          <p:cNvPr id="32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8" name="Image" descr="Image"/>
          <p:cNvPicPr>
            <a:picLocks noChangeAspect="1"/>
          </p:cNvPicPr>
          <p:nvPr/>
        </p:nvPicPr>
        <p:blipFill>
          <a:blip r:embed="rId2">
            <a:extLst/>
          </a:blip>
          <a:stretch>
            <a:fillRect/>
          </a:stretch>
        </p:blipFill>
        <p:spPr>
          <a:xfrm>
            <a:off x="565656" y="2373449"/>
            <a:ext cx="23458044" cy="5362302"/>
          </a:xfrm>
          <a:prstGeom prst="rect">
            <a:avLst/>
          </a:prstGeom>
          <a:ln w="12700">
            <a:miter lim="400000"/>
          </a:ln>
        </p:spPr>
      </p:pic>
      <p:sp>
        <p:nvSpPr>
          <p:cNvPr id="139" name="Text"/>
          <p:cNvSpPr txBox="1"/>
          <p:nvPr/>
        </p:nvSpPr>
        <p:spPr>
          <a:xfrm>
            <a:off x="11547424" y="6413500"/>
            <a:ext cx="1289152" cy="889001"/>
          </a:xfrm>
          <a:prstGeom prst="rect">
            <a:avLst/>
          </a:prstGeom>
          <a:ln w="12700">
            <a:miter lim="400000"/>
          </a:ln>
        </p:spPr>
        <p:txBody>
          <a:bodyPr wrap="none" lIns="50800" tIns="50800" rIns="50800" bIns="50800" anchor="ctr">
            <a:spAutoFit/>
          </a:bodyPr>
          <a:lstStyle/>
          <a:p>
            <a:pPr/>
          </a:p>
        </p:txBody>
      </p:sp>
      <p:sp>
        <p:nvSpPr>
          <p:cNvPr id="140" name="When people do not have adequate version controls they tend to improvise their own."/>
          <p:cNvSpPr txBox="1"/>
          <p:nvPr>
            <p:ph type="body" sz="half" idx="1"/>
          </p:nvPr>
        </p:nvSpPr>
        <p:spPr>
          <a:xfrm>
            <a:off x="646366" y="8416712"/>
            <a:ext cx="23181924" cy="3705250"/>
          </a:xfrm>
          <a:prstGeom prst="rect">
            <a:avLst/>
          </a:prstGeom>
        </p:spPr>
        <p:txBody>
          <a:bodyPr anchor="ctr"/>
          <a:lstStyle>
            <a:lvl1pPr marL="609600" indent="-609600" algn="l">
              <a:spcBef>
                <a:spcPts val="5900"/>
              </a:spcBef>
              <a:buSzPct val="75000"/>
              <a:buChar char="•"/>
              <a:defRPr sz="5200"/>
            </a:lvl1pPr>
          </a:lstStyle>
          <a:p>
            <a:pPr/>
            <a:r>
              <a:t>When people do not have adequate version controls they tend to improvise their own.</a:t>
            </a:r>
          </a:p>
        </p:txBody>
      </p:sp>
      <p:sp>
        <p:nvSpPr>
          <p:cNvPr id="141" name="Slide Number"/>
          <p:cNvSpPr txBox="1"/>
          <p:nvPr>
            <p:ph type="sldNum" sz="quarter" idx="2"/>
          </p:nvPr>
        </p:nvSpPr>
        <p:spPr>
          <a:xfrm>
            <a:off x="12062815" y="13155969"/>
            <a:ext cx="283770" cy="469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Importance for source code"/>
          <p:cNvSpPr txBox="1"/>
          <p:nvPr>
            <p:ph type="title"/>
          </p:nvPr>
        </p:nvSpPr>
        <p:spPr>
          <a:prstGeom prst="rect">
            <a:avLst/>
          </a:prstGeom>
        </p:spPr>
        <p:txBody>
          <a:bodyPr/>
          <a:lstStyle/>
          <a:p>
            <a:pPr/>
            <a:r>
              <a:t>Importance for source code</a:t>
            </a:r>
          </a:p>
        </p:txBody>
      </p:sp>
      <p:sp>
        <p:nvSpPr>
          <p:cNvPr id="144" name="Recover deletions and lost files…"/>
          <p:cNvSpPr txBox="1"/>
          <p:nvPr>
            <p:ph type="body" idx="1"/>
          </p:nvPr>
        </p:nvSpPr>
        <p:spPr>
          <a:prstGeom prst="rect">
            <a:avLst/>
          </a:prstGeom>
        </p:spPr>
        <p:txBody>
          <a:bodyPr/>
          <a:lstStyle/>
          <a:p>
            <a:pPr/>
            <a:r>
              <a:t>Recover deletions and lost files</a:t>
            </a:r>
          </a:p>
          <a:p>
            <a:pPr/>
            <a:r>
              <a:t>Allow multiple people to work on same file</a:t>
            </a:r>
          </a:p>
          <a:p>
            <a:pPr/>
            <a:r>
              <a:t>Track who has made changes to the code</a:t>
            </a:r>
          </a:p>
          <a:p>
            <a:pPr/>
            <a:r>
              <a:t>If something breaks, you can go back to prior versions.</a:t>
            </a:r>
          </a:p>
          <a:p>
            <a:pPr/>
            <a:r>
              <a:t>More transparency as it allows outsiders to see what changes have been made over time to the code.</a:t>
            </a:r>
          </a:p>
        </p:txBody>
      </p:sp>
      <p:sp>
        <p:nvSpPr>
          <p:cNvPr id="145" name="Slide Number"/>
          <p:cNvSpPr txBox="1"/>
          <p:nvPr>
            <p:ph type="sldNum" sz="quarter" idx="2"/>
          </p:nvPr>
        </p:nvSpPr>
        <p:spPr>
          <a:xfrm>
            <a:off x="12039987" y="13004800"/>
            <a:ext cx="283770" cy="4699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Text"/>
          <p:cNvSpPr txBox="1"/>
          <p:nvPr/>
        </p:nvSpPr>
        <p:spPr>
          <a:xfrm>
            <a:off x="11547424" y="6413500"/>
            <a:ext cx="1289152" cy="889001"/>
          </a:xfrm>
          <a:prstGeom prst="rect">
            <a:avLst/>
          </a:prstGeom>
          <a:ln w="12700">
            <a:miter lim="400000"/>
          </a:ln>
        </p:spPr>
        <p:txBody>
          <a:bodyPr wrap="none" lIns="50800" tIns="50800" rIns="50800" bIns="50800" anchor="ctr">
            <a:spAutoFit/>
          </a:bodyPr>
          <a:lstStyle/>
          <a:p>
            <a:pPr/>
          </a:p>
        </p:txBody>
      </p:sp>
      <p:sp>
        <p:nvSpPr>
          <p:cNvPr id="150" name="Programmers also improvise their own version control, primarily by overuse of block comments for code they no longer need but are afraid to delete."/>
          <p:cNvSpPr txBox="1"/>
          <p:nvPr>
            <p:ph type="body" sz="half" idx="1"/>
          </p:nvPr>
        </p:nvSpPr>
        <p:spPr>
          <a:xfrm>
            <a:off x="646366" y="8416712"/>
            <a:ext cx="23181924" cy="3705250"/>
          </a:xfrm>
          <a:prstGeom prst="rect">
            <a:avLst/>
          </a:prstGeom>
        </p:spPr>
        <p:txBody>
          <a:bodyPr anchor="ctr"/>
          <a:lstStyle>
            <a:lvl1pPr marL="609600" indent="-609600" algn="l">
              <a:spcBef>
                <a:spcPts val="5900"/>
              </a:spcBef>
              <a:buSzPct val="75000"/>
              <a:buChar char="•"/>
              <a:defRPr sz="5200"/>
            </a:lvl1pPr>
          </a:lstStyle>
          <a:p>
            <a:pPr/>
            <a:r>
              <a:t>Programmers also improvise their own version control, primarily by overuse of block comments for code they no longer need but are afraid to delete.</a:t>
            </a:r>
          </a:p>
        </p:txBody>
      </p:sp>
      <p:sp>
        <p:nvSpPr>
          <p:cNvPr id="151" name="Slide Number"/>
          <p:cNvSpPr txBox="1"/>
          <p:nvPr>
            <p:ph type="sldNum" sz="quarter" idx="2"/>
          </p:nvPr>
        </p:nvSpPr>
        <p:spPr>
          <a:xfrm>
            <a:off x="12062815" y="13155969"/>
            <a:ext cx="283770" cy="469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2" name="Image" descr="Image"/>
          <p:cNvPicPr>
            <a:picLocks noChangeAspect="1"/>
          </p:cNvPicPr>
          <p:nvPr/>
        </p:nvPicPr>
        <p:blipFill>
          <a:blip r:embed="rId2">
            <a:extLst/>
          </a:blip>
          <a:stretch>
            <a:fillRect/>
          </a:stretch>
        </p:blipFill>
        <p:spPr>
          <a:xfrm>
            <a:off x="5439682" y="491181"/>
            <a:ext cx="12504322" cy="836486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4" name="Image" descr="Image"/>
          <p:cNvPicPr>
            <a:picLocks noChangeAspect="1"/>
          </p:cNvPicPr>
          <p:nvPr>
            <p:ph type="pic" idx="13"/>
          </p:nvPr>
        </p:nvPicPr>
        <p:blipFill>
          <a:blip r:embed="rId3">
            <a:extLst/>
          </a:blip>
          <a:srcRect l="7687" t="0" r="7687" b="0"/>
          <a:stretch>
            <a:fillRect/>
          </a:stretch>
        </p:blipFill>
        <p:spPr>
          <a:xfrm>
            <a:off x="11620822" y="3578923"/>
            <a:ext cx="12404444" cy="8977956"/>
          </a:xfrm>
          <a:prstGeom prst="rect">
            <a:avLst/>
          </a:prstGeom>
        </p:spPr>
      </p:pic>
      <p:sp>
        <p:nvSpPr>
          <p:cNvPr id="155" name="Client &amp; Server Model"/>
          <p:cNvSpPr txBox="1"/>
          <p:nvPr>
            <p:ph type="title"/>
          </p:nvPr>
        </p:nvSpPr>
        <p:spPr>
          <a:prstGeom prst="rect">
            <a:avLst/>
          </a:prstGeom>
        </p:spPr>
        <p:txBody>
          <a:bodyPr/>
          <a:lstStyle/>
          <a:p>
            <a:pPr/>
            <a:r>
              <a:t>Client &amp; Server Model</a:t>
            </a:r>
          </a:p>
        </p:txBody>
      </p:sp>
      <p:sp>
        <p:nvSpPr>
          <p:cNvPr id="156" name="Prior to git, most VCS were based on a centralized model. Examples: Mercurial, Subversion.…"/>
          <p:cNvSpPr txBox="1"/>
          <p:nvPr>
            <p:ph type="body" sz="half" idx="1"/>
          </p:nvPr>
        </p:nvSpPr>
        <p:spPr>
          <a:xfrm>
            <a:off x="1790700" y="3644900"/>
            <a:ext cx="9663951" cy="8839200"/>
          </a:xfrm>
          <a:prstGeom prst="rect">
            <a:avLst/>
          </a:prstGeom>
        </p:spPr>
        <p:txBody>
          <a:bodyPr/>
          <a:lstStyle/>
          <a:p>
            <a:pPr/>
            <a:r>
              <a:t>Prior to git, most VCS were based on a centralized model. Examples: Mercurial, Subversion.</a:t>
            </a:r>
          </a:p>
          <a:p>
            <a:pPr/>
            <a:r>
              <a:t>Server holds entire code base. Developers check out the latest version of a file by copying to their computer. </a:t>
            </a:r>
          </a:p>
        </p:txBody>
      </p:sp>
      <p:sp>
        <p:nvSpPr>
          <p:cNvPr id="157" name="Slide Number"/>
          <p:cNvSpPr txBox="1"/>
          <p:nvPr>
            <p:ph type="sldNum" sz="quarter" idx="2"/>
          </p:nvPr>
        </p:nvSpPr>
        <p:spPr>
          <a:xfrm>
            <a:off x="12039987" y="13004800"/>
            <a:ext cx="283770" cy="4699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1" name="Image" descr="Image"/>
          <p:cNvPicPr>
            <a:picLocks noChangeAspect="1"/>
          </p:cNvPicPr>
          <p:nvPr>
            <p:ph type="pic" idx="13"/>
          </p:nvPr>
        </p:nvPicPr>
        <p:blipFill>
          <a:blip r:embed="rId3">
            <a:extLst/>
          </a:blip>
          <a:srcRect l="7687" t="0" r="7687" b="0"/>
          <a:stretch>
            <a:fillRect/>
          </a:stretch>
        </p:blipFill>
        <p:spPr>
          <a:xfrm>
            <a:off x="11620822" y="3578923"/>
            <a:ext cx="12404444" cy="8977956"/>
          </a:xfrm>
          <a:prstGeom prst="rect">
            <a:avLst/>
          </a:prstGeom>
        </p:spPr>
      </p:pic>
      <p:sp>
        <p:nvSpPr>
          <p:cNvPr id="162" name="Advantages and Disadvantages"/>
          <p:cNvSpPr txBox="1"/>
          <p:nvPr>
            <p:ph type="title"/>
          </p:nvPr>
        </p:nvSpPr>
        <p:spPr>
          <a:prstGeom prst="rect">
            <a:avLst/>
          </a:prstGeom>
        </p:spPr>
        <p:txBody>
          <a:bodyPr/>
          <a:lstStyle/>
          <a:p>
            <a:pPr/>
            <a:r>
              <a:t>Advantages and Disadvantages</a:t>
            </a:r>
          </a:p>
        </p:txBody>
      </p:sp>
      <p:sp>
        <p:nvSpPr>
          <p:cNvPr id="163" name="Advantages:…"/>
          <p:cNvSpPr txBox="1"/>
          <p:nvPr>
            <p:ph type="body" sz="half" idx="1"/>
          </p:nvPr>
        </p:nvSpPr>
        <p:spPr>
          <a:xfrm>
            <a:off x="1790700" y="3644900"/>
            <a:ext cx="9663951" cy="8839200"/>
          </a:xfrm>
          <a:prstGeom prst="rect">
            <a:avLst/>
          </a:prstGeom>
        </p:spPr>
        <p:txBody>
          <a:bodyPr/>
          <a:lstStyle/>
          <a:p>
            <a:pPr marL="306577" indent="-306577" defTabSz="586104">
              <a:spcBef>
                <a:spcPts val="3700"/>
              </a:spcBef>
              <a:defRPr sz="2698"/>
            </a:pPr>
            <a:r>
              <a:t>Advantages:</a:t>
            </a:r>
          </a:p>
          <a:p>
            <a:pPr lvl="3" marL="1226311" indent="-306577" defTabSz="586104">
              <a:spcBef>
                <a:spcPts val="3700"/>
              </a:spcBef>
              <a:defRPr sz="2698"/>
            </a:pPr>
            <a:r>
              <a:t>Centralized behavior allows for more secure access controls to certain parts of code.</a:t>
            </a:r>
          </a:p>
          <a:p>
            <a:pPr lvl="3" marL="1226311" indent="-306577" defTabSz="586104">
              <a:spcBef>
                <a:spcPts val="3700"/>
              </a:spcBef>
              <a:defRPr sz="2698"/>
            </a:pPr>
            <a:r>
              <a:t>Works better with large binary files.</a:t>
            </a:r>
          </a:p>
          <a:p>
            <a:pPr lvl="3" marL="1226311" indent="-306577" defTabSz="586104">
              <a:spcBef>
                <a:spcPts val="3700"/>
              </a:spcBef>
              <a:defRPr sz="2698"/>
            </a:pPr>
            <a:r>
              <a:t>More mature system, better tools, particular GUIs.</a:t>
            </a:r>
          </a:p>
          <a:p>
            <a:pPr lvl="3" marL="1226311" indent="-306577" defTabSz="586104">
              <a:spcBef>
                <a:spcPts val="3700"/>
              </a:spcBef>
              <a:defRPr sz="2698"/>
            </a:pPr>
            <a:r>
              <a:t>Requires server to function at all.</a:t>
            </a:r>
          </a:p>
          <a:p>
            <a:pPr marL="306577" indent="-306577" defTabSz="586104">
              <a:spcBef>
                <a:spcPts val="3700"/>
              </a:spcBef>
              <a:defRPr sz="2698"/>
            </a:pPr>
            <a:r>
              <a:t>Disadvantages:</a:t>
            </a:r>
          </a:p>
          <a:p>
            <a:pPr lvl="3" marL="1226311" indent="-306577" defTabSz="586104">
              <a:spcBef>
                <a:spcPts val="3700"/>
              </a:spcBef>
              <a:defRPr sz="2698"/>
            </a:pPr>
            <a:r>
              <a:t>Central point of failure can make it more vulnerable. Also more dependencies such as database storage.</a:t>
            </a:r>
          </a:p>
          <a:p>
            <a:pPr lvl="3" marL="1226311" indent="-306577" defTabSz="586104">
              <a:spcBef>
                <a:spcPts val="3700"/>
              </a:spcBef>
              <a:defRPr sz="2698"/>
            </a:pPr>
            <a:r>
              <a:t>Slower performance</a:t>
            </a:r>
          </a:p>
          <a:p>
            <a:pPr lvl="3" marL="1226311" indent="-306577" defTabSz="586104">
              <a:spcBef>
                <a:spcPts val="3700"/>
              </a:spcBef>
              <a:defRPr sz="2698"/>
            </a:pPr>
            <a:r>
              <a:t>Not available offline!</a:t>
            </a:r>
          </a:p>
        </p:txBody>
      </p:sp>
      <p:sp>
        <p:nvSpPr>
          <p:cNvPr id="164" name="Slide Number"/>
          <p:cNvSpPr txBox="1"/>
          <p:nvPr>
            <p:ph type="sldNum" sz="quarter" idx="2"/>
          </p:nvPr>
        </p:nvSpPr>
        <p:spPr>
          <a:xfrm>
            <a:off x="12039987" y="13004800"/>
            <a:ext cx="283770" cy="4699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