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18"/>
  </p:notesMasterIdLst>
  <p:sldIdLst>
    <p:sldId id="299" r:id="rId4"/>
    <p:sldId id="396" r:id="rId5"/>
    <p:sldId id="403" r:id="rId6"/>
    <p:sldId id="404" r:id="rId7"/>
    <p:sldId id="406" r:id="rId8"/>
    <p:sldId id="397" r:id="rId9"/>
    <p:sldId id="398" r:id="rId10"/>
    <p:sldId id="399" r:id="rId11"/>
    <p:sldId id="400" r:id="rId12"/>
    <p:sldId id="407" r:id="rId13"/>
    <p:sldId id="408" r:id="rId14"/>
    <p:sldId id="409" r:id="rId15"/>
    <p:sldId id="410" r:id="rId16"/>
    <p:sldId id="362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43A"/>
    <a:srgbClr val="F789C8"/>
    <a:srgbClr val="F13BA3"/>
    <a:srgbClr val="E65146"/>
    <a:srgbClr val="EA7642"/>
    <a:srgbClr val="F88D34"/>
    <a:srgbClr val="FEF7F4"/>
    <a:srgbClr val="F9F9F9"/>
    <a:srgbClr val="E6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6"/>
      </p:cViewPr>
      <p:guideLst>
        <p:guide orient="horz" pos="3838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061D-D059-440A-9993-32183C69C4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01E7-C7E4-462D-A514-9A240D9CE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6368"/>
            <a:ext cx="685800" cy="585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00101" y="276368"/>
            <a:ext cx="207818" cy="585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122220" y="327542"/>
            <a:ext cx="611424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3200" dirty="0">
                <a:solidFill>
                  <a:srgbClr val="1570C1"/>
                </a:solidFill>
                <a:latin typeface="DIN" pitchFamily="50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ctr">
              <a:buFont typeface="Arial" panose="020B0604020202020204" pitchFamily="34" charset="0"/>
            </a:pPr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9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061D-D059-440A-9993-32183C69C4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1E7-C7E4-462D-A514-9A240D9CE6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627" y="1325880"/>
            <a:ext cx="6248399" cy="2423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EA4D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13560" y="1645920"/>
            <a:ext cx="9342120" cy="1783080"/>
          </a:xfrm>
          <a:prstGeom prst="rect">
            <a:avLst/>
          </a:prstGeom>
          <a:solidFill>
            <a:schemeClr val="accent1"/>
          </a:solidFill>
          <a:effectLst>
            <a:outerShdw blurRad="12700" sx="101000" sy="101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占位符 1"/>
          <p:cNvSpPr txBox="1"/>
          <p:nvPr/>
        </p:nvSpPr>
        <p:spPr>
          <a:xfrm>
            <a:off x="1813561" y="2136331"/>
            <a:ext cx="9342120" cy="78105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Nginx</a:t>
            </a:r>
            <a:r>
              <a:rPr kumimoji="0" lang="zh-CN" altLang="en-US" sz="6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>
                <a:latin typeface="+mn-lt"/>
              </a:rPr>
              <a:t>配置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66250"/>
            <a:ext cx="10515600" cy="5010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main                                # </a:t>
            </a:r>
            <a:r>
              <a:rPr lang="zh-CN" altLang="en-US" dirty="0">
                <a:solidFill>
                  <a:srgbClr val="0070C0"/>
                </a:solidFill>
              </a:rPr>
              <a:t>全局</a:t>
            </a:r>
            <a:r>
              <a:rPr lang="zh-CN" altLang="en-US" dirty="0" smtClean="0">
                <a:solidFill>
                  <a:srgbClr val="0070C0"/>
                </a:solidFill>
              </a:rPr>
              <a:t>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events {                            # </a:t>
            </a:r>
            <a:r>
              <a:rPr lang="en-US" altLang="zh-CN" dirty="0" err="1">
                <a:solidFill>
                  <a:srgbClr val="0070C0"/>
                </a:solidFill>
              </a:rPr>
              <a:t>nginx</a:t>
            </a:r>
            <a:r>
              <a:rPr lang="zh-CN" altLang="en-US" dirty="0">
                <a:solidFill>
                  <a:srgbClr val="0070C0"/>
                </a:solidFill>
              </a:rPr>
              <a:t>工作模式</a:t>
            </a:r>
            <a:r>
              <a:rPr lang="zh-CN" altLang="en-US" dirty="0" smtClean="0">
                <a:solidFill>
                  <a:srgbClr val="0070C0"/>
                </a:solidFill>
              </a:rPr>
              <a:t>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http {                                # http</a:t>
            </a:r>
            <a:r>
              <a:rPr lang="zh-CN" altLang="en-US" dirty="0">
                <a:solidFill>
                  <a:srgbClr val="0070C0"/>
                </a:solidFill>
              </a:rPr>
              <a:t>设置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upstream name {                    # </a:t>
            </a:r>
            <a:r>
              <a:rPr lang="zh-CN" altLang="en-US" dirty="0">
                <a:solidFill>
                  <a:srgbClr val="0070C0"/>
                </a:solidFill>
              </a:rPr>
              <a:t>集群</a:t>
            </a:r>
            <a:r>
              <a:rPr lang="zh-CN" altLang="en-US" dirty="0">
                <a:solidFill>
                  <a:srgbClr val="0070C0"/>
                </a:solidFill>
              </a:rPr>
              <a:t>负载均衡配置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r>
              <a:rPr lang="en-US" altLang="zh-CN" dirty="0">
                <a:solidFill>
                  <a:srgbClr val="0070C0"/>
                </a:solidFill>
              </a:rPr>
              <a:t>	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server {                        # </a:t>
            </a:r>
            <a:r>
              <a:rPr lang="zh-CN" altLang="en-US" dirty="0">
                <a:solidFill>
                  <a:srgbClr val="0070C0"/>
                </a:solidFill>
              </a:rPr>
              <a:t>服务器主机配置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location {                    # </a:t>
            </a:r>
            <a:r>
              <a:rPr lang="zh-CN" altLang="en-US" dirty="0">
                <a:solidFill>
                  <a:srgbClr val="0070C0"/>
                </a:solidFill>
              </a:rPr>
              <a:t>路由配置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347685" y="2540984"/>
          <a:ext cx="2723495" cy="203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包装程序外壳对象" showAsIcon="1" r:id="rId1" imgW="704850" imgH="523875" progId="Package">
                  <p:embed/>
                </p:oleObj>
              </mc:Choice>
              <mc:Fallback>
                <p:oleObj name="包装程序外壳对象" showAsIcon="1" r:id="rId1" imgW="704850" imgH="523875" progId="Package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47685" y="2540984"/>
                        <a:ext cx="2723495" cy="203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>
                <a:latin typeface="+mn-lt"/>
              </a:rPr>
              <a:t>配置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80855"/>
            <a:ext cx="10515600" cy="5010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main                                # </a:t>
            </a:r>
            <a:r>
              <a:rPr lang="zh-CN" altLang="en-US" dirty="0">
                <a:solidFill>
                  <a:srgbClr val="0070C0"/>
                </a:solidFill>
              </a:rPr>
              <a:t>全局</a:t>
            </a:r>
            <a:r>
              <a:rPr lang="zh-CN" altLang="en-US" dirty="0" smtClean="0">
                <a:solidFill>
                  <a:srgbClr val="0070C0"/>
                </a:solidFill>
              </a:rPr>
              <a:t>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events {                            # </a:t>
            </a:r>
            <a:r>
              <a:rPr lang="en-US" altLang="zh-CN" dirty="0" err="1">
                <a:solidFill>
                  <a:srgbClr val="0070C0"/>
                </a:solidFill>
              </a:rPr>
              <a:t>nginx</a:t>
            </a:r>
            <a:r>
              <a:rPr lang="zh-CN" altLang="en-US" dirty="0">
                <a:solidFill>
                  <a:srgbClr val="0070C0"/>
                </a:solidFill>
              </a:rPr>
              <a:t>工作模式</a:t>
            </a:r>
            <a:r>
              <a:rPr lang="zh-CN" altLang="en-US" dirty="0" smtClean="0">
                <a:solidFill>
                  <a:srgbClr val="0070C0"/>
                </a:solidFill>
              </a:rPr>
              <a:t>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http {                                # http</a:t>
            </a:r>
            <a:r>
              <a:rPr lang="zh-CN" altLang="en-US" dirty="0">
                <a:solidFill>
                  <a:srgbClr val="0070C0"/>
                </a:solidFill>
              </a:rPr>
              <a:t>设置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upstream </a:t>
            </a:r>
            <a:r>
              <a:rPr lang="en-US" altLang="zh-CN" dirty="0">
                <a:solidFill>
                  <a:srgbClr val="0070C0"/>
                </a:solidFill>
              </a:rPr>
              <a:t>name {                    # </a:t>
            </a:r>
            <a:r>
              <a:rPr lang="zh-CN" altLang="en-US" dirty="0">
                <a:solidFill>
                  <a:srgbClr val="0070C0"/>
                </a:solidFill>
              </a:rPr>
              <a:t>负载均衡配置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r>
              <a:rPr lang="en-US" altLang="zh-CN" dirty="0">
                <a:solidFill>
                  <a:srgbClr val="0070C0"/>
                </a:solidFill>
              </a:rPr>
              <a:t>	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server {                        # </a:t>
            </a:r>
            <a:r>
              <a:rPr lang="zh-CN" altLang="en-US" dirty="0">
                <a:solidFill>
                  <a:srgbClr val="0070C0"/>
                </a:solidFill>
              </a:rPr>
              <a:t>服务器主机配置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location {                    # </a:t>
            </a:r>
            <a:r>
              <a:rPr lang="zh-CN" altLang="en-US" dirty="0">
                <a:solidFill>
                  <a:srgbClr val="0070C0"/>
                </a:solidFill>
              </a:rPr>
              <a:t>路由配置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....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80855"/>
            <a:ext cx="10515600" cy="50107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0070C0"/>
                </a:solidFill>
              </a:rPr>
              <a:t>集群概念：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70C0"/>
                </a:solidFill>
              </a:rPr>
              <a:t>商品服务：部署</a:t>
            </a: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zh-CN" altLang="en-US" sz="2000" dirty="0" smtClean="0">
                <a:solidFill>
                  <a:srgbClr val="0070C0"/>
                </a:solidFill>
              </a:rPr>
              <a:t>台，</a:t>
            </a: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zh-CN" altLang="en-US" sz="2000" dirty="0" smtClean="0">
                <a:solidFill>
                  <a:srgbClr val="0070C0"/>
                </a:solidFill>
              </a:rPr>
              <a:t>台机器部署同一个服务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70C0"/>
                </a:solidFill>
              </a:rPr>
              <a:t>负载均衡：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70C0"/>
                </a:solidFill>
              </a:rPr>
              <a:t>集群流量分配的规则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 smtClean="0">
                <a:latin typeface="+mn-lt"/>
              </a:rPr>
              <a:t>性能相关参数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80855"/>
            <a:ext cx="10515600" cy="50107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</a:rPr>
              <a:t>、工作进程数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、单个工作进程最大文件句柄数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、单个工作进程最大连接数</a:t>
            </a:r>
            <a:endParaRPr lang="zh-CN" alt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</a:rPr>
              <a:t>、负载均衡策略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zh-CN" altLang="en-US" sz="2000" dirty="0" smtClean="0">
                <a:solidFill>
                  <a:srgbClr val="0070C0"/>
                </a:solidFill>
              </a:rPr>
              <a:t>、压缩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</a:rPr>
              <a:t>、缓存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zh-CN" altLang="en-US" sz="2000" dirty="0">
                <a:solidFill>
                  <a:srgbClr val="0070C0"/>
                </a:solidFill>
              </a:rPr>
              <a:t>、超时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8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....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627" y="2268407"/>
            <a:ext cx="6248399" cy="2423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EA4D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13560" y="2588447"/>
            <a:ext cx="9342120" cy="1783080"/>
          </a:xfrm>
          <a:prstGeom prst="rect">
            <a:avLst/>
          </a:prstGeom>
          <a:solidFill>
            <a:schemeClr val="accent1"/>
          </a:solidFill>
          <a:effectLst>
            <a:outerShdw blurRad="12700" sx="101000" sy="101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占位符 1"/>
          <p:cNvSpPr txBox="1"/>
          <p:nvPr/>
        </p:nvSpPr>
        <p:spPr>
          <a:xfrm>
            <a:off x="1813561" y="3078858"/>
            <a:ext cx="9342120" cy="78105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谢谢观看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 smtClean="0">
                <a:latin typeface="+mn-lt"/>
              </a:rPr>
              <a:t>简介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404730"/>
            <a:ext cx="10515600" cy="4424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</a:rPr>
              <a:t>免费开源</a:t>
            </a:r>
            <a:r>
              <a:rPr lang="en-US" altLang="zh-CN" dirty="0">
                <a:solidFill>
                  <a:srgbClr val="0070C0"/>
                </a:solidFill>
              </a:rPr>
              <a:t>web</a:t>
            </a:r>
            <a:r>
              <a:rPr lang="zh-CN" altLang="en-US" dirty="0" smtClean="0">
                <a:solidFill>
                  <a:srgbClr val="0070C0"/>
                </a:solidFill>
              </a:rPr>
              <a:t>服务器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反向代理服务器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负载均衡服务器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Nginx-</a:t>
            </a:r>
            <a:r>
              <a:rPr lang="zh-CN" altLang="en-US" dirty="0" smtClean="0">
                <a:latin typeface="+mn-lt"/>
              </a:rPr>
              <a:t>特性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404730"/>
            <a:ext cx="10515600" cy="4424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高性能</a:t>
            </a:r>
            <a:r>
              <a:rPr lang="zh-CN" altLang="en-US" dirty="0">
                <a:solidFill>
                  <a:srgbClr val="0070C0"/>
                </a:solidFill>
              </a:rPr>
              <a:t>、高稳定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模块化设计、较好的扩展性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热部署，不停服务更新配置文件、更换日志、更新服务器程序版本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资源占用少、低内存</a:t>
            </a:r>
            <a:r>
              <a:rPr lang="zh-CN" altLang="en-US" dirty="0" smtClean="0">
                <a:solidFill>
                  <a:srgbClr val="0070C0"/>
                </a:solidFill>
              </a:rPr>
              <a:t>消耗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Nginx-</a:t>
            </a:r>
            <a:r>
              <a:rPr lang="zh-CN" altLang="en-US" dirty="0" smtClean="0">
                <a:latin typeface="+mn-lt"/>
              </a:rPr>
              <a:t>基本架构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404730"/>
            <a:ext cx="10515600" cy="4424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运行模式：</a:t>
            </a:r>
            <a:r>
              <a:rPr lang="en-US" altLang="zh-CN" dirty="0">
                <a:solidFill>
                  <a:srgbClr val="0070C0"/>
                </a:solidFill>
              </a:rPr>
              <a:t>master-worker</a:t>
            </a:r>
            <a:r>
              <a:rPr lang="zh-CN" altLang="en-US" dirty="0">
                <a:solidFill>
                  <a:srgbClr val="0070C0"/>
                </a:solidFill>
              </a:rPr>
              <a:t>工作模式（多进程模式）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master</a:t>
            </a:r>
            <a:r>
              <a:rPr lang="zh-CN" altLang="en-US" sz="1800" dirty="0" smtClean="0">
                <a:solidFill>
                  <a:srgbClr val="0070C0"/>
                </a:solidFill>
              </a:rPr>
              <a:t>进程：主要</a:t>
            </a:r>
            <a:r>
              <a:rPr lang="zh-CN" altLang="en-US" sz="1800" dirty="0">
                <a:solidFill>
                  <a:srgbClr val="0070C0"/>
                </a:solidFill>
              </a:rPr>
              <a:t>用来管理</a:t>
            </a:r>
            <a:r>
              <a:rPr lang="en-US" altLang="zh-CN" sz="1800" dirty="0">
                <a:solidFill>
                  <a:srgbClr val="0070C0"/>
                </a:solidFill>
              </a:rPr>
              <a:t>worker</a:t>
            </a:r>
            <a:r>
              <a:rPr lang="zh-CN" altLang="en-US" sz="1800" dirty="0">
                <a:solidFill>
                  <a:srgbClr val="0070C0"/>
                </a:solidFill>
              </a:rPr>
              <a:t>进程，包含：接收来自外界的信号，向各</a:t>
            </a:r>
            <a:r>
              <a:rPr lang="en-US" altLang="zh-CN" sz="1800" dirty="0">
                <a:solidFill>
                  <a:srgbClr val="0070C0"/>
                </a:solidFill>
              </a:rPr>
              <a:t>worker</a:t>
            </a:r>
            <a:r>
              <a:rPr lang="zh-CN" altLang="en-US" sz="1800" dirty="0">
                <a:solidFill>
                  <a:srgbClr val="0070C0"/>
                </a:solidFill>
              </a:rPr>
              <a:t>进程发送信号，监控</a:t>
            </a:r>
            <a:r>
              <a:rPr lang="en-US" altLang="zh-CN" sz="1800" dirty="0">
                <a:solidFill>
                  <a:srgbClr val="0070C0"/>
                </a:solidFill>
              </a:rPr>
              <a:t>worker</a:t>
            </a:r>
            <a:r>
              <a:rPr lang="zh-CN" altLang="en-US" sz="1800" dirty="0">
                <a:solidFill>
                  <a:srgbClr val="0070C0"/>
                </a:solidFill>
              </a:rPr>
              <a:t>进程的运行状态，当</a:t>
            </a:r>
            <a:r>
              <a:rPr lang="en-US" altLang="zh-CN" sz="1800" dirty="0">
                <a:solidFill>
                  <a:srgbClr val="0070C0"/>
                </a:solidFill>
              </a:rPr>
              <a:t>worker</a:t>
            </a:r>
            <a:r>
              <a:rPr lang="zh-CN" altLang="en-US" sz="1800" dirty="0">
                <a:solidFill>
                  <a:srgbClr val="0070C0"/>
                </a:solidFill>
              </a:rPr>
              <a:t>进程退出后</a:t>
            </a:r>
            <a:r>
              <a:rPr lang="en-US" altLang="zh-CN" sz="1800" dirty="0">
                <a:solidFill>
                  <a:srgbClr val="0070C0"/>
                </a:solidFill>
              </a:rPr>
              <a:t>(</a:t>
            </a:r>
            <a:r>
              <a:rPr lang="zh-CN" altLang="en-US" sz="1800" dirty="0">
                <a:solidFill>
                  <a:srgbClr val="0070C0"/>
                </a:solidFill>
              </a:rPr>
              <a:t>异常情况下</a:t>
            </a:r>
            <a:r>
              <a:rPr lang="en-US" altLang="zh-CN" sz="1800" dirty="0">
                <a:solidFill>
                  <a:srgbClr val="0070C0"/>
                </a:solidFill>
              </a:rPr>
              <a:t>)</a:t>
            </a:r>
            <a:r>
              <a:rPr lang="zh-CN" altLang="en-US" sz="1800" dirty="0">
                <a:solidFill>
                  <a:srgbClr val="0070C0"/>
                </a:solidFill>
              </a:rPr>
              <a:t>，会自动重新启动新的</a:t>
            </a:r>
            <a:r>
              <a:rPr lang="en-US" altLang="zh-CN" sz="1800" dirty="0">
                <a:solidFill>
                  <a:srgbClr val="0070C0"/>
                </a:solidFill>
              </a:rPr>
              <a:t>worker</a:t>
            </a:r>
            <a:r>
              <a:rPr lang="zh-CN" altLang="en-US" sz="1800" dirty="0" smtClean="0">
                <a:solidFill>
                  <a:srgbClr val="0070C0"/>
                </a:solidFill>
              </a:rPr>
              <a:t>进程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worker</a:t>
            </a:r>
            <a:r>
              <a:rPr lang="zh-CN" altLang="en-US" sz="1800" dirty="0">
                <a:solidFill>
                  <a:srgbClr val="0070C0"/>
                </a:solidFill>
              </a:rPr>
              <a:t>进程：工作进程，用来处理</a:t>
            </a:r>
            <a:r>
              <a:rPr lang="zh-CN" altLang="en-US" sz="1800" dirty="0" smtClean="0">
                <a:solidFill>
                  <a:srgbClr val="0070C0"/>
                </a:solidFill>
              </a:rPr>
              <a:t>请求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  <p:pic>
        <p:nvPicPr>
          <p:cNvPr id="10" name="Picture 2" descr="nginx进程模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857499"/>
            <a:ext cx="5429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Nginx-</a:t>
            </a:r>
            <a:r>
              <a:rPr lang="zh-CN" altLang="en-US" dirty="0" smtClean="0">
                <a:latin typeface="+mn-lt"/>
              </a:rPr>
              <a:t>基本架构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404730"/>
            <a:ext cx="10515600" cy="4424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热</a:t>
            </a:r>
            <a:r>
              <a:rPr lang="zh-CN" altLang="en-US" dirty="0" smtClean="0">
                <a:solidFill>
                  <a:srgbClr val="0070C0"/>
                </a:solidFill>
              </a:rPr>
              <a:t>部署（</a:t>
            </a:r>
            <a:r>
              <a:rPr lang="en-US" altLang="zh-CN" dirty="0">
                <a:solidFill>
                  <a:srgbClr val="0070C0"/>
                </a:solidFill>
              </a:rPr>
              <a:t> </a:t>
            </a:r>
            <a:r>
              <a:rPr lang="en-US" altLang="zh-CN" dirty="0" smtClean="0">
                <a:solidFill>
                  <a:srgbClr val="0070C0"/>
                </a:solidFill>
              </a:rPr>
              <a:t>./</a:t>
            </a:r>
            <a:r>
              <a:rPr lang="en-US" altLang="zh-CN" dirty="0" err="1" smtClean="0">
                <a:solidFill>
                  <a:srgbClr val="0070C0"/>
                </a:solidFill>
              </a:rPr>
              <a:t>nginx</a:t>
            </a:r>
            <a:r>
              <a:rPr lang="en-US" altLang="zh-CN" dirty="0" smtClean="0">
                <a:solidFill>
                  <a:srgbClr val="0070C0"/>
                </a:solidFill>
              </a:rPr>
              <a:t> -s </a:t>
            </a:r>
            <a:r>
              <a:rPr lang="en-US" altLang="zh-CN" dirty="0">
                <a:solidFill>
                  <a:srgbClr val="0070C0"/>
                </a:solidFill>
              </a:rPr>
              <a:t>reload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执行</a:t>
            </a:r>
            <a:r>
              <a:rPr lang="zh-CN" altLang="en-US" sz="2000" dirty="0">
                <a:solidFill>
                  <a:srgbClr val="0070C0"/>
                </a:solidFill>
              </a:rPr>
              <a:t>命令时，我们是启动一个新的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进程，而新的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进程在解析到</a:t>
            </a:r>
            <a:r>
              <a:rPr lang="en-US" altLang="zh-CN" sz="2000" dirty="0">
                <a:solidFill>
                  <a:srgbClr val="0070C0"/>
                </a:solidFill>
              </a:rPr>
              <a:t>reload</a:t>
            </a:r>
            <a:r>
              <a:rPr lang="zh-CN" altLang="en-US" sz="2000" dirty="0">
                <a:solidFill>
                  <a:srgbClr val="0070C0"/>
                </a:solidFill>
              </a:rPr>
              <a:t>参数后，就知道我们的目的是控制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来重新加载配置文件了，它会向</a:t>
            </a:r>
            <a:r>
              <a:rPr lang="en-US" altLang="zh-CN" sz="2000" dirty="0">
                <a:solidFill>
                  <a:srgbClr val="0070C0"/>
                </a:solidFill>
              </a:rPr>
              <a:t>master</a:t>
            </a:r>
            <a:r>
              <a:rPr lang="zh-CN" altLang="en-US" sz="2000" dirty="0">
                <a:solidFill>
                  <a:srgbClr val="0070C0"/>
                </a:solidFill>
              </a:rPr>
              <a:t>进程发送信号，</a:t>
            </a:r>
            <a:r>
              <a:rPr lang="en-US" altLang="zh-CN" sz="2000" dirty="0">
                <a:solidFill>
                  <a:srgbClr val="0070C0"/>
                </a:solidFill>
              </a:rPr>
              <a:t>master</a:t>
            </a:r>
            <a:r>
              <a:rPr lang="zh-CN" altLang="en-US" sz="2000" dirty="0">
                <a:solidFill>
                  <a:srgbClr val="0070C0"/>
                </a:solidFill>
              </a:rPr>
              <a:t>进程在接到信号后，向所有老的</a:t>
            </a:r>
            <a:r>
              <a:rPr lang="en-US" altLang="zh-CN" sz="2000" dirty="0">
                <a:solidFill>
                  <a:srgbClr val="0070C0"/>
                </a:solidFill>
              </a:rPr>
              <a:t>worker</a:t>
            </a:r>
            <a:r>
              <a:rPr lang="zh-CN" altLang="en-US" sz="2000" dirty="0">
                <a:solidFill>
                  <a:srgbClr val="0070C0"/>
                </a:solidFill>
              </a:rPr>
              <a:t>进程发送信号，告诉他们可以光荣退休了。新的</a:t>
            </a:r>
            <a:r>
              <a:rPr lang="en-US" altLang="zh-CN" sz="2000" dirty="0">
                <a:solidFill>
                  <a:srgbClr val="0070C0"/>
                </a:solidFill>
              </a:rPr>
              <a:t>worker</a:t>
            </a:r>
            <a:r>
              <a:rPr lang="zh-CN" altLang="en-US" sz="2000" dirty="0">
                <a:solidFill>
                  <a:srgbClr val="0070C0"/>
                </a:solidFill>
              </a:rPr>
              <a:t>在启动后，就开始接收新的请求，而老的</a:t>
            </a:r>
            <a:r>
              <a:rPr lang="en-US" altLang="zh-CN" sz="2000" dirty="0">
                <a:solidFill>
                  <a:srgbClr val="0070C0"/>
                </a:solidFill>
              </a:rPr>
              <a:t>worker</a:t>
            </a:r>
            <a:r>
              <a:rPr lang="zh-CN" altLang="en-US" sz="2000" dirty="0">
                <a:solidFill>
                  <a:srgbClr val="0070C0"/>
                </a:solidFill>
              </a:rPr>
              <a:t>在收到来自</a:t>
            </a:r>
            <a:r>
              <a:rPr lang="en-US" altLang="zh-CN" sz="2000" dirty="0">
                <a:solidFill>
                  <a:srgbClr val="0070C0"/>
                </a:solidFill>
              </a:rPr>
              <a:t>master</a:t>
            </a:r>
            <a:r>
              <a:rPr lang="zh-CN" altLang="en-US" sz="2000" dirty="0">
                <a:solidFill>
                  <a:srgbClr val="0070C0"/>
                </a:solidFill>
              </a:rPr>
              <a:t>的信号后，就不再接收新的请求，并且在当前进程中的所有未处理完的请求处理完成后，再</a:t>
            </a:r>
            <a:r>
              <a:rPr lang="zh-CN" altLang="en-US" sz="2000" dirty="0" smtClean="0">
                <a:solidFill>
                  <a:srgbClr val="0070C0"/>
                </a:solidFill>
              </a:rPr>
              <a:t>退出</a:t>
            </a:r>
            <a:r>
              <a:rPr lang="zh-CN" altLang="en-US" sz="2000" dirty="0">
                <a:solidFill>
                  <a:srgbClr val="0070C0"/>
                </a:solidFill>
              </a:rPr>
              <a:t>。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 smtClean="0">
                <a:latin typeface="+mn-lt"/>
              </a:rPr>
              <a:t>简介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404730"/>
            <a:ext cx="10515600" cy="44245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正向</a:t>
            </a:r>
            <a:r>
              <a:rPr lang="zh-CN" altLang="en-US" dirty="0">
                <a:solidFill>
                  <a:srgbClr val="0070C0"/>
                </a:solidFill>
              </a:rPr>
              <a:t>代理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客户端非常明确要访问的服务器</a:t>
            </a:r>
            <a:r>
              <a:rPr lang="zh-CN" altLang="en-US" sz="2000" dirty="0" smtClean="0">
                <a:solidFill>
                  <a:srgbClr val="0070C0"/>
                </a:solidFill>
              </a:rPr>
              <a:t>地址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服务器</a:t>
            </a:r>
            <a:r>
              <a:rPr lang="zh-CN" altLang="en-US" sz="2000" dirty="0">
                <a:solidFill>
                  <a:srgbClr val="0070C0"/>
                </a:solidFill>
              </a:rPr>
              <a:t>只清楚请求来自哪个代理服务器，而不清楚来自哪个具体的客户端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正向代理</a:t>
            </a:r>
            <a:r>
              <a:rPr lang="zh-CN" altLang="en-US" sz="2000" dirty="0" smtClean="0">
                <a:solidFill>
                  <a:srgbClr val="0070C0"/>
                </a:solidFill>
              </a:rPr>
              <a:t>模式隐藏</a:t>
            </a:r>
            <a:r>
              <a:rPr lang="zh-CN" altLang="en-US" sz="2000" dirty="0">
                <a:solidFill>
                  <a:srgbClr val="0070C0"/>
                </a:solidFill>
              </a:rPr>
              <a:t>了真实客户端信息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 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58838" y="3657606"/>
            <a:ext cx="1097280" cy="14595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google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89169" y="3742060"/>
            <a:ext cx="927462" cy="13750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VPN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239589" y="4245330"/>
            <a:ext cx="1849580" cy="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047474" y="4235761"/>
            <a:ext cx="1849580" cy="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6047474" y="4639118"/>
            <a:ext cx="1912257" cy="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130152" y="4681241"/>
            <a:ext cx="1912257" cy="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143202" y="3742060"/>
            <a:ext cx="1003760" cy="13750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91381" y="4258708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67579" y="4237058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619794" y="3174274"/>
            <a:ext cx="1619795" cy="351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 smtClean="0">
                <a:latin typeface="+mn-lt"/>
              </a:rPr>
              <a:t>简介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80855"/>
            <a:ext cx="10515600" cy="50107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反向</a:t>
            </a:r>
            <a:r>
              <a:rPr lang="zh-CN" altLang="en-US" dirty="0">
                <a:solidFill>
                  <a:srgbClr val="0070C0"/>
                </a:solidFill>
              </a:rPr>
              <a:t>代理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将请求按照</a:t>
            </a:r>
            <a:r>
              <a:rPr lang="zh-CN" altLang="en-US" sz="2000" dirty="0">
                <a:solidFill>
                  <a:srgbClr val="0070C0"/>
                </a:solidFill>
              </a:rPr>
              <a:t>一定的规则分</a:t>
            </a:r>
            <a:r>
              <a:rPr lang="zh-CN" altLang="en-US" sz="2000" dirty="0" smtClean="0">
                <a:solidFill>
                  <a:srgbClr val="0070C0"/>
                </a:solidFill>
              </a:rPr>
              <a:t>发给后端</a:t>
            </a:r>
            <a:r>
              <a:rPr lang="zh-CN" altLang="en-US" sz="2000" dirty="0">
                <a:solidFill>
                  <a:srgbClr val="0070C0"/>
                </a:solidFill>
              </a:rPr>
              <a:t>的业务处理</a:t>
            </a:r>
            <a:r>
              <a:rPr lang="zh-CN" altLang="en-US" sz="2000" dirty="0" smtClean="0">
                <a:solidFill>
                  <a:srgbClr val="0070C0"/>
                </a:solidFill>
              </a:rPr>
              <a:t>服务器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请求的来源也就是客户端是明确的，但是请求具体由哪台服务器处理的并不明确了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反向代理隐藏了服务器的信息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89169" y="4104412"/>
            <a:ext cx="1004370" cy="13750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Nginx</a:t>
            </a:r>
            <a:endParaRPr lang="zh-CN" altLang="en-US" sz="14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239589" y="4607682"/>
            <a:ext cx="1849580" cy="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047474" y="4598113"/>
            <a:ext cx="1849580" cy="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6047474" y="5001470"/>
            <a:ext cx="1912257" cy="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130152" y="5043593"/>
            <a:ext cx="1912257" cy="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103636" y="3440316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491381" y="462106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98868" y="465673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99517" y="4472721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099517" y="5579311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</a:t>
            </a:r>
            <a:endParaRPr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8045461" y="3174274"/>
            <a:ext cx="1619795" cy="351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533277" y="3440316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商品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服务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8529303" y="4472721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订单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服务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8529303" y="5579311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支付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服务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5042410" y="2911874"/>
            <a:ext cx="4415656" cy="38590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619794" y="3174274"/>
            <a:ext cx="1619795" cy="351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 smtClean="0">
                <a:latin typeface="+mn-lt"/>
              </a:rPr>
              <a:t>简介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80855"/>
            <a:ext cx="10515600" cy="50107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负载均衡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将请求按照一定的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规则（负载均衡）</a:t>
            </a:r>
            <a:r>
              <a:rPr lang="zh-CN" altLang="en-US" sz="2000" dirty="0" smtClean="0">
                <a:solidFill>
                  <a:srgbClr val="0070C0"/>
                </a:solidFill>
              </a:rPr>
              <a:t>分</a:t>
            </a:r>
            <a:r>
              <a:rPr lang="zh-CN" altLang="en-US" sz="2000" dirty="0">
                <a:solidFill>
                  <a:srgbClr val="0070C0"/>
                </a:solidFill>
              </a:rPr>
              <a:t>发给后端的业务处理服务器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 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89169" y="4104412"/>
            <a:ext cx="1004370" cy="13750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Nginx</a:t>
            </a:r>
            <a:endParaRPr lang="zh-CN" altLang="en-US" sz="14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239589" y="4607682"/>
            <a:ext cx="1849580" cy="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130152" y="5043593"/>
            <a:ext cx="1912257" cy="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104152" y="3464079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491381" y="462106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02280" y="368502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052358" y="3043207"/>
            <a:ext cx="934887" cy="10846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商品服务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052359" y="4299068"/>
            <a:ext cx="934886" cy="10846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订单服务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8052359" y="5554929"/>
            <a:ext cx="934886" cy="10846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支付服务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103636" y="4464429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103636" y="5579311"/>
            <a:ext cx="652109" cy="858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endCxn id="19" idx="1"/>
          </p:cNvCxnSpPr>
          <p:nvPr/>
        </p:nvCxnSpPr>
        <p:spPr>
          <a:xfrm flipV="1">
            <a:off x="6093539" y="3585535"/>
            <a:ext cx="1958819" cy="10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1"/>
          </p:cNvCxnSpPr>
          <p:nvPr/>
        </p:nvCxnSpPr>
        <p:spPr>
          <a:xfrm>
            <a:off x="6140298" y="4758882"/>
            <a:ext cx="1912061" cy="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116919" y="4930087"/>
            <a:ext cx="1888681" cy="12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20" y="327542"/>
            <a:ext cx="6114241" cy="535531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Nginx</a:t>
            </a:r>
            <a:r>
              <a:rPr lang="zh-CN" altLang="en-US" dirty="0" smtClean="0">
                <a:latin typeface="+mn-lt"/>
              </a:rPr>
              <a:t>简介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EA4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内容占位符 4"/>
          <p:cNvSpPr txBox="1"/>
          <p:nvPr/>
        </p:nvSpPr>
        <p:spPr>
          <a:xfrm>
            <a:off x="1122220" y="1180855"/>
            <a:ext cx="10515600" cy="50107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负载</a:t>
            </a:r>
            <a:r>
              <a:rPr lang="zh-CN" altLang="en-US" dirty="0" smtClean="0">
                <a:solidFill>
                  <a:srgbClr val="0070C0"/>
                </a:solidFill>
              </a:rPr>
              <a:t>均衡规则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weight</a:t>
            </a:r>
            <a:r>
              <a:rPr lang="zh-CN" altLang="en-US" sz="2000" dirty="0">
                <a:solidFill>
                  <a:srgbClr val="0070C0"/>
                </a:solidFill>
              </a:rPr>
              <a:t>轮询（默认）：接收到的请求按照顺序逐一分配到不同的后端服务器，即使在使用过程中，某一台后端服务器宕机，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会自动将该服务器剔除出队列，请求受理情况不会受到任何影响。 这种方式下，可以给不同的后端服务器设置一个权重值（</a:t>
            </a:r>
            <a:r>
              <a:rPr lang="en-US" altLang="zh-CN" sz="2000" dirty="0">
                <a:solidFill>
                  <a:srgbClr val="0070C0"/>
                </a:solidFill>
              </a:rPr>
              <a:t>weight</a:t>
            </a:r>
            <a:r>
              <a:rPr lang="zh-CN" altLang="en-US" sz="2000" dirty="0">
                <a:solidFill>
                  <a:srgbClr val="0070C0"/>
                </a:solidFill>
              </a:rPr>
              <a:t>），用于调整不同的服务器上请求的分配率；权重数据越大，被分配到请求的几率越大；该权重值，主要是针对实际工作环境中不同的后端服务器硬件配置进行调整的。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ip_hash</a:t>
            </a:r>
            <a:r>
              <a:rPr lang="zh-CN" altLang="en-US" sz="2000" dirty="0">
                <a:solidFill>
                  <a:srgbClr val="0070C0"/>
                </a:solidFill>
              </a:rPr>
              <a:t>：每个请求按照发起客户端的</a:t>
            </a:r>
            <a:r>
              <a:rPr lang="en-US" altLang="zh-CN" sz="2000" dirty="0" err="1">
                <a:solidFill>
                  <a:srgbClr val="0070C0"/>
                </a:solidFill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</a:rPr>
              <a:t>的</a:t>
            </a:r>
            <a:r>
              <a:rPr lang="en-US" altLang="zh-CN" sz="2000" dirty="0">
                <a:solidFill>
                  <a:srgbClr val="0070C0"/>
                </a:solidFill>
              </a:rPr>
              <a:t>hash</a:t>
            </a:r>
            <a:r>
              <a:rPr lang="zh-CN" altLang="en-US" sz="2000" dirty="0">
                <a:solidFill>
                  <a:srgbClr val="0070C0"/>
                </a:solidFill>
              </a:rPr>
              <a:t>结果进行匹配，这样的算法下一个固定</a:t>
            </a:r>
            <a:r>
              <a:rPr lang="en-US" altLang="zh-CN" sz="2000" dirty="0" err="1">
                <a:solidFill>
                  <a:srgbClr val="0070C0"/>
                </a:solidFill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</a:rPr>
              <a:t>地址的客户端总会访问到同一个后端服务器，这也在一定程度上解决了集群部署环境下</a:t>
            </a:r>
            <a:r>
              <a:rPr lang="en-US" altLang="zh-CN" sz="2000" dirty="0">
                <a:solidFill>
                  <a:srgbClr val="0070C0"/>
                </a:solidFill>
              </a:rPr>
              <a:t>session</a:t>
            </a:r>
            <a:r>
              <a:rPr lang="zh-CN" altLang="en-US" sz="2000" dirty="0">
                <a:solidFill>
                  <a:srgbClr val="0070C0"/>
                </a:solidFill>
              </a:rPr>
              <a:t>共享的问题。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fair</a:t>
            </a:r>
            <a:r>
              <a:rPr lang="zh-CN" altLang="en-US" sz="2000" dirty="0">
                <a:solidFill>
                  <a:srgbClr val="0070C0"/>
                </a:solidFill>
              </a:rPr>
              <a:t>：智能调整调度算法，动态的根据后端服务器的请求处理到响应的时间进行均衡分配，响应时间短处理效率高的服务器分配到请求的概率高，响应时间长处理效率低的服务器分配到的请求少；结合了前两者的优点的一种调度算法。但是需要注意的是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默认不支持</a:t>
            </a:r>
            <a:r>
              <a:rPr lang="en-US" altLang="zh-CN" sz="2000" dirty="0">
                <a:solidFill>
                  <a:srgbClr val="0070C0"/>
                </a:solidFill>
              </a:rPr>
              <a:t>fair</a:t>
            </a:r>
            <a:r>
              <a:rPr lang="zh-CN" altLang="en-US" sz="2000" dirty="0">
                <a:solidFill>
                  <a:srgbClr val="0070C0"/>
                </a:solidFill>
              </a:rPr>
              <a:t>算法，如果要使用这种调度算法，请安装</a:t>
            </a:r>
            <a:r>
              <a:rPr lang="en-US" altLang="zh-CN" sz="2000" dirty="0" err="1">
                <a:solidFill>
                  <a:srgbClr val="0070C0"/>
                </a:solidFill>
              </a:rPr>
              <a:t>upstream_fair</a:t>
            </a:r>
            <a:r>
              <a:rPr lang="zh-CN" altLang="en-US" sz="2000" dirty="0">
                <a:solidFill>
                  <a:srgbClr val="0070C0"/>
                </a:solidFill>
              </a:rPr>
              <a:t>模块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url_hash</a:t>
            </a:r>
            <a:r>
              <a:rPr lang="zh-CN" altLang="en-US" sz="2000" dirty="0">
                <a:solidFill>
                  <a:srgbClr val="0070C0"/>
                </a:solidFill>
              </a:rPr>
              <a:t>：按照访问的</a:t>
            </a:r>
            <a:r>
              <a:rPr lang="en-US" altLang="zh-CN" sz="2000" dirty="0" err="1">
                <a:solidFill>
                  <a:srgbClr val="0070C0"/>
                </a:solidFill>
              </a:rPr>
              <a:t>url</a:t>
            </a:r>
            <a:r>
              <a:rPr lang="zh-CN" altLang="en-US" sz="2000" dirty="0">
                <a:solidFill>
                  <a:srgbClr val="0070C0"/>
                </a:solidFill>
              </a:rPr>
              <a:t>的</a:t>
            </a:r>
            <a:r>
              <a:rPr lang="en-US" altLang="zh-CN" sz="2000" dirty="0">
                <a:solidFill>
                  <a:srgbClr val="0070C0"/>
                </a:solidFill>
              </a:rPr>
              <a:t>hash</a:t>
            </a:r>
            <a:r>
              <a:rPr lang="zh-CN" altLang="en-US" sz="2000" dirty="0">
                <a:solidFill>
                  <a:srgbClr val="0070C0"/>
                </a:solidFill>
              </a:rPr>
              <a:t>结果分配请求，每个请求的</a:t>
            </a:r>
            <a:r>
              <a:rPr lang="en-US" altLang="zh-CN" sz="2000" dirty="0" err="1">
                <a:solidFill>
                  <a:srgbClr val="0070C0"/>
                </a:solidFill>
              </a:rPr>
              <a:t>url</a:t>
            </a:r>
            <a:r>
              <a:rPr lang="zh-CN" altLang="en-US" sz="2000" dirty="0">
                <a:solidFill>
                  <a:srgbClr val="0070C0"/>
                </a:solidFill>
              </a:rPr>
              <a:t>会指向后端固定的某个服务器，可以在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作为静态服务器的情况下提高缓存效率。同样要注意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默认不支持这种调度算法，要使用的话需要安装</a:t>
            </a:r>
            <a:r>
              <a:rPr lang="en-US" altLang="zh-CN" sz="2000" dirty="0" err="1">
                <a:solidFill>
                  <a:srgbClr val="0070C0"/>
                </a:solidFill>
              </a:rPr>
              <a:t>nginx</a:t>
            </a:r>
            <a:r>
              <a:rPr lang="zh-CN" altLang="en-US" sz="2000" dirty="0">
                <a:solidFill>
                  <a:srgbClr val="0070C0"/>
                </a:solidFill>
              </a:rPr>
              <a:t>的</a:t>
            </a:r>
            <a:r>
              <a:rPr lang="en-US" altLang="zh-CN" sz="2000" dirty="0">
                <a:solidFill>
                  <a:srgbClr val="0070C0"/>
                </a:solidFill>
              </a:rPr>
              <a:t>hash</a:t>
            </a:r>
            <a:r>
              <a:rPr lang="zh-CN" altLang="en-US" sz="2000" dirty="0">
                <a:solidFill>
                  <a:srgbClr val="0070C0"/>
                </a:solidFill>
              </a:rPr>
              <a:t>软件包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蓝灰配色通用工作汇报PPT模板.pptx">
      <a:dk1>
        <a:srgbClr val="FFFFFF"/>
      </a:dk1>
      <a:lt1>
        <a:srgbClr val="4EA4DD"/>
      </a:lt1>
      <a:dk2>
        <a:srgbClr val="E8EAE9"/>
      </a:dk2>
      <a:lt2>
        <a:srgbClr val="44546A"/>
      </a:lt2>
      <a:accent1>
        <a:srgbClr val="4EA4DD"/>
      </a:accent1>
      <a:accent2>
        <a:srgbClr val="FFFFFF"/>
      </a:accent2>
      <a:accent3>
        <a:srgbClr val="93939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0</TotalTime>
  <Words>2245</Words>
  <Application>WPS 演示</Application>
  <PresentationFormat>宽屏</PresentationFormat>
  <Paragraphs>172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等线</vt:lpstr>
      <vt:lpstr>等线 Light</vt:lpstr>
      <vt:lpstr>DIN</vt:lpstr>
      <vt:lpstr>微软雅黑</vt:lpstr>
      <vt:lpstr>Arial Unicode MS</vt:lpstr>
      <vt:lpstr>Segoe Print</vt:lpstr>
      <vt:lpstr>Nordri ToolsTheme</vt:lpstr>
      <vt:lpstr>Office 主题​​</vt:lpstr>
      <vt:lpstr>Package</vt:lpstr>
      <vt:lpstr>PowerPoint 演示文稿</vt:lpstr>
      <vt:lpstr>Nginx简介</vt:lpstr>
      <vt:lpstr>Nginx-特性</vt:lpstr>
      <vt:lpstr>Nginx-基本架构</vt:lpstr>
      <vt:lpstr>Nginx-基本架构</vt:lpstr>
      <vt:lpstr>Nginx简介</vt:lpstr>
      <vt:lpstr>Nginx简介</vt:lpstr>
      <vt:lpstr>Nginx简介</vt:lpstr>
      <vt:lpstr>Nginx简介</vt:lpstr>
      <vt:lpstr>Nginx配置</vt:lpstr>
      <vt:lpstr>Nginx配置</vt:lpstr>
      <vt:lpstr>Nginx</vt:lpstr>
      <vt:lpstr>Nginx性能相关参数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240</cp:revision>
  <dcterms:created xsi:type="dcterms:W3CDTF">2017-05-13T14:14:00Z</dcterms:created>
  <dcterms:modified xsi:type="dcterms:W3CDTF">2019-11-24T04:18:12Z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