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5" r:id="rId6"/>
    <p:sldId id="264" r:id="rId7"/>
    <p:sldId id="266" r:id="rId8"/>
    <p:sldId id="267" r:id="rId9"/>
    <p:sldId id="268" r:id="rId10"/>
    <p:sldId id="269" r:id="rId11"/>
    <p:sldId id="270" r:id="rId12"/>
    <p:sldId id="271" r:id="rId13"/>
    <p:sldId id="262" r:id="rId14"/>
    <p:sldId id="263" r:id="rId15"/>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84"/>
  </p:normalViewPr>
  <p:slideViewPr>
    <p:cSldViewPr snapToGrid="0" snapToObjects="1">
      <p:cViewPr varScale="1">
        <p:scale>
          <a:sx n="141" d="100"/>
          <a:sy n="141" d="100"/>
        </p:scale>
        <p:origin x="80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pic>
        <p:nvPicPr>
          <p:cNvPr id="112" name="Shape 57" descr="Shape 57"/>
          <p:cNvPicPr>
            <a:picLocks noChangeAspect="1"/>
          </p:cNvPicPr>
          <p:nvPr/>
        </p:nvPicPr>
        <p:blipFill>
          <a:blip r:embed="rId2"/>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398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rPr dirty="0"/>
              <a:t>[Division Name] - [Engagement Manager], [Senior Consultant], [Junior Consultant]</a:t>
            </a:r>
          </a:p>
        </p:txBody>
      </p:sp>
      <p:sp>
        <p:nvSpPr>
          <p:cNvPr id="11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dirty="0"/>
              <a:t>Data Exploration</a:t>
            </a:r>
          </a:p>
        </p:txBody>
      </p:sp>
      <p:sp>
        <p:nvSpPr>
          <p:cNvPr id="132" name="Shape 81"/>
          <p:cNvSpPr/>
          <p:nvPr/>
        </p:nvSpPr>
        <p:spPr>
          <a:xfrm>
            <a:off x="205025" y="833650"/>
            <a:ext cx="8565600" cy="588975"/>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pPr>
              <a:lnSpc>
                <a:spcPct val="150000"/>
              </a:lnSpc>
            </a:pPr>
            <a:r>
              <a:rPr lang="en-US" dirty="0"/>
              <a:t>Owns Car     </a:t>
            </a:r>
          </a:p>
        </p:txBody>
      </p:sp>
      <p:sp>
        <p:nvSpPr>
          <p:cNvPr id="133" name="Shape 82"/>
          <p:cNvSpPr/>
          <p:nvPr/>
        </p:nvSpPr>
        <p:spPr>
          <a:xfrm>
            <a:off x="205025" y="1422625"/>
            <a:ext cx="5408122" cy="2020008"/>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CA" dirty="0"/>
              <a:t>Slightly more new customers do not have their car than those who have car(s). </a:t>
            </a:r>
          </a:p>
          <a:p>
            <a:endParaRPr lang="en-US" dirty="0"/>
          </a:p>
          <a:p>
            <a:pPr marL="285750" indent="-285750">
              <a:buFont typeface="Arial" panose="020B0604020202020204" pitchFamily="34" charset="0"/>
              <a:buChar char="•"/>
            </a:pPr>
            <a:r>
              <a:rPr lang="en-US" dirty="0"/>
              <a:t>In location level, there are more new customers do not have their car, while in the other states more customers have cars.  </a:t>
            </a:r>
          </a:p>
          <a:p>
            <a:endParaRPr lang="en-US"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9218" name="Picture 2">
            <a:extLst>
              <a:ext uri="{FF2B5EF4-FFF2-40B4-BE49-F238E27FC236}">
                <a16:creationId xmlns:a16="http://schemas.microsoft.com/office/drawing/2014/main" id="{C2D7D9B6-4A73-DD40-801B-AD82AAA6C4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1261" y="484733"/>
            <a:ext cx="2769364" cy="1875783"/>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E98D52F4-1B38-264D-8523-48004BB215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3146" y="2489600"/>
            <a:ext cx="3423993" cy="2462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6675288"/>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dirty="0"/>
              <a:t>Data Exploration</a:t>
            </a:r>
          </a:p>
        </p:txBody>
      </p:sp>
      <p:sp>
        <p:nvSpPr>
          <p:cNvPr id="132" name="Shape 81"/>
          <p:cNvSpPr/>
          <p:nvPr/>
        </p:nvSpPr>
        <p:spPr>
          <a:xfrm>
            <a:off x="205025" y="833650"/>
            <a:ext cx="8565600" cy="588975"/>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pPr>
              <a:lnSpc>
                <a:spcPct val="150000"/>
              </a:lnSpc>
            </a:pPr>
            <a:r>
              <a:rPr lang="en-US" dirty="0"/>
              <a:t>Hot Sale Brands &amp; Product Sizes and Classes </a:t>
            </a:r>
          </a:p>
        </p:txBody>
      </p:sp>
      <p:sp>
        <p:nvSpPr>
          <p:cNvPr id="133" name="Shape 82"/>
          <p:cNvSpPr/>
          <p:nvPr/>
        </p:nvSpPr>
        <p:spPr>
          <a:xfrm>
            <a:off x="205025" y="1422625"/>
            <a:ext cx="5408122" cy="2285465"/>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CA" dirty="0"/>
              <a:t>Solex is the most popular brand, </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The majority of products sold are in Medium sized, with the Standard type in product line. </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This shows the marketing team should focus more on the promotion of Medium sized and Standard type products to the new customers group. </a:t>
            </a:r>
            <a:endParaRPr lang="en-US"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11266" name="Picture 2">
            <a:extLst>
              <a:ext uri="{FF2B5EF4-FFF2-40B4-BE49-F238E27FC236}">
                <a16:creationId xmlns:a16="http://schemas.microsoft.com/office/drawing/2014/main" id="{25D4B2F8-B4F1-324B-B515-EA1079A86A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3674" y="112718"/>
            <a:ext cx="2842976" cy="2440035"/>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a:extLst>
              <a:ext uri="{FF2B5EF4-FFF2-40B4-BE49-F238E27FC236}">
                <a16:creationId xmlns:a16="http://schemas.microsoft.com/office/drawing/2014/main" id="{8C8F4396-5C15-9C47-B1C7-4AB2BFB6B0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7888" y="2514003"/>
            <a:ext cx="3571087" cy="24351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0167581"/>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US" dirty="0"/>
              <a:t>Summary </a:t>
            </a:r>
            <a:endParaRPr dirty="0"/>
          </a:p>
        </p:txBody>
      </p:sp>
      <p:sp>
        <p:nvSpPr>
          <p:cNvPr id="132" name="Shape 81"/>
          <p:cNvSpPr/>
          <p:nvPr/>
        </p:nvSpPr>
        <p:spPr>
          <a:xfrm>
            <a:off x="205025" y="833650"/>
            <a:ext cx="8565600" cy="588975"/>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pPr>
              <a:lnSpc>
                <a:spcPct val="150000"/>
              </a:lnSpc>
            </a:pPr>
            <a:endParaRPr lang="en-US" dirty="0"/>
          </a:p>
        </p:txBody>
      </p:sp>
      <p:sp>
        <p:nvSpPr>
          <p:cNvPr id="133" name="Shape 82"/>
          <p:cNvSpPr/>
          <p:nvPr/>
        </p:nvSpPr>
        <p:spPr>
          <a:xfrm>
            <a:off x="102512" y="852149"/>
            <a:ext cx="8938975" cy="6001867"/>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CA" dirty="0"/>
              <a:t>The demographic of the new customers are different from the current customers.  </a:t>
            </a:r>
          </a:p>
          <a:p>
            <a:endParaRPr lang="en-CA" dirty="0"/>
          </a:p>
          <a:p>
            <a:pPr marL="285750" indent="-285750">
              <a:buFont typeface="Arial" panose="020B0604020202020204" pitchFamily="34" charset="0"/>
              <a:buChar char="•"/>
            </a:pPr>
            <a:r>
              <a:rPr lang="en-CA" dirty="0"/>
              <a:t>Compared with current customers, the firm should consider to deploy marketing strategies to all-aged and more focus on female group in the new customers. </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More marketing strategies could be designed to enhance the customer’s re-purchasing frequency and loyalty</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More advertisements should be focus on the mass customers in financial services, manufacturing and health industries across Australia. </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 In the location perspective, most advertisement budget should be target at NSW market, followed by VIC and QLD states. </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More promotions on Solex brand and focus at medium sized products could generate more sales</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endParaRPr lang="en-CA"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extLst>
      <p:ext uri="{BB962C8B-B14F-4D97-AF65-F5344CB8AC3E}">
        <p14:creationId xmlns:p14="http://schemas.microsoft.com/office/powerpoint/2010/main" val="1393413257"/>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58" name="Shape 107"/>
          <p:cNvSpPr/>
          <p:nvPr/>
        </p:nvSpPr>
        <p:spPr>
          <a:xfrm>
            <a:off x="537899" y="1895175"/>
            <a:ext cx="3953102" cy="779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Appendix</a:t>
            </a:r>
          </a:p>
        </p:txBody>
      </p:sp>
      <p:sp>
        <p:nvSpPr>
          <p:cNvPr id="15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hape 11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62" name="Shape 114"/>
          <p:cNvSpPr/>
          <p:nvPr/>
        </p:nvSpPr>
        <p:spPr>
          <a:xfrm>
            <a:off x="205025" y="263974"/>
            <a:ext cx="8565600" cy="7587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Appendix</a:t>
            </a:r>
          </a:p>
        </p:txBody>
      </p:sp>
      <p:sp>
        <p:nvSpPr>
          <p:cNvPr id="163" name="Shape 115"/>
          <p:cNvSpPr/>
          <p:nvPr/>
        </p:nvSpPr>
        <p:spPr>
          <a:xfrm>
            <a:off x="205025" y="1083299"/>
            <a:ext cx="8565600" cy="92008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t>This is an optional slide where you may place any supporting items.</a:t>
            </a:r>
          </a:p>
        </p:txBody>
      </p:sp>
      <p:sp>
        <p:nvSpPr>
          <p:cNvPr id="16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170875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t>Interpretation</a:t>
            </a:r>
          </a:p>
        </p:txBody>
      </p:sp>
      <p:sp>
        <p:nvSpPr>
          <p:cNvPr id="11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Introduction</a:t>
            </a:r>
          </a:p>
        </p:txBody>
      </p:sp>
      <p:sp>
        <p:nvSpPr>
          <p:cNvPr id="123" name="Shape 72"/>
          <p:cNvSpPr/>
          <p:nvPr/>
        </p:nvSpPr>
        <p:spPr>
          <a:xfrm>
            <a:off x="205025" y="926155"/>
            <a:ext cx="8565600" cy="862063"/>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Customer Analytics   </a:t>
            </a:r>
          </a:p>
          <a:p>
            <a:endParaRPr dirty="0"/>
          </a:p>
        </p:txBody>
      </p:sp>
      <p:sp>
        <p:nvSpPr>
          <p:cNvPr id="124" name="Shape 73"/>
          <p:cNvSpPr/>
          <p:nvPr/>
        </p:nvSpPr>
        <p:spPr>
          <a:xfrm>
            <a:off x="205025" y="1514330"/>
            <a:ext cx="7567375" cy="2724111"/>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lnSpc>
                <a:spcPct val="150000"/>
              </a:lnSpc>
              <a:buFont typeface="Arial" panose="020B0604020202020204" pitchFamily="34" charset="0"/>
              <a:buChar char="•"/>
            </a:pPr>
            <a:r>
              <a:rPr lang="en-CA" sz="1600" dirty="0"/>
              <a:t>Age </a:t>
            </a:r>
            <a:r>
              <a:rPr lang="en-US" sz="1600" dirty="0"/>
              <a:t>&amp; Gender</a:t>
            </a:r>
          </a:p>
          <a:p>
            <a:pPr marL="285750" indent="-285750">
              <a:lnSpc>
                <a:spcPct val="150000"/>
              </a:lnSpc>
              <a:buFont typeface="Arial" panose="020B0604020202020204" pitchFamily="34" charset="0"/>
              <a:buChar char="•"/>
            </a:pPr>
            <a:r>
              <a:rPr lang="en-US" sz="1600" dirty="0"/>
              <a:t>Number of Bikes Purchases within the last three years  </a:t>
            </a:r>
          </a:p>
          <a:p>
            <a:pPr marL="285750" indent="-285750">
              <a:lnSpc>
                <a:spcPct val="150000"/>
              </a:lnSpc>
              <a:buFont typeface="Arial" panose="020B0604020202020204" pitchFamily="34" charset="0"/>
              <a:buChar char="•"/>
            </a:pPr>
            <a:r>
              <a:rPr lang="en-US" sz="1600" dirty="0"/>
              <a:t>Job Category </a:t>
            </a:r>
          </a:p>
          <a:p>
            <a:pPr marL="285750" indent="-285750">
              <a:lnSpc>
                <a:spcPct val="150000"/>
              </a:lnSpc>
              <a:buFont typeface="Arial" panose="020B0604020202020204" pitchFamily="34" charset="0"/>
              <a:buChar char="•"/>
            </a:pPr>
            <a:r>
              <a:rPr lang="en-US" sz="1600" dirty="0"/>
              <a:t>Wealth Class </a:t>
            </a:r>
          </a:p>
          <a:p>
            <a:pPr marL="285750" indent="-285750">
              <a:lnSpc>
                <a:spcPct val="150000"/>
              </a:lnSpc>
              <a:buFont typeface="Arial" panose="020B0604020202020204" pitchFamily="34" charset="0"/>
              <a:buChar char="•"/>
            </a:pPr>
            <a:r>
              <a:rPr lang="en-US" sz="1600" dirty="0"/>
              <a:t>Car’s Ownership</a:t>
            </a:r>
          </a:p>
          <a:p>
            <a:pPr marL="285750" indent="-285750">
              <a:lnSpc>
                <a:spcPct val="150000"/>
              </a:lnSpc>
              <a:buFont typeface="Arial" panose="020B0604020202020204" pitchFamily="34" charset="0"/>
              <a:buChar char="•"/>
            </a:pPr>
            <a:r>
              <a:rPr lang="en-US" sz="1600" dirty="0"/>
              <a:t>Customer Locations</a:t>
            </a:r>
          </a:p>
          <a:p>
            <a:pPr marL="285750" indent="-285750">
              <a:lnSpc>
                <a:spcPct val="150000"/>
              </a:lnSpc>
              <a:buFont typeface="Arial" panose="020B0604020202020204" pitchFamily="34" charset="0"/>
              <a:buChar char="•"/>
            </a:pPr>
            <a:r>
              <a:rPr lang="en-US" sz="1600" dirty="0"/>
              <a:t>Brand and Product Sizes </a:t>
            </a:r>
            <a:endParaRPr lang="en-CA" dirty="0"/>
          </a:p>
        </p:txBody>
      </p:sp>
      <p:sp>
        <p:nvSpPr>
          <p:cNvPr id="128"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dirty="0"/>
              <a:t>Data Exploration</a:t>
            </a:r>
          </a:p>
        </p:txBody>
      </p:sp>
      <p:sp>
        <p:nvSpPr>
          <p:cNvPr id="132" name="Shape 81"/>
          <p:cNvSpPr/>
          <p:nvPr/>
        </p:nvSpPr>
        <p:spPr>
          <a:xfrm>
            <a:off x="205025" y="1083299"/>
            <a:ext cx="8565600" cy="50812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Age Distribution</a:t>
            </a:r>
            <a:endParaRPr dirty="0"/>
          </a:p>
        </p:txBody>
      </p:sp>
      <p:sp>
        <p:nvSpPr>
          <p:cNvPr id="133" name="Shape 82"/>
          <p:cNvSpPr/>
          <p:nvPr/>
        </p:nvSpPr>
        <p:spPr>
          <a:xfrm>
            <a:off x="205025" y="1761811"/>
            <a:ext cx="5120010" cy="2285465"/>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US" dirty="0"/>
              <a:t>Compared with existing customers with majority in the ages between 48 and 59, there are more younger ones in the new customer group with age between 25 and 48.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This indicates that the firm should consider the future’s marketing strategies focus more on all-aged customers instead of solely on middle aged ones. </a:t>
            </a:r>
            <a:endParaRPr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1026" name="Picture 2">
            <a:extLst>
              <a:ext uri="{FF2B5EF4-FFF2-40B4-BE49-F238E27FC236}">
                <a16:creationId xmlns:a16="http://schemas.microsoft.com/office/drawing/2014/main" id="{30251399-374E-B74E-B02E-94A1BD014B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9334" y="912907"/>
            <a:ext cx="2709208" cy="212281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DD2B39C3-2460-FA47-B400-19E40D687F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4071" y="3084842"/>
            <a:ext cx="2639733" cy="195071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dirty="0"/>
              <a:t>Data Exploration</a:t>
            </a:r>
          </a:p>
        </p:txBody>
      </p:sp>
      <p:sp>
        <p:nvSpPr>
          <p:cNvPr id="132" name="Shape 81"/>
          <p:cNvSpPr/>
          <p:nvPr/>
        </p:nvSpPr>
        <p:spPr>
          <a:xfrm>
            <a:off x="205025" y="1083299"/>
            <a:ext cx="8565600" cy="508120"/>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dirty="0"/>
              <a:t>Age &amp; Gender Distribution</a:t>
            </a:r>
            <a:endParaRPr dirty="0"/>
          </a:p>
        </p:txBody>
      </p:sp>
      <p:sp>
        <p:nvSpPr>
          <p:cNvPr id="133" name="Shape 82"/>
          <p:cNvSpPr/>
          <p:nvPr/>
        </p:nvSpPr>
        <p:spPr>
          <a:xfrm>
            <a:off x="205025" y="1761811"/>
            <a:ext cx="5120010" cy="2816380"/>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US" dirty="0"/>
              <a:t>In both groups of existing and new customers, there are more females than males. </a:t>
            </a:r>
          </a:p>
          <a:p>
            <a:endParaRPr lang="en-US" dirty="0"/>
          </a:p>
          <a:p>
            <a:pPr marL="285750" indent="-285750">
              <a:buFont typeface="Arial" panose="020B0604020202020204" pitchFamily="34" charset="0"/>
              <a:buChar char="•"/>
            </a:pPr>
            <a:r>
              <a:rPr lang="en-US" dirty="0"/>
              <a:t>For New Customers, except the age ranges in 20 – 30 and 60 – 70, customers in other ages are having more females than males.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This indicates that the marketing activities toward the new customers could more focus on the female group. </a:t>
            </a:r>
          </a:p>
          <a:p>
            <a:pPr marL="285750" indent="-285750">
              <a:buFont typeface="Arial" panose="020B0604020202020204" pitchFamily="34" charset="0"/>
              <a:buChar char="•"/>
            </a:pPr>
            <a:endParaRPr lang="en-US"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076" name="Picture 4">
            <a:extLst>
              <a:ext uri="{FF2B5EF4-FFF2-40B4-BE49-F238E27FC236}">
                <a16:creationId xmlns:a16="http://schemas.microsoft.com/office/drawing/2014/main" id="{4775D1D1-EA2D-8341-9D6D-382F5C94F3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4030" y="1170277"/>
            <a:ext cx="3852522" cy="3455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1183922"/>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dirty="0"/>
              <a:t>Data Exploration</a:t>
            </a:r>
          </a:p>
        </p:txBody>
      </p:sp>
      <p:sp>
        <p:nvSpPr>
          <p:cNvPr id="132" name="Shape 81"/>
          <p:cNvSpPr/>
          <p:nvPr/>
        </p:nvSpPr>
        <p:spPr>
          <a:xfrm>
            <a:off x="205025" y="1037076"/>
            <a:ext cx="8565600" cy="508184"/>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dirty="0"/>
              <a:t>Number of Bikes Purchases within the last three years</a:t>
            </a:r>
            <a:endParaRPr dirty="0"/>
          </a:p>
        </p:txBody>
      </p:sp>
      <p:sp>
        <p:nvSpPr>
          <p:cNvPr id="133" name="Shape 82"/>
          <p:cNvSpPr/>
          <p:nvPr/>
        </p:nvSpPr>
        <p:spPr>
          <a:xfrm>
            <a:off x="205025" y="1761811"/>
            <a:ext cx="8670034" cy="2020008"/>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US" dirty="0"/>
              <a:t>From the mean values of the past 3 years bike related purchases grouped by Gender and their Age groups in existing customers, we can find that male customers have higher purchase frequencies than female customers, especially in the middle age groups.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This shows that we could consider to deploy more marketing activities to enhance the new customers' loyalty in this group and increase their re-purchase chances in the future times. </a:t>
            </a:r>
          </a:p>
          <a:p>
            <a:pPr marL="285750" indent="-285750">
              <a:buFont typeface="Arial" panose="020B0604020202020204" pitchFamily="34" charset="0"/>
              <a:buChar char="•"/>
            </a:pPr>
            <a:endParaRPr lang="en-US"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extLst>
      <p:ext uri="{BB962C8B-B14F-4D97-AF65-F5344CB8AC3E}">
        <p14:creationId xmlns:p14="http://schemas.microsoft.com/office/powerpoint/2010/main" val="755912936"/>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dirty="0"/>
              <a:t>Data Exploration</a:t>
            </a:r>
          </a:p>
        </p:txBody>
      </p:sp>
      <p:sp>
        <p:nvSpPr>
          <p:cNvPr id="132" name="Shape 81"/>
          <p:cNvSpPr/>
          <p:nvPr/>
        </p:nvSpPr>
        <p:spPr>
          <a:xfrm>
            <a:off x="205025" y="1083299"/>
            <a:ext cx="8565600" cy="588975"/>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pPr>
              <a:lnSpc>
                <a:spcPct val="150000"/>
              </a:lnSpc>
            </a:pPr>
            <a:r>
              <a:rPr lang="en-US" dirty="0"/>
              <a:t>Job Category </a:t>
            </a:r>
          </a:p>
        </p:txBody>
      </p:sp>
      <p:sp>
        <p:nvSpPr>
          <p:cNvPr id="133" name="Shape 82"/>
          <p:cNvSpPr/>
          <p:nvPr/>
        </p:nvSpPr>
        <p:spPr>
          <a:xfrm>
            <a:off x="205025" y="1761811"/>
            <a:ext cx="5120010" cy="2020008"/>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US" dirty="0"/>
              <a:t>The top 3 categories of the New Customers are in  </a:t>
            </a:r>
            <a:r>
              <a:rPr lang="en-US" b="1" dirty="0"/>
              <a:t>Manufacturing, Financial Services and Health</a:t>
            </a:r>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Therefore, it could be a good idea to focus the marketing campaign and strategies toward these industries. </a:t>
            </a:r>
          </a:p>
          <a:p>
            <a:pPr marL="285750" indent="-285750">
              <a:buFont typeface="Arial" panose="020B0604020202020204" pitchFamily="34" charset="0"/>
              <a:buChar char="•"/>
            </a:pPr>
            <a:endParaRPr lang="en-US"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2" name="Picture 4">
            <a:extLst>
              <a:ext uri="{FF2B5EF4-FFF2-40B4-BE49-F238E27FC236}">
                <a16:creationId xmlns:a16="http://schemas.microsoft.com/office/drawing/2014/main" id="{01A377F6-773C-C24E-865F-C6ED3CE021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2895" y="951888"/>
            <a:ext cx="3456080" cy="3927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4255386"/>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dirty="0"/>
              <a:t>Data Exploration</a:t>
            </a:r>
          </a:p>
        </p:txBody>
      </p:sp>
      <p:sp>
        <p:nvSpPr>
          <p:cNvPr id="132" name="Shape 81"/>
          <p:cNvSpPr/>
          <p:nvPr/>
        </p:nvSpPr>
        <p:spPr>
          <a:xfrm>
            <a:off x="205025" y="833650"/>
            <a:ext cx="8565600" cy="588975"/>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pPr>
              <a:lnSpc>
                <a:spcPct val="150000"/>
              </a:lnSpc>
            </a:pPr>
            <a:r>
              <a:rPr lang="en-US" dirty="0"/>
              <a:t>Wealth Segments   </a:t>
            </a:r>
          </a:p>
        </p:txBody>
      </p:sp>
      <p:sp>
        <p:nvSpPr>
          <p:cNvPr id="133" name="Shape 82"/>
          <p:cNvSpPr/>
          <p:nvPr/>
        </p:nvSpPr>
        <p:spPr>
          <a:xfrm>
            <a:off x="277454" y="1422625"/>
            <a:ext cx="5408122" cy="2285465"/>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US" dirty="0"/>
              <a:t>Most customers are in the Mass Segment, which should be at the most focus of </a:t>
            </a:r>
            <a:r>
              <a:rPr lang="en-US" altLang="zh-CN" dirty="0"/>
              <a:t>the</a:t>
            </a:r>
            <a:r>
              <a:rPr lang="zh-CN" altLang="en-US" dirty="0"/>
              <a:t> </a:t>
            </a:r>
            <a:r>
              <a:rPr lang="en-US" dirty="0"/>
              <a:t>marketing campaigns </a:t>
            </a:r>
          </a:p>
          <a:p>
            <a:endParaRPr lang="en-US" dirty="0"/>
          </a:p>
          <a:p>
            <a:pPr marL="285750" indent="-285750">
              <a:buFont typeface="Arial" panose="020B0604020202020204" pitchFamily="34" charset="0"/>
              <a:buChar char="•"/>
            </a:pPr>
            <a:r>
              <a:rPr lang="en-US" dirty="0"/>
              <a:t>For the perspective of Genders, the rank of wealth segments for Males are Mass, Affluent and High Net Worth; the rank of wealth segments for Females are Mass, High Net Worth and Affluent. This could guild the target marketing activities for the firm.  </a:t>
            </a:r>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5122" name="Picture 2">
            <a:extLst>
              <a:ext uri="{FF2B5EF4-FFF2-40B4-BE49-F238E27FC236}">
                <a16:creationId xmlns:a16="http://schemas.microsoft.com/office/drawing/2014/main" id="{883A9D13-AD6A-CB46-966A-BEF8F7E212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6104" y="113000"/>
            <a:ext cx="2420692" cy="2408150"/>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a:extLst>
              <a:ext uri="{FF2B5EF4-FFF2-40B4-BE49-F238E27FC236}">
                <a16:creationId xmlns:a16="http://schemas.microsoft.com/office/drawing/2014/main" id="{22DF4950-03E1-AC45-A3D0-5B861D019C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4249" y="2552774"/>
            <a:ext cx="2724401" cy="24574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246615"/>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dirty="0"/>
              <a:t>Data Exploration</a:t>
            </a:r>
          </a:p>
        </p:txBody>
      </p:sp>
      <p:sp>
        <p:nvSpPr>
          <p:cNvPr id="132" name="Shape 81"/>
          <p:cNvSpPr/>
          <p:nvPr/>
        </p:nvSpPr>
        <p:spPr>
          <a:xfrm>
            <a:off x="205025" y="833650"/>
            <a:ext cx="8565600" cy="588975"/>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pPr>
              <a:lnSpc>
                <a:spcPct val="150000"/>
              </a:lnSpc>
            </a:pPr>
            <a:r>
              <a:rPr lang="en-US" dirty="0"/>
              <a:t>Customer Locations    </a:t>
            </a:r>
          </a:p>
        </p:txBody>
      </p:sp>
      <p:sp>
        <p:nvSpPr>
          <p:cNvPr id="133" name="Shape 82"/>
          <p:cNvSpPr/>
          <p:nvPr/>
        </p:nvSpPr>
        <p:spPr>
          <a:xfrm>
            <a:off x="205025" y="1422625"/>
            <a:ext cx="5408122" cy="2816380"/>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US" dirty="0"/>
              <a:t>Most customers are in the </a:t>
            </a:r>
            <a:r>
              <a:rPr lang="en-US" altLang="zh-CN" dirty="0"/>
              <a:t>the</a:t>
            </a:r>
            <a:r>
              <a:rPr lang="zh-CN" altLang="en-US" dirty="0"/>
              <a:t> </a:t>
            </a:r>
            <a:r>
              <a:rPr lang="en-CA" altLang="zh-CN" dirty="0"/>
              <a:t>NSW state, followed by VIC and QLD. </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More customers in the High Net Worth segment </a:t>
            </a:r>
            <a:r>
              <a:rPr lang="en-US" dirty="0"/>
              <a:t>are at NSW than QLD and VIC</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firm should put more marketing efforts in the NSW market for Mass and High Net Worth customers who have more spending powers. </a:t>
            </a:r>
          </a:p>
          <a:p>
            <a:endParaRPr lang="en-US"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7170" name="Picture 2">
            <a:extLst>
              <a:ext uri="{FF2B5EF4-FFF2-40B4-BE49-F238E27FC236}">
                <a16:creationId xmlns:a16="http://schemas.microsoft.com/office/drawing/2014/main" id="{1D11DFC0-2FF0-F449-B86A-82211D5398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2023" y="1264865"/>
            <a:ext cx="3472156" cy="3131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9763806"/>
      </p:ext>
    </p:extLst>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464</TotalTime>
  <Words>1121</Words>
  <Application>Microsoft Macintosh PowerPoint</Application>
  <PresentationFormat>On-screen Show (16:9)</PresentationFormat>
  <Paragraphs>97</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Open Sans</vt:lpstr>
      <vt:lpstr>Open Sans Extrabold</vt:lpstr>
      <vt:lpstr>Open Sans Light</vt:lpstr>
      <vt:lpstr>Arial</vt:lpstr>
      <vt:lpstr>Calibri</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Boyang Fan</cp:lastModifiedBy>
  <cp:revision>15</cp:revision>
  <dcterms:modified xsi:type="dcterms:W3CDTF">2020-10-08T15:35:56Z</dcterms:modified>
</cp:coreProperties>
</file>