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Roboto Medium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RobotoMedium-regular.fntdata"/><Relationship Id="rId14" Type="http://schemas.openxmlformats.org/officeDocument/2006/relationships/slide" Target="slides/slide9.xml"/><Relationship Id="rId17" Type="http://schemas.openxmlformats.org/officeDocument/2006/relationships/font" Target="fonts/RobotoMedium-italic.fntdata"/><Relationship Id="rId16" Type="http://schemas.openxmlformats.org/officeDocument/2006/relationships/font" Target="fonts/RobotoMedium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font" Target="fonts/Roboto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5_Титульный слайд">
    <p:bg>
      <p:bgPr>
        <a:solidFill>
          <a:schemeClr val="dk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690847" y="2896155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214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Текст + фото на фоне">
  <p:cSld name="16_Только заголовок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" name="Google Shape;47;p11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8" name="Google Shape;48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16_Только заголовок_1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" name="Google Shape;51;p12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Текст + списки">
  <p:cSld name="19_Только заголовок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690846" y="1880129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Заголовок + Текст на цветном фоне">
  <p:cSld name="20_Только заголовок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14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690846" y="2247774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олько заголовок">
  <p:cSld name="17_Только заголовок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4" name="Google Shape;6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Заголовок + текст + таблица/схема">
  <p:cSld name="21_Только заголовок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0" y="0"/>
            <a:ext cx="4233334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690847" y="2506662"/>
            <a:ext cx="315529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690847" y="874849"/>
            <a:ext cx="3505540" cy="13801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9" name="Google Shape;6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2 блока с текстом">
  <p:cSld name="5_Только заголовок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Заголовок + Текст + 2 Картинки">
  <p:cSld name="1_Только заголовок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8" name="Google Shape;78;p18"/>
          <p:cNvSpPr txBox="1"/>
          <p:nvPr/>
        </p:nvSpPr>
        <p:spPr>
          <a:xfrm flipH="1" rot="10800000">
            <a:off x="6093700" y="-11100"/>
            <a:ext cx="6109500" cy="34401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8"/>
          <p:cNvSpPr txBox="1"/>
          <p:nvPr/>
        </p:nvSpPr>
        <p:spPr>
          <a:xfrm flipH="1" rot="10800000">
            <a:off x="6093700" y="3428850"/>
            <a:ext cx="6109500" cy="3460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Заголовок + 3 Блока текста">
  <p:cSld name="11_Только заголовок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/>
          <p:nvPr/>
        </p:nvSpPr>
        <p:spPr>
          <a:xfrm>
            <a:off x="6096000" y="0"/>
            <a:ext cx="6096000" cy="2285156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9"/>
          <p:cNvSpPr/>
          <p:nvPr/>
        </p:nvSpPr>
        <p:spPr>
          <a:xfrm>
            <a:off x="6096000" y="2285156"/>
            <a:ext cx="6096000" cy="2285156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9"/>
          <p:cNvSpPr/>
          <p:nvPr/>
        </p:nvSpPr>
        <p:spPr>
          <a:xfrm>
            <a:off x="6096000" y="4572844"/>
            <a:ext cx="6096000" cy="228515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9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6788489" y="692151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7" name="Google Shape;87;p19"/>
          <p:cNvSpPr txBox="1"/>
          <p:nvPr>
            <p:ph idx="2" type="body"/>
          </p:nvPr>
        </p:nvSpPr>
        <p:spPr>
          <a:xfrm>
            <a:off x="6788489" y="2975189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19"/>
          <p:cNvSpPr txBox="1"/>
          <p:nvPr>
            <p:ph idx="3" type="body"/>
          </p:nvPr>
        </p:nvSpPr>
        <p:spPr>
          <a:xfrm>
            <a:off x="6788489" y="5262877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89" name="Google Shape;8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Только заголовок">
  <p:cSld name="15_Только заголовок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690847" y="654803"/>
            <a:ext cx="31270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690847" y="2506662"/>
            <a:ext cx="312701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3" name="Google Shape;93;p20"/>
          <p:cNvSpPr/>
          <p:nvPr/>
        </p:nvSpPr>
        <p:spPr>
          <a:xfrm>
            <a:off x="4233300" y="0"/>
            <a:ext cx="79587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Содержание: заголовок + список">
  <p:cSld name="4_Только заголовок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3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21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921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921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921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Только заголовок">
  <p:cSld name="14_Только заголовок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/>
          <p:nvPr/>
        </p:nvSpPr>
        <p:spPr>
          <a:xfrm>
            <a:off x="0" y="0"/>
            <a:ext cx="7958666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8666447" y="1717992"/>
            <a:ext cx="28143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8" name="Google Shape;9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Текст + Картинка">
  <p:cSld name="12_Только заголовок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22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02" name="Google Shape;10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" showMasterSp="0">
  <p:cSld name="Заголовок и пункты">
    <p:bg>
      <p:bgPr>
        <a:solidFill>
          <a:srgbClr val="222222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>
            <p:ph type="title"/>
          </p:nvPr>
        </p:nvSpPr>
        <p:spPr>
          <a:xfrm>
            <a:off x="1809749" y="1080492"/>
            <a:ext cx="85725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23"/>
          <p:cNvSpPr txBox="1"/>
          <p:nvPr>
            <p:ph idx="1" type="body"/>
          </p:nvPr>
        </p:nvSpPr>
        <p:spPr>
          <a:xfrm>
            <a:off x="1809749" y="1928812"/>
            <a:ext cx="8572500" cy="42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68300" lvl="4" marL="22860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68300" lvl="5" marL="27432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68300" lvl="6" marL="32004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68300" lvl="7" marL="36576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68300" lvl="8" marL="41148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6" name="Google Shape;106;p23"/>
          <p:cNvSpPr/>
          <p:nvPr/>
        </p:nvSpPr>
        <p:spPr>
          <a:xfrm>
            <a:off x="761563" y="6096014"/>
            <a:ext cx="7617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60925" lIns="60925" spcFirstLastPara="1" rIns="6092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07" name="Google Shape;107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6435" y="6181568"/>
            <a:ext cx="551700" cy="5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3"/>
          <p:cNvSpPr/>
          <p:nvPr/>
        </p:nvSpPr>
        <p:spPr>
          <a:xfrm>
            <a:off x="761567" y="-1"/>
            <a:ext cx="761700" cy="253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60925" lIns="60925" spcFirstLastPara="1" rIns="6092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3"/>
          <p:cNvSpPr txBox="1"/>
          <p:nvPr>
            <p:ph idx="12" type="sldNum"/>
          </p:nvPr>
        </p:nvSpPr>
        <p:spPr>
          <a:xfrm>
            <a:off x="10095382" y="303609"/>
            <a:ext cx="2835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5700" lIns="35700" spcFirstLastPara="1" rIns="35700" wrap="square" tIns="35700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9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2_Титульный слайд">
    <p:bg>
      <p:bgPr>
        <a:solidFill>
          <a:schemeClr val="dk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3" name="Google Shape;113;p25"/>
          <p:cNvSpPr txBox="1"/>
          <p:nvPr>
            <p:ph type="title"/>
          </p:nvPr>
        </p:nvSpPr>
        <p:spPr>
          <a:xfrm>
            <a:off x="690847" y="1425574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"/>
              <a:buNone/>
              <a:defRPr b="0" i="0" sz="7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5"/>
          <p:cNvSpPr txBox="1"/>
          <p:nvPr>
            <p:ph idx="1" type="body"/>
          </p:nvPr>
        </p:nvSpPr>
        <p:spPr>
          <a:xfrm>
            <a:off x="690847" y="4243914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итульный слайд">
  <p:cSld name="4_Титульный слайд">
    <p:bg>
      <p:bgPr>
        <a:solidFill>
          <a:srgbClr val="6E32E0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7" name="Google Shape;117;p26"/>
          <p:cNvSpPr txBox="1"/>
          <p:nvPr>
            <p:ph type="title"/>
          </p:nvPr>
        </p:nvSpPr>
        <p:spPr>
          <a:xfrm>
            <a:off x="690847" y="3704734"/>
            <a:ext cx="9917886" cy="17928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26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Текст + фото на фоне">
  <p:cSld name="16_Только заголовок_1_1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4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7" name="Google Shape;1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Заголовок + Текст + Картинка">
  <p:cSld name="Только заголовок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" name="Google Shape;21;p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" name="Google Shape;2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Заголовок + 2 Блока текста">
  <p:cSld name="3_Только заголовок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6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6788489" y="692150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7" name="Google Shape;27;p6"/>
          <p:cNvSpPr/>
          <p:nvPr/>
        </p:nvSpPr>
        <p:spPr>
          <a:xfrm>
            <a:off x="6096000" y="3429000"/>
            <a:ext cx="6096000" cy="34374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6788489" y="4133851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Заголовок и текст">
  <p:cSld name="18_Только заголовок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idx="1" type="body"/>
          </p:nvPr>
        </p:nvSpPr>
        <p:spPr>
          <a:xfrm>
            <a:off x="775296" y="2641600"/>
            <a:ext cx="10649944" cy="3603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690846" y="1496260"/>
            <a:ext cx="10810307" cy="764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" name="Google Shape;33;p7"/>
          <p:cNvSpPr txBox="1"/>
          <p:nvPr>
            <p:ph type="title"/>
          </p:nvPr>
        </p:nvSpPr>
        <p:spPr>
          <a:xfrm>
            <a:off x="623400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4" name="Google Shape;3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Заголовок + Текст/Код на цветном фоне">
  <p:cSld name="16_Только заголовок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" name="Google Shape;37;p8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8" name="Google Shape;38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Текст + Схема">
  <p:cSld name="10_Только заголовок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4" name="Google Shape;44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7"/>
          <p:cNvPicPr preferRelativeResize="0"/>
          <p:nvPr/>
        </p:nvPicPr>
        <p:blipFill rotWithShape="1">
          <a:blip r:embed="rId3">
            <a:alphaModFix amt="25000"/>
          </a:blip>
          <a:srcRect b="3036" l="0" r="0" t="12588"/>
          <a:stretch/>
        </p:blipFill>
        <p:spPr>
          <a:xfrm>
            <a:off x="0" y="51875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7"/>
          <p:cNvSpPr txBox="1"/>
          <p:nvPr>
            <p:ph type="title"/>
          </p:nvPr>
        </p:nvSpPr>
        <p:spPr>
          <a:xfrm>
            <a:off x="690847" y="1630380"/>
            <a:ext cx="9918000" cy="260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ru-RU"/>
              <a:t>Введение в CSS</a:t>
            </a:r>
            <a:endParaRPr/>
          </a:p>
        </p:txBody>
      </p:sp>
      <p:sp>
        <p:nvSpPr>
          <p:cNvPr id="125" name="Google Shape;125;p27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/>
              <a:t>Синтаксис, оформление, комментарии</a:t>
            </a:r>
            <a:endParaRPr/>
          </a:p>
        </p:txBody>
      </p:sp>
      <p:sp>
        <p:nvSpPr>
          <p:cNvPr id="126" name="Google Shape;126;p27"/>
          <p:cNvSpPr txBox="1"/>
          <p:nvPr/>
        </p:nvSpPr>
        <p:spPr>
          <a:xfrm>
            <a:off x="6504494" y="809270"/>
            <a:ext cx="50241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Урок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3250" y="657562"/>
            <a:ext cx="3822424" cy="65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7"/>
          <p:cNvSpPr txBox="1"/>
          <p:nvPr>
            <p:ph idx="1" type="body"/>
          </p:nvPr>
        </p:nvSpPr>
        <p:spPr>
          <a:xfrm>
            <a:off x="843247" y="171234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/>
              <a:t>HTML CSS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В этом видео</a:t>
            </a:r>
            <a:endParaRPr/>
          </a:p>
        </p:txBody>
      </p:sp>
      <p:sp>
        <p:nvSpPr>
          <p:cNvPr id="134" name="Google Shape;134;p28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Что такое css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Синтаксис css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Оформление стилей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Комментарии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9"/>
          <p:cNvPicPr preferRelativeResize="0"/>
          <p:nvPr/>
        </p:nvPicPr>
        <p:blipFill rotWithShape="1">
          <a:blip r:embed="rId3">
            <a:alphaModFix amt="20000"/>
          </a:blip>
          <a:srcRect b="12494" l="0" r="0" t="12502"/>
          <a:stretch/>
        </p:blipFill>
        <p:spPr>
          <a:xfrm>
            <a:off x="0" y="0"/>
            <a:ext cx="12191992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9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>
                <a:solidFill>
                  <a:schemeClr val="lt1"/>
                </a:solidFill>
              </a:rPr>
              <a:t>Что такое CSS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 txBox="1"/>
          <p:nvPr>
            <p:ph type="title"/>
          </p:nvPr>
        </p:nvSpPr>
        <p:spPr>
          <a:xfrm>
            <a:off x="690850" y="502401"/>
            <a:ext cx="46812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CSS </a:t>
            </a:r>
            <a:endParaRPr/>
          </a:p>
        </p:txBody>
      </p:sp>
      <p:sp>
        <p:nvSpPr>
          <p:cNvPr id="146" name="Google Shape;146;p30"/>
          <p:cNvSpPr txBox="1"/>
          <p:nvPr>
            <p:ph idx="1" type="body"/>
          </p:nvPr>
        </p:nvSpPr>
        <p:spPr>
          <a:xfrm>
            <a:off x="690850" y="2113000"/>
            <a:ext cx="5072100" cy="3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A05"/>
              </a:buClr>
              <a:buSzPts val="2200"/>
              <a:buNone/>
            </a:pPr>
            <a:r>
              <a:rPr lang="ru-RU"/>
              <a:t>CSS (англ. Cascading Style Sheets – каскадные таблицы стилей) – формальный язык описания внешнего вида документа, написанного с использованием языка разметки. Преимущественно используется как средство описания, оформления внешнего вида веб-страниц.  </a:t>
            </a:r>
            <a:endParaRPr/>
          </a:p>
        </p:txBody>
      </p:sp>
      <p:pic>
        <p:nvPicPr>
          <p:cNvPr id="147" name="Google Shape;147;p30"/>
          <p:cNvPicPr preferRelativeResize="0"/>
          <p:nvPr/>
        </p:nvPicPr>
        <p:blipFill rotWithShape="1">
          <a:blip r:embed="rId3">
            <a:alphaModFix/>
          </a:blip>
          <a:srcRect b="0" l="16666" r="16666" t="0"/>
          <a:stretch/>
        </p:blipFill>
        <p:spPr>
          <a:xfrm>
            <a:off x="6096000" y="-100"/>
            <a:ext cx="6096011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Синтаксис CSS</a:t>
            </a:r>
            <a:endParaRPr/>
          </a:p>
        </p:txBody>
      </p:sp>
      <p:sp>
        <p:nvSpPr>
          <p:cNvPr id="153" name="Google Shape;153;p31"/>
          <p:cNvSpPr txBox="1"/>
          <p:nvPr>
            <p:ph idx="1" type="body"/>
          </p:nvPr>
        </p:nvSpPr>
        <p:spPr>
          <a:xfrm>
            <a:off x="6788489" y="692150"/>
            <a:ext cx="4681200" cy="20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rgbClr val="CDD4EA"/>
                </a:solidFill>
              </a:rPr>
              <a:t>Селектор</a:t>
            </a:r>
            <a:r>
              <a:rPr lang="ru-RU">
                <a:solidFill>
                  <a:srgbClr val="000088"/>
                </a:solidFill>
              </a:rPr>
              <a:t> </a:t>
            </a:r>
            <a:r>
              <a:rPr lang="ru-RU">
                <a:solidFill>
                  <a:srgbClr val="FAFAFA"/>
                </a:solidFill>
              </a:rPr>
              <a:t>{</a:t>
            </a:r>
            <a:endParaRPr>
              <a:solidFill>
                <a:srgbClr val="FAFAFA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rgbClr val="21D0FC"/>
                </a:solidFill>
              </a:rPr>
              <a:t>свойство1</a:t>
            </a:r>
            <a:r>
              <a:rPr lang="ru-RU"/>
              <a:t>: значение1;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rgbClr val="21D0FC"/>
                </a:solidFill>
              </a:rPr>
              <a:t>свойство2</a:t>
            </a:r>
            <a:r>
              <a:rPr lang="ru-RU"/>
              <a:t>: значение2;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rgbClr val="FAFAFA"/>
                </a:solidFill>
              </a:rPr>
              <a:t>}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54" name="Google Shape;154;p31"/>
          <p:cNvSpPr txBox="1"/>
          <p:nvPr>
            <p:ph idx="2" type="body"/>
          </p:nvPr>
        </p:nvSpPr>
        <p:spPr>
          <a:xfrm>
            <a:off x="6788489" y="4133851"/>
            <a:ext cx="4681200" cy="20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rgbClr val="FF0A05"/>
                </a:solidFill>
              </a:rPr>
              <a:t>Пример:</a:t>
            </a:r>
            <a:endParaRPr>
              <a:solidFill>
                <a:srgbClr val="FF0A0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rgbClr val="CDD4EA"/>
                </a:solidFill>
              </a:rPr>
              <a:t>p</a:t>
            </a:r>
            <a:r>
              <a:rPr lang="ru-RU">
                <a:solidFill>
                  <a:srgbClr val="000088"/>
                </a:solidFill>
              </a:rPr>
              <a:t> </a:t>
            </a:r>
            <a:r>
              <a:rPr lang="ru-RU"/>
              <a:t>{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rgbClr val="21D0FC"/>
                </a:solidFill>
              </a:rPr>
              <a:t>color</a:t>
            </a:r>
            <a:r>
              <a:rPr lang="ru-RU"/>
              <a:t>: blue;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}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2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Оформление </a:t>
            </a:r>
            <a:endParaRPr/>
          </a:p>
        </p:txBody>
      </p:sp>
      <p:sp>
        <p:nvSpPr>
          <p:cNvPr id="160" name="Google Shape;160;p32"/>
          <p:cNvSpPr txBox="1"/>
          <p:nvPr>
            <p:ph idx="1" type="body"/>
          </p:nvPr>
        </p:nvSpPr>
        <p:spPr>
          <a:xfrm>
            <a:off x="690900" y="1839400"/>
            <a:ext cx="10810200" cy="38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SzPts val="2800"/>
              <a:buNone/>
            </a:pPr>
            <a:r>
              <a:rPr lang="ru-RU" sz="2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Селектор</a:t>
            </a:r>
            <a:r>
              <a:rPr lang="ru-RU" sz="2200">
                <a:solidFill>
                  <a:srgbClr val="000088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r>
              <a:rPr lang="ru-RU" sz="2200">
                <a:solidFill>
                  <a:srgbClr val="21D0FC"/>
                </a:solidFill>
                <a:latin typeface="Roboto"/>
                <a:ea typeface="Roboto"/>
                <a:cs typeface="Roboto"/>
                <a:sym typeface="Roboto"/>
              </a:rPr>
              <a:t>свойство1:</a:t>
            </a: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значение1; </a:t>
            </a:r>
            <a:r>
              <a:rPr lang="ru-RU" sz="2200">
                <a:solidFill>
                  <a:srgbClr val="21D0FC"/>
                </a:solidFill>
                <a:latin typeface="Roboto"/>
                <a:ea typeface="Roboto"/>
                <a:cs typeface="Roboto"/>
                <a:sym typeface="Roboto"/>
              </a:rPr>
              <a:t>свойство2:</a:t>
            </a:r>
            <a:r>
              <a:rPr lang="ru-RU" sz="2200">
                <a:solidFill>
                  <a:srgbClr val="2C2D30"/>
                </a:solidFill>
                <a:latin typeface="Roboto"/>
                <a:ea typeface="Roboto"/>
                <a:cs typeface="Roboto"/>
                <a:sym typeface="Roboto"/>
              </a:rPr>
              <a:t> значение2;}</a:t>
            </a:r>
            <a:endParaRPr sz="2200">
              <a:solidFill>
                <a:srgbClr val="2C2D3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3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Оформление</a:t>
            </a:r>
            <a:endParaRPr/>
          </a:p>
        </p:txBody>
      </p:sp>
      <p:sp>
        <p:nvSpPr>
          <p:cNvPr id="166" name="Google Shape;166;p33"/>
          <p:cNvSpPr txBox="1"/>
          <p:nvPr>
            <p:ph idx="2" type="body"/>
          </p:nvPr>
        </p:nvSpPr>
        <p:spPr>
          <a:xfrm>
            <a:off x="6799114" y="603826"/>
            <a:ext cx="4681200" cy="20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</a:pPr>
            <a:r>
              <a:rPr lang="ru-RU">
                <a:solidFill>
                  <a:srgbClr val="CDD4EA"/>
                </a:solidFill>
              </a:rPr>
              <a:t>Селектор</a:t>
            </a:r>
            <a:r>
              <a:rPr lang="ru-RU">
                <a:solidFill>
                  <a:srgbClr val="4C5D6D"/>
                </a:solidFill>
              </a:rPr>
              <a:t> </a:t>
            </a:r>
            <a:endParaRPr>
              <a:solidFill>
                <a:srgbClr val="4C5D6D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{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rgbClr val="21D0FC"/>
                </a:solidFill>
              </a:rPr>
              <a:t>свойство1: </a:t>
            </a:r>
            <a:r>
              <a:rPr lang="ru-RU"/>
              <a:t>значение1;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rgbClr val="21D0FC"/>
                </a:solidFill>
              </a:rPr>
              <a:t>свойство2:</a:t>
            </a:r>
            <a:r>
              <a:rPr lang="ru-RU">
                <a:solidFill>
                  <a:srgbClr val="2C2D30"/>
                </a:solidFill>
              </a:rPr>
              <a:t> </a:t>
            </a:r>
            <a:r>
              <a:rPr lang="ru-RU"/>
              <a:t>значение2;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}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t/>
            </a:r>
            <a:endParaRPr>
              <a:solidFill>
                <a:srgbClr val="2C2D30"/>
              </a:solidFill>
            </a:endParaRPr>
          </a:p>
        </p:txBody>
      </p:sp>
      <p:sp>
        <p:nvSpPr>
          <p:cNvPr id="167" name="Google Shape;167;p33"/>
          <p:cNvSpPr txBox="1"/>
          <p:nvPr>
            <p:ph idx="2" type="body"/>
          </p:nvPr>
        </p:nvSpPr>
        <p:spPr>
          <a:xfrm>
            <a:off x="6799114" y="3953076"/>
            <a:ext cx="4681200" cy="20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</a:pPr>
            <a:r>
              <a:rPr lang="ru-RU">
                <a:solidFill>
                  <a:srgbClr val="CDD4EA"/>
                </a:solidFill>
              </a:rPr>
              <a:t>Селектор</a:t>
            </a:r>
            <a:r>
              <a:rPr lang="ru-RU">
                <a:solidFill>
                  <a:srgbClr val="000088"/>
                </a:solidFill>
              </a:rPr>
              <a:t> </a:t>
            </a:r>
            <a:r>
              <a:rPr lang="ru-RU"/>
              <a:t>{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rgbClr val="21D0FC"/>
                </a:solidFill>
              </a:rPr>
              <a:t>свойство1:</a:t>
            </a:r>
            <a:r>
              <a:rPr lang="ru-RU">
                <a:solidFill>
                  <a:srgbClr val="2C2D30"/>
                </a:solidFill>
              </a:rPr>
              <a:t> </a:t>
            </a:r>
            <a:r>
              <a:rPr lang="ru-RU"/>
              <a:t>значение1;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rgbClr val="21D0FC"/>
                </a:solidFill>
              </a:rPr>
              <a:t>свойство2:</a:t>
            </a:r>
            <a:r>
              <a:rPr lang="ru-RU">
                <a:solidFill>
                  <a:srgbClr val="2C2D30"/>
                </a:solidFill>
              </a:rPr>
              <a:t> </a:t>
            </a:r>
            <a:r>
              <a:rPr lang="ru-RU"/>
              <a:t>значение2;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}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/>
          <p:nvPr>
            <p:ph type="title"/>
          </p:nvPr>
        </p:nvSpPr>
        <p:spPr>
          <a:xfrm>
            <a:off x="690847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Комментарии</a:t>
            </a:r>
            <a:endParaRPr/>
          </a:p>
        </p:txBody>
      </p:sp>
      <p:pic>
        <p:nvPicPr>
          <p:cNvPr id="173" name="Google Shape;173;p34"/>
          <p:cNvPicPr preferRelativeResize="0"/>
          <p:nvPr/>
        </p:nvPicPr>
        <p:blipFill rotWithShape="1">
          <a:blip r:embed="rId3">
            <a:alphaModFix/>
          </a:blip>
          <a:srcRect b="6942" l="0" r="17341" t="4608"/>
          <a:stretch/>
        </p:blipFill>
        <p:spPr>
          <a:xfrm>
            <a:off x="639725" y="2249450"/>
            <a:ext cx="11094300" cy="350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5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Итоги</a:t>
            </a:r>
            <a:endParaRPr/>
          </a:p>
        </p:txBody>
      </p:sp>
      <p:sp>
        <p:nvSpPr>
          <p:cNvPr id="179" name="Google Shape;179;p35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Рассмотрели основной синтаксис css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Какие варианты оформления существуют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Комментарии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