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Roboto Medium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Medium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Medium-bold.fntdata"/><Relationship Id="rId18" Type="http://schemas.openxmlformats.org/officeDocument/2006/relationships/font" Target="fonts/Roboto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Google Shape;77;p1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8" name="Google Shape;7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3" name="Google Shape;8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9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20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1809749" y="1080492"/>
            <a:ext cx="85725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1809749" y="1928812"/>
            <a:ext cx="8572500" cy="4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6" name="Google Shape;106;p23"/>
          <p:cNvSpPr/>
          <p:nvPr/>
        </p:nvSpPr>
        <p:spPr>
          <a:xfrm>
            <a:off x="761563" y="6096014"/>
            <a:ext cx="7617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07" name="Google Shape;10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6435" y="6181568"/>
            <a:ext cx="551700" cy="5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/>
          <p:nvPr/>
        </p:nvSpPr>
        <p:spPr>
          <a:xfrm>
            <a:off x="761567" y="-1"/>
            <a:ext cx="761700" cy="253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3"/>
          <p:cNvSpPr txBox="1"/>
          <p:nvPr>
            <p:ph idx="12" type="sldNum"/>
          </p:nvPr>
        </p:nvSpPr>
        <p:spPr>
          <a:xfrm>
            <a:off x="10095382" y="303609"/>
            <a:ext cx="283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00" lIns="35700" spcFirstLastPara="1" rIns="35700" wrap="square" tIns="3570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3" name="Google Shape;113;p25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7" name="Google Shape;117;p26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4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7" name="Google Shape;1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5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27;p6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6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8" name="Google Shape;3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3" name="Google Shape;4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7" name="Google Shape;4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Google Shape;50;p10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2" name="Google Shape;5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 rotWithShape="1">
          <a:blip r:embed="rId3">
            <a:alphaModFix amt="25000"/>
          </a:blip>
          <a:srcRect b="3036" l="0" r="0" t="12588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>
            <p:ph type="title"/>
          </p:nvPr>
        </p:nvSpPr>
        <p:spPr>
          <a:xfrm>
            <a:off x="690847" y="2896155"/>
            <a:ext cx="99180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-RU"/>
              <a:t>Базовые свойства стилей</a:t>
            </a:r>
            <a:endParaRPr/>
          </a:p>
        </p:txBody>
      </p:sp>
      <p:sp>
        <p:nvSpPr>
          <p:cNvPr id="125" name="Google Shape;125;p27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Часть 1</a:t>
            </a:r>
            <a:endParaRPr/>
          </a:p>
        </p:txBody>
      </p:sp>
      <p:sp>
        <p:nvSpPr>
          <p:cNvPr id="126" name="Google Shape;126;p27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250" y="657562"/>
            <a:ext cx="3822424" cy="6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7"/>
          <p:cNvSpPr txBox="1"/>
          <p:nvPr>
            <p:ph idx="1" type="body"/>
          </p:nvPr>
        </p:nvSpPr>
        <p:spPr>
          <a:xfrm>
            <a:off x="843247" y="171234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HTML CSS</a:t>
            </a:r>
            <a:endParaRPr/>
          </a:p>
        </p:txBody>
      </p:sp>
      <p:sp>
        <p:nvSpPr>
          <p:cNvPr id="129" name="Google Shape;129;p27"/>
          <p:cNvSpPr txBox="1"/>
          <p:nvPr/>
        </p:nvSpPr>
        <p:spPr>
          <a:xfrm>
            <a:off x="156750" y="411700"/>
            <a:ext cx="11577300" cy="58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/>
          <p:nvPr>
            <p:ph type="title"/>
          </p:nvPr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border-width – толщина рамки</a:t>
            </a:r>
            <a:endParaRPr/>
          </a:p>
        </p:txBody>
      </p:sp>
      <p:sp>
        <p:nvSpPr>
          <p:cNvPr id="191" name="Google Shape;191;p36"/>
          <p:cNvSpPr txBox="1"/>
          <p:nvPr>
            <p:ph idx="1" type="body"/>
          </p:nvPr>
        </p:nvSpPr>
        <p:spPr>
          <a:xfrm>
            <a:off x="1394350" y="1880125"/>
            <a:ext cx="39096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(1px 2px) – 1px: верхняя и нижняя, 2px: левая и правая </a:t>
            </a:r>
            <a:endParaRPr/>
          </a:p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703175" y="1785450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FFFFFF"/>
                </a:solidFill>
              </a:rPr>
              <a:t>1.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1394350" y="4064550"/>
            <a:ext cx="39096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(1px 2px 3px) – 1px: верхняя, 2px: левая и правая, 3 нижняя</a:t>
            </a:r>
            <a:endParaRPr/>
          </a:p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703175" y="3969875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FFFFFF"/>
                </a:solidFill>
              </a:rPr>
              <a:t>2.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95" name="Google Shape;195;p36"/>
          <p:cNvSpPr txBox="1"/>
          <p:nvPr>
            <p:ph idx="1" type="body"/>
          </p:nvPr>
        </p:nvSpPr>
        <p:spPr>
          <a:xfrm>
            <a:off x="7886275" y="2046250"/>
            <a:ext cx="39096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(1px 2px 3px 4px) – 1px: верхняя, 2px: правая, 3px: нижняя, 4px: левая</a:t>
            </a:r>
            <a:endParaRPr/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6824475" y="1785450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FFFFFF"/>
                </a:solidFill>
              </a:rPr>
              <a:t>3.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 Добавление рамки</a:t>
            </a:r>
            <a:endParaRPr/>
          </a:p>
        </p:txBody>
      </p:sp>
      <p:sp>
        <p:nvSpPr>
          <p:cNvPr id="202" name="Google Shape;202;p37"/>
          <p:cNvSpPr txBox="1"/>
          <p:nvPr/>
        </p:nvSpPr>
        <p:spPr>
          <a:xfrm>
            <a:off x="623250" y="1951075"/>
            <a:ext cx="108102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Для создания рамки вокруг текста, изображения или блока используется объединенное свойство: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3" name="Google Shape;203;p37"/>
          <p:cNvPicPr preferRelativeResize="0"/>
          <p:nvPr/>
        </p:nvPicPr>
        <p:blipFill rotWithShape="1">
          <a:blip r:embed="rId3">
            <a:alphaModFix/>
          </a:blip>
          <a:srcRect b="0" l="0" r="24230" t="0"/>
          <a:stretch/>
        </p:blipFill>
        <p:spPr>
          <a:xfrm>
            <a:off x="397750" y="3309475"/>
            <a:ext cx="10243074" cy="14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209" name="Google Shape;209;p38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Узнали какие бывают единицы измерения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Рассмотрели параметры ширины и высоты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Узнали как добавить фон элемента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Создали рамку для заголовка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В этом видео</a:t>
            </a:r>
            <a:endParaRPr/>
          </a:p>
        </p:txBody>
      </p:sp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Единицы измерения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Параметры ширины и высоты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Фон элемента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Добавление рамки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9"/>
          <p:cNvPicPr preferRelativeResize="0"/>
          <p:nvPr/>
        </p:nvPicPr>
        <p:blipFill rotWithShape="1">
          <a:blip r:embed="rId3">
            <a:alphaModFix amt="20000"/>
          </a:blip>
          <a:srcRect b="7813" l="0" r="0" t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>
                <a:solidFill>
                  <a:schemeClr val="lt1"/>
                </a:solidFill>
              </a:rPr>
              <a:t>Базовые свойства стилей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Единицы измерения в CSS</a:t>
            </a:r>
            <a:endParaRPr/>
          </a:p>
        </p:txBody>
      </p:sp>
      <p:sp>
        <p:nvSpPr>
          <p:cNvPr id="147" name="Google Shape;147;p30"/>
          <p:cNvSpPr txBox="1"/>
          <p:nvPr>
            <p:ph idx="2" type="body"/>
          </p:nvPr>
        </p:nvSpPr>
        <p:spPr>
          <a:xfrm>
            <a:off x="6799114" y="603826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b="1" lang="ru-RU">
                <a:solidFill>
                  <a:srgbClr val="FFFFFF"/>
                </a:solidFill>
              </a:rPr>
              <a:t>Относительные: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solidFill>
                <a:srgbClr val="40CC03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px – пиксель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% – процент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em – высота текущего шрифта.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...</a:t>
            </a:r>
            <a:endParaRPr>
              <a:solidFill>
                <a:srgbClr val="2C2D30"/>
              </a:solidFill>
            </a:endParaRPr>
          </a:p>
        </p:txBody>
      </p:sp>
      <p:sp>
        <p:nvSpPr>
          <p:cNvPr id="148" name="Google Shape;148;p30"/>
          <p:cNvSpPr txBox="1"/>
          <p:nvPr>
            <p:ph idx="2" type="body"/>
          </p:nvPr>
        </p:nvSpPr>
        <p:spPr>
          <a:xfrm>
            <a:off x="6799114" y="3953076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</a:pPr>
            <a:r>
              <a:rPr b="1" lang="ru-RU">
                <a:solidFill>
                  <a:srgbClr val="FFFFFF"/>
                </a:solidFill>
              </a:rPr>
              <a:t>Абсолютные: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1">
              <a:solidFill>
                <a:srgbClr val="FF0A05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ru-RU">
                <a:solidFill>
                  <a:srgbClr val="FFFFFF"/>
                </a:solidFill>
              </a:rPr>
              <a:t>cm – сантиметр</a:t>
            </a:r>
            <a:endParaRPr>
              <a:solidFill>
                <a:srgbClr val="FFFFFF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ru-RU">
                <a:solidFill>
                  <a:srgbClr val="FFFFFF"/>
                </a:solidFill>
              </a:rPr>
              <a:t>mm – миллиметр</a:t>
            </a:r>
            <a:endParaRPr>
              <a:solidFill>
                <a:srgbClr val="FFFFFF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ru-RU">
                <a:solidFill>
                  <a:srgbClr val="FFFFFF"/>
                </a:solidFill>
              </a:rPr>
              <a:t>in – дюйм</a:t>
            </a:r>
            <a:endParaRPr>
              <a:solidFill>
                <a:srgbClr val="FFFFFF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ru-RU">
                <a:solidFill>
                  <a:srgbClr val="FFFFFF"/>
                </a:solidFill>
              </a:rPr>
              <a:t>pt – пункт</a:t>
            </a:r>
            <a:endParaRPr>
              <a:solidFill>
                <a:srgbClr val="FFFFFF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SzPts val="2200"/>
              <a:buChar char="●"/>
            </a:pPr>
            <a:r>
              <a:rPr lang="ru-RU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Единицы измерения цвета в CSS</a:t>
            </a:r>
            <a:endParaRPr/>
          </a:p>
        </p:txBody>
      </p:sp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6788489" y="692151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/>
              <a:t>Именованные</a:t>
            </a:r>
            <a:endParaRPr/>
          </a:p>
        </p:txBody>
      </p:sp>
      <p:sp>
        <p:nvSpPr>
          <p:cNvPr id="155" name="Google Shape;155;p31"/>
          <p:cNvSpPr txBox="1"/>
          <p:nvPr>
            <p:ph idx="2" type="body"/>
          </p:nvPr>
        </p:nvSpPr>
        <p:spPr>
          <a:xfrm>
            <a:off x="6788489" y="2977502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/>
              <a:t>Функциональные RGBA</a:t>
            </a:r>
            <a:endParaRPr/>
          </a:p>
        </p:txBody>
      </p:sp>
      <p:sp>
        <p:nvSpPr>
          <p:cNvPr id="156" name="Google Shape;156;p31"/>
          <p:cNvSpPr txBox="1"/>
          <p:nvPr>
            <p:ph idx="3" type="body"/>
          </p:nvPr>
        </p:nvSpPr>
        <p:spPr>
          <a:xfrm>
            <a:off x="6788489" y="5262877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/>
              <a:t>Шестнадцатеричные RGB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width, height – ширина и высота</a:t>
            </a:r>
            <a:endParaRPr/>
          </a:p>
        </p:txBody>
      </p:sp>
      <p:pic>
        <p:nvPicPr>
          <p:cNvPr id="162" name="Google Shape;162;p32"/>
          <p:cNvPicPr preferRelativeResize="0"/>
          <p:nvPr/>
        </p:nvPicPr>
        <p:blipFill rotWithShape="1">
          <a:blip r:embed="rId3">
            <a:alphaModFix/>
          </a:blip>
          <a:srcRect b="0" l="0" r="19289" t="0"/>
          <a:stretch/>
        </p:blipFill>
        <p:spPr>
          <a:xfrm>
            <a:off x="623400" y="2385800"/>
            <a:ext cx="9594500" cy="174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type="title"/>
          </p:nvPr>
        </p:nvSpPr>
        <p:spPr>
          <a:xfrm>
            <a:off x="690850" y="874853"/>
            <a:ext cx="3505500" cy="51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</a:pPr>
            <a:r>
              <a:rPr lang="ru-RU"/>
              <a:t>background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</a:pPr>
            <a:r>
              <a:rPr lang="ru-RU"/>
              <a:t>– фон элемента</a:t>
            </a:r>
            <a:endParaRPr/>
          </a:p>
        </p:txBody>
      </p:sp>
      <p:sp>
        <p:nvSpPr>
          <p:cNvPr id="168" name="Google Shape;168;p33"/>
          <p:cNvSpPr txBox="1"/>
          <p:nvPr>
            <p:ph idx="1" type="body"/>
          </p:nvPr>
        </p:nvSpPr>
        <p:spPr>
          <a:xfrm>
            <a:off x="4699600" y="1330100"/>
            <a:ext cx="6921900" cy="44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ru-RU" sz="2200">
                <a:solidFill>
                  <a:srgbClr val="6E32E0"/>
                </a:solidFill>
                <a:latin typeface="Roboto"/>
                <a:ea typeface="Roboto"/>
                <a:cs typeface="Roboto"/>
                <a:sym typeface="Roboto"/>
              </a:rPr>
              <a:t>background-color:</a:t>
            </a:r>
            <a:r>
              <a:rPr lang="ru-RU" sz="22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 #ff0;</a:t>
            </a:r>
            <a:endParaRPr sz="22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ru-RU" sz="2200">
                <a:solidFill>
                  <a:srgbClr val="6E32E0"/>
                </a:solidFill>
                <a:latin typeface="Roboto"/>
                <a:ea typeface="Roboto"/>
                <a:cs typeface="Roboto"/>
                <a:sym typeface="Roboto"/>
              </a:rPr>
              <a:t>background-image:</a:t>
            </a:r>
            <a:r>
              <a:rPr lang="ru-RU" sz="2200">
                <a:solidFill>
                  <a:srgbClr val="2C2D3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2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url(img/foto.jpg);</a:t>
            </a:r>
            <a:endParaRPr sz="22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ru-RU" sz="2200">
                <a:solidFill>
                  <a:srgbClr val="6E32E0"/>
                </a:solidFill>
                <a:latin typeface="Roboto"/>
                <a:ea typeface="Roboto"/>
                <a:cs typeface="Roboto"/>
                <a:sym typeface="Roboto"/>
              </a:rPr>
              <a:t>background-repeat:</a:t>
            </a:r>
            <a:r>
              <a:rPr lang="ru-RU" sz="2200">
                <a:solidFill>
                  <a:srgbClr val="2C2D30"/>
                </a:solidFill>
                <a:latin typeface="Roboto"/>
                <a:ea typeface="Roboto"/>
                <a:cs typeface="Roboto"/>
                <a:sym typeface="Roboto"/>
              </a:rPr>
              <a:t> repeat-x; (repeat-y | no-repeat);</a:t>
            </a:r>
            <a:endParaRPr sz="22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ru-RU" sz="2200">
                <a:solidFill>
                  <a:srgbClr val="6E32E0"/>
                </a:solidFill>
                <a:latin typeface="Roboto"/>
                <a:ea typeface="Roboto"/>
                <a:cs typeface="Roboto"/>
                <a:sym typeface="Roboto"/>
              </a:rPr>
              <a:t>background-position:</a:t>
            </a:r>
            <a:r>
              <a:rPr lang="ru-RU" sz="2200">
                <a:solidFill>
                  <a:srgbClr val="2C2D30"/>
                </a:solidFill>
                <a:latin typeface="Roboto"/>
                <a:ea typeface="Roboto"/>
                <a:cs typeface="Roboto"/>
                <a:sym typeface="Roboto"/>
              </a:rPr>
              <a:t> top; (bottom | left | right);</a:t>
            </a:r>
            <a:endParaRPr sz="2200">
              <a:solidFill>
                <a:srgbClr val="2C2D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ru-RU" sz="2200">
                <a:solidFill>
                  <a:srgbClr val="6E32E0"/>
                </a:solidFill>
                <a:latin typeface="Roboto"/>
                <a:ea typeface="Roboto"/>
                <a:cs typeface="Roboto"/>
                <a:sym typeface="Roboto"/>
              </a:rPr>
              <a:t>background-attachment: </a:t>
            </a:r>
            <a:r>
              <a:rPr lang="ru-RU" sz="2200">
                <a:solidFill>
                  <a:srgbClr val="2C2D30"/>
                </a:solidFill>
                <a:latin typeface="Roboto"/>
                <a:ea typeface="Roboto"/>
                <a:cs typeface="Roboto"/>
                <a:sym typeface="Roboto"/>
              </a:rPr>
              <a:t>fixed;</a:t>
            </a:r>
            <a:endParaRPr sz="2200">
              <a:solidFill>
                <a:srgbClr val="2C2D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ru-RU" sz="2200">
                <a:solidFill>
                  <a:srgbClr val="6E32E0"/>
                </a:solidFill>
                <a:latin typeface="Roboto"/>
                <a:ea typeface="Roboto"/>
                <a:cs typeface="Roboto"/>
                <a:sym typeface="Roboto"/>
              </a:rPr>
              <a:t>background-size: </a:t>
            </a:r>
            <a:r>
              <a:rPr lang="ru-RU" sz="2200">
                <a:solidFill>
                  <a:srgbClr val="2C2D30"/>
                </a:solidFill>
                <a:latin typeface="Roboto"/>
                <a:ea typeface="Roboto"/>
                <a:cs typeface="Roboto"/>
                <a:sym typeface="Roboto"/>
              </a:rPr>
              <a:t>cover; (contain | 100%);</a:t>
            </a:r>
            <a:endParaRPr sz="2200">
              <a:solidFill>
                <a:srgbClr val="2C2D3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690850" y="874853"/>
            <a:ext cx="3505500" cy="51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</a:pPr>
            <a:r>
              <a:rPr lang="ru-RU"/>
              <a:t>background – фон элемента</a:t>
            </a:r>
            <a:endParaRPr/>
          </a:p>
        </p:txBody>
      </p:sp>
      <p:sp>
        <p:nvSpPr>
          <p:cNvPr id="174" name="Google Shape;174;p34"/>
          <p:cNvSpPr txBox="1"/>
          <p:nvPr>
            <p:ph idx="1" type="body"/>
          </p:nvPr>
        </p:nvSpPr>
        <p:spPr>
          <a:xfrm>
            <a:off x="4699600" y="1330100"/>
            <a:ext cx="6921900" cy="44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ru-RU" sz="2200">
                <a:solidFill>
                  <a:srgbClr val="FF0A05"/>
                </a:solidFill>
                <a:latin typeface="Roboto"/>
                <a:ea typeface="Roboto"/>
                <a:cs typeface="Roboto"/>
                <a:sym typeface="Roboto"/>
              </a:rPr>
              <a:t>Объединенное значение: </a:t>
            </a:r>
            <a:endParaRPr sz="2200">
              <a:solidFill>
                <a:srgbClr val="FF0A0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2200"/>
              <a:buNone/>
            </a:pPr>
            <a:r>
              <a:rPr lang="ru-RU" sz="2200">
                <a:solidFill>
                  <a:srgbClr val="6E32E0"/>
                </a:solidFill>
                <a:latin typeface="Roboto"/>
                <a:ea typeface="Roboto"/>
                <a:cs typeface="Roboto"/>
                <a:sym typeface="Roboto"/>
              </a:rPr>
              <a:t>background: </a:t>
            </a: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#ff0 url(img/foto.jpg) top repeat-x; (любое из свойств может отсутствовать)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>
            <p:ph type="title"/>
          </p:nvPr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border – рамка</a:t>
            </a:r>
            <a:endParaRPr/>
          </a:p>
        </p:txBody>
      </p:sp>
      <p:sp>
        <p:nvSpPr>
          <p:cNvPr id="180" name="Google Shape;180;p35"/>
          <p:cNvSpPr txBox="1"/>
          <p:nvPr>
            <p:ph idx="1" type="body"/>
          </p:nvPr>
        </p:nvSpPr>
        <p:spPr>
          <a:xfrm>
            <a:off x="1394350" y="1880125"/>
            <a:ext cx="39096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ru-RU"/>
              <a:t>border-color: </a:t>
            </a:r>
            <a:r>
              <a:rPr lang="ru-RU"/>
              <a:t>red; (#f00);</a:t>
            </a:r>
            <a:endParaRPr/>
          </a:p>
        </p:txBody>
      </p:sp>
      <p:sp>
        <p:nvSpPr>
          <p:cNvPr id="181" name="Google Shape;181;p35"/>
          <p:cNvSpPr txBox="1"/>
          <p:nvPr>
            <p:ph idx="1" type="body"/>
          </p:nvPr>
        </p:nvSpPr>
        <p:spPr>
          <a:xfrm>
            <a:off x="703175" y="1785450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6E32E0"/>
                </a:solidFill>
              </a:rPr>
              <a:t>1.</a:t>
            </a:r>
            <a:endParaRPr sz="3000">
              <a:solidFill>
                <a:srgbClr val="6E32E0"/>
              </a:solidFill>
            </a:endParaRPr>
          </a:p>
        </p:txBody>
      </p:sp>
      <p:sp>
        <p:nvSpPr>
          <p:cNvPr id="182" name="Google Shape;182;p35"/>
          <p:cNvSpPr txBox="1"/>
          <p:nvPr>
            <p:ph idx="1" type="body"/>
          </p:nvPr>
        </p:nvSpPr>
        <p:spPr>
          <a:xfrm>
            <a:off x="1394350" y="4064550"/>
            <a:ext cx="39096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ru-RU"/>
              <a:t>border-style:</a:t>
            </a:r>
            <a:r>
              <a:rPr lang="ru-RU"/>
              <a:t> solid; (dotted | dashed | groove | ridge | solid | double | inset | outset);</a:t>
            </a:r>
            <a:endParaRPr/>
          </a:p>
        </p:txBody>
      </p:sp>
      <p:sp>
        <p:nvSpPr>
          <p:cNvPr id="183" name="Google Shape;183;p35"/>
          <p:cNvSpPr txBox="1"/>
          <p:nvPr>
            <p:ph idx="1" type="body"/>
          </p:nvPr>
        </p:nvSpPr>
        <p:spPr>
          <a:xfrm>
            <a:off x="703175" y="3969875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6E32E0"/>
                </a:solidFill>
              </a:rPr>
              <a:t>2.</a:t>
            </a:r>
            <a:endParaRPr sz="3000">
              <a:solidFill>
                <a:srgbClr val="6E32E0"/>
              </a:solidFill>
            </a:endParaRPr>
          </a:p>
        </p:txBody>
      </p:sp>
      <p:sp>
        <p:nvSpPr>
          <p:cNvPr id="184" name="Google Shape;184;p35"/>
          <p:cNvSpPr txBox="1"/>
          <p:nvPr>
            <p:ph idx="1" type="body"/>
          </p:nvPr>
        </p:nvSpPr>
        <p:spPr>
          <a:xfrm>
            <a:off x="7515650" y="1880125"/>
            <a:ext cx="39096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ru-RU"/>
              <a:t>border-width:</a:t>
            </a:r>
            <a:r>
              <a:rPr lang="ru-RU"/>
              <a:t> 2px;</a:t>
            </a:r>
            <a:endParaRPr/>
          </a:p>
        </p:txBody>
      </p:sp>
      <p:sp>
        <p:nvSpPr>
          <p:cNvPr id="185" name="Google Shape;185;p35"/>
          <p:cNvSpPr txBox="1"/>
          <p:nvPr>
            <p:ph idx="1" type="body"/>
          </p:nvPr>
        </p:nvSpPr>
        <p:spPr>
          <a:xfrm>
            <a:off x="6824475" y="1785450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6E32E0"/>
                </a:solidFill>
              </a:rPr>
              <a:t>3.</a:t>
            </a:r>
            <a:endParaRPr sz="3000">
              <a:solidFill>
                <a:srgbClr val="6E32E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