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Roboto Medium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Medium-regular.fntdata"/><Relationship Id="rId14" Type="http://schemas.openxmlformats.org/officeDocument/2006/relationships/slide" Target="slides/slide10.xml"/><Relationship Id="rId17" Type="http://schemas.openxmlformats.org/officeDocument/2006/relationships/font" Target="fonts/RobotoMedium-italic.fntdata"/><Relationship Id="rId16" Type="http://schemas.openxmlformats.org/officeDocument/2006/relationships/font" Target="fonts/RobotoMedium-bold.fntdata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font" Target="fonts/RobotoMedium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Google Shape;49;p11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0" name="Google Shape;5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12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15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2" name="Google Shape;72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8" name="Google Shape;7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3" name="Google Shape;8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9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1809749" y="1080492"/>
            <a:ext cx="85725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1809749" y="1928812"/>
            <a:ext cx="8572500" cy="4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6" name="Google Shape;106;p23"/>
          <p:cNvSpPr/>
          <p:nvPr/>
        </p:nvSpPr>
        <p:spPr>
          <a:xfrm>
            <a:off x="761563" y="6096014"/>
            <a:ext cx="7617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07" name="Google Shape;10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6435" y="6181568"/>
            <a:ext cx="551700" cy="5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/>
          <p:nvPr/>
        </p:nvSpPr>
        <p:spPr>
          <a:xfrm>
            <a:off x="761567" y="-1"/>
            <a:ext cx="761700" cy="253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3"/>
          <p:cNvSpPr txBox="1"/>
          <p:nvPr>
            <p:ph idx="12" type="sldNum"/>
          </p:nvPr>
        </p:nvSpPr>
        <p:spPr>
          <a:xfrm>
            <a:off x="10095382" y="303609"/>
            <a:ext cx="283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00" lIns="35700" spcFirstLastPara="1" rIns="35700" wrap="square" tIns="3570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4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7" name="Google Shape;1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5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5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6" name="Google Shape;2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35" name="Google Shape;3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2" name="Google Shape;4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6" name="Google Shape;4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4"/>
          <p:cNvPicPr preferRelativeResize="0"/>
          <p:nvPr/>
        </p:nvPicPr>
        <p:blipFill rotWithShape="1">
          <a:blip r:embed="rId3">
            <a:alphaModFix amt="25000"/>
          </a:blip>
          <a:srcRect b="3036" l="0" r="0" t="12588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4"/>
          <p:cNvSpPr txBox="1"/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Основные свойства стилей</a:t>
            </a:r>
            <a:endParaRPr/>
          </a:p>
        </p:txBody>
      </p:sp>
      <p:sp>
        <p:nvSpPr>
          <p:cNvPr id="116" name="Google Shape;116;p24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Часть 2</a:t>
            </a:r>
            <a:endParaRPr/>
          </a:p>
        </p:txBody>
      </p:sp>
      <p:sp>
        <p:nvSpPr>
          <p:cNvPr id="117" name="Google Shape;117;p24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843247" y="171234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HTML CSS</a:t>
            </a:r>
            <a:endParaRPr/>
          </a:p>
        </p:txBody>
      </p:sp>
      <p:sp>
        <p:nvSpPr>
          <p:cNvPr id="120" name="Google Shape;120;p24"/>
          <p:cNvSpPr txBox="1"/>
          <p:nvPr/>
        </p:nvSpPr>
        <p:spPr>
          <a:xfrm>
            <a:off x="541500" y="403900"/>
            <a:ext cx="4594500" cy="59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"/>
          <p:cNvSpPr txBox="1"/>
          <p:nvPr/>
        </p:nvSpPr>
        <p:spPr>
          <a:xfrm>
            <a:off x="5259550" y="268300"/>
            <a:ext cx="6693000" cy="6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Добавили цвет тексту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Поменяли шрифт текста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Узнали как поменять маркеры списка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Увидели расположение текста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В этом видео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Цвет текста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Шрифт текста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Маркеры списка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Редактирование текста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6"/>
          <p:cNvPicPr preferRelativeResize="0"/>
          <p:nvPr/>
        </p:nvPicPr>
        <p:blipFill rotWithShape="1">
          <a:blip r:embed="rId3">
            <a:alphaModFix amt="20000"/>
          </a:blip>
          <a:srcRect b="7813" l="0" r="0" t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6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>
                <a:solidFill>
                  <a:schemeClr val="lt1"/>
                </a:solidFill>
              </a:rPr>
              <a:t>Основные свойства стилей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767522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color – цвет текста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ru-RU"/>
              <a:t>color: red; 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ru-RU"/>
              <a:t>color: #78fa2e; 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ru-RU"/>
              <a:t>color: RGB(34, 21, 56);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716397" y="72330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font – шрифт текста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6788489" y="692151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ru-RU"/>
              <a:t>font-family: </a:t>
            </a:r>
            <a:r>
              <a:rPr lang="ru-RU"/>
              <a:t>"Times New Roman", serif, Verdana;</a:t>
            </a:r>
            <a:endParaRPr/>
          </a:p>
        </p:txBody>
      </p:sp>
      <p:sp>
        <p:nvSpPr>
          <p:cNvPr id="146" name="Google Shape;146;p28"/>
          <p:cNvSpPr txBox="1"/>
          <p:nvPr>
            <p:ph idx="2" type="body"/>
          </p:nvPr>
        </p:nvSpPr>
        <p:spPr>
          <a:xfrm>
            <a:off x="6788489" y="2975189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lang="ru-RU"/>
              <a:t>serif –</a:t>
            </a:r>
            <a:r>
              <a:rPr lang="ru-RU"/>
              <a:t> шрифты с засечками</a:t>
            </a:r>
            <a:endParaRPr/>
          </a:p>
        </p:txBody>
      </p:sp>
      <p:sp>
        <p:nvSpPr>
          <p:cNvPr id="147" name="Google Shape;147;p28"/>
          <p:cNvSpPr txBox="1"/>
          <p:nvPr>
            <p:ph idx="3" type="body"/>
          </p:nvPr>
        </p:nvSpPr>
        <p:spPr>
          <a:xfrm>
            <a:off x="6788489" y="5262877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lang="ru-RU"/>
              <a:t>sans-serif –</a:t>
            </a:r>
            <a:r>
              <a:rPr lang="ru-RU"/>
              <a:t> рубленые шрифты, без засечек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font – шрифт текста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6928764" y="687526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ru-RU"/>
              <a:t>cursive – </a:t>
            </a:r>
            <a:r>
              <a:rPr lang="ru-RU"/>
              <a:t>курсивные шрифты</a:t>
            </a:r>
            <a:endParaRPr/>
          </a:p>
        </p:txBody>
      </p:sp>
      <p:sp>
        <p:nvSpPr>
          <p:cNvPr id="154" name="Google Shape;154;p29"/>
          <p:cNvSpPr txBox="1"/>
          <p:nvPr>
            <p:ph idx="2" type="body"/>
          </p:nvPr>
        </p:nvSpPr>
        <p:spPr>
          <a:xfrm>
            <a:off x="6788489" y="2975189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lang="ru-RU"/>
              <a:t>fantasy – </a:t>
            </a:r>
            <a:r>
              <a:rPr lang="ru-RU"/>
              <a:t>декоративные шрифты</a:t>
            </a:r>
            <a:endParaRPr/>
          </a:p>
        </p:txBody>
      </p:sp>
      <p:sp>
        <p:nvSpPr>
          <p:cNvPr id="155" name="Google Shape;155;p29"/>
          <p:cNvSpPr txBox="1"/>
          <p:nvPr>
            <p:ph idx="3" type="body"/>
          </p:nvPr>
        </p:nvSpPr>
        <p:spPr>
          <a:xfrm>
            <a:off x="6788489" y="5262877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lang="ru-RU"/>
              <a:t>monospace – </a:t>
            </a:r>
            <a:r>
              <a:rPr lang="ru-RU"/>
              <a:t>моноширинные шрифты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font – шрифт текста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1394350" y="1880125"/>
            <a:ext cx="39096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ru-RU"/>
              <a:t>font-style:</a:t>
            </a:r>
            <a:r>
              <a:rPr lang="ru-RU"/>
              <a:t> italic; </a:t>
            </a:r>
            <a:r>
              <a:rPr lang="ru-RU">
                <a:solidFill>
                  <a:schemeClr val="accent3"/>
                </a:solidFill>
              </a:rPr>
              <a:t>(oblique | normal | bold);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703175" y="1785450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6E32E0"/>
                </a:solidFill>
              </a:rPr>
              <a:t>1.</a:t>
            </a:r>
            <a:endParaRPr sz="3000">
              <a:solidFill>
                <a:srgbClr val="6E32E0"/>
              </a:solidFill>
            </a:endParaRPr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1394350" y="4064550"/>
            <a:ext cx="39096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ru-RU"/>
              <a:t>font-variant: </a:t>
            </a:r>
            <a:r>
              <a:rPr lang="ru-RU"/>
              <a:t>small-caps;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703175" y="3969875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6E32E0"/>
                </a:solidFill>
              </a:rPr>
              <a:t>2.</a:t>
            </a:r>
            <a:endParaRPr sz="3000">
              <a:solidFill>
                <a:srgbClr val="6E32E0"/>
              </a:solidFill>
            </a:endParaRPr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7515650" y="1880125"/>
            <a:ext cx="39096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ru-RU"/>
              <a:t>font-weight: </a:t>
            </a:r>
            <a:r>
              <a:rPr lang="ru-RU"/>
              <a:t>bold; </a:t>
            </a:r>
            <a:r>
              <a:rPr lang="ru-RU">
                <a:solidFill>
                  <a:schemeClr val="accent3"/>
                </a:solidFill>
              </a:rPr>
              <a:t>(bolder|lighter| 100 | 200);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6824475" y="1785450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6E32E0"/>
                </a:solidFill>
              </a:rPr>
              <a:t>3.</a:t>
            </a:r>
            <a:endParaRPr sz="3000">
              <a:solidFill>
                <a:srgbClr val="6E32E0"/>
              </a:solidFill>
            </a:endParaRPr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7515650" y="4064575"/>
            <a:ext cx="39096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ru-RU"/>
              <a:t>font-size: </a:t>
            </a:r>
            <a:r>
              <a:rPr lang="ru-RU"/>
              <a:t>20px;</a:t>
            </a:r>
            <a:r>
              <a:rPr b="1" lang="ru-RU"/>
              <a:t> </a:t>
            </a:r>
            <a:r>
              <a:rPr lang="ru-RU">
                <a:solidFill>
                  <a:schemeClr val="accent3"/>
                </a:solidFill>
              </a:rPr>
              <a:t>(small | medium | large);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6824475" y="3969900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6E32E0"/>
                </a:solidFill>
              </a:rPr>
              <a:t>4.</a:t>
            </a:r>
            <a:endParaRPr sz="3000">
              <a:solidFill>
                <a:srgbClr val="6E32E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list-style – вид маркера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1394350" y="1832775"/>
            <a:ext cx="39096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ru-RU"/>
              <a:t>list-style-type:</a:t>
            </a:r>
            <a:r>
              <a:rPr lang="ru-RU"/>
              <a:t> circle; (disc | square | armenian | decimal)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703175" y="1785450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FFFFFF"/>
                </a:solidFill>
              </a:rPr>
              <a:t>1.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1394350" y="4064550"/>
            <a:ext cx="39096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ru-RU"/>
              <a:t>list-style-position:</a:t>
            </a:r>
            <a:r>
              <a:rPr lang="ru-RU"/>
              <a:t> inside | outside;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703175" y="3969875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FFFFFF"/>
                </a:solidFill>
              </a:rPr>
              <a:t>2.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7515650" y="1880125"/>
            <a:ext cx="39096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ru-RU"/>
              <a:t>list-style-image:</a:t>
            </a:r>
            <a:r>
              <a:rPr lang="ru-RU"/>
              <a:t> url(img/list.png);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6824475" y="1785450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FFFFFF"/>
                </a:solidFill>
              </a:rPr>
              <a:t>3.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7515650" y="4111888"/>
            <a:ext cx="39096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ru-RU"/>
              <a:t>list-style-image: </a:t>
            </a:r>
            <a:r>
              <a:rPr lang="ru-RU"/>
              <a:t>url(img/list.png);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6824475" y="4017213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FFFFFF"/>
                </a:solidFill>
              </a:rPr>
              <a:t>4.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Редактирование текста</a:t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b="1" lang="ru-RU"/>
              <a:t>text-align:</a:t>
            </a:r>
            <a:r>
              <a:rPr lang="ru-RU"/>
              <a:t> center; (justify | left | right);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ru-RU"/>
              <a:t>text-decoration: </a:t>
            </a:r>
            <a:r>
              <a:rPr lang="ru-RU"/>
              <a:t>none; (line-through | overline | underline | none);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ru-RU"/>
              <a:t>text-transform:</a:t>
            </a:r>
            <a:r>
              <a:rPr lang="ru-RU"/>
              <a:t> capitalize; (lowercase | uppercase);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