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 Medium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Medium-bold.fntdata"/><Relationship Id="rId12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edium-boldItalic.fntdata"/><Relationship Id="rId14" Type="http://schemas.openxmlformats.org/officeDocument/2006/relationships/font" Target="fonts/RobotoMedium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20000"/>
          </a:blip>
          <a:srcRect b="12494" l="0" r="0" t="12502"/>
          <a:stretch/>
        </p:blipFill>
        <p:spPr>
          <a:xfrm>
            <a:off x="-2043425" y="5836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Формирование блочной модели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1088250" y="403500"/>
            <a:ext cx="9256200" cy="6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/*style2.css*/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margin: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350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margin-left: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margin-top: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box-sizing: border-box;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 test2.html --&gt;</a:t>
            </a:r>
            <a:endParaRPr i="1" sz="15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5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="block"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 dolor sit amet, consectetur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adipisicing elit. Adipisci asperiores debitis dolorem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libero nemo soluta velit veritatis. Atque culpa delectus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deleniti et, iste laboriosam nam praesentium quaerat quo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repellat reprehenderit.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 dolor.&lt;/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Формирование блочной модели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Отступы у элементов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Схлопывание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Формирование блочной модели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Ширина и высота элемента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Содержимое (width, height).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Внутренний отступ (padding).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Рамка (border).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Внешний отступ (margin).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807750" y="-122675"/>
            <a:ext cx="35055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Блочная модель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582675" y="2372175"/>
            <a:ext cx="33384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margin: 25px 10px; border: 5px solid black; padding: 10px;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width: 200px;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height: 100px;</a:t>
            </a:r>
            <a:endParaRPr/>
          </a:p>
        </p:txBody>
      </p:sp>
      <p:pic>
        <p:nvPicPr>
          <p:cNvPr descr="web-dev.jpg" id="138" name="Google Shape;138;p27"/>
          <p:cNvPicPr preferRelativeResize="0"/>
          <p:nvPr/>
        </p:nvPicPr>
        <p:blipFill rotWithShape="1">
          <a:blip r:embed="rId3">
            <a:alphaModFix/>
          </a:blip>
          <a:srcRect b="6217" l="3950" r="3534" t="4964"/>
          <a:stretch/>
        </p:blipFill>
        <p:spPr>
          <a:xfrm>
            <a:off x="5159825" y="1619250"/>
            <a:ext cx="4146150" cy="33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70425" y="2372175"/>
            <a:ext cx="36588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Применяется только для вертикальных отступов. 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Ширина общего отступа равна ширине большего из исходных.</a:t>
            </a:r>
            <a:endParaRPr/>
          </a:p>
        </p:txBody>
      </p:sp>
      <p:sp>
        <p:nvSpPr>
          <p:cNvPr id="144" name="Google Shape;144;p28"/>
          <p:cNvSpPr txBox="1"/>
          <p:nvPr>
            <p:ph type="title"/>
          </p:nvPr>
        </p:nvSpPr>
        <p:spPr>
          <a:xfrm>
            <a:off x="370425" y="189050"/>
            <a:ext cx="38259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Схлопывание</a:t>
            </a:r>
            <a:endParaRPr/>
          </a:p>
        </p:txBody>
      </p:sp>
      <p:grpSp>
        <p:nvGrpSpPr>
          <p:cNvPr id="145" name="Google Shape;145;p28"/>
          <p:cNvGrpSpPr/>
          <p:nvPr/>
        </p:nvGrpSpPr>
        <p:grpSpPr>
          <a:xfrm>
            <a:off x="5644372" y="1499517"/>
            <a:ext cx="3759972" cy="4130668"/>
            <a:chOff x="1266350" y="1910250"/>
            <a:chExt cx="2702100" cy="2968500"/>
          </a:xfrm>
        </p:grpSpPr>
        <p:sp>
          <p:nvSpPr>
            <p:cNvPr id="146" name="Google Shape;146;p28"/>
            <p:cNvSpPr/>
            <p:nvPr/>
          </p:nvSpPr>
          <p:spPr>
            <a:xfrm>
              <a:off x="1266350" y="1910250"/>
              <a:ext cx="2702100" cy="1323000"/>
            </a:xfrm>
            <a:prstGeom prst="rect">
              <a:avLst/>
            </a:prstGeom>
            <a:solidFill>
              <a:srgbClr val="99A8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1575500" y="2136300"/>
              <a:ext cx="2083800" cy="870900"/>
            </a:xfrm>
            <a:prstGeom prst="rect">
              <a:avLst/>
            </a:prstGeom>
            <a:solidFill>
              <a:srgbClr val="3C4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1266350" y="3233250"/>
              <a:ext cx="2702100" cy="322500"/>
            </a:xfrm>
            <a:prstGeom prst="rect">
              <a:avLst/>
            </a:prstGeom>
            <a:solidFill>
              <a:srgbClr val="2C2D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266350" y="3555750"/>
              <a:ext cx="2702100" cy="1323000"/>
            </a:xfrm>
            <a:prstGeom prst="rect">
              <a:avLst/>
            </a:prstGeom>
            <a:solidFill>
              <a:srgbClr val="CCD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1575500" y="3555750"/>
              <a:ext cx="2083800" cy="1097100"/>
            </a:xfrm>
            <a:prstGeom prst="rect">
              <a:avLst/>
            </a:prstGeom>
            <a:solidFill>
              <a:srgbClr val="658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28"/>
            <p:cNvCxnSpPr/>
            <p:nvPr/>
          </p:nvCxnSpPr>
          <p:spPr>
            <a:xfrm>
              <a:off x="1813900" y="3006550"/>
              <a:ext cx="0" cy="537600"/>
            </a:xfrm>
            <a:prstGeom prst="straightConnector1">
              <a:avLst/>
            </a:prstGeom>
            <a:noFill/>
            <a:ln cap="flat" cmpd="sng" w="19050">
              <a:solidFill>
                <a:srgbClr val="F3F7F5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52" name="Google Shape;152;p28"/>
            <p:cNvCxnSpPr/>
            <p:nvPr/>
          </p:nvCxnSpPr>
          <p:spPr>
            <a:xfrm>
              <a:off x="3017042" y="3246375"/>
              <a:ext cx="0" cy="306000"/>
            </a:xfrm>
            <a:prstGeom prst="straightConnector1">
              <a:avLst/>
            </a:prstGeom>
            <a:noFill/>
            <a:ln cap="flat" cmpd="sng" w="19050">
              <a:solidFill>
                <a:srgbClr val="F3F7F5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153" name="Google Shape;153;p28"/>
            <p:cNvSpPr txBox="1"/>
            <p:nvPr/>
          </p:nvSpPr>
          <p:spPr>
            <a:xfrm>
              <a:off x="1894825" y="3233250"/>
              <a:ext cx="6615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-RU" sz="1600" u="none" cap="none" strike="noStrike">
                  <a:solidFill>
                    <a:srgbClr val="F3F7F5"/>
                  </a:solidFill>
                  <a:latin typeface="Roboto"/>
                  <a:ea typeface="Roboto"/>
                  <a:cs typeface="Roboto"/>
                  <a:sym typeface="Roboto"/>
                </a:rPr>
                <a:t>30px</a:t>
              </a:r>
              <a:endParaRPr b="0" i="0" sz="1600" u="none" cap="none" strike="noStrike">
                <a:solidFill>
                  <a:srgbClr val="F3F7F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8"/>
            <p:cNvSpPr txBox="1"/>
            <p:nvPr/>
          </p:nvSpPr>
          <p:spPr>
            <a:xfrm>
              <a:off x="3102125" y="3238125"/>
              <a:ext cx="5763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-RU" sz="1600" u="none" cap="none" strike="noStrike">
                  <a:solidFill>
                    <a:srgbClr val="F3F7F5"/>
                  </a:solidFill>
                  <a:latin typeface="Arial"/>
                  <a:ea typeface="Arial"/>
                  <a:cs typeface="Arial"/>
                  <a:sym typeface="Arial"/>
                </a:rPr>
                <a:t>20px</a:t>
              </a:r>
              <a:endParaRPr b="0" i="0" sz="16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какие отступы у элементов бывают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Схлопывание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