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Roboto Medium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7414B9-7772-42D9-BD9B-85D68C557451}">
  <a:tblStyle styleId="{C77414B9-7772-42D9-BD9B-85D68C5574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3CD4FE8-3064-4A70-AF74-28CEE7D81F2A}" styleName="Table_1"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E5A95298-7A77-41A1-AB48-F26473A78B2C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edium-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30114ce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a30114cee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30114ce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a30114cee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0114cee3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30114cee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0114ce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a30114cee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30114ce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a30114ce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30114cee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a30114ce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0114ce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a30114cee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0114ce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a30114cee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30114cee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a30114cee3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30114cee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a30114cee3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0114ce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a30114cee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0114cee3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a30114ce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30114ce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a30114cee3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0114cee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a30114cee3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30114cee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a30114cee3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30114cee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a30114cee3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0114cee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a30114cee3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0114cee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a30114cee3_0_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2650" y="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Структура таблицы в HTML 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234550" y="1776675"/>
            <a:ext cx="51993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b="1"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Внешний вид: </a:t>
            </a:r>
            <a:endParaRPr b="1" sz="2200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7758" l="0" r="26400" t="5450"/>
          <a:stretch/>
        </p:blipFill>
        <p:spPr>
          <a:xfrm>
            <a:off x="623400" y="2055100"/>
            <a:ext cx="4364226" cy="346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32"/>
          <p:cNvGraphicFramePr/>
          <p:nvPr/>
        </p:nvGraphicFramePr>
        <p:xfrm>
          <a:off x="6096000" y="32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{C77414B9-7772-42D9-BD9B-85D68C557451}</a:tableStyleId>
              </a:tblPr>
              <a:tblGrid>
                <a:gridCol w="1779200"/>
                <a:gridCol w="1779200"/>
                <a:gridCol w="1779200"/>
              </a:tblGrid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1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2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3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4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5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6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Название таблицы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6234550" y="1776675"/>
            <a:ext cx="5199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b="1"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Внешний вид: </a:t>
            </a:r>
            <a:endParaRPr sz="2200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6096000" y="36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{C77414B9-7772-42D9-BD9B-85D68C557451}</a:tableStyleId>
              </a:tblPr>
              <a:tblGrid>
                <a:gridCol w="1779200"/>
                <a:gridCol w="1779200"/>
                <a:gridCol w="1779200"/>
              </a:tblGrid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1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2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3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19852" t="0"/>
          <a:stretch/>
        </p:blipFill>
        <p:spPr>
          <a:xfrm>
            <a:off x="623400" y="2528425"/>
            <a:ext cx="4641325" cy="2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234550" y="2698825"/>
            <a:ext cx="5199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№1 </a:t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для объединения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623400" y="205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{C77414B9-7772-42D9-BD9B-85D68C557451}</a:tableStyleId>
              </a:tblPr>
              <a:tblGrid>
                <a:gridCol w="3603400"/>
                <a:gridCol w="3603400"/>
                <a:gridCol w="3603400"/>
              </a:tblGrid>
              <a:tr h="1125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rowspan</a:t>
                      </a:r>
                      <a:r>
                        <a:rPr lang="ru-RU" sz="2200" u="none" cap="none" strike="noStrike">
                          <a:solidFill>
                            <a:srgbClr val="4C5D6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2200" u="none" cap="none" strike="noStrike">
                          <a:solidFill>
                            <a:srgbClr val="2C2D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объединение по вертикали (строк)</a:t>
                      </a:r>
                      <a:endParaRPr sz="2200" u="none" cap="none" strike="noStrike">
                        <a:solidFill>
                          <a:srgbClr val="2C2D3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colspan</a:t>
                      </a:r>
                      <a:r>
                        <a:rPr lang="ru-RU" sz="2200" u="none" cap="none" strike="noStrike">
                          <a:solidFill>
                            <a:srgbClr val="4C5D6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</a:t>
                      </a:r>
                      <a:r>
                        <a:rPr lang="ru-RU" sz="2200" u="none" cap="none" strike="noStrike">
                          <a:solidFill>
                            <a:srgbClr val="2C2D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объединение по горизонтали (столбцов)</a:t>
                      </a:r>
                      <a:endParaRPr sz="2200" u="none" cap="none" strike="noStrike">
                        <a:solidFill>
                          <a:srgbClr val="2C2D3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1170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1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690850" y="2372175"/>
            <a:ext cx="33384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По умолчанию ширина и высота таблицы определяются содержимым ее ячеек. Если не задать ширину, она будет равна ширине самого широкого ряда.</a:t>
            </a:r>
            <a:endParaRPr/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690850" y="189050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Размеры таблицы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27482" t="0"/>
          <a:stretch/>
        </p:blipFill>
        <p:spPr>
          <a:xfrm>
            <a:off x="4787200" y="2780850"/>
            <a:ext cx="3846400" cy="14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90850" y="460077"/>
            <a:ext cx="10810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Границы в таблице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5356" t="0"/>
          <a:stretch/>
        </p:blipFill>
        <p:spPr>
          <a:xfrm>
            <a:off x="744200" y="1712425"/>
            <a:ext cx="9749024" cy="35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90850" y="189049"/>
            <a:ext cx="35055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Отступы в таблице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5013573" y="961351"/>
            <a:ext cx="4528200" cy="234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5807082" y="1463602"/>
            <a:ext cx="2941200" cy="134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7"/>
          <p:cNvCxnSpPr/>
          <p:nvPr/>
        </p:nvCxnSpPr>
        <p:spPr>
          <a:xfrm>
            <a:off x="6215500" y="2505558"/>
            <a:ext cx="0" cy="1431900"/>
          </a:xfrm>
          <a:prstGeom prst="straightConnector1">
            <a:avLst/>
          </a:prstGeom>
          <a:noFill/>
          <a:ln cap="flat" cmpd="sng" w="19050">
            <a:solidFill>
              <a:srgbClr val="34A5DA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7" name="Google Shape;227;p37"/>
          <p:cNvCxnSpPr/>
          <p:nvPr/>
        </p:nvCxnSpPr>
        <p:spPr>
          <a:xfrm>
            <a:off x="9083467" y="2963469"/>
            <a:ext cx="0" cy="974100"/>
          </a:xfrm>
          <a:prstGeom prst="straightConnector1">
            <a:avLst/>
          </a:prstGeom>
          <a:noFill/>
          <a:ln cap="flat" cmpd="sng" w="19050">
            <a:solidFill>
              <a:srgbClr val="34A5DA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8" name="Google Shape;228;p37"/>
          <p:cNvCxnSpPr/>
          <p:nvPr/>
        </p:nvCxnSpPr>
        <p:spPr>
          <a:xfrm flipH="1" rot="10800000">
            <a:off x="8848599" y="2065193"/>
            <a:ext cx="510900" cy="5100"/>
          </a:xfrm>
          <a:prstGeom prst="straightConnector1">
            <a:avLst/>
          </a:prstGeom>
          <a:noFill/>
          <a:ln cap="flat" cmpd="sng" w="9525">
            <a:solidFill>
              <a:srgbClr val="FDCB5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 rot="10800000">
            <a:off x="5948262" y="2189128"/>
            <a:ext cx="510900" cy="5100"/>
          </a:xfrm>
          <a:prstGeom prst="straightConnector1">
            <a:avLst/>
          </a:prstGeom>
          <a:noFill/>
          <a:ln cap="flat" cmpd="sng" w="9525">
            <a:solidFill>
              <a:srgbClr val="6E32E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0" name="Google Shape;230;p37"/>
          <p:cNvCxnSpPr/>
          <p:nvPr/>
        </p:nvCxnSpPr>
        <p:spPr>
          <a:xfrm rot="10800000">
            <a:off x="8477748" y="2872868"/>
            <a:ext cx="0" cy="389100"/>
          </a:xfrm>
          <a:prstGeom prst="straightConnector1">
            <a:avLst/>
          </a:prstGeom>
          <a:noFill/>
          <a:ln cap="flat" cmpd="sng" w="9525">
            <a:solidFill>
              <a:srgbClr val="FDCB5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1" name="Google Shape;231;p37"/>
          <p:cNvCxnSpPr/>
          <p:nvPr/>
        </p:nvCxnSpPr>
        <p:spPr>
          <a:xfrm rot="10800000">
            <a:off x="6618606" y="2173705"/>
            <a:ext cx="0" cy="549900"/>
          </a:xfrm>
          <a:prstGeom prst="straightConnector1">
            <a:avLst/>
          </a:prstGeom>
          <a:noFill/>
          <a:ln cap="flat" cmpd="sng" w="9525">
            <a:solidFill>
              <a:srgbClr val="6E32E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Google Shape;232;p37"/>
          <p:cNvSpPr txBox="1"/>
          <p:nvPr/>
        </p:nvSpPr>
        <p:spPr>
          <a:xfrm>
            <a:off x="5807075" y="1561152"/>
            <a:ext cx="2941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Содержимое элемента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5410693" y="4098335"/>
            <a:ext cx="1740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7989812" y="4098335"/>
            <a:ext cx="2168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border-spacing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79850" y="232200"/>
            <a:ext cx="320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Выравнивание по вертикали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225" y="2862512"/>
            <a:ext cx="6448599" cy="1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создать таблицы в html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чего необходимы таблицы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максимально быстро создать таблицу</a:t>
            </a:r>
            <a:endParaRPr/>
          </a:p>
        </p:txBody>
      </p:sp>
      <p:graphicFrame>
        <p:nvGraphicFramePr>
          <p:cNvPr id="247" name="Google Shape;247;p39"/>
          <p:cNvGraphicFramePr/>
          <p:nvPr/>
        </p:nvGraphicFramePr>
        <p:xfrm>
          <a:off x="766550" y="1735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{D3CD4FE8-3064-4A70-AF74-28CEE7D81F2A}</a:tableStyleId>
              </a:tblPr>
              <a:tblGrid>
                <a:gridCol w="3397950"/>
                <a:gridCol w="7260950"/>
              </a:tblGrid>
              <a:tr h="41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79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:after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после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:before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до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:first-letter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первого символа в тексте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:first-line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первой строки блочного текста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39"/>
          <p:cNvSpPr txBox="1"/>
          <p:nvPr/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Псевдоэлементы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690850" y="502401"/>
            <a:ext cx="468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Псевдоклассы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690850" y="2113000"/>
            <a:ext cx="50721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>
                <a:solidFill>
                  <a:srgbClr val="FF0000"/>
                </a:solidFill>
              </a:rPr>
              <a:t>Псевдоклассы</a:t>
            </a:r>
            <a:r>
              <a:rPr lang="ru-RU"/>
              <a:t> – это атрибуты, назначаемые строго к селекторам с намерением определить реакцию или состояние для данного селектора.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11111" r="0" t="0"/>
          <a:stretch/>
        </p:blipFill>
        <p:spPr>
          <a:xfrm>
            <a:off x="6096000" y="-100"/>
            <a:ext cx="6096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1"/>
          <p:cNvGraphicFramePr/>
          <p:nvPr/>
        </p:nvGraphicFramePr>
        <p:xfrm>
          <a:off x="766550" y="1713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{E5A95298-7A77-41A1-AB48-F26473A78B2C}</a:tableStyleId>
              </a:tblPr>
              <a:tblGrid>
                <a:gridCol w="3397950"/>
                <a:gridCol w="7260950"/>
              </a:tblGrid>
              <a:tr h="8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:hover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курсор мыши в пределах элемента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:active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активации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:focus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получении фокуса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5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:link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используются для непосещенных ссылок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8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:visited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используется для ссылки на страницу, которую уже посетили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Определяющие состояние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 amt="20000"/>
          </a:blip>
          <a:srcRect b="5003" l="0" r="0" t="5003"/>
          <a:stretch/>
        </p:blipFill>
        <p:spPr>
          <a:xfrm>
            <a:off x="0" y="0"/>
            <a:ext cx="1219198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Основные теги для верстки  (div и span)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690850" y="2506650"/>
            <a:ext cx="3315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ссылки цвет изменится на белый, а шрифт будет жирным.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050" y="2380075"/>
            <a:ext cx="5031375" cy="2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43"/>
          <p:cNvGraphicFramePr/>
          <p:nvPr/>
        </p:nvGraphicFramePr>
        <p:xfrm>
          <a:off x="766550" y="1920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{E5A95298-7A77-41A1-AB48-F26473A78B2C}</a:tableStyleId>
              </a:tblPr>
              <a:tblGrid>
                <a:gridCol w="3397950"/>
                <a:gridCol w="7260950"/>
              </a:tblGrid>
              <a:tr h="51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9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:last-child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последний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:nth-child(n)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n-й по счету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43"/>
          <p:cNvSpPr txBox="1"/>
          <p:nvPr>
            <p:ph type="title"/>
          </p:nvPr>
        </p:nvSpPr>
        <p:spPr>
          <a:xfrm>
            <a:off x="623400" y="460077"/>
            <a:ext cx="10810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Выбор необходимого дочернего элемента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690850" y="460077"/>
            <a:ext cx="10810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279" name="Google Shape;279;p44"/>
          <p:cNvSpPr txBox="1"/>
          <p:nvPr/>
        </p:nvSpPr>
        <p:spPr>
          <a:xfrm>
            <a:off x="690750" y="2027275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690850" y="3822400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 b="19478" l="0" r="0" t="19288"/>
          <a:stretch/>
        </p:blipFill>
        <p:spPr>
          <a:xfrm>
            <a:off x="690850" y="2790400"/>
            <a:ext cx="5126550" cy="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 rotWithShape="1">
          <a:blip r:embed="rId4">
            <a:alphaModFix/>
          </a:blip>
          <a:srcRect b="0" l="0" r="0" t="27225"/>
          <a:stretch/>
        </p:blipFill>
        <p:spPr>
          <a:xfrm>
            <a:off x="690750" y="4726625"/>
            <a:ext cx="6008488" cy="9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При наведении на блок с классом «parent» у дочернего элемента с классом «child» цвет фона изменится на синий.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590975" y="3069077"/>
            <a:ext cx="31554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не посещенную ссылку цвет текста будет зеленым.</a:t>
            </a:r>
            <a:endParaRPr/>
          </a:p>
        </p:txBody>
      </p:sp>
      <p:sp>
        <p:nvSpPr>
          <p:cNvPr id="294" name="Google Shape;294;p46"/>
          <p:cNvSpPr txBox="1"/>
          <p:nvPr>
            <p:ph type="title"/>
          </p:nvPr>
        </p:nvSpPr>
        <p:spPr>
          <a:xfrm>
            <a:off x="531100" y="874850"/>
            <a:ext cx="36654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Комбинирование псевдо-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классов</a:t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33678" t="0"/>
          <a:stretch/>
        </p:blipFill>
        <p:spPr>
          <a:xfrm>
            <a:off x="4727250" y="2696025"/>
            <a:ext cx="4102926" cy="1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Float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788500" y="221225"/>
            <a:ext cx="4681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float:left;</a:t>
            </a:r>
            <a:r>
              <a:rPr lang="ru-RU"/>
              <a:t> (выравнивание по левой стороне содержащего элемента, а весь контент выравнивается по правой).</a:t>
            </a:r>
            <a:endParaRPr/>
          </a:p>
        </p:txBody>
      </p:sp>
      <p:sp>
        <p:nvSpPr>
          <p:cNvPr id="302" name="Google Shape;302;p47"/>
          <p:cNvSpPr txBox="1"/>
          <p:nvPr>
            <p:ph idx="2" type="body"/>
          </p:nvPr>
        </p:nvSpPr>
        <p:spPr>
          <a:xfrm>
            <a:off x="6788500" y="2514998"/>
            <a:ext cx="4681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float:right;</a:t>
            </a:r>
            <a:r>
              <a:rPr lang="ru-RU"/>
              <a:t> (выравнивание по правой стороне содержащего элемента, а весь контент выравнивается по левой).</a:t>
            </a:r>
            <a:endParaRPr/>
          </a:p>
        </p:txBody>
      </p:sp>
      <p:sp>
        <p:nvSpPr>
          <p:cNvPr id="303" name="Google Shape;303;p47"/>
          <p:cNvSpPr txBox="1"/>
          <p:nvPr>
            <p:ph idx="3" type="body"/>
          </p:nvPr>
        </p:nvSpPr>
        <p:spPr>
          <a:xfrm>
            <a:off x="6835064" y="525122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float:none;</a:t>
            </a:r>
            <a:r>
              <a:rPr lang="ru-RU"/>
              <a:t> (значение по умолчанию).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float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сдвигается влево или вправо.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Блочные элементы ведут себя, как будто элемента с float нет.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Строчные элементы обтекают блок с float.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при наличии float получает display:block.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Вертикальные отступы не сливаются.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clear &amp; overflow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clear:both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49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overflow:hidden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Формирование блочной модели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Ширина и высота элемента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Содержимое (width, height).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Внутренний отступ (padding).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Рамка (border).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Внешний отступ (margin).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Внешний вид</a:t>
            </a:r>
            <a:endParaRPr/>
          </a:p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6501375" y="60382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&lt;div&gt;Это блочный элемент&lt;/div&gt;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501375" y="395307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&lt;span&gt;Это строчный элемент&lt;/span&gt;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690850" y="189050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Блочная модель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774400" y="2372175"/>
            <a:ext cx="3338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m</a:t>
            </a:r>
            <a:r>
              <a:rPr lang="ru-RU"/>
              <a:t>argin: 25px 10px; border: 5px solid black; padding: 10px;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width: 200px;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height: 100px;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web-dev.jpg" id="335" name="Google Shape;335;p52"/>
          <p:cNvPicPr preferRelativeResize="0"/>
          <p:nvPr/>
        </p:nvPicPr>
        <p:blipFill rotWithShape="1">
          <a:blip r:embed="rId3">
            <a:alphaModFix/>
          </a:blip>
          <a:srcRect b="6217" l="3950" r="3534" t="4964"/>
          <a:stretch/>
        </p:blipFill>
        <p:spPr>
          <a:xfrm>
            <a:off x="5159825" y="1619250"/>
            <a:ext cx="4146150" cy="33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0425" y="2372175"/>
            <a:ext cx="36588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Применяется только для вертикальных отступов.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Ширина общего отступа равна ширине большего из исходных.</a:t>
            </a:r>
            <a:endParaRPr/>
          </a:p>
        </p:txBody>
      </p:sp>
      <p:sp>
        <p:nvSpPr>
          <p:cNvPr id="341" name="Google Shape;341;p53"/>
          <p:cNvSpPr txBox="1"/>
          <p:nvPr>
            <p:ph type="title"/>
          </p:nvPr>
        </p:nvSpPr>
        <p:spPr>
          <a:xfrm>
            <a:off x="370425" y="189050"/>
            <a:ext cx="38259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Схлопывание</a:t>
            </a:r>
            <a:endParaRPr/>
          </a:p>
        </p:txBody>
      </p:sp>
      <p:grpSp>
        <p:nvGrpSpPr>
          <p:cNvPr id="342" name="Google Shape;342;p53"/>
          <p:cNvGrpSpPr/>
          <p:nvPr/>
        </p:nvGrpSpPr>
        <p:grpSpPr>
          <a:xfrm>
            <a:off x="5435272" y="1576867"/>
            <a:ext cx="3759972" cy="4130668"/>
            <a:chOff x="1266350" y="1910250"/>
            <a:chExt cx="2702100" cy="2968500"/>
          </a:xfrm>
        </p:grpSpPr>
        <p:sp>
          <p:nvSpPr>
            <p:cNvPr id="343" name="Google Shape;343;p53"/>
            <p:cNvSpPr/>
            <p:nvPr/>
          </p:nvSpPr>
          <p:spPr>
            <a:xfrm>
              <a:off x="1266350" y="1910250"/>
              <a:ext cx="2702100" cy="1323000"/>
            </a:xfrm>
            <a:prstGeom prst="rect">
              <a:avLst/>
            </a:prstGeom>
            <a:solidFill>
              <a:srgbClr val="99A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3"/>
            <p:cNvSpPr/>
            <p:nvPr/>
          </p:nvSpPr>
          <p:spPr>
            <a:xfrm>
              <a:off x="1575500" y="2136300"/>
              <a:ext cx="2083800" cy="8709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3"/>
            <p:cNvSpPr/>
            <p:nvPr/>
          </p:nvSpPr>
          <p:spPr>
            <a:xfrm>
              <a:off x="1266350" y="3233250"/>
              <a:ext cx="2702100" cy="322500"/>
            </a:xfrm>
            <a:prstGeom prst="rect">
              <a:avLst/>
            </a:prstGeom>
            <a:solidFill>
              <a:srgbClr val="2C2D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3"/>
            <p:cNvSpPr/>
            <p:nvPr/>
          </p:nvSpPr>
          <p:spPr>
            <a:xfrm>
              <a:off x="1266350" y="3555750"/>
              <a:ext cx="2702100" cy="1323000"/>
            </a:xfrm>
            <a:prstGeom prst="rect">
              <a:avLst/>
            </a:prstGeom>
            <a:solidFill>
              <a:srgbClr val="CC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3"/>
            <p:cNvSpPr/>
            <p:nvPr/>
          </p:nvSpPr>
          <p:spPr>
            <a:xfrm>
              <a:off x="1575500" y="3555750"/>
              <a:ext cx="2083800" cy="1097100"/>
            </a:xfrm>
            <a:prstGeom prst="rect">
              <a:avLst/>
            </a:prstGeom>
            <a:solidFill>
              <a:srgbClr val="658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53"/>
            <p:cNvCxnSpPr/>
            <p:nvPr/>
          </p:nvCxnSpPr>
          <p:spPr>
            <a:xfrm>
              <a:off x="1813900" y="3006550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49" name="Google Shape;349;p53"/>
            <p:cNvCxnSpPr/>
            <p:nvPr/>
          </p:nvCxnSpPr>
          <p:spPr>
            <a:xfrm>
              <a:off x="3017042" y="3246375"/>
              <a:ext cx="0" cy="3060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50" name="Google Shape;350;p53"/>
            <p:cNvSpPr txBox="1"/>
            <p:nvPr/>
          </p:nvSpPr>
          <p:spPr>
            <a:xfrm>
              <a:off x="1894825" y="3233250"/>
              <a:ext cx="6615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Roboto"/>
                  <a:ea typeface="Roboto"/>
                  <a:cs typeface="Roboto"/>
                  <a:sym typeface="Roboto"/>
                </a:rPr>
                <a:t>30px</a:t>
              </a:r>
              <a:endParaRPr b="0" i="0" sz="1600" u="none" cap="none" strike="noStrike">
                <a:solidFill>
                  <a:srgbClr val="F3F7F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53"/>
            <p:cNvSpPr txBox="1"/>
            <p:nvPr/>
          </p:nvSpPr>
          <p:spPr>
            <a:xfrm>
              <a:off x="3102125" y="3238125"/>
              <a:ext cx="5763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Arial"/>
                  <a:ea typeface="Arial"/>
                  <a:cs typeface="Arial"/>
                  <a:sym typeface="Arial"/>
                </a:rPr>
                <a:t>20px</a:t>
              </a:r>
              <a:endParaRPr b="0" i="0" sz="16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блочных элементов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Блочные элементы отображаются на веб-странице в виде прямоугольника.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394350" y="3531150"/>
            <a:ext cx="449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Занимают всю доступную ширину.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703175" y="34364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7515650" y="1880125"/>
            <a:ext cx="3909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Начинаются с новой строки.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7515650" y="3113600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Допускается вкладывать один блочный элемент внутрь другого.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824475" y="3018924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5.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394350" y="4826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Высота определяется содержимым.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03175" y="4731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515650" y="46107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Запрещено добавлять внутрь строчных элементов блочные.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824475" y="45160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6.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строчных элементов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Используются для изменения вида текста и логического выделения.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1394350" y="3454950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Являются частью строки.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703175" y="33602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7203299" y="1880125"/>
            <a:ext cx="42978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Внутрь строчных элементов допустимо помещать текст или другие строчные элементы.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443475" y="178545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394350" y="446077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Ширина равна содержимому плюс значения отступов.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03175" y="43661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7203299" y="3656300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Свойства, связанные с размерами, неприменимы.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6443475" y="3561625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5.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7203299" y="4687875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Элементы, идущие подряд, не переносятся на другую строку, располагаются на одной строке.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443475" y="459320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6.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Таблицы в html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Создание таблиц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Стилевое оформление таблиц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Для чего нужны таблицы?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Для представления табличных данных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trike="sngStrike">
                <a:solidFill>
                  <a:srgbClr val="FFFFFF"/>
                </a:solidFill>
              </a:rPr>
              <a:t>Для верстки страниц</a:t>
            </a:r>
            <a:endParaRPr strike="sng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Плюсы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Таблицы не перекрываются друг с другом при маленьких разрешениях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Легко сделать кроссбраузерный дизайн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Создание табличных элементов.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39722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Минусы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Очень много лишнего кода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Громоздкий код – не каждый дизайн можно создать с помощью таблиц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Совсем непопулярная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Долгая загрузка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