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oboto Medium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Medium-bold.fntdata"/><Relationship Id="rId12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edium-boldItalic.fntdata"/><Relationship Id="rId14" Type="http://schemas.openxmlformats.org/officeDocument/2006/relationships/font" Target="fonts/RobotoMedium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5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2" name="Google Shape;4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30000"/>
          </a:blip>
          <a:srcRect b="7813" l="0" r="0" t="7812"/>
          <a:stretch/>
        </p:blipFill>
        <p:spPr>
          <a:xfrm>
            <a:off x="12650" y="0"/>
            <a:ext cx="12192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Кроссбраузерность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Что такое кроссбраузерность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Как решить проблему кроссбраузерности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 rotWithShape="1">
          <a:blip r:embed="rId3">
            <a:alphaModFix amt="20000"/>
          </a:blip>
          <a:srcRect b="7655" l="0" r="0" t="7654"/>
          <a:stretch/>
        </p:blipFill>
        <p:spPr>
          <a:xfrm>
            <a:off x="0" y="0"/>
            <a:ext cx="12191985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Проблема «кроссбраузерности»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Что делать?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6788489" y="692151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/>
              <a:t>Тестировать во всех основных браузерах</a:t>
            </a:r>
            <a:endParaRPr/>
          </a:p>
        </p:txBody>
      </p:sp>
      <p:sp>
        <p:nvSpPr>
          <p:cNvPr id="131" name="Google Shape;131;p26"/>
          <p:cNvSpPr txBox="1"/>
          <p:nvPr>
            <p:ph idx="2" type="body"/>
          </p:nvPr>
        </p:nvSpPr>
        <p:spPr>
          <a:xfrm>
            <a:off x="6788489" y="2975189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/>
              <a:t>Сбросить стили CSS</a:t>
            </a:r>
            <a:endParaRPr/>
          </a:p>
        </p:txBody>
      </p:sp>
      <p:sp>
        <p:nvSpPr>
          <p:cNvPr id="132" name="Google Shape;132;p26"/>
          <p:cNvSpPr txBox="1"/>
          <p:nvPr>
            <p:ph idx="3" type="body"/>
          </p:nvPr>
        </p:nvSpPr>
        <p:spPr>
          <a:xfrm>
            <a:off x="6788489" y="5262877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/>
              <a:t>Условный комментарий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275500" y="189050"/>
            <a:ext cx="3827400" cy="18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Условный комментарий</a:t>
            </a:r>
            <a:endParaRPr/>
          </a:p>
        </p:txBody>
      </p:sp>
      <p:sp>
        <p:nvSpPr>
          <p:cNvPr id="138" name="Google Shape;138;p27"/>
          <p:cNvSpPr txBox="1"/>
          <p:nvPr>
            <p:ph type="title"/>
          </p:nvPr>
        </p:nvSpPr>
        <p:spPr>
          <a:xfrm>
            <a:off x="275500" y="2528750"/>
            <a:ext cx="3827400" cy="32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 sz="2200"/>
              <a:t>lt – версия меньше указанной. 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 sz="2200"/>
              <a:t>lte – версия меньше или равна указанной. 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 sz="2200"/>
              <a:t>gt – версия больше указанной. 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ru-RU" sz="2200"/>
              <a:t>gte - версия больше или равна указанной.</a:t>
            </a:r>
            <a:endParaRPr sz="2200"/>
          </a:p>
        </p:txBody>
      </p:sp>
      <p:sp>
        <p:nvSpPr>
          <p:cNvPr id="139" name="Google Shape;139;p27"/>
          <p:cNvSpPr txBox="1"/>
          <p:nvPr/>
        </p:nvSpPr>
        <p:spPr>
          <a:xfrm>
            <a:off x="4804825" y="2260200"/>
            <a:ext cx="62055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&lt;!--</a:t>
            </a:r>
            <a:r>
              <a:rPr b="0" i="0" lang="ru-RU" sz="22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[if </a:t>
            </a:r>
            <a:r>
              <a:rPr b="0" i="0" lang="ru-RU" sz="2200" u="none" cap="none" strike="noStrike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gte</a:t>
            </a:r>
            <a:r>
              <a:rPr b="0" i="0" lang="ru-RU" sz="22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IE 6]</a:t>
            </a:r>
            <a:r>
              <a:rPr b="0" i="0" lang="ru-RU" sz="22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i="0" lang="ru-RU" sz="2200" u="none" cap="none" strike="noStrike">
                <a:solidFill>
                  <a:srgbClr val="2C2D3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200" u="none" cap="none" strike="noStrike">
              <a:solidFill>
                <a:srgbClr val="2C2D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2C2D30"/>
                </a:solidFill>
                <a:latin typeface="Roboto"/>
                <a:ea typeface="Roboto"/>
                <a:cs typeface="Roboto"/>
                <a:sym typeface="Roboto"/>
              </a:rPr>
              <a:t>&lt;link href="css/style_ie.css" rel="stylesheet" type="text/css" /&gt; </a:t>
            </a:r>
            <a:endParaRPr b="0" i="0" sz="2200" u="none" cap="none" strike="noStrike">
              <a:solidFill>
                <a:srgbClr val="2C2D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i="0" lang="ru-RU" sz="22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![endif]</a:t>
            </a:r>
            <a:r>
              <a:rPr b="0" i="0" lang="ru-RU" sz="22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--&gt;</a:t>
            </a:r>
            <a:endParaRPr b="0" i="0" sz="2200" u="none" cap="none" strike="noStrike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Группирование условных комментариев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7044089" y="807176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/>
              <a:t>[if (IE 6) </a:t>
            </a:r>
            <a:r>
              <a:rPr lang="ru-RU">
                <a:solidFill>
                  <a:srgbClr val="FF0A05"/>
                </a:solidFill>
              </a:rPr>
              <a:t>&amp; </a:t>
            </a:r>
            <a:r>
              <a:rPr lang="ru-RU"/>
              <a:t>(IE 7)] – 6-я версия </a:t>
            </a:r>
            <a:r>
              <a:rPr lang="ru-RU">
                <a:solidFill>
                  <a:srgbClr val="FF0A05"/>
                </a:solidFill>
              </a:rPr>
              <a:t>И</a:t>
            </a:r>
            <a:r>
              <a:rPr lang="ru-RU"/>
              <a:t> 7-я версия.</a:t>
            </a:r>
            <a:endParaRPr/>
          </a:p>
        </p:txBody>
      </p:sp>
      <p:sp>
        <p:nvSpPr>
          <p:cNvPr id="146" name="Google Shape;146;p28"/>
          <p:cNvSpPr txBox="1"/>
          <p:nvPr>
            <p:ph idx="2" type="body"/>
          </p:nvPr>
        </p:nvSpPr>
        <p:spPr>
          <a:xfrm>
            <a:off x="6788489" y="2975189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/>
              <a:t>[if (IE 6) </a:t>
            </a:r>
            <a:r>
              <a:rPr lang="ru-RU">
                <a:solidFill>
                  <a:srgbClr val="FF0A05"/>
                </a:solidFill>
              </a:rPr>
              <a:t>|</a:t>
            </a:r>
            <a:r>
              <a:rPr lang="ru-RU"/>
              <a:t> (IE 7)] – 6-я версия </a:t>
            </a:r>
            <a:r>
              <a:rPr lang="ru-RU">
                <a:solidFill>
                  <a:srgbClr val="FF0A05"/>
                </a:solidFill>
              </a:rPr>
              <a:t>ИЛИ</a:t>
            </a:r>
            <a:r>
              <a:rPr lang="ru-RU"/>
              <a:t> 7-я версия</a:t>
            </a:r>
            <a:endParaRPr/>
          </a:p>
        </p:txBody>
      </p:sp>
      <p:sp>
        <p:nvSpPr>
          <p:cNvPr id="147" name="Google Shape;147;p28"/>
          <p:cNvSpPr txBox="1"/>
          <p:nvPr>
            <p:ph idx="3" type="body"/>
          </p:nvPr>
        </p:nvSpPr>
        <p:spPr>
          <a:xfrm>
            <a:off x="6788489" y="5262877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/>
              <a:t>[if </a:t>
            </a:r>
            <a:r>
              <a:rPr lang="ru-RU">
                <a:solidFill>
                  <a:srgbClr val="FF0A05"/>
                </a:solidFill>
              </a:rPr>
              <a:t>!</a:t>
            </a:r>
            <a:r>
              <a:rPr lang="ru-RU"/>
              <a:t>(IE 8)] – </a:t>
            </a:r>
            <a:r>
              <a:rPr lang="ru-RU">
                <a:solidFill>
                  <a:srgbClr val="FF0A05"/>
                </a:solidFill>
              </a:rPr>
              <a:t>НЕ</a:t>
            </a:r>
            <a:r>
              <a:rPr lang="ru-RU"/>
              <a:t> 8-я версия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что такое кроссбраузерность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как решить проблему кроссбраузерности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