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8A14CF-1306-41ED-95E7-F9020375610C}">
  <a:tblStyle styleId="{638A14CF-1306-41ED-95E7-F90203756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f18de535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f18de535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f18de535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f18de535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f18de535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f18de535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f18de535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f18de535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f18de535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f18de535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f18de535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f18de535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f18de535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f18de535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18de535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18de535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18de53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18de53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18de53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f18de53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f18de535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f18de53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f18de53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f18de53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f18de535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f18de535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f18de53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f18de53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18de535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18de535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 u="sng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 &amp; Random Forest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Assignment 4</a:t>
            </a:r>
            <a:br>
              <a:rPr lang="en" sz="2000"/>
            </a:br>
            <a:r>
              <a:rPr lang="en" sz="2000"/>
              <a:t>Lawrence Technological University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Department of Math and Computer Science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MCS 5623 Machine Learning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Michael Giuliani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Label Overall Split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286" y="1152475"/>
            <a:ext cx="4735425" cy="35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 columns selected for training/testing.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Scale data (mix/max or standard).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data using stratified K-Fold to compensate for class imbalance.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5 folds and data shuffling after each epoch.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sklearn LogisticRegression object.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Changing hyperparameters from default did not improve performance in most cases.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 “newton-cholesky” solver improved execution time by about 0.1s while maintaining accuracy &amp; std dev.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cross validation on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</a:t>
            </a:r>
            <a:r>
              <a:rPr lang="en"/>
              <a:t>mean accuracy, std ev, and execution time from the results.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4"/>
          <p:cNvGraphicFramePr/>
          <p:nvPr/>
        </p:nvGraphicFramePr>
        <p:xfrm>
          <a:off x="2093975" y="12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{638A14CF-1306-41ED-95E7-F9020375610C}</a:tableStyleId>
              </a:tblPr>
              <a:tblGrid>
                <a:gridCol w="2478025"/>
                <a:gridCol w="2478025"/>
              </a:tblGrid>
              <a:tr h="67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chemeClr val="lt1"/>
                          </a:solidFill>
                        </a:rPr>
                        <a:t>Optimal </a:t>
                      </a:r>
                      <a:r>
                        <a:rPr b="1" lang="en" sz="1800" u="sng">
                          <a:solidFill>
                            <a:schemeClr val="lt1"/>
                          </a:solidFill>
                        </a:rPr>
                        <a:t>Input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PAY_1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225" y="2075700"/>
            <a:ext cx="3363560" cy="286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 columns selected for training/testing.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data using stratified K-Fold to compensate for class imbalance.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5 folds and data shuffling after each epoch.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sklearn RandomForestClassifier object.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Changing hyperparameters from default did not improve performance in most cases.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max_depth = 1 increased accuracy from 81.93% with default values to 81.96%.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n_estimators = 1 decreased execution time by about 60ms over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cross validation on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mean accuracy, std ev, and execution time from the results.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graphicFrame>
        <p:nvGraphicFramePr>
          <p:cNvPr id="144" name="Google Shape;144;p26"/>
          <p:cNvGraphicFramePr/>
          <p:nvPr/>
        </p:nvGraphicFramePr>
        <p:xfrm>
          <a:off x="2093975" y="12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{638A14CF-1306-41ED-95E7-F9020375610C}</a:tableStyleId>
              </a:tblPr>
              <a:tblGrid>
                <a:gridCol w="2478025"/>
                <a:gridCol w="2478025"/>
              </a:tblGrid>
              <a:tr h="67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chemeClr val="lt1"/>
                          </a:solidFill>
                        </a:rPr>
                        <a:t>Optimal </a:t>
                      </a:r>
                      <a:r>
                        <a:rPr b="1" lang="en" sz="1800" u="sng">
                          <a:solidFill>
                            <a:schemeClr val="lt1"/>
                          </a:solidFill>
                        </a:rPr>
                        <a:t>Input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PAY_1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587" y="2091725"/>
            <a:ext cx="3324835" cy="28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any columns other than “PAY_1” decreases performance.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“PAY_1” has the highest correlation to class labels.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performance when hyperparameters create a single decision “stump”.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multiple trees decreases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depth beyond 1 decreases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data for classification is too simple for random forest to make sense.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925" y="3208648"/>
            <a:ext cx="1988125" cy="16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Changed “X#” column name </a:t>
            </a:r>
            <a:r>
              <a:rPr lang="en"/>
              <a:t>format</a:t>
            </a:r>
            <a:r>
              <a:rPr lang="en"/>
              <a:t> to use human readable names from the description row. (i.e. “X1” renamed “LIMIT_BAL”)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Removed the </a:t>
            </a:r>
            <a:r>
              <a:rPr lang="en"/>
              <a:t>redundant description row after renaming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Rename column “PAY_0” to “PAY_1” to match naming scheme of the other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Removed the unneeded “ID” column that sequentially numbered the 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Checked for duplicates and dropped any found (35 rows).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Checked for duplicates and found none.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data already numerically encoded.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Evaluation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0" y="1152475"/>
            <a:ext cx="9018299" cy="1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0" y="2871350"/>
            <a:ext cx="9018298" cy="165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Evaluation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674" y="1152475"/>
            <a:ext cx="5884650" cy="379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Evaluation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152475"/>
            <a:ext cx="8832300" cy="134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2700725"/>
            <a:ext cx="8832301" cy="156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5" y="2208338"/>
            <a:ext cx="9000150" cy="7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Distribution &amp; Default Payments by Age (Negligible Correlation)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887" y="1456300"/>
            <a:ext cx="738621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Limit Vs. Default Payment Split (Small Negative Correlation)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5" y="1567688"/>
            <a:ext cx="9010450" cy="26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Past Payment Vs. Default Payment Split (Medium-Low Positive Correlation)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50" y="1585825"/>
            <a:ext cx="6928699" cy="31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TU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